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2" r:id="rId3"/>
    <p:sldId id="263" r:id="rId4"/>
    <p:sldId id="267" r:id="rId5"/>
    <p:sldId id="269" r:id="rId6"/>
    <p:sldId id="270" r:id="rId7"/>
    <p:sldId id="271" r:id="rId8"/>
    <p:sldId id="273" r:id="rId9"/>
    <p:sldId id="277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103" d="100"/>
          <a:sy n="103" d="100"/>
        </p:scale>
        <p:origin x="2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AA\My%20Documents\tusuw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777777777777776E-2"/>
          <c:w val="0.95388868731764098"/>
          <c:h val="0.57075240594925636"/>
        </c:manualLayout>
      </c:layout>
      <c:lineChart>
        <c:grouping val="stacked"/>
        <c:varyColors val="0"/>
        <c:ser>
          <c:idx val="0"/>
          <c:order val="0"/>
          <c:tx>
            <c:strRef>
              <c:f>'ajilguichuud_2 sar'!$K$6</c:f>
              <c:strCache>
                <c:ptCount val="1"/>
                <c:pt idx="0">
                  <c:v>Шинээр бүртгүүлсэн ажилгүй иргэд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'ajilguichuud_2 sar'!$L$5:$N$5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'ajilguichuud_2 sar'!$L$6:$N$6</c:f>
              <c:numCache>
                <c:formatCode>General</c:formatCode>
                <c:ptCount val="3"/>
                <c:pt idx="0">
                  <c:v>93</c:v>
                </c:pt>
                <c:pt idx="1">
                  <c:v>25</c:v>
                </c:pt>
                <c:pt idx="2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'ajilguichuud_2 sar'!$K$7</c:f>
              <c:strCache>
                <c:ptCount val="1"/>
                <c:pt idx="0">
                  <c:v>Бүртгэлтэй иргэдээс ажилд орсон хүний тоо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'ajilguichuud_2 sar'!$L$5:$N$5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'ajilguichuud_2 sar'!$L$7:$N$7</c:f>
              <c:numCache>
                <c:formatCode>General</c:formatCode>
                <c:ptCount val="3"/>
                <c:pt idx="0">
                  <c:v>68</c:v>
                </c:pt>
                <c:pt idx="1">
                  <c:v>13</c:v>
                </c:pt>
                <c:pt idx="2">
                  <c:v>41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0340528"/>
        <c:axId val="225364456"/>
      </c:lineChart>
      <c:catAx>
        <c:axId val="12034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5364456"/>
        <c:crosses val="autoZero"/>
        <c:auto val="1"/>
        <c:lblAlgn val="ctr"/>
        <c:lblOffset val="100"/>
        <c:noMultiLvlLbl val="0"/>
      </c:catAx>
      <c:valAx>
        <c:axId val="225364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340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8895669291338584E-2"/>
          <c:y val="0.73611111111111116"/>
          <c:w val="0.86054177602799642"/>
          <c:h val="0.13734179060950716"/>
        </c:manualLayout>
      </c:layout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1100"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үнийн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индекс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9898799759405089"/>
          <c:y val="2.945995386940269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048669134698782E-2"/>
          <c:y val="0.15697944006999184"/>
          <c:w val="0.79674754629470568"/>
          <c:h val="0.6926461796442116"/>
        </c:manualLayout>
      </c:layout>
      <c:lineChart>
        <c:grouping val="standard"/>
        <c:varyColors val="0"/>
        <c:ser>
          <c:idx val="0"/>
          <c:order val="0"/>
          <c:tx>
            <c:v>2012</c:v>
          </c:tx>
          <c:dLbls>
            <c:dLbl>
              <c:idx val="0"/>
              <c:layout>
                <c:manualLayout>
                  <c:x val="-3.8816108685104392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16108685104399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697719553614823E-2"/>
                  <c:y val="-4.6296296296296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816108685104399E-2"/>
                  <c:y val="-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24987870104E-2"/>
                  <c:y val="-6.944444444444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579330422125177E-2"/>
                  <c:y val="-6.481481481481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79330422125177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  <c:smooth val="0"/>
        </c:ser>
        <c:ser>
          <c:idx val="1"/>
          <c:order val="1"/>
          <c:tx>
            <c:v>2013</c:v>
          </c:tx>
          <c:dLbls>
            <c:dLbl>
              <c:idx val="0"/>
              <c:layout>
                <c:manualLayout>
                  <c:x val="-3.6875303250849208E-2"/>
                  <c:y val="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875303250849222E-2"/>
                  <c:y val="6.018518518518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875303250849222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816108685104399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99369238233868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052886948083541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171276079573155E-2"/>
                  <c:y val="6.481481481481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2"/>
          <c:order val="2"/>
          <c:tx>
            <c:v>2014</c:v>
          </c:tx>
          <c:dLbls>
            <c:dLbl>
              <c:idx val="0"/>
              <c:layout>
                <c:manualLayout>
                  <c:x val="-4.2697719553614823E-2"/>
                  <c:y val="3.240740740740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08054342552222E-3"/>
                  <c:y val="4.6296296296296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31752"/>
        <c:axId val="109524168"/>
      </c:lineChart>
      <c:catAx>
        <c:axId val="54231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9524168"/>
        <c:crosses val="autoZero"/>
        <c:auto val="1"/>
        <c:lblAlgn val="ctr"/>
        <c:lblOffset val="100"/>
        <c:noMultiLvlLbl val="0"/>
      </c:catAx>
      <c:valAx>
        <c:axId val="109524168"/>
        <c:scaling>
          <c:orientation val="minMax"/>
          <c:max val="112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23175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1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-р сард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1919004265091871"/>
          <c:y val="3.41437007874016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БУ</c:v>
                </c:pt>
                <c:pt idx="1">
                  <c:v>ДД</c:v>
                </c:pt>
                <c:pt idx="2">
                  <c:v>ГС</c:v>
                </c:pt>
                <c:pt idx="3">
                  <c:v>ЗА</c:v>
                </c:pt>
                <c:pt idx="4">
                  <c:v>ӨМ</c:v>
                </c:pt>
                <c:pt idx="5">
                  <c:v>СЭ</c:v>
                </c:pt>
                <c:pt idx="6">
                  <c:v>ОР</c:v>
                </c:pt>
                <c:pt idx="7">
                  <c:v>ӨВ</c:v>
                </c:pt>
                <c:pt idx="8">
                  <c:v>ХӨ</c:v>
                </c:pt>
                <c:pt idx="9">
                  <c:v>БӨ</c:v>
                </c:pt>
                <c:pt idx="10">
                  <c:v>УВ</c:v>
                </c:pt>
                <c:pt idx="11">
                  <c:v>БХ</c:v>
                </c:pt>
                <c:pt idx="12">
                  <c:v>ГО</c:v>
                </c:pt>
                <c:pt idx="13">
                  <c:v>ДО</c:v>
                </c:pt>
                <c:pt idx="14">
                  <c:v>ТӨ</c:v>
                </c:pt>
                <c:pt idx="15">
                  <c:v>ДА</c:v>
                </c:pt>
                <c:pt idx="16">
                  <c:v>СҮ</c:v>
                </c:pt>
                <c:pt idx="17">
                  <c:v>ДУ</c:v>
                </c:pt>
                <c:pt idx="18">
                  <c:v>ХО</c:v>
                </c:pt>
                <c:pt idx="19">
                  <c:v>ХЭ</c:v>
                </c:pt>
                <c:pt idx="20">
                  <c:v>АР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1.2</c:v>
                </c:pt>
                <c:pt idx="3">
                  <c:v>1.2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1.4</c:v>
                </c:pt>
                <c:pt idx="8">
                  <c:v>1.6</c:v>
                </c:pt>
                <c:pt idx="9">
                  <c:v>1.6</c:v>
                </c:pt>
                <c:pt idx="10">
                  <c:v>1.7</c:v>
                </c:pt>
                <c:pt idx="11">
                  <c:v>1.7</c:v>
                </c:pt>
                <c:pt idx="12">
                  <c:v>1.8</c:v>
                </c:pt>
                <c:pt idx="13">
                  <c:v>1.8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2.1</c:v>
                </c:pt>
                <c:pt idx="18">
                  <c:v>2.7</c:v>
                </c:pt>
                <c:pt idx="19">
                  <c:v>3.2</c:v>
                </c:pt>
                <c:pt idx="20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145992"/>
        <c:axId val="223146384"/>
      </c:barChart>
      <c:catAx>
        <c:axId val="223145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3146384"/>
        <c:crosses val="autoZero"/>
        <c:auto val="1"/>
        <c:lblAlgn val="ctr"/>
        <c:lblOffset val="100"/>
        <c:noMultiLvlLbl val="0"/>
      </c:catAx>
      <c:valAx>
        <c:axId val="2231463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3145992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947712418300679E-2"/>
          <c:y val="0.15064102564102572"/>
          <c:w val="0.92810457516339873"/>
          <c:h val="0.64731829194427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'1'!$B$24</c:f>
              <c:strCache>
                <c:ptCount val="1"/>
                <c:pt idx="0">
                  <c:v>Банкны өр, зээлийн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'1'!$A$25:$A$29</c:f>
              <c:strCache>
                <c:ptCount val="5"/>
                <c:pt idx="0">
                  <c:v>2010.I</c:v>
                </c:pt>
                <c:pt idx="1">
                  <c:v>2011.I</c:v>
                </c:pt>
                <c:pt idx="2">
                  <c:v>2012.I</c:v>
                </c:pt>
                <c:pt idx="3">
                  <c:v>2013.I</c:v>
                </c:pt>
                <c:pt idx="4">
                  <c:v>2014.I</c:v>
                </c:pt>
              </c:strCache>
            </c:strRef>
          </c:cat>
          <c:val>
            <c:numRef>
              <c:f>'1'!$B$25:$B$29</c:f>
              <c:numCache>
                <c:formatCode>General</c:formatCode>
                <c:ptCount val="5"/>
                <c:pt idx="0">
                  <c:v>13.2</c:v>
                </c:pt>
                <c:pt idx="1">
                  <c:v>21.4</c:v>
                </c:pt>
                <c:pt idx="2">
                  <c:v>35.4</c:v>
                </c:pt>
                <c:pt idx="3">
                  <c:v>50.6</c:v>
                </c:pt>
                <c:pt idx="4">
                  <c:v>74.2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3147168"/>
        <c:axId val="223147560"/>
      </c:barChart>
      <c:catAx>
        <c:axId val="223147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3147560"/>
        <c:crosses val="autoZero"/>
        <c:auto val="1"/>
        <c:lblAlgn val="ctr"/>
        <c:lblOffset val="100"/>
        <c:noMultiLvlLbl val="0"/>
      </c:catAx>
      <c:valAx>
        <c:axId val="223147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3147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013605442176874E-2"/>
          <c:y val="0.14694478094084393"/>
          <c:w val="0.92517006802721058"/>
          <c:h val="0.63619276757072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'1'!$B$38</c:f>
              <c:strCache>
                <c:ptCount val="1"/>
                <c:pt idx="0">
                  <c:v>Хадгаламж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'1'!$A$39:$A$43</c:f>
              <c:strCache>
                <c:ptCount val="5"/>
                <c:pt idx="0">
                  <c:v>2010.I</c:v>
                </c:pt>
                <c:pt idx="1">
                  <c:v>2011.I</c:v>
                </c:pt>
                <c:pt idx="2">
                  <c:v>2012.I</c:v>
                </c:pt>
                <c:pt idx="3">
                  <c:v>2013.I</c:v>
                </c:pt>
                <c:pt idx="4">
                  <c:v>2014.I</c:v>
                </c:pt>
              </c:strCache>
            </c:strRef>
          </c:cat>
          <c:val>
            <c:numRef>
              <c:f>'1'!$B$39:$B$43</c:f>
              <c:numCache>
                <c:formatCode>General</c:formatCode>
                <c:ptCount val="5"/>
                <c:pt idx="0">
                  <c:v>6.7</c:v>
                </c:pt>
                <c:pt idx="1">
                  <c:v>11.6</c:v>
                </c:pt>
                <c:pt idx="2">
                  <c:v>16.3</c:v>
                </c:pt>
                <c:pt idx="3">
                  <c:v>25.4</c:v>
                </c:pt>
                <c:pt idx="4">
                  <c:v>35.1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3077936"/>
        <c:axId val="223078328"/>
      </c:barChart>
      <c:catAx>
        <c:axId val="223077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3078328"/>
        <c:crosses val="autoZero"/>
        <c:auto val="1"/>
        <c:lblAlgn val="ctr"/>
        <c:lblOffset val="100"/>
        <c:noMultiLvlLbl val="0"/>
      </c:catAx>
      <c:valAx>
        <c:axId val="223078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307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орлого, зарлага тэрбум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7010430627856252E-2"/>
          <c:y val="0.16462766761484615"/>
          <c:w val="0.94597913874428763"/>
          <c:h val="0.53856014071539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'1'!$B$3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'1'!$A$4:$A$8</c:f>
              <c:strCache>
                <c:ptCount val="5"/>
                <c:pt idx="0">
                  <c:v>2010.I</c:v>
                </c:pt>
                <c:pt idx="1">
                  <c:v>2011.I</c:v>
                </c:pt>
                <c:pt idx="2">
                  <c:v>2012.I</c:v>
                </c:pt>
                <c:pt idx="3">
                  <c:v>2013.I</c:v>
                </c:pt>
                <c:pt idx="4">
                  <c:v>2014.I</c:v>
                </c:pt>
              </c:strCache>
            </c:strRef>
          </c:cat>
          <c:val>
            <c:numRef>
              <c:f>'1'!$B$4:$B$8</c:f>
              <c:numCache>
                <c:formatCode>General</c:formatCode>
                <c:ptCount val="5"/>
                <c:pt idx="0">
                  <c:v>0.4</c:v>
                </c:pt>
                <c:pt idx="1">
                  <c:v>0.70000000000000029</c:v>
                </c:pt>
                <c:pt idx="2">
                  <c:v>0.2</c:v>
                </c:pt>
                <c:pt idx="3">
                  <c:v>3.3</c:v>
                </c:pt>
                <c:pt idx="4" formatCode="0.0">
                  <c:v>5</c:v>
                </c:pt>
              </c:numCache>
            </c:numRef>
          </c:val>
        </c:ser>
        <c:ser>
          <c:idx val="1"/>
          <c:order val="1"/>
          <c:tx>
            <c:strRef>
              <c:f>'1'!$C$3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'1'!$A$4:$A$8</c:f>
              <c:strCache>
                <c:ptCount val="5"/>
                <c:pt idx="0">
                  <c:v>2010.I</c:v>
                </c:pt>
                <c:pt idx="1">
                  <c:v>2011.I</c:v>
                </c:pt>
                <c:pt idx="2">
                  <c:v>2012.I</c:v>
                </c:pt>
                <c:pt idx="3">
                  <c:v>2013.I</c:v>
                </c:pt>
                <c:pt idx="4">
                  <c:v>2014.I</c:v>
                </c:pt>
              </c:strCache>
            </c:strRef>
          </c:cat>
          <c:val>
            <c:numRef>
              <c:f>'1'!$C$4:$C$8</c:f>
              <c:numCache>
                <c:formatCode>General</c:formatCode>
                <c:ptCount val="5"/>
                <c:pt idx="0">
                  <c:v>0.2</c:v>
                </c:pt>
                <c:pt idx="1">
                  <c:v>0.5</c:v>
                </c:pt>
                <c:pt idx="2">
                  <c:v>0.2</c:v>
                </c:pt>
                <c:pt idx="3">
                  <c:v>2.4</c:v>
                </c:pt>
                <c:pt idx="4">
                  <c:v>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3079112"/>
        <c:axId val="120673736"/>
      </c:barChart>
      <c:catAx>
        <c:axId val="223079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0673736"/>
        <c:crosses val="autoZero"/>
        <c:auto val="1"/>
        <c:lblAlgn val="ctr"/>
        <c:lblOffset val="100"/>
        <c:noMultiLvlLbl val="0"/>
      </c:catAx>
      <c:valAx>
        <c:axId val="120673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3079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462024146590268"/>
          <c:y val="0.86910994764398108"/>
          <c:w val="0.50401463551579673"/>
          <c:h val="0.11911503208695791"/>
        </c:manualLayout>
      </c:layout>
      <c:overlay val="0"/>
      <c:txPr>
        <a:bodyPr/>
        <a:lstStyle/>
        <a:p>
          <a:pPr>
            <a:defRPr sz="105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r>
              <a:rPr lang="mn-MN" dirty="0"/>
              <a:t>Улсын төсвөөс олгосон санхүүгийн дэмжлэг, </a:t>
            </a:r>
            <a:r>
              <a:rPr lang="mn-MN" dirty="0" smtClean="0"/>
              <a:t>2013 оны жилийн       </a:t>
            </a:r>
            <a:r>
              <a:rPr lang="en-US" dirty="0" smtClean="0"/>
              <a:t>                          </a:t>
            </a:r>
            <a:r>
              <a:rPr lang="mn-MN" dirty="0" smtClean="0"/>
              <a:t>   эцсийн байдлаар,</a:t>
            </a:r>
            <a:r>
              <a:rPr lang="mn-MN" baseline="0" dirty="0" smtClean="0"/>
              <a:t> </a:t>
            </a:r>
            <a:r>
              <a:rPr lang="mn-MN" dirty="0" smtClean="0"/>
              <a:t>тэрбум </a:t>
            </a:r>
            <a:r>
              <a:rPr lang="mn-MN" dirty="0"/>
              <a:t>төг</a:t>
            </a:r>
          </a:p>
        </c:rich>
      </c:tx>
      <c:layout>
        <c:manualLayout>
          <c:xMode val="edge"/>
          <c:yMode val="edge"/>
          <c:x val="0.16899903301561001"/>
          <c:y val="6.13582677165354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641025641025699E-2"/>
          <c:y val="0.18029350104821804"/>
          <c:w val="0.93447293447293356"/>
          <c:h val="0.61896271527702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Sheet6!$B$4</c:f>
              <c:strCache>
                <c:ptCount val="1"/>
                <c:pt idx="0">
                  <c:v>Улсын төсвөөс олгосон санхүүгийн дэмжлэг, төрбум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427462592816946E-2"/>
                  <c:y val="8.8225292593143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022679857325525E-2"/>
                  <c:y val="1.764505851862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045584045584053E-3"/>
                  <c:y val="1.388897142574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8.3857442348008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677148846960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6980056980056983E-3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8490028490028491E-3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8490028490028491E-3"/>
                  <c:y val="1.257828620479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8.5470085470085496E-3"/>
                  <c:y val="1.677148846960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8.5470085470085496E-3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5.6980056980056983E-3"/>
                  <c:y val="2.096436058700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7094017094017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Sheet6!$A$5:$A$25</c:f>
              <c:strCache>
                <c:ptCount val="21"/>
                <c:pt idx="0">
                  <c:v>ГС</c:v>
                </c:pt>
                <c:pt idx="1">
                  <c:v>ДО</c:v>
                </c:pt>
                <c:pt idx="2">
                  <c:v>ӨМ</c:v>
                </c:pt>
                <c:pt idx="3">
                  <c:v>БУ</c:v>
                </c:pt>
                <c:pt idx="4">
                  <c:v>ОР</c:v>
                </c:pt>
                <c:pt idx="5">
                  <c:v>ДУ</c:v>
                </c:pt>
                <c:pt idx="6">
                  <c:v>ДА</c:v>
                </c:pt>
                <c:pt idx="7">
                  <c:v>СҮ</c:v>
                </c:pt>
                <c:pt idx="8">
                  <c:v>ДД</c:v>
                </c:pt>
                <c:pt idx="9">
                  <c:v>ХЭ</c:v>
                </c:pt>
                <c:pt idx="10">
                  <c:v>ГО</c:v>
                </c:pt>
                <c:pt idx="11">
                  <c:v>СЭ</c:v>
                </c:pt>
                <c:pt idx="12">
                  <c:v>ЗА</c:v>
                </c:pt>
                <c:pt idx="13">
                  <c:v>ТӨ</c:v>
                </c:pt>
                <c:pt idx="14">
                  <c:v>ХО</c:v>
                </c:pt>
                <c:pt idx="15">
                  <c:v>УВ</c:v>
                </c:pt>
                <c:pt idx="16">
                  <c:v>АР</c:v>
                </c:pt>
                <c:pt idx="17">
                  <c:v>БХ</c:v>
                </c:pt>
                <c:pt idx="18">
                  <c:v>ӨВ</c:v>
                </c:pt>
                <c:pt idx="19">
                  <c:v>БӨ</c:v>
                </c:pt>
                <c:pt idx="20">
                  <c:v>ХӨ</c:v>
                </c:pt>
              </c:strCache>
            </c:strRef>
          </c:cat>
          <c:val>
            <c:numRef>
              <c:f>Sheet6!$B$5:$B$25</c:f>
              <c:numCache>
                <c:formatCode>General</c:formatCode>
                <c:ptCount val="21"/>
                <c:pt idx="0">
                  <c:v>11.9</c:v>
                </c:pt>
                <c:pt idx="1">
                  <c:v>26.6</c:v>
                </c:pt>
                <c:pt idx="2">
                  <c:v>29.6</c:v>
                </c:pt>
                <c:pt idx="3" formatCode="0.0">
                  <c:v>30</c:v>
                </c:pt>
                <c:pt idx="4">
                  <c:v>30.8</c:v>
                </c:pt>
                <c:pt idx="5">
                  <c:v>32.200000000000003</c:v>
                </c:pt>
                <c:pt idx="6">
                  <c:v>33.5</c:v>
                </c:pt>
                <c:pt idx="7">
                  <c:v>36.200000000000003</c:v>
                </c:pt>
                <c:pt idx="8">
                  <c:v>37.6</c:v>
                </c:pt>
                <c:pt idx="9">
                  <c:v>43.4</c:v>
                </c:pt>
                <c:pt idx="10">
                  <c:v>43.6</c:v>
                </c:pt>
                <c:pt idx="11">
                  <c:v>44.8</c:v>
                </c:pt>
                <c:pt idx="12">
                  <c:v>47.8</c:v>
                </c:pt>
                <c:pt idx="13">
                  <c:v>48.4</c:v>
                </c:pt>
                <c:pt idx="14">
                  <c:v>48.4</c:v>
                </c:pt>
                <c:pt idx="15">
                  <c:v>50.7</c:v>
                </c:pt>
                <c:pt idx="16">
                  <c:v>50.7</c:v>
                </c:pt>
                <c:pt idx="17">
                  <c:v>51.6</c:v>
                </c:pt>
                <c:pt idx="18">
                  <c:v>56.6</c:v>
                </c:pt>
                <c:pt idx="19">
                  <c:v>57.3</c:v>
                </c:pt>
                <c:pt idx="20">
                  <c:v>71.5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5"/>
        <c:axId val="120674520"/>
        <c:axId val="120674912"/>
      </c:barChart>
      <c:catAx>
        <c:axId val="120674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0674912"/>
        <c:crosses val="autoZero"/>
        <c:auto val="1"/>
        <c:lblAlgn val="ctr"/>
        <c:lblOffset val="100"/>
        <c:noMultiLvlLbl val="0"/>
      </c:catAx>
      <c:valAx>
        <c:axId val="120674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6745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090653176125035"/>
          <c:y val="7.6435185185185175E-2"/>
          <c:w val="0.65231800688126418"/>
          <c:h val="0.7880296296296296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'tom mal_2014.I'!$L$21:$L$33</c:f>
              <c:strCache>
                <c:ptCount val="13"/>
                <c:pt idx="0">
                  <c:v>Баяндэлгэр</c:v>
                </c:pt>
                <c:pt idx="1">
                  <c:v>Онгон</c:v>
                </c:pt>
                <c:pt idx="2">
                  <c:v>Сүхбаатар</c:v>
                </c:pt>
                <c:pt idx="3">
                  <c:v>Түмэнцогт</c:v>
                </c:pt>
                <c:pt idx="4">
                  <c:v>Халзан</c:v>
                </c:pt>
                <c:pt idx="5">
                  <c:v>Эрдэнэцагаан</c:v>
                </c:pt>
                <c:pt idx="6">
                  <c:v>Дарьганга</c:v>
                </c:pt>
                <c:pt idx="7">
                  <c:v>Наран</c:v>
                </c:pt>
                <c:pt idx="8">
                  <c:v>Уулбаян</c:v>
                </c:pt>
                <c:pt idx="9">
                  <c:v>Түвшинширээ</c:v>
                </c:pt>
                <c:pt idx="10">
                  <c:v>Асгат</c:v>
                </c:pt>
                <c:pt idx="11">
                  <c:v>Баруун-Урт</c:v>
                </c:pt>
                <c:pt idx="12">
                  <c:v>Мөнххаан</c:v>
                </c:pt>
              </c:strCache>
            </c:strRef>
          </c:cat>
          <c:val>
            <c:numRef>
              <c:f>'tom mal_2014.I'!$M$21:$M$33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14</c:v>
                </c:pt>
                <c:pt idx="8">
                  <c:v>21</c:v>
                </c:pt>
                <c:pt idx="9">
                  <c:v>54</c:v>
                </c:pt>
                <c:pt idx="10">
                  <c:v>59</c:v>
                </c:pt>
                <c:pt idx="11">
                  <c:v>150</c:v>
                </c:pt>
                <c:pt idx="12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3"/>
        <c:axId val="225367592"/>
        <c:axId val="225367984"/>
      </c:barChart>
      <c:catAx>
        <c:axId val="225367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25367984"/>
        <c:crosses val="autoZero"/>
        <c:auto val="1"/>
        <c:lblAlgn val="ctr"/>
        <c:lblOffset val="100"/>
        <c:noMultiLvlLbl val="0"/>
      </c:catAx>
      <c:valAx>
        <c:axId val="22536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36759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 Mon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24339814666018E-2"/>
          <c:y val="0.2310391792270905"/>
          <c:w val="0.9301111468209331"/>
          <c:h val="0.53001593631573729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6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ajilguichuud_1sar!$E$41:$V$41</c:f>
              <c:strCache>
                <c:ptCount val="18"/>
                <c:pt idx="0">
                  <c:v>1997.I-II</c:v>
                </c:pt>
                <c:pt idx="1">
                  <c:v>1998.I-II</c:v>
                </c:pt>
                <c:pt idx="2">
                  <c:v>1999.I-II</c:v>
                </c:pt>
                <c:pt idx="3">
                  <c:v>2000.I-II</c:v>
                </c:pt>
                <c:pt idx="4">
                  <c:v>2001.I-II</c:v>
                </c:pt>
                <c:pt idx="5">
                  <c:v>2002.I-I</c:v>
                </c:pt>
                <c:pt idx="6">
                  <c:v>2003.I-I</c:v>
                </c:pt>
                <c:pt idx="7">
                  <c:v>2004.I-I</c:v>
                </c:pt>
                <c:pt idx="8">
                  <c:v>2005.I-I</c:v>
                </c:pt>
                <c:pt idx="9">
                  <c:v>2006.I-I</c:v>
                </c:pt>
                <c:pt idx="10">
                  <c:v>2007.I-I</c:v>
                </c:pt>
                <c:pt idx="11">
                  <c:v>2008.I-I</c:v>
                </c:pt>
                <c:pt idx="12">
                  <c:v>2009.I-I</c:v>
                </c:pt>
                <c:pt idx="13">
                  <c:v>2010.I-I</c:v>
                </c:pt>
                <c:pt idx="14">
                  <c:v>2011.I-I</c:v>
                </c:pt>
                <c:pt idx="15">
                  <c:v>2012.I-I</c:v>
                </c:pt>
                <c:pt idx="16">
                  <c:v>2013.I-I</c:v>
                </c:pt>
                <c:pt idx="17">
                  <c:v>2014.I-I</c:v>
                </c:pt>
              </c:strCache>
            </c:strRef>
          </c:cat>
          <c:val>
            <c:numRef>
              <c:f>ajilguichuud_1sar!$E$42:$V$42</c:f>
              <c:numCache>
                <c:formatCode>0</c:formatCode>
                <c:ptCount val="18"/>
                <c:pt idx="0">
                  <c:v>1517</c:v>
                </c:pt>
                <c:pt idx="1">
                  <c:v>1784</c:v>
                </c:pt>
                <c:pt idx="2">
                  <c:v>1518</c:v>
                </c:pt>
                <c:pt idx="3">
                  <c:v>1062</c:v>
                </c:pt>
                <c:pt idx="4">
                  <c:v>1062</c:v>
                </c:pt>
                <c:pt idx="5">
                  <c:v>957</c:v>
                </c:pt>
                <c:pt idx="6" formatCode="General">
                  <c:v>684</c:v>
                </c:pt>
                <c:pt idx="7" formatCode="General">
                  <c:v>506</c:v>
                </c:pt>
                <c:pt idx="8" formatCode="General">
                  <c:v>664</c:v>
                </c:pt>
                <c:pt idx="9" formatCode="General">
                  <c:v>710</c:v>
                </c:pt>
                <c:pt idx="10" formatCode="General">
                  <c:v>706</c:v>
                </c:pt>
                <c:pt idx="11" formatCode="General">
                  <c:v>698</c:v>
                </c:pt>
                <c:pt idx="12" formatCode="General">
                  <c:v>737</c:v>
                </c:pt>
                <c:pt idx="13" formatCode="General">
                  <c:v>1118</c:v>
                </c:pt>
                <c:pt idx="14" formatCode="General">
                  <c:v>922</c:v>
                </c:pt>
                <c:pt idx="15" formatCode="General">
                  <c:v>832</c:v>
                </c:pt>
                <c:pt idx="16" formatCode="General">
                  <c:v>792</c:v>
                </c:pt>
                <c:pt idx="17" formatCode="General">
                  <c:v>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7"/>
        <c:axId val="225365240"/>
        <c:axId val="225365632"/>
      </c:barChart>
      <c:catAx>
        <c:axId val="225365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itchFamily="34" charset="0"/>
              </a:defRPr>
            </a:pPr>
            <a:endParaRPr lang="en-US"/>
          </a:p>
        </c:txPr>
        <c:crossAx val="225365632"/>
        <c:crosses val="autoZero"/>
        <c:auto val="1"/>
        <c:lblAlgn val="ctr"/>
        <c:lblOffset val="100"/>
        <c:noMultiLvlLbl val="0"/>
      </c:catAx>
      <c:valAx>
        <c:axId val="22536563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2253652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ajilguichuud_1sar!$AA$9:$AA$15</c:f>
              <c:strCache>
                <c:ptCount val="7"/>
                <c:pt idx="0">
                  <c:v>Äýýä áîëîâñðîëòîé                 </c:v>
                </c:pt>
                <c:pt idx="1">
                  <c:v>Òóñãàé äóíä áîëîâñðîëòîé </c:v>
                </c:pt>
                <c:pt idx="2">
                  <c:v>Ìýðãýæëèéí àíõàí øàòíû  </c:v>
                </c:pt>
                <c:pt idx="3">
                  <c:v>Á¿ðýí äóíä áîëîâñðîëòîé  </c:v>
                </c:pt>
                <c:pt idx="4">
                  <c:v>Суурь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ajilguichuud_1sar!$AC$9:$AC$15</c:f>
              <c:numCache>
                <c:formatCode>0.0</c:formatCode>
                <c:ptCount val="7"/>
                <c:pt idx="0">
                  <c:v>23.006134969325153</c:v>
                </c:pt>
                <c:pt idx="1">
                  <c:v>8.8957055214723919</c:v>
                </c:pt>
                <c:pt idx="2">
                  <c:v>6.7484662576687118</c:v>
                </c:pt>
                <c:pt idx="3">
                  <c:v>37.576687116564415</c:v>
                </c:pt>
                <c:pt idx="4">
                  <c:v>19.631901840490798</c:v>
                </c:pt>
                <c:pt idx="5">
                  <c:v>3.834355828220859</c:v>
                </c:pt>
                <c:pt idx="6">
                  <c:v>0.30674846625766872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baseline="0">
              <a:latin typeface="Arial Mon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1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5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22E-2"/>
          <c:y val="0.22361111111111123"/>
          <c:w val="0.93888888888888999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108</c:v>
                </c:pt>
                <c:pt idx="1">
                  <c:v>101</c:v>
                </c:pt>
                <c:pt idx="2">
                  <c:v>99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109</c:v>
                </c:pt>
                <c:pt idx="1">
                  <c:v>103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09520640"/>
        <c:axId val="222953360"/>
      </c:barChart>
      <c:catAx>
        <c:axId val="1095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953360"/>
        <c:crosses val="autoZero"/>
        <c:auto val="1"/>
        <c:lblAlgn val="ctr"/>
        <c:lblOffset val="100"/>
        <c:noMultiLvlLbl val="0"/>
      </c:catAx>
      <c:valAx>
        <c:axId val="2229533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0952064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1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48"/>
          <c:w val="0.93888888888888999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222955320"/>
        <c:axId val="222955712"/>
      </c:barChart>
      <c:catAx>
        <c:axId val="22295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955712"/>
        <c:crosses val="autoZero"/>
        <c:auto val="1"/>
        <c:lblAlgn val="ctr"/>
        <c:lblOffset val="100"/>
        <c:noMultiLvlLbl val="0"/>
      </c:catAx>
      <c:valAx>
        <c:axId val="22295571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2295532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1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28227337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58</a:t>
                    </a:r>
                    <a:endParaRPr lang="en-US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24</c:v>
                </c:pt>
                <c:pt idx="1">
                  <c:v>25</c:v>
                </c:pt>
                <c:pt idx="2">
                  <c:v>37</c:v>
                </c:pt>
                <c:pt idx="3">
                  <c:v>45</c:v>
                </c:pt>
                <c:pt idx="4">
                  <c:v>61</c:v>
                </c:pt>
                <c:pt idx="5">
                  <c:v>65</c:v>
                </c:pt>
                <c:pt idx="6">
                  <c:v>50</c:v>
                </c:pt>
                <c:pt idx="7">
                  <c:v>67</c:v>
                </c:pt>
                <c:pt idx="8">
                  <c:v>80</c:v>
                </c:pt>
                <c:pt idx="9">
                  <c:v>217</c:v>
                </c:pt>
                <c:pt idx="10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22952576"/>
        <c:axId val="222954144"/>
      </c:barChart>
      <c:catAx>
        <c:axId val="2229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954144"/>
        <c:crosses val="autoZero"/>
        <c:auto val="1"/>
        <c:lblAlgn val="ctr"/>
        <c:lblOffset val="100"/>
        <c:noMultiLvlLbl val="0"/>
      </c:catAx>
      <c:valAx>
        <c:axId val="22295414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22952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1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'gemt hereg1'!$B$12:$D$12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'gemt hereg1'!$A$13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'gemt hereg1'!$B$13:$D$13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2954928"/>
        <c:axId val="54230968"/>
      </c:barChart>
      <c:catAx>
        <c:axId val="22295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230968"/>
        <c:crosses val="autoZero"/>
        <c:auto val="1"/>
        <c:lblAlgn val="ctr"/>
        <c:lblOffset val="100"/>
        <c:noMultiLvlLbl val="0"/>
      </c:catAx>
      <c:valAx>
        <c:axId val="5423096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229549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hereg1'!$A$30:$C$30</c:f>
              <c:strCache>
                <c:ptCount val="1"/>
                <c:pt idx="0">
                  <c:v>Бүртгэгдсэн гэмт хэргийн тоо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57</a:t>
                    </a:r>
                    <a:endParaRPr lang="en-US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hereg1'!$D$29:$N$29</c:f>
              <c:strCache>
                <c:ptCount val="11"/>
                <c:pt idx="0">
                  <c:v>2004.I</c:v>
                </c:pt>
                <c:pt idx="1">
                  <c:v>2005.I</c:v>
                </c:pt>
                <c:pt idx="2">
                  <c:v>2006.I</c:v>
                </c:pt>
                <c:pt idx="3">
                  <c:v>2007.I</c:v>
                </c:pt>
                <c:pt idx="4">
                  <c:v>2008.I</c:v>
                </c:pt>
                <c:pt idx="5">
                  <c:v>2009.I</c:v>
                </c:pt>
                <c:pt idx="6">
                  <c:v>2010.I</c:v>
                </c:pt>
                <c:pt idx="7">
                  <c:v>2011.I</c:v>
                </c:pt>
                <c:pt idx="8">
                  <c:v>2012.I</c:v>
                </c:pt>
                <c:pt idx="9">
                  <c:v>2013.I</c:v>
                </c:pt>
                <c:pt idx="10">
                  <c:v>2014.I</c:v>
                </c:pt>
              </c:strCache>
            </c:strRef>
          </c:cat>
          <c:val>
            <c:numRef>
              <c:f>'gemt hereg1'!$D$30:$N$30</c:f>
              <c:numCache>
                <c:formatCode>General</c:formatCode>
                <c:ptCount val="11"/>
                <c:pt idx="0">
                  <c:v>14</c:v>
                </c:pt>
                <c:pt idx="1">
                  <c:v>20</c:v>
                </c:pt>
                <c:pt idx="2">
                  <c:v>25</c:v>
                </c:pt>
                <c:pt idx="3">
                  <c:v>29</c:v>
                </c:pt>
                <c:pt idx="4">
                  <c:v>13</c:v>
                </c:pt>
                <c:pt idx="5">
                  <c:v>15</c:v>
                </c:pt>
                <c:pt idx="6">
                  <c:v>14</c:v>
                </c:pt>
                <c:pt idx="7">
                  <c:v>12</c:v>
                </c:pt>
                <c:pt idx="8">
                  <c:v>23</c:v>
                </c:pt>
                <c:pt idx="9">
                  <c:v>32</c:v>
                </c:pt>
                <c:pt idx="10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54228616"/>
        <c:axId val="54229008"/>
      </c:barChart>
      <c:catAx>
        <c:axId val="5422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229008"/>
        <c:crosses val="autoZero"/>
        <c:auto val="1"/>
        <c:lblAlgn val="ctr"/>
        <c:lblOffset val="100"/>
        <c:noMultiLvlLbl val="0"/>
      </c:catAx>
      <c:valAx>
        <c:axId val="5422900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5422861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</a:t>
            </a:r>
            <a:r>
              <a:rPr lang="en-US" sz="1100">
                <a:latin typeface="Arial" pitchFamily="34" charset="0"/>
                <a:cs typeface="Arial" pitchFamily="34" charset="0"/>
              </a:rPr>
              <a:t>1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байдлаар, 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сая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   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төгрөг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hereg1'!$A$6:$B$6</c:f>
              <c:strCache>
                <c:ptCount val="1"/>
                <c:pt idx="0">
                  <c:v>Нийт хохирол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31.1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'gemt hereg1'!$C$6:$E$6</c:f>
              <c:numCache>
                <c:formatCode>General</c:formatCode>
                <c:ptCount val="3"/>
                <c:pt idx="0">
                  <c:v>5.8</c:v>
                </c:pt>
                <c:pt idx="1">
                  <c:v>7.7</c:v>
                </c:pt>
                <c:pt idx="2">
                  <c:v>31.1</c:v>
                </c:pt>
              </c:numCache>
            </c:numRef>
          </c:val>
        </c:ser>
        <c:ser>
          <c:idx val="1"/>
          <c:order val="1"/>
          <c:tx>
            <c:strRef>
              <c:f>'gemt hereg1'!$A$7:$B$7</c:f>
              <c:strCache>
                <c:ptCount val="1"/>
                <c:pt idx="0">
                  <c:v>Нөхөн төлүүлсэн хохирлын хувь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12.5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'gemt hereg1'!$C$7:$E$7</c:f>
              <c:numCache>
                <c:formatCode>General</c:formatCode>
                <c:ptCount val="3"/>
                <c:pt idx="0" formatCode="0.0">
                  <c:v>37</c:v>
                </c:pt>
                <c:pt idx="1">
                  <c:v>16.3</c:v>
                </c:pt>
                <c:pt idx="2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54231360"/>
        <c:axId val="54229400"/>
      </c:barChart>
      <c:catAx>
        <c:axId val="5423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229400"/>
        <c:crosses val="autoZero"/>
        <c:auto val="1"/>
        <c:lblAlgn val="ctr"/>
        <c:lblOffset val="100"/>
        <c:noMultiLvlLbl val="0"/>
      </c:catAx>
      <c:valAx>
        <c:axId val="542294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5423136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0.13265</cdr:x>
      <cdr:y>0.04142</cdr:y>
    </cdr:from>
    <cdr:to>
      <cdr:x>0.64401</cdr:x>
      <cdr:y>0.18956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114073"/>
          <a:ext cx="3818641" cy="407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mn-MN" sz="1200" b="1" dirty="0">
              <a:latin typeface="Arial" pitchFamily="34" charset="0"/>
            </a:rPr>
            <a:t>Бүртгэлтэй</a:t>
          </a:r>
          <a:r>
            <a:rPr lang="mn-MN" sz="1200" b="1" baseline="0" dirty="0">
              <a:latin typeface="Arial" pitchFamily="34" charset="0"/>
            </a:rPr>
            <a:t> ажилгүй иргэдийн тоо жил бүрийн эхний </a:t>
          </a:r>
          <a:r>
            <a:rPr lang="mn-MN" sz="1200" b="1" baseline="0" dirty="0" smtClean="0">
              <a:latin typeface="Arial" pitchFamily="34" charset="0"/>
            </a:rPr>
            <a:t>1 </a:t>
          </a:r>
          <a:r>
            <a:rPr lang="mn-MN" sz="1200" b="1" baseline="0" dirty="0">
              <a:latin typeface="Arial" pitchFamily="34" charset="0"/>
            </a:rPr>
            <a:t>сарын байдлаар</a:t>
          </a:r>
          <a:endParaRPr lang="en-US" sz="1200" b="1" dirty="0">
            <a:latin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254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368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дүгээр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2014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1 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867612"/>
              </p:ext>
            </p:extLst>
          </p:nvPr>
        </p:nvGraphicFramePr>
        <p:xfrm>
          <a:off x="645546" y="1636713"/>
          <a:ext cx="42334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119819"/>
              </p:ext>
            </p:extLst>
          </p:nvPr>
        </p:nvGraphicFramePr>
        <p:xfrm>
          <a:off x="685800" y="4240213"/>
          <a:ext cx="8077200" cy="2312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052355"/>
              </p:ext>
            </p:extLst>
          </p:nvPr>
        </p:nvGraphicFramePr>
        <p:xfrm>
          <a:off x="5105400" y="1518784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11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914400" y="10668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1066800"/>
          <a:ext cx="3886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762000" y="4191000"/>
          <a:ext cx="8077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914400" y="1143000"/>
          <a:ext cx="3886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914400" y="4419600"/>
          <a:ext cx="76962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105400" y="1143000"/>
          <a:ext cx="38100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1219200" y="1066800"/>
          <a:ext cx="7315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219200" y="3962400"/>
          <a:ext cx="7315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1420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914900" y="4267200"/>
            <a:ext cx="0" cy="216679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80435" cy="47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93235"/>
              </p:ext>
            </p:extLst>
          </p:nvPr>
        </p:nvGraphicFramePr>
        <p:xfrm>
          <a:off x="838200" y="915151"/>
          <a:ext cx="7696200" cy="3047250"/>
        </p:xfrm>
        <a:graphic>
          <a:graphicData uri="http://schemas.openxmlformats.org/drawingml/2006/table">
            <a:tbl>
              <a:tblPr/>
              <a:tblGrid>
                <a:gridCol w="1190764"/>
                <a:gridCol w="1122720"/>
                <a:gridCol w="1122720"/>
                <a:gridCol w="1122720"/>
                <a:gridCol w="1122720"/>
                <a:gridCol w="937088"/>
                <a:gridCol w="185632"/>
                <a:gridCol w="891836"/>
              </a:tblGrid>
              <a:tr h="36446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0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5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2014.I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2014.I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3644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33 000.8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47 882.7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12 434.7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17 928.1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4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3 043.9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3 418.2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3 390.2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4 264.0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644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2 555.4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4 534.8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1 047.1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989.2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4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11 951.3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20 109.5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8 505.3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10 894.7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8996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50 551.4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75 945.2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25 377.3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34 076.0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689069965"/>
              </p:ext>
            </p:extLst>
          </p:nvPr>
        </p:nvGraphicFramePr>
        <p:xfrm>
          <a:off x="914400" y="4419600"/>
          <a:ext cx="3886200" cy="2012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037080342"/>
              </p:ext>
            </p:extLst>
          </p:nvPr>
        </p:nvGraphicFramePr>
        <p:xfrm>
          <a:off x="5029200" y="4419600"/>
          <a:ext cx="3733800" cy="2012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61091796"/>
              </p:ext>
            </p:extLst>
          </p:nvPr>
        </p:nvGraphicFramePr>
        <p:xfrm>
          <a:off x="1143000" y="3810000"/>
          <a:ext cx="7086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885448336"/>
              </p:ext>
            </p:extLst>
          </p:nvPr>
        </p:nvGraphicFramePr>
        <p:xfrm>
          <a:off x="1066800" y="990600"/>
          <a:ext cx="7848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50847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04156"/>
              </p:ext>
            </p:extLst>
          </p:nvPr>
        </p:nvGraphicFramePr>
        <p:xfrm>
          <a:off x="4648200" y="1752600"/>
          <a:ext cx="4208463" cy="182879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88963"/>
                <a:gridCol w="723900"/>
                <a:gridCol w="723900"/>
                <a:gridCol w="723900"/>
                <a:gridCol w="723900"/>
                <a:gridCol w="723900"/>
              </a:tblGrid>
              <a:tr h="356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 Mon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 Mon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 Mon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 Mon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Arial Mon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latin typeface="Arial Mon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solidFill>
                            <a:schemeClr val="tx1"/>
                          </a:solidFill>
                          <a:latin typeface="Arial Mon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1" u="none" strike="noStrike" dirty="0">
                          <a:latin typeface="Arial Mon" pitchFamily="34" charset="0"/>
                          <a:cs typeface="Arial" panose="020B0604020202020204" pitchFamily="34" charset="0"/>
                        </a:rPr>
                        <a:t>  Бүгд 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Mon" pitchFamily="34" charset="0"/>
                          <a:ea typeface="+mn-ea"/>
                          <a:cs typeface="+mn-cs"/>
                        </a:rPr>
                        <a:t>2 480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Mon" pitchFamily="34" charset="0"/>
                          <a:ea typeface="+mn-ea"/>
                          <a:cs typeface="+mn-cs"/>
                        </a:rPr>
                        <a:t>4 486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Mon" pitchFamily="34" charset="0"/>
                          <a:ea typeface="+mn-ea"/>
                          <a:cs typeface="+mn-cs"/>
                        </a:rPr>
                        <a:t>1 060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Mon" pitchFamily="34" charset="0"/>
                          <a:ea typeface="+mn-ea"/>
                          <a:cs typeface="+mn-cs"/>
                        </a:rPr>
                        <a:t>2 836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Mon" pitchFamily="34" charset="0"/>
                          <a:ea typeface="+mn-ea"/>
                          <a:cs typeface="+mn-cs"/>
                        </a:rPr>
                        <a:t> 473</a:t>
                      </a:r>
                    </a:p>
                  </a:txBody>
                  <a:tcPr marL="9525" marR="9525" marT="9525" marB="0" anchor="ctr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1" u="none" strike="noStrike" dirty="0">
                          <a:latin typeface="Arial Mon" pitchFamily="34" charset="0"/>
                          <a:cs typeface="Arial" panose="020B0604020202020204" pitchFamily="34" charset="0"/>
                        </a:rPr>
                        <a:t>    Тэмээ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1" u="none" strike="noStrike" dirty="0">
                          <a:latin typeface="Arial Mon" pitchFamily="34" charset="0"/>
                          <a:cs typeface="Arial" panose="020B0604020202020204" pitchFamily="34" charset="0"/>
                        </a:rPr>
                        <a:t>    Адуу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1" u="none" strike="noStrike" dirty="0">
                          <a:latin typeface="Arial Mon" pitchFamily="34" charset="0"/>
                          <a:cs typeface="Arial" panose="020B0604020202020204" pitchFamily="34" charset="0"/>
                        </a:rPr>
                        <a:t>    Үхэр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 Mon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366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 50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 29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1" u="none" strike="noStrike">
                          <a:latin typeface="Arial Mon" pitchFamily="34" charset="0"/>
                          <a:cs typeface="Arial" panose="020B0604020202020204" pitchFamily="34" charset="0"/>
                        </a:rPr>
                        <a:t>    Хонь </a:t>
                      </a:r>
                      <a:endParaRPr lang="mn-MN" sz="1000" b="1" i="0" u="none" strike="noStrike">
                        <a:solidFill>
                          <a:srgbClr val="000000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1034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1 673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1 153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1" u="none" strike="noStrike" dirty="0">
                          <a:latin typeface="Arial Mon" pitchFamily="34" charset="0"/>
                          <a:cs typeface="Arial" panose="020B0604020202020204" pitchFamily="34" charset="0"/>
                        </a:rPr>
                        <a:t>    Ямаа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1 277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 Mon" pitchFamily="34" charset="0"/>
                        </a:rPr>
                        <a:t>2 346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 Mon" pitchFamily="34" charset="0"/>
                        </a:rPr>
                        <a:t>571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1 497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 Mon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3" name="TextBox 14"/>
          <p:cNvSpPr txBox="1">
            <a:spLocks noChangeArrowheads="1"/>
          </p:cNvSpPr>
          <p:nvPr/>
        </p:nvSpPr>
        <p:spPr bwMode="auto">
          <a:xfrm>
            <a:off x="5181600" y="1135063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 Mon" pitchFamily="34" charset="0"/>
              </a:rPr>
              <a:t>Том малын зүй бус хорогдол, </a:t>
            </a:r>
            <a:r>
              <a:rPr lang="mn-MN" altLang="en-US" sz="1200" b="1" dirty="0">
                <a:latin typeface="Arial Mon" pitchFamily="34" charset="0"/>
              </a:rPr>
              <a:t>төрлөөр, </a:t>
            </a:r>
            <a:r>
              <a:rPr lang="mn-MN" altLang="en-US" sz="1200" b="1" dirty="0" smtClean="0">
                <a:latin typeface="Arial Mon" pitchFamily="34" charset="0"/>
              </a:rPr>
              <a:t>аймгийн </a:t>
            </a:r>
            <a:r>
              <a:rPr lang="mn-MN" altLang="en-US" sz="1200" b="1" dirty="0">
                <a:latin typeface="Arial Mon" pitchFamily="34" charset="0"/>
              </a:rPr>
              <a:t>дүнгээр, </a:t>
            </a:r>
            <a:r>
              <a:rPr lang="mn-MN" altLang="en-US" sz="1200" b="1" dirty="0" smtClean="0">
                <a:latin typeface="Arial Mon" pitchFamily="34" charset="0"/>
              </a:rPr>
              <a:t>2010-201</a:t>
            </a:r>
            <a:r>
              <a:rPr lang="en-US" altLang="en-US" sz="1200" b="1" dirty="0">
                <a:latin typeface="Arial Mon" pitchFamily="34" charset="0"/>
              </a:rPr>
              <a:t>4</a:t>
            </a:r>
            <a:r>
              <a:rPr lang="mn-MN" altLang="en-US" sz="1200" b="1" dirty="0" smtClean="0">
                <a:latin typeface="Arial Mon" pitchFamily="34" charset="0"/>
              </a:rPr>
              <a:t> </a:t>
            </a:r>
            <a:r>
              <a:rPr lang="mn-MN" altLang="en-US" sz="1200" b="1" dirty="0">
                <a:latin typeface="Arial Mon" pitchFamily="34" charset="0"/>
              </a:rPr>
              <a:t>оны </a:t>
            </a:r>
            <a:r>
              <a:rPr lang="mn-MN" altLang="en-US" sz="1200" b="1" dirty="0" smtClean="0">
                <a:latin typeface="Arial Mon" pitchFamily="34" charset="0"/>
              </a:rPr>
              <a:t>эхний          </a:t>
            </a:r>
            <a:r>
              <a:rPr lang="en-US" altLang="en-US" sz="1200" b="1" dirty="0" smtClean="0">
                <a:latin typeface="Arial Mon" pitchFamily="34" charset="0"/>
              </a:rPr>
              <a:t> 1 </a:t>
            </a:r>
            <a:r>
              <a:rPr lang="mn-MN" altLang="en-US" sz="1200" b="1" dirty="0" smtClean="0">
                <a:latin typeface="Arial Mon" pitchFamily="34" charset="0"/>
              </a:rPr>
              <a:t>сарын байдлаар</a:t>
            </a:r>
            <a:r>
              <a:rPr lang="mn-MN" altLang="en-US" sz="1200" b="1" dirty="0">
                <a:latin typeface="Arial Mon" pitchFamily="34" charset="0"/>
              </a:rPr>
              <a:t>, </a:t>
            </a:r>
            <a:r>
              <a:rPr lang="mn-MN" altLang="en-US" sz="1200" b="1" dirty="0" smtClean="0">
                <a:latin typeface="Arial Mon" pitchFamily="34" charset="0"/>
              </a:rPr>
              <a:t>тол</a:t>
            </a:r>
            <a:endParaRPr lang="en-US" altLang="en-US" sz="1200" b="1" dirty="0">
              <a:latin typeface="Arial Mon" pitchFamily="34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100" y="3625230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867" y="3581399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7364300" y="3714761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6553735" y="4945024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143000"/>
            <a:ext cx="281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 Mon" pitchFamily="34" charset="0"/>
              </a:rPr>
              <a:t>Том малын зүй бусын </a:t>
            </a:r>
          </a:p>
          <a:p>
            <a:pPr algn="ctr"/>
            <a:r>
              <a:rPr lang="mn-MN" sz="1200" b="1" dirty="0">
                <a:latin typeface="Arial Mon" pitchFamily="34" charset="0"/>
              </a:rPr>
              <a:t>х</a:t>
            </a:r>
            <a:r>
              <a:rPr lang="mn-MN" sz="1200" b="1" dirty="0" smtClean="0">
                <a:latin typeface="Arial Mon" pitchFamily="34" charset="0"/>
              </a:rPr>
              <a:t>орогдол 1  сарын </a:t>
            </a:r>
          </a:p>
          <a:p>
            <a:pPr algn="ctr"/>
            <a:r>
              <a:rPr lang="mn-MN" sz="1200" b="1" dirty="0" smtClean="0">
                <a:latin typeface="Arial Mon" pitchFamily="34" charset="0"/>
              </a:rPr>
              <a:t>байдлаар, сумдаар</a:t>
            </a:r>
            <a:endParaRPr lang="en-US" sz="1200" b="1" dirty="0">
              <a:latin typeface="Arial Mon" pitchFamily="34" charset="0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174579"/>
              </p:ext>
            </p:extLst>
          </p:nvPr>
        </p:nvGraphicFramePr>
        <p:xfrm>
          <a:off x="692377" y="1905000"/>
          <a:ext cx="3524250" cy="443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39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600" y="37338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95400" y="13716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3018.0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3054.3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2447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2493.3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2358.2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1681.1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494.5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748.4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111.9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438400" y="38862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8258.4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6448.5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5144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7858.9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5142.4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4265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68.5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708.0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160.9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331.1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598.1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717.6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626</Words>
  <Application>Microsoft Office PowerPoint</Application>
  <PresentationFormat>On-screen Show (4:3)</PresentationFormat>
  <Paragraphs>262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Munkhgerel Narangerel</cp:lastModifiedBy>
  <cp:revision>93</cp:revision>
  <dcterms:created xsi:type="dcterms:W3CDTF">2006-08-16T00:00:00Z</dcterms:created>
  <dcterms:modified xsi:type="dcterms:W3CDTF">2015-02-12T11:15:07Z</dcterms:modified>
</cp:coreProperties>
</file>