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2" r:id="rId3"/>
    <p:sldId id="263" r:id="rId4"/>
    <p:sldId id="267" r:id="rId5"/>
    <p:sldId id="269" r:id="rId6"/>
    <p:sldId id="270" r:id="rId7"/>
    <p:sldId id="271" r:id="rId8"/>
    <p:sldId id="273" r:id="rId9"/>
    <p:sldId id="277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ZAA\My%20Documents\tusuw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agmarkhatan.NSO\Desktop\hatan.xlsx" TargetMode="External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2-r%20sar\eruul%20mend,%20une,%20gemt%20here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2-r%20sar\eruul%20mend,%20une,%20gemt%20here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2-r%20sar\eruul%20mend,%20une,%20gemt%20here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2-r%20sar\eruul%20mend,%20une,%20gemt%20here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2-r%20sar\eruul%20mend,%20une,%20gemt%20here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2%20s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2-r%20sar\eruul%20mend,%20une,%20gemt%20here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2-r%20sar\eruul%20mend,%20une,%20gemt%20here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b="1" dirty="0">
                <a:latin typeface="Arial" panose="020B0604020202020204" pitchFamily="34" charset="0"/>
                <a:cs typeface="Arial" panose="020B0604020202020204" pitchFamily="34" charset="0"/>
              </a:rPr>
              <a:t>Бүртгэлтэй ажилгүй иргэдийн тоо,</a:t>
            </a:r>
            <a:r>
              <a:rPr lang="mn-MN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жил бүрийн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эхний 2 </a:t>
            </a:r>
            <a:r>
              <a:rPr lang="mn-MN" sz="1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458729056317483"/>
          <c:y val="2.3148148148148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420120439249031E-2"/>
          <c:y val="0.18097222222222228"/>
          <c:w val="0.96882748848742473"/>
          <c:h val="0.72088764946048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Sheet1!$B$3:$S$3</c:f>
              <c:strCache>
                <c:ptCount val="18"/>
                <c:pt idx="0">
                  <c:v>1997.I-II</c:v>
                </c:pt>
                <c:pt idx="1">
                  <c:v>1998.I-II</c:v>
                </c:pt>
                <c:pt idx="2">
                  <c:v>1999.I-II</c:v>
                </c:pt>
                <c:pt idx="3">
                  <c:v>2000.I-II</c:v>
                </c:pt>
                <c:pt idx="4">
                  <c:v>2001.I-II</c:v>
                </c:pt>
                <c:pt idx="5">
                  <c:v>2002.I-II</c:v>
                </c:pt>
                <c:pt idx="6">
                  <c:v>2003.I-II</c:v>
                </c:pt>
                <c:pt idx="7">
                  <c:v>2004.I-II</c:v>
                </c:pt>
                <c:pt idx="8">
                  <c:v>2005.I-II</c:v>
                </c:pt>
                <c:pt idx="9">
                  <c:v>2006.I-II</c:v>
                </c:pt>
                <c:pt idx="10">
                  <c:v>2007.I-II</c:v>
                </c:pt>
                <c:pt idx="11">
                  <c:v>2008.I-II</c:v>
                </c:pt>
                <c:pt idx="12">
                  <c:v>2009.I-II</c:v>
                </c:pt>
                <c:pt idx="13">
                  <c:v>2010.I-II</c:v>
                </c:pt>
                <c:pt idx="14">
                  <c:v>2011.I-II</c:v>
                </c:pt>
                <c:pt idx="15">
                  <c:v>2012.I-II</c:v>
                </c:pt>
                <c:pt idx="16">
                  <c:v>2013.I-II</c:v>
                </c:pt>
                <c:pt idx="17">
                  <c:v>2014.I-II</c:v>
                </c:pt>
              </c:strCache>
            </c:strRef>
          </c:cat>
          <c:val>
            <c:numRef>
              <c:f>Sheet1!$B$4:$S$4</c:f>
              <c:numCache>
                <c:formatCode>0</c:formatCode>
                <c:ptCount val="18"/>
                <c:pt idx="0">
                  <c:v>1669</c:v>
                </c:pt>
                <c:pt idx="1">
                  <c:v>1797</c:v>
                </c:pt>
                <c:pt idx="2">
                  <c:v>1509</c:v>
                </c:pt>
                <c:pt idx="3">
                  <c:v>1055</c:v>
                </c:pt>
                <c:pt idx="4">
                  <c:v>1055</c:v>
                </c:pt>
                <c:pt idx="5">
                  <c:v>924</c:v>
                </c:pt>
                <c:pt idx="6" formatCode="General">
                  <c:v>724</c:v>
                </c:pt>
                <c:pt idx="7" formatCode="General">
                  <c:v>511</c:v>
                </c:pt>
                <c:pt idx="8" formatCode="General">
                  <c:v>681</c:v>
                </c:pt>
                <c:pt idx="9" formatCode="General">
                  <c:v>754</c:v>
                </c:pt>
                <c:pt idx="10" formatCode="General">
                  <c:v>746</c:v>
                </c:pt>
                <c:pt idx="11" formatCode="General">
                  <c:v>770</c:v>
                </c:pt>
                <c:pt idx="12" formatCode="General">
                  <c:v>864</c:v>
                </c:pt>
                <c:pt idx="13" formatCode="General">
                  <c:v>1122</c:v>
                </c:pt>
                <c:pt idx="14" formatCode="General">
                  <c:v>993</c:v>
                </c:pt>
                <c:pt idx="15" formatCode="General">
                  <c:v>892</c:v>
                </c:pt>
                <c:pt idx="16" formatCode="General">
                  <c:v>835</c:v>
                </c:pt>
                <c:pt idx="17" formatCode="General">
                  <c:v>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274496"/>
        <c:axId val="93276032"/>
      </c:barChart>
      <c:catAx>
        <c:axId val="9327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76032"/>
        <c:crosses val="autoZero"/>
        <c:auto val="1"/>
        <c:lblAlgn val="ctr"/>
        <c:lblOffset val="100"/>
        <c:noMultiLvlLbl val="0"/>
      </c:catAx>
      <c:valAx>
        <c:axId val="93276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9327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005602665051481"/>
          <c:y val="4.5524481853561416E-3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256410256410256E-2"/>
          <c:y val="0.2069703140555707"/>
          <c:w val="0.92948717948717952"/>
          <c:h val="0.60703140555706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grafic!$B$47</c:f>
              <c:strCache>
                <c:ptCount val="1"/>
                <c:pt idx="0">
                  <c:v>Зээлийн өрийн үлдэгдэл, тэрбум төг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2037037037037036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650413890571388E-3"/>
                  <c:y val="-0.12808641975308641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3425925925925927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230769230769238E-3"/>
                  <c:y val="-0.1388888888888889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102564102564109E-3"/>
                  <c:y val="-0.1450617283950617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grafic!$A$48:$A$52</c:f>
              <c:strCache>
                <c:ptCount val="5"/>
                <c:pt idx="0">
                  <c:v>2010.I-II</c:v>
                </c:pt>
                <c:pt idx="1">
                  <c:v>2011.I-II</c:v>
                </c:pt>
                <c:pt idx="2">
                  <c:v>2012.I-II</c:v>
                </c:pt>
                <c:pt idx="3">
                  <c:v>2013.I-II</c:v>
                </c:pt>
                <c:pt idx="4">
                  <c:v>2014.I-II</c:v>
                </c:pt>
              </c:strCache>
            </c:strRef>
          </c:cat>
          <c:val>
            <c:numRef>
              <c:f>grafic!$B$48:$B$52</c:f>
              <c:numCache>
                <c:formatCode>###\ ##0.0</c:formatCode>
                <c:ptCount val="5"/>
                <c:pt idx="0">
                  <c:v>13</c:v>
                </c:pt>
                <c:pt idx="1">
                  <c:v>21.1</c:v>
                </c:pt>
                <c:pt idx="2">
                  <c:v>36.200000000000003</c:v>
                </c:pt>
                <c:pt idx="3">
                  <c:v>50.6</c:v>
                </c:pt>
                <c:pt idx="4">
                  <c:v>75.599999999999994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52279552"/>
        <c:axId val="52699136"/>
      </c:barChart>
      <c:catAx>
        <c:axId val="52279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699136"/>
        <c:crosses val="autoZero"/>
        <c:auto val="1"/>
        <c:lblAlgn val="ctr"/>
        <c:lblOffset val="100"/>
        <c:noMultiLvlLbl val="0"/>
      </c:catAx>
      <c:valAx>
        <c:axId val="52699136"/>
        <c:scaling>
          <c:orientation val="minMax"/>
        </c:scaling>
        <c:delete val="1"/>
        <c:axPos val="l"/>
        <c:numFmt formatCode="###\ ##0.0" sourceLinked="1"/>
        <c:majorTickMark val="none"/>
        <c:minorTickMark val="none"/>
        <c:tickLblPos val="nextTo"/>
        <c:crossAx val="52279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747064137308039E-2"/>
          <c:y val="0.19539086208445952"/>
          <c:w val="0.9205058717253839"/>
          <c:h val="0.61184251456854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grafic!$B$60</c:f>
              <c:strCache>
                <c:ptCount val="1"/>
                <c:pt idx="0">
                  <c:v>Хадгаламжийн үлдэгдэл, тэрбум төг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7.1330559031114127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207132537449626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15226287665646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117647058823747E-3"/>
                  <c:y val="-0.12620021982427879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70279450362831E-7"/>
                  <c:y val="-0.120713253744962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grafic!$A$61:$A$65</c:f>
              <c:strCache>
                <c:ptCount val="5"/>
                <c:pt idx="0">
                  <c:v>2010.I-II</c:v>
                </c:pt>
                <c:pt idx="1">
                  <c:v>2011.I-II</c:v>
                </c:pt>
                <c:pt idx="2">
                  <c:v>2012.I-II</c:v>
                </c:pt>
                <c:pt idx="3">
                  <c:v>2013.I-II</c:v>
                </c:pt>
                <c:pt idx="4">
                  <c:v>2014.I-II</c:v>
                </c:pt>
              </c:strCache>
            </c:strRef>
          </c:cat>
          <c:val>
            <c:numRef>
              <c:f>grafic!$B$61:$B$65</c:f>
              <c:numCache>
                <c:formatCode>###\ ##0.0</c:formatCode>
                <c:ptCount val="5"/>
                <c:pt idx="0">
                  <c:v>7.9</c:v>
                </c:pt>
                <c:pt idx="1">
                  <c:v>11.9</c:v>
                </c:pt>
                <c:pt idx="2">
                  <c:v>17.8</c:v>
                </c:pt>
                <c:pt idx="3">
                  <c:v>26.4</c:v>
                </c:pt>
                <c:pt idx="4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52720000"/>
        <c:axId val="52721536"/>
      </c:barChart>
      <c:catAx>
        <c:axId val="52720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721536"/>
        <c:crosses val="autoZero"/>
        <c:auto val="1"/>
        <c:lblAlgn val="ctr"/>
        <c:lblOffset val="100"/>
        <c:noMultiLvlLbl val="0"/>
      </c:catAx>
      <c:valAx>
        <c:axId val="52721536"/>
        <c:scaling>
          <c:orientation val="minMax"/>
        </c:scaling>
        <c:delete val="1"/>
        <c:axPos val="l"/>
        <c:numFmt formatCode="###\ ##0.0" sourceLinked="1"/>
        <c:majorTickMark val="none"/>
        <c:minorTickMark val="none"/>
        <c:tickLblPos val="nextTo"/>
        <c:crossAx val="52720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r>
              <a:rPr lang="mn-MN" smtClean="0"/>
              <a:t>Улсын тсвөөс </a:t>
            </a:r>
            <a:r>
              <a:rPr lang="mn-MN" dirty="0"/>
              <a:t>олгосон санхүүгийн дэмжлэг, </a:t>
            </a:r>
            <a:r>
              <a:rPr lang="mn-MN" dirty="0" smtClean="0"/>
              <a:t>2013 оны жилийн                                           эцсийн байдлаар,</a:t>
            </a:r>
            <a:r>
              <a:rPr lang="mn-MN" baseline="0" dirty="0" smtClean="0"/>
              <a:t> </a:t>
            </a:r>
            <a:r>
              <a:rPr lang="mn-MN" dirty="0" smtClean="0"/>
              <a:t>тэрбум </a:t>
            </a:r>
            <a:r>
              <a:rPr lang="mn-MN" dirty="0"/>
              <a:t>төг</a:t>
            </a:r>
          </a:p>
        </c:rich>
      </c:tx>
      <c:layout>
        <c:manualLayout>
          <c:xMode val="edge"/>
          <c:yMode val="edge"/>
          <c:x val="0.16899903301561006"/>
          <c:y val="6.13582677165354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641025641025713E-2"/>
          <c:y val="0.18029350104821804"/>
          <c:w val="0.93447293447293356"/>
          <c:h val="0.61896271527702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Sheet6!$B$4</c:f>
              <c:strCache>
                <c:ptCount val="1"/>
                <c:pt idx="0">
                  <c:v>Улсын төсвөөс олгосон санхүүгийн дэмжлэг, төрбум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27462592816946E-2"/>
                  <c:y val="8.822529259314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022679857325525E-2"/>
                  <c:y val="1.764505851862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4045584045584053E-3"/>
                  <c:y val="1.388897142574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257861635220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8.3857442348008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677148846960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6980056980056983E-3"/>
                  <c:y val="1.257861635220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8490028490028491E-3"/>
                  <c:y val="1.257861635220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2.8490028490028491E-3"/>
                  <c:y val="1.257828620479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8.5470085470085496E-3"/>
                  <c:y val="1.6771488469601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8.5470085470085496E-3"/>
                  <c:y val="1.257861635220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5.6980056980056983E-3"/>
                  <c:y val="2.096436058700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7094017094017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Sheet6!$A$5:$A$25</c:f>
              <c:strCache>
                <c:ptCount val="21"/>
                <c:pt idx="0">
                  <c:v>ГС</c:v>
                </c:pt>
                <c:pt idx="1">
                  <c:v>ДО</c:v>
                </c:pt>
                <c:pt idx="2">
                  <c:v>ӨМ</c:v>
                </c:pt>
                <c:pt idx="3">
                  <c:v>БУ</c:v>
                </c:pt>
                <c:pt idx="4">
                  <c:v>ОР</c:v>
                </c:pt>
                <c:pt idx="5">
                  <c:v>ДУ</c:v>
                </c:pt>
                <c:pt idx="6">
                  <c:v>ДА</c:v>
                </c:pt>
                <c:pt idx="7">
                  <c:v>СҮ</c:v>
                </c:pt>
                <c:pt idx="8">
                  <c:v>ДД</c:v>
                </c:pt>
                <c:pt idx="9">
                  <c:v>ХЭ</c:v>
                </c:pt>
                <c:pt idx="10">
                  <c:v>ГО</c:v>
                </c:pt>
                <c:pt idx="11">
                  <c:v>СЭ</c:v>
                </c:pt>
                <c:pt idx="12">
                  <c:v>ЗА</c:v>
                </c:pt>
                <c:pt idx="13">
                  <c:v>ТӨ</c:v>
                </c:pt>
                <c:pt idx="14">
                  <c:v>ХО</c:v>
                </c:pt>
                <c:pt idx="15">
                  <c:v>УВ</c:v>
                </c:pt>
                <c:pt idx="16">
                  <c:v>АР</c:v>
                </c:pt>
                <c:pt idx="17">
                  <c:v>БХ</c:v>
                </c:pt>
                <c:pt idx="18">
                  <c:v>ӨВ</c:v>
                </c:pt>
                <c:pt idx="19">
                  <c:v>БӨ</c:v>
                </c:pt>
                <c:pt idx="20">
                  <c:v>ХӨ</c:v>
                </c:pt>
              </c:strCache>
            </c:strRef>
          </c:cat>
          <c:val>
            <c:numRef>
              <c:f>Sheet6!$B$5:$B$25</c:f>
              <c:numCache>
                <c:formatCode>General</c:formatCode>
                <c:ptCount val="21"/>
                <c:pt idx="0">
                  <c:v>11.9</c:v>
                </c:pt>
                <c:pt idx="1">
                  <c:v>26.6</c:v>
                </c:pt>
                <c:pt idx="2">
                  <c:v>29.6</c:v>
                </c:pt>
                <c:pt idx="3" formatCode="0.0">
                  <c:v>30</c:v>
                </c:pt>
                <c:pt idx="4">
                  <c:v>30.8</c:v>
                </c:pt>
                <c:pt idx="5">
                  <c:v>32.200000000000003</c:v>
                </c:pt>
                <c:pt idx="6">
                  <c:v>33.5</c:v>
                </c:pt>
                <c:pt idx="7">
                  <c:v>36.200000000000003</c:v>
                </c:pt>
                <c:pt idx="8">
                  <c:v>37.6</c:v>
                </c:pt>
                <c:pt idx="9">
                  <c:v>43.4</c:v>
                </c:pt>
                <c:pt idx="10">
                  <c:v>43.6</c:v>
                </c:pt>
                <c:pt idx="11">
                  <c:v>44.8</c:v>
                </c:pt>
                <c:pt idx="12">
                  <c:v>47.8</c:v>
                </c:pt>
                <c:pt idx="13">
                  <c:v>48.4</c:v>
                </c:pt>
                <c:pt idx="14">
                  <c:v>48.4</c:v>
                </c:pt>
                <c:pt idx="15">
                  <c:v>50.7</c:v>
                </c:pt>
                <c:pt idx="16">
                  <c:v>50.7</c:v>
                </c:pt>
                <c:pt idx="17">
                  <c:v>51.6</c:v>
                </c:pt>
                <c:pt idx="18">
                  <c:v>56.6</c:v>
                </c:pt>
                <c:pt idx="19">
                  <c:v>57.3</c:v>
                </c:pt>
                <c:pt idx="20">
                  <c:v>71.5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5"/>
        <c:axId val="80822656"/>
        <c:axId val="80825344"/>
      </c:barChart>
      <c:catAx>
        <c:axId val="80822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0825344"/>
        <c:crosses val="autoZero"/>
        <c:auto val="1"/>
        <c:lblAlgn val="ctr"/>
        <c:lblOffset val="100"/>
        <c:noMultiLvlLbl val="0"/>
      </c:catAx>
      <c:valAx>
        <c:axId val="80825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8226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орлого, зарлага. тэрбум 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555555555555572E-2"/>
          <c:y val="0.14135620547431571"/>
          <c:w val="0.93888888888888933"/>
          <c:h val="0.63102099737532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Sheet4!$B$4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Sheet4!$A$5:$A$9</c:f>
              <c:strCache>
                <c:ptCount val="5"/>
                <c:pt idx="0">
                  <c:v>2010.I-II</c:v>
                </c:pt>
                <c:pt idx="1">
                  <c:v>2011.I-II</c:v>
                </c:pt>
                <c:pt idx="2">
                  <c:v>2012.I-II</c:v>
                </c:pt>
                <c:pt idx="3">
                  <c:v>2013.I-II</c:v>
                </c:pt>
                <c:pt idx="4">
                  <c:v>2014.I-II</c:v>
                </c:pt>
              </c:strCache>
            </c:strRef>
          </c:cat>
          <c:val>
            <c:numRef>
              <c:f>Sheet4!$B$5:$B$9</c:f>
              <c:numCache>
                <c:formatCode>0.0</c:formatCode>
                <c:ptCount val="5"/>
                <c:pt idx="0">
                  <c:v>0.8</c:v>
                </c:pt>
                <c:pt idx="1">
                  <c:v>1.3</c:v>
                </c:pt>
                <c:pt idx="2" formatCode="General">
                  <c:v>0.9</c:v>
                </c:pt>
                <c:pt idx="3" formatCode="General">
                  <c:v>6.3</c:v>
                </c:pt>
                <c:pt idx="4">
                  <c:v>8.5</c:v>
                </c:pt>
              </c:numCache>
            </c:numRef>
          </c:val>
        </c:ser>
        <c:ser>
          <c:idx val="1"/>
          <c:order val="1"/>
          <c:tx>
            <c:strRef>
              <c:f>Sheet4!$C$4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Sheet4!$A$5:$A$9</c:f>
              <c:strCache>
                <c:ptCount val="5"/>
                <c:pt idx="0">
                  <c:v>2010.I-II</c:v>
                </c:pt>
                <c:pt idx="1">
                  <c:v>2011.I-II</c:v>
                </c:pt>
                <c:pt idx="2">
                  <c:v>2012.I-II</c:v>
                </c:pt>
                <c:pt idx="3">
                  <c:v>2013.I-II</c:v>
                </c:pt>
                <c:pt idx="4">
                  <c:v>2014.I-II</c:v>
                </c:pt>
              </c:strCache>
            </c:strRef>
          </c:cat>
          <c:val>
            <c:numRef>
              <c:f>Sheet4!$C$5:$C$9</c:f>
              <c:numCache>
                <c:formatCode>General</c:formatCode>
                <c:ptCount val="5"/>
                <c:pt idx="0" formatCode="0.0">
                  <c:v>0.70000000000000007</c:v>
                </c:pt>
                <c:pt idx="1">
                  <c:v>0.70000000000000007</c:v>
                </c:pt>
                <c:pt idx="2">
                  <c:v>0.70000000000000007</c:v>
                </c:pt>
                <c:pt idx="3" formatCode="0.0">
                  <c:v>5.0999999999999996</c:v>
                </c:pt>
                <c:pt idx="4" formatCode="0.0">
                  <c:v>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1150720"/>
        <c:axId val="81152256"/>
      </c:barChart>
      <c:catAx>
        <c:axId val="81150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1152256"/>
        <c:crosses val="autoZero"/>
        <c:auto val="1"/>
        <c:lblAlgn val="ctr"/>
        <c:lblOffset val="100"/>
        <c:noMultiLvlLbl val="0"/>
      </c:catAx>
      <c:valAx>
        <c:axId val="811522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811507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5789998618593727"/>
          <c:y val="0.91160704911886015"/>
          <c:w val="0.30604986876640444"/>
          <c:h val="7.8996427529892152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mn-MN" sz="1600"/>
              <a:t>Малын тоо, 2013 онд, аймаг, нийслэлээр, мян.тол</a:t>
            </a:r>
            <a:endParaRPr lang="en-US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743851106641936"/>
          <c:y val="0.15593650793650793"/>
          <c:w val="0.63111223621834867"/>
          <c:h val="0.81612698412698359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2995968"/>
        <c:axId val="92997504"/>
      </c:barChart>
      <c:catAx>
        <c:axId val="92995968"/>
        <c:scaling>
          <c:orientation val="maxMin"/>
        </c:scaling>
        <c:delete val="0"/>
        <c:axPos val="l"/>
        <c:majorTickMark val="out"/>
        <c:minorTickMark val="none"/>
        <c:tickLblPos val="nextTo"/>
        <c:crossAx val="92997504"/>
        <c:crosses val="autoZero"/>
        <c:auto val="1"/>
        <c:lblAlgn val="ctr"/>
        <c:lblOffset val="100"/>
        <c:noMultiLvlLbl val="0"/>
      </c:catAx>
      <c:valAx>
        <c:axId val="9299750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929959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8816068491809"/>
          <c:y val="1.6941453746853078E-2"/>
          <c:w val="0.60287985760385665"/>
          <c:h val="0.966117092506293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'tom mal_2014.II '!$J$22:$J$34</c:f>
              <c:strCache>
                <c:ptCount val="13"/>
                <c:pt idx="0">
                  <c:v>Сүхбаатар</c:v>
                </c:pt>
                <c:pt idx="1">
                  <c:v>Түмэнцогт</c:v>
                </c:pt>
                <c:pt idx="2">
                  <c:v>Халзан</c:v>
                </c:pt>
                <c:pt idx="3">
                  <c:v>Эрдэнэцагаан</c:v>
                </c:pt>
                <c:pt idx="4">
                  <c:v>Уулбаян</c:v>
                </c:pt>
                <c:pt idx="5">
                  <c:v>Баруун-Урт</c:v>
                </c:pt>
                <c:pt idx="6">
                  <c:v>Онгон</c:v>
                </c:pt>
                <c:pt idx="7">
                  <c:v>Асгат</c:v>
                </c:pt>
                <c:pt idx="8">
                  <c:v>Наран</c:v>
                </c:pt>
                <c:pt idx="9">
                  <c:v>Баяндэлгэр</c:v>
                </c:pt>
                <c:pt idx="10">
                  <c:v>Мөнххаан</c:v>
                </c:pt>
                <c:pt idx="11">
                  <c:v>Түвшинширээ</c:v>
                </c:pt>
                <c:pt idx="12">
                  <c:v>Дарьганга</c:v>
                </c:pt>
              </c:strCache>
            </c:strRef>
          </c:cat>
          <c:val>
            <c:numRef>
              <c:f>'tom mal_2014.II '!$K$22:$K$34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38</c:v>
                </c:pt>
                <c:pt idx="3">
                  <c:v>41</c:v>
                </c:pt>
                <c:pt idx="4">
                  <c:v>46</c:v>
                </c:pt>
                <c:pt idx="5">
                  <c:v>188</c:v>
                </c:pt>
                <c:pt idx="6">
                  <c:v>189</c:v>
                </c:pt>
                <c:pt idx="7">
                  <c:v>276</c:v>
                </c:pt>
                <c:pt idx="8">
                  <c:v>318</c:v>
                </c:pt>
                <c:pt idx="9">
                  <c:v>387</c:v>
                </c:pt>
                <c:pt idx="10">
                  <c:v>516</c:v>
                </c:pt>
                <c:pt idx="11">
                  <c:v>702</c:v>
                </c:pt>
                <c:pt idx="12">
                  <c:v>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09792"/>
        <c:axId val="93011328"/>
      </c:barChart>
      <c:catAx>
        <c:axId val="93009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 i="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3011328"/>
        <c:crosses val="autoZero"/>
        <c:auto val="1"/>
        <c:lblAlgn val="ctr"/>
        <c:lblOffset val="100"/>
        <c:noMultiLvlLbl val="0"/>
      </c:catAx>
      <c:valAx>
        <c:axId val="93011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009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 Mon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Халдварт өвчнөөр өвчлөгчид, жил бүрийн эхний 2 сарын байдлаар</a:t>
            </a:r>
          </a:p>
        </c:rich>
      </c:tx>
      <c:layout>
        <c:manualLayout>
          <c:xMode val="edge"/>
          <c:yMode val="edge"/>
          <c:x val="0.21042865228227328"/>
          <c:y val="5.44217687074829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691588785046745E-2"/>
          <c:y val="0.14080459770114942"/>
          <c:w val="0.96573208722741433"/>
          <c:h val="0.6378255950764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mend2'!$O$14:$P$14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'eruul mend2'!$Q$13:$AA$13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'eruul mend2'!$Q$14:$AA$14</c:f>
              <c:numCache>
                <c:formatCode>General</c:formatCode>
                <c:ptCount val="11"/>
                <c:pt idx="0">
                  <c:v>47</c:v>
                </c:pt>
                <c:pt idx="1">
                  <c:v>63</c:v>
                </c:pt>
                <c:pt idx="2">
                  <c:v>69</c:v>
                </c:pt>
                <c:pt idx="3">
                  <c:v>79</c:v>
                </c:pt>
                <c:pt idx="4">
                  <c:v>104</c:v>
                </c:pt>
                <c:pt idx="5">
                  <c:v>107</c:v>
                </c:pt>
                <c:pt idx="6">
                  <c:v>88</c:v>
                </c:pt>
                <c:pt idx="7">
                  <c:v>96</c:v>
                </c:pt>
                <c:pt idx="8">
                  <c:v>114</c:v>
                </c:pt>
                <c:pt idx="9">
                  <c:v>304</c:v>
                </c:pt>
                <c:pt idx="10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20566912"/>
        <c:axId val="26914816"/>
      </c:barChart>
      <c:catAx>
        <c:axId val="1205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914816"/>
        <c:crosses val="autoZero"/>
        <c:auto val="1"/>
        <c:lblAlgn val="ctr"/>
        <c:lblOffset val="100"/>
        <c:noMultiLvlLbl val="0"/>
      </c:catAx>
      <c:valAx>
        <c:axId val="2691481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0566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2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37"/>
          <c:w val="0.93888888888888966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mend1'!$O$10:$P$10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mend1'!$Q$9:$S$9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'eruul mend1'!$Q$10:$S$10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'eruul mend1'!$O$11:$P$11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mend1'!$Q$9:$S$9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'eruul mend1'!$Q$11:$S$11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26977792"/>
        <c:axId val="26979328"/>
      </c:barChart>
      <c:catAx>
        <c:axId val="2697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979328"/>
        <c:crosses val="autoZero"/>
        <c:auto val="1"/>
        <c:lblAlgn val="ctr"/>
        <c:lblOffset val="100"/>
        <c:noMultiLvlLbl val="0"/>
      </c:catAx>
      <c:valAx>
        <c:axId val="2697932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6977792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>
                <a:latin typeface="Arial" pitchFamily="34" charset="0"/>
              </a:rPr>
              <a:t>Амаржсан эх, амьд төрсөн хүүхдийн тоо эхний 2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42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8966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mend1'!$O$16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mend1'!$P$15:$R$15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'eruul mend1'!$P$16:$R$16</c:f>
              <c:numCache>
                <c:formatCode>General</c:formatCode>
                <c:ptCount val="3"/>
                <c:pt idx="0">
                  <c:v>227</c:v>
                </c:pt>
                <c:pt idx="1">
                  <c:v>172</c:v>
                </c:pt>
                <c:pt idx="2">
                  <c:v>201</c:v>
                </c:pt>
              </c:numCache>
            </c:numRef>
          </c:val>
        </c:ser>
        <c:ser>
          <c:idx val="1"/>
          <c:order val="1"/>
          <c:tx>
            <c:strRef>
              <c:f>'eruul mend1'!$O$17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mend1'!$P$15:$R$15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'eruul mend1'!$P$17:$R$17</c:f>
              <c:numCache>
                <c:formatCode>General</c:formatCode>
                <c:ptCount val="3"/>
                <c:pt idx="0">
                  <c:v>229</c:v>
                </c:pt>
                <c:pt idx="1">
                  <c:v>174</c:v>
                </c:pt>
                <c:pt idx="2">
                  <c:v>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28005888"/>
        <c:axId val="28007424"/>
      </c:barChart>
      <c:catAx>
        <c:axId val="2800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007424"/>
        <c:crosses val="autoZero"/>
        <c:auto val="1"/>
        <c:lblAlgn val="ctr"/>
        <c:lblOffset val="100"/>
        <c:noMultiLvlLbl val="0"/>
      </c:catAx>
      <c:valAx>
        <c:axId val="2800742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8005888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Бүртгэгдсэн гэмт хэргийн тоо, жил бүрийн эхний 2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hereg1'!$G$40:$I$40</c:f>
              <c:strCache>
                <c:ptCount val="1"/>
                <c:pt idx="0">
                  <c:v>Бүртгэгдсэн гэмт хэргийн тоо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hereg1'!$J$39:$T$39</c:f>
              <c:strCache>
                <c:ptCount val="11"/>
                <c:pt idx="0">
                  <c:v>2004.I-II</c:v>
                </c:pt>
                <c:pt idx="1">
                  <c:v>2005.I-II</c:v>
                </c:pt>
                <c:pt idx="2">
                  <c:v>2006.I-II</c:v>
                </c:pt>
                <c:pt idx="3">
                  <c:v>2007.I-II</c:v>
                </c:pt>
                <c:pt idx="4">
                  <c:v>2008.I-II</c:v>
                </c:pt>
                <c:pt idx="5">
                  <c:v>2009.I-II</c:v>
                </c:pt>
                <c:pt idx="6">
                  <c:v>2010.I-II</c:v>
                </c:pt>
                <c:pt idx="7">
                  <c:v>2011.I-II</c:v>
                </c:pt>
                <c:pt idx="8">
                  <c:v>2012.I-II</c:v>
                </c:pt>
                <c:pt idx="9">
                  <c:v>2013.I-II</c:v>
                </c:pt>
                <c:pt idx="10">
                  <c:v>2014.I-II</c:v>
                </c:pt>
              </c:strCache>
            </c:strRef>
          </c:cat>
          <c:val>
            <c:numRef>
              <c:f>'gemt hereg1'!$J$40:$T$40</c:f>
              <c:numCache>
                <c:formatCode>General</c:formatCode>
                <c:ptCount val="11"/>
                <c:pt idx="0">
                  <c:v>28</c:v>
                </c:pt>
                <c:pt idx="1">
                  <c:v>36</c:v>
                </c:pt>
                <c:pt idx="2">
                  <c:v>36</c:v>
                </c:pt>
                <c:pt idx="3">
                  <c:v>40</c:v>
                </c:pt>
                <c:pt idx="4">
                  <c:v>28</c:v>
                </c:pt>
                <c:pt idx="5">
                  <c:v>37</c:v>
                </c:pt>
                <c:pt idx="6">
                  <c:v>25</c:v>
                </c:pt>
                <c:pt idx="7">
                  <c:v>22</c:v>
                </c:pt>
                <c:pt idx="8">
                  <c:v>34</c:v>
                </c:pt>
                <c:pt idx="9">
                  <c:v>53</c:v>
                </c:pt>
                <c:pt idx="10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28063616"/>
        <c:axId val="28065152"/>
      </c:barChart>
      <c:catAx>
        <c:axId val="280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065152"/>
        <c:crosses val="autoZero"/>
        <c:auto val="1"/>
        <c:lblAlgn val="ctr"/>
        <c:lblOffset val="100"/>
        <c:noMultiLvlLbl val="0"/>
      </c:catAx>
      <c:valAx>
        <c:axId val="280651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806361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2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'gemt hereg1'!$H$22:$J$22</c:f>
              <c:numCache>
                <c:formatCode>General</c:formatCode>
                <c:ptCount val="3"/>
                <c:pt idx="0">
                  <c:v>8</c:v>
                </c:pt>
                <c:pt idx="1">
                  <c:v>18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'gemt hereg1'!$H$23:$J$23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108672"/>
        <c:axId val="28110208"/>
      </c:barChart>
      <c:catAx>
        <c:axId val="2810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110208"/>
        <c:crosses val="autoZero"/>
        <c:auto val="1"/>
        <c:lblAlgn val="ctr"/>
        <c:lblOffset val="100"/>
        <c:noMultiLvlLbl val="0"/>
      </c:catAx>
      <c:valAx>
        <c:axId val="2811020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81086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2 сарын байдлаар, 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сая төгрөг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hereg1'!$A$7:$B$7</c:f>
              <c:strCache>
                <c:ptCount val="1"/>
                <c:pt idx="0">
                  <c:v>Нийт хохирол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71.2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hereg1'!$C$6:$E$6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'gemt hereg1'!$C$7:$E$7</c:f>
              <c:numCache>
                <c:formatCode>General</c:formatCode>
                <c:ptCount val="3"/>
                <c:pt idx="0">
                  <c:v>9.7000000000000011</c:v>
                </c:pt>
                <c:pt idx="1">
                  <c:v>9.9</c:v>
                </c:pt>
                <c:pt idx="2">
                  <c:v>71.2</c:v>
                </c:pt>
              </c:numCache>
            </c:numRef>
          </c:val>
        </c:ser>
        <c:ser>
          <c:idx val="1"/>
          <c:order val="1"/>
          <c:tx>
            <c:strRef>
              <c:f>'gemt hereg1'!$A$8:$B$8</c:f>
              <c:strCache>
                <c:ptCount val="1"/>
                <c:pt idx="0">
                  <c:v>Нөхөн төлүүлсэн хохиролын хувь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44.5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hereg1'!$C$6:$E$6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'gemt hereg1'!$C$8:$E$8</c:f>
              <c:numCache>
                <c:formatCode>General</c:formatCode>
                <c:ptCount val="3"/>
                <c:pt idx="0">
                  <c:v>71.900000000000006</c:v>
                </c:pt>
                <c:pt idx="1">
                  <c:v>35.300000000000004</c:v>
                </c:pt>
                <c:pt idx="2">
                  <c:v>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28136960"/>
        <c:axId val="28138496"/>
      </c:barChart>
      <c:catAx>
        <c:axId val="2813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138496"/>
        <c:crosses val="autoZero"/>
        <c:auto val="1"/>
        <c:lblAlgn val="ctr"/>
        <c:lblOffset val="100"/>
        <c:noMultiLvlLbl val="0"/>
      </c:catAx>
      <c:valAx>
        <c:axId val="2813849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813696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аймгаар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оны 2-р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сард, хувиар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УВ</c:v>
                </c:pt>
                <c:pt idx="1">
                  <c:v>БХ</c:v>
                </c:pt>
                <c:pt idx="2">
                  <c:v>БУ</c:v>
                </c:pt>
                <c:pt idx="3">
                  <c:v>ХЭ</c:v>
                </c:pt>
                <c:pt idx="4">
                  <c:v>ТӨ</c:v>
                </c:pt>
                <c:pt idx="5">
                  <c:v>ДА</c:v>
                </c:pt>
                <c:pt idx="6">
                  <c:v>ДУ</c:v>
                </c:pt>
                <c:pt idx="7">
                  <c:v>ГС</c:v>
                </c:pt>
                <c:pt idx="8">
                  <c:v>ӨМ</c:v>
                </c:pt>
                <c:pt idx="9">
                  <c:v>СҮ</c:v>
                </c:pt>
                <c:pt idx="10">
                  <c:v>ЗА</c:v>
                </c:pt>
                <c:pt idx="11">
                  <c:v>ХӨ</c:v>
                </c:pt>
                <c:pt idx="12">
                  <c:v>БӨ</c:v>
                </c:pt>
                <c:pt idx="13">
                  <c:v>СЭ</c:v>
                </c:pt>
                <c:pt idx="14">
                  <c:v>ДД</c:v>
                </c:pt>
                <c:pt idx="15">
                  <c:v>ӨВ</c:v>
                </c:pt>
                <c:pt idx="16">
                  <c:v>АР</c:v>
                </c:pt>
                <c:pt idx="17">
                  <c:v>ОР</c:v>
                </c:pt>
                <c:pt idx="18">
                  <c:v>ГО</c:v>
                </c:pt>
                <c:pt idx="19">
                  <c:v>ДО</c:v>
                </c:pt>
                <c:pt idx="20">
                  <c:v>ХО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0.30000000000000027</c:v>
                </c:pt>
                <c:pt idx="5">
                  <c:v>0.4</c:v>
                </c:pt>
                <c:pt idx="6">
                  <c:v>0.4</c:v>
                </c:pt>
                <c:pt idx="7">
                  <c:v>0.60000000000000053</c:v>
                </c:pt>
                <c:pt idx="8">
                  <c:v>0.60000000000000053</c:v>
                </c:pt>
                <c:pt idx="9">
                  <c:v>0.70000000000000051</c:v>
                </c:pt>
                <c:pt idx="10">
                  <c:v>0.8</c:v>
                </c:pt>
                <c:pt idx="11">
                  <c:v>0.8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1.1000000000000001</c:v>
                </c:pt>
                <c:pt idx="16">
                  <c:v>1.2</c:v>
                </c:pt>
                <c:pt idx="17">
                  <c:v>1.4</c:v>
                </c:pt>
                <c:pt idx="18">
                  <c:v>1.5</c:v>
                </c:pt>
                <c:pt idx="19">
                  <c:v>1.7</c:v>
                </c:pt>
                <c:pt idx="20">
                  <c:v>1.9000000000000001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178688"/>
        <c:axId val="30998528"/>
      </c:barChart>
      <c:catAx>
        <c:axId val="28178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998528"/>
        <c:crosses val="autoZero"/>
        <c:auto val="1"/>
        <c:lblAlgn val="ctr"/>
        <c:lblOffset val="100"/>
        <c:noMultiLvlLbl val="0"/>
      </c:catAx>
      <c:valAx>
        <c:axId val="3099852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17868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%)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604463852498796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048669134698782E-2"/>
          <c:y val="0.15697944006999165"/>
          <c:w val="0.79674754629470523"/>
          <c:h val="0.6926461796442116"/>
        </c:manualLayout>
      </c:layout>
      <c:lineChart>
        <c:grouping val="standard"/>
        <c:varyColors val="0"/>
        <c:ser>
          <c:idx val="0"/>
          <c:order val="0"/>
          <c:tx>
            <c:v>2012</c:v>
          </c:tx>
          <c:dLbls>
            <c:dLbl>
              <c:idx val="0"/>
              <c:layout>
                <c:manualLayout>
                  <c:x val="-3.8816108685104357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75691411935951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57933042212517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16108685104364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697719553614809E-2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57933042212517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816108685104364E-2"/>
                  <c:y val="-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638524987870097E-2"/>
                  <c:y val="-6.944444444444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579330422125177E-2"/>
                  <c:y val="-6.481481481481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579330422125177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075691411935953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Sheet1!$A$25:$A$36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102.5</c:v>
                </c:pt>
                <c:pt idx="1">
                  <c:v>103.1</c:v>
                </c:pt>
                <c:pt idx="2" formatCode="0.0">
                  <c:v>105</c:v>
                </c:pt>
                <c:pt idx="3">
                  <c:v>105.5</c:v>
                </c:pt>
                <c:pt idx="4">
                  <c:v>105.7</c:v>
                </c:pt>
                <c:pt idx="5">
                  <c:v>106.2</c:v>
                </c:pt>
                <c:pt idx="6">
                  <c:v>105.7</c:v>
                </c:pt>
                <c:pt idx="7">
                  <c:v>105.7</c:v>
                </c:pt>
                <c:pt idx="8">
                  <c:v>107.5</c:v>
                </c:pt>
                <c:pt idx="9">
                  <c:v>108.9</c:v>
                </c:pt>
                <c:pt idx="10">
                  <c:v>109.5</c:v>
                </c:pt>
                <c:pt idx="11">
                  <c:v>109.9</c:v>
                </c:pt>
              </c:numCache>
            </c:numRef>
          </c:val>
          <c:smooth val="0"/>
        </c:ser>
        <c:ser>
          <c:idx val="1"/>
          <c:order val="1"/>
          <c:tx>
            <c:v>2013</c:v>
          </c:tx>
          <c:dLbls>
            <c:dLbl>
              <c:idx val="0"/>
              <c:layout>
                <c:manualLayout>
                  <c:x val="-3.6875303250849166E-2"/>
                  <c:y val="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756914119359514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934497816593885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87530325084918E-2"/>
                  <c:y val="6.018518518518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87530325084918E-2"/>
                  <c:y val="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816108685104364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99369238233868E-2"/>
                  <c:y val="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52886948083541E-2"/>
                  <c:y val="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11208151382823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934497816593885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9936923823386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17127607957311E-2"/>
                  <c:y val="6.481481481481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Sheet1!$A$25:$A$36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2"/>
          <c:order val="2"/>
          <c:tx>
            <c:v>2014</c:v>
          </c:tx>
          <c:dLbls>
            <c:dLbl>
              <c:idx val="0"/>
              <c:layout>
                <c:manualLayout>
                  <c:x val="-4.2697719553614809E-2"/>
                  <c:y val="3.2407407407407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08054342552202E-3"/>
                  <c:y val="4.6296296296296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Sheet1!$A$25:$A$36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70080"/>
        <c:axId val="31071616"/>
      </c:lineChart>
      <c:catAx>
        <c:axId val="31070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071616"/>
        <c:crosses val="autoZero"/>
        <c:auto val="1"/>
        <c:lblAlgn val="ctr"/>
        <c:lblOffset val="100"/>
        <c:noMultiLvlLbl val="0"/>
      </c:catAx>
      <c:valAx>
        <c:axId val="31071616"/>
        <c:scaling>
          <c:orientation val="minMax"/>
          <c:max val="112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07008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210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854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chart" Target="../charts/chart15.xml"/><Relationship Id="rId4" Type="http://schemas.openxmlformats.org/officeDocument/2006/relationships/image" Target="../media/image12.jpeg"/><Relationship Id="rId9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2 дугаар 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түвшнээр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4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оны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 дугаар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854921"/>
              </p:ext>
            </p:extLst>
          </p:nvPr>
        </p:nvGraphicFramePr>
        <p:xfrm>
          <a:off x="685800" y="4240213"/>
          <a:ext cx="8305800" cy="246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1800"/>
            <a:ext cx="4248151" cy="2081213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26" y="1620838"/>
            <a:ext cx="4011774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1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Chart 19"/>
          <p:cNvGraphicFramePr/>
          <p:nvPr/>
        </p:nvGraphicFramePr>
        <p:xfrm>
          <a:off x="762000" y="4267200"/>
          <a:ext cx="8153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4876800" y="10668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762000" y="1066800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3" name="Chart 12"/>
          <p:cNvGraphicFramePr/>
          <p:nvPr/>
        </p:nvGraphicFramePr>
        <p:xfrm>
          <a:off x="762000" y="4495800"/>
          <a:ext cx="81534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762000" y="1143000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105400" y="1143000"/>
          <a:ext cx="3886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/>
        </p:nvGraphicFramePr>
        <p:xfrm>
          <a:off x="1219200" y="3962400"/>
          <a:ext cx="741997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219200" y="990600"/>
          <a:ext cx="7391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02443"/>
              </p:ext>
            </p:extLst>
          </p:nvPr>
        </p:nvGraphicFramePr>
        <p:xfrm>
          <a:off x="914400" y="882828"/>
          <a:ext cx="7370407" cy="3079573"/>
        </p:xfrm>
        <a:graphic>
          <a:graphicData uri="http://schemas.openxmlformats.org/drawingml/2006/table">
            <a:tbl>
              <a:tblPr/>
              <a:tblGrid>
                <a:gridCol w="1178974"/>
                <a:gridCol w="1111604"/>
                <a:gridCol w="757422"/>
                <a:gridCol w="76200"/>
                <a:gridCol w="911395"/>
                <a:gridCol w="1111604"/>
                <a:gridCol w="1111604"/>
                <a:gridCol w="1111604"/>
              </a:tblGrid>
              <a:tr h="35888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ЗЭЭЛ, ХАДГАЛАМЖИЙН ҮЛДЭГДЭЛ. 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2013.II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2014.II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2013.II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2014.II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47 034.5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33 136.2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47 666.8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17 950.6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13 012.1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16 376.9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3 350.4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2 926.0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3 338.8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3 730.8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3 697.9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4 010.8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4 017.2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2 540.8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4 345.8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1 252.2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1 013.3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1 120.0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19 077.2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11 959.4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20 229.0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10 271.4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8 690.8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10 125.4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73 479.3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50 562.4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75580.4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26 414.1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31 633.1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914400" y="4343400"/>
          <a:ext cx="396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41107285"/>
              </p:ext>
            </p:extLst>
          </p:nvPr>
        </p:nvGraphicFramePr>
        <p:xfrm>
          <a:off x="5095875" y="4267200"/>
          <a:ext cx="3514725" cy="231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14149446"/>
              </p:ext>
            </p:extLst>
          </p:nvPr>
        </p:nvGraphicFramePr>
        <p:xfrm>
          <a:off x="1066800" y="990600"/>
          <a:ext cx="7848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57029962"/>
              </p:ext>
            </p:extLst>
          </p:nvPr>
        </p:nvGraphicFramePr>
        <p:xfrm>
          <a:off x="1219200" y="3733800"/>
          <a:ext cx="7239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508476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500"/>
              </p:ext>
            </p:extLst>
          </p:nvPr>
        </p:nvGraphicFramePr>
        <p:xfrm>
          <a:off x="4648200" y="1752600"/>
          <a:ext cx="4343400" cy="182879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56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u="none" strike="noStrike" dirty="0">
                          <a:latin typeface="Arial" pitchFamily="34" charset="0"/>
                          <a:cs typeface="Arial" pitchFamily="34" charset="0"/>
                        </a:rPr>
                        <a:t>  Бүгд  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5 513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14 943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2 344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7 217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3 502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u="none" strike="noStrike" dirty="0">
                          <a:latin typeface="Arial" pitchFamily="34" charset="0"/>
                          <a:cs typeface="Arial" pitchFamily="34" charset="0"/>
                        </a:rPr>
                        <a:t>    Тэмээ 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u="none" strike="noStrike" dirty="0">
                          <a:latin typeface="Arial" pitchFamily="34" charset="0"/>
                          <a:cs typeface="Arial" pitchFamily="34" charset="0"/>
                        </a:rPr>
                        <a:t>    Адуу 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u="none" strike="noStrike" dirty="0">
                          <a:latin typeface="Arial" pitchFamily="34" charset="0"/>
                          <a:cs typeface="Arial" pitchFamily="34" charset="0"/>
                        </a:rPr>
                        <a:t>    Үхэр 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262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931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532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2 156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u="none" strike="noStrike" dirty="0">
                          <a:latin typeface="Arial" pitchFamily="34" charset="0"/>
                          <a:cs typeface="Arial" pitchFamily="34" charset="0"/>
                        </a:rPr>
                        <a:t>    Хонь 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5 448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884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2 938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593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u="none" strike="noStrike" dirty="0">
                          <a:latin typeface="Arial" pitchFamily="34" charset="0"/>
                          <a:cs typeface="Arial" pitchFamily="34" charset="0"/>
                        </a:rPr>
                        <a:t>    Ямаа 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2 810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8 220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1 288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3 576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727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0" y="3619511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1867" y="3581399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7364300" y="3714761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9530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6553735" y="4945024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733363"/>
              </p:ext>
            </p:extLst>
          </p:nvPr>
        </p:nvGraphicFramePr>
        <p:xfrm>
          <a:off x="719666" y="1676400"/>
          <a:ext cx="3699934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63359"/>
              </p:ext>
            </p:extLst>
          </p:nvPr>
        </p:nvGraphicFramePr>
        <p:xfrm>
          <a:off x="703263" y="2072368"/>
          <a:ext cx="3907971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71600" y="1143000"/>
            <a:ext cx="281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 Mon" pitchFamily="34" charset="0"/>
              </a:rPr>
              <a:t>Том малын зүй бусын </a:t>
            </a:r>
          </a:p>
          <a:p>
            <a:pPr algn="ctr"/>
            <a:r>
              <a:rPr lang="mn-MN" sz="1200" b="1" dirty="0" smtClean="0">
                <a:latin typeface="Arial Mon" pitchFamily="34" charset="0"/>
              </a:rPr>
              <a:t>хорогдол  эхний 2  сарын </a:t>
            </a:r>
          </a:p>
          <a:p>
            <a:pPr algn="ctr"/>
            <a:r>
              <a:rPr lang="mn-MN" sz="1200" b="1" dirty="0" smtClean="0">
                <a:latin typeface="Arial Mon" pitchFamily="34" charset="0"/>
              </a:rPr>
              <a:t>байдлаар, сумдаар</a:t>
            </a:r>
            <a:endParaRPr lang="en-US" sz="1200" b="1" dirty="0">
              <a:latin typeface="Arial Mon" pitchFamily="34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334000" y="1135063"/>
            <a:ext cx="3657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 Mon" pitchFamily="34" charset="0"/>
              </a:rPr>
              <a:t>Том малын зүй бусын хорогдол, </a:t>
            </a:r>
            <a:r>
              <a:rPr lang="mn-MN" altLang="en-US" sz="1200" b="1" dirty="0">
                <a:latin typeface="Arial Mon" pitchFamily="34" charset="0"/>
              </a:rPr>
              <a:t>төрлөөр, </a:t>
            </a:r>
            <a:r>
              <a:rPr lang="mn-MN" altLang="en-US" sz="1200" b="1" dirty="0" smtClean="0">
                <a:latin typeface="Arial Mon" pitchFamily="34" charset="0"/>
              </a:rPr>
              <a:t>аймгийн </a:t>
            </a:r>
            <a:r>
              <a:rPr lang="mn-MN" altLang="en-US" sz="1200" b="1" dirty="0">
                <a:latin typeface="Arial Mon" pitchFamily="34" charset="0"/>
              </a:rPr>
              <a:t>дүнгээр</a:t>
            </a:r>
            <a:r>
              <a:rPr lang="mn-MN" altLang="en-US" sz="1200" b="1" dirty="0" smtClean="0">
                <a:latin typeface="Arial Mon" pitchFamily="34" charset="0"/>
              </a:rPr>
              <a:t>,  2010-201</a:t>
            </a:r>
            <a:r>
              <a:rPr lang="en-US" altLang="en-US" sz="1200" b="1" dirty="0">
                <a:latin typeface="Arial Mon" pitchFamily="34" charset="0"/>
              </a:rPr>
              <a:t>4</a:t>
            </a:r>
            <a:r>
              <a:rPr lang="mn-MN" altLang="en-US" sz="1200" b="1" dirty="0" smtClean="0">
                <a:latin typeface="Arial Mon" pitchFamily="34" charset="0"/>
              </a:rPr>
              <a:t> </a:t>
            </a:r>
            <a:r>
              <a:rPr lang="mn-MN" altLang="en-US" sz="1200" b="1" dirty="0">
                <a:latin typeface="Arial Mon" pitchFamily="34" charset="0"/>
              </a:rPr>
              <a:t>оны </a:t>
            </a:r>
            <a:r>
              <a:rPr lang="en-US" altLang="en-US" sz="1200" b="1" dirty="0" smtClean="0">
                <a:latin typeface="Arial Mon" pitchFamily="34" charset="0"/>
              </a:rPr>
              <a:t> </a:t>
            </a:r>
            <a:r>
              <a:rPr lang="mn-MN" altLang="en-US" sz="1200" b="1" dirty="0" smtClean="0">
                <a:latin typeface="Arial Mon" pitchFamily="34" charset="0"/>
              </a:rPr>
              <a:t>эхний</a:t>
            </a:r>
            <a:r>
              <a:rPr lang="en-US" altLang="en-US" sz="1200" b="1" dirty="0" smtClean="0">
                <a:latin typeface="Arial Mon" pitchFamily="34" charset="0"/>
              </a:rPr>
              <a:t> </a:t>
            </a:r>
            <a:r>
              <a:rPr lang="en-US" altLang="en-US" sz="1200" b="1" dirty="0" smtClean="0">
                <a:latin typeface="Arial Mon" pitchFamily="34" charset="0"/>
              </a:rPr>
              <a:t>        2 </a:t>
            </a:r>
            <a:r>
              <a:rPr lang="mn-MN" altLang="en-US" sz="1200" b="1" dirty="0" smtClean="0">
                <a:latin typeface="Arial Mon" pitchFamily="34" charset="0"/>
              </a:rPr>
              <a:t>сарын байдлаар</a:t>
            </a:r>
            <a:r>
              <a:rPr lang="mn-MN" altLang="en-US" sz="1200" b="1" dirty="0">
                <a:latin typeface="Arial Mon" pitchFamily="34" charset="0"/>
              </a:rPr>
              <a:t>, мян.тол</a:t>
            </a:r>
            <a:endParaRPr lang="en-US" altLang="en-US" sz="1200" b="1" dirty="0">
              <a:latin typeface="Arial Mo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2048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295400" y="14478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5604.9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5035.6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5070.8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5105.9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4076.6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3866.4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60.5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125.6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438.5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929.8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1167.6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125.6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438400" y="38100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19927.7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14917.8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12046.9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18966.6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13202.8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9990.0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224.9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732.6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577.9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78.9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736.2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982.4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982.4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690</Words>
  <Application>Microsoft Office PowerPoint</Application>
  <PresentationFormat>On-screen Show (4:3)</PresentationFormat>
  <Paragraphs>297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Khad</cp:lastModifiedBy>
  <cp:revision>70</cp:revision>
  <dcterms:created xsi:type="dcterms:W3CDTF">2006-08-16T00:00:00Z</dcterms:created>
  <dcterms:modified xsi:type="dcterms:W3CDTF">2014-09-10T02:37:31Z</dcterms:modified>
</cp:coreProperties>
</file>