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3" r:id="rId3"/>
    <p:sldId id="267" r:id="rId4"/>
    <p:sldId id="269" r:id="rId5"/>
    <p:sldId id="270" r:id="rId6"/>
    <p:sldId id="271" r:id="rId7"/>
    <p:sldId id="273" r:id="rId8"/>
    <p:sldId id="277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3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</a:t>
            </a:r>
            <a:r>
              <a:rPr lang="en-US" sz="1100" baseline="0" dirty="0">
                <a:latin typeface="Arial" pitchFamily="34" charset="0"/>
              </a:rPr>
              <a:t>3</a:t>
            </a:r>
            <a:r>
              <a:rPr lang="mn-MN" sz="1100" baseline="0" dirty="0">
                <a:latin typeface="Arial" pitchFamily="34" charset="0"/>
              </a:rPr>
              <a:t> 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59"/>
          <c:y val="2.314814814814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9E-2"/>
          <c:y val="0.22361111111111123"/>
          <c:w val="0.93888888888889033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333</c:v>
                </c:pt>
                <c:pt idx="1">
                  <c:v>295</c:v>
                </c:pt>
                <c:pt idx="2">
                  <c:v>318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335</c:v>
                </c:pt>
                <c:pt idx="1">
                  <c:v>297</c:v>
                </c:pt>
                <c:pt idx="2">
                  <c:v>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93493120"/>
        <c:axId val="93508352"/>
      </c:barChart>
      <c:catAx>
        <c:axId val="934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508352"/>
        <c:crosses val="autoZero"/>
        <c:auto val="1"/>
        <c:lblAlgn val="ctr"/>
        <c:lblOffset val="100"/>
        <c:noMultiLvlLbl val="0"/>
      </c:catAx>
      <c:valAx>
        <c:axId val="935083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349312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194444444444448E-2"/>
          <c:y val="0.14694468746962197"/>
          <c:w val="0.92361111111111138"/>
          <c:h val="0.65849761835326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'3'!$B$31</c:f>
              <c:strCache>
                <c:ptCount val="1"/>
                <c:pt idx="0">
                  <c:v>Хадгаламж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4"/>
              <c:spPr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c:spPr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'3'!$A$32:$A$36</c:f>
              <c:strCache>
                <c:ptCount val="5"/>
                <c:pt idx="0">
                  <c:v>2010.I-III</c:v>
                </c:pt>
                <c:pt idx="1">
                  <c:v>2011.I-III</c:v>
                </c:pt>
                <c:pt idx="2">
                  <c:v>2012.I-III</c:v>
                </c:pt>
                <c:pt idx="3">
                  <c:v>2013.I-III</c:v>
                </c:pt>
                <c:pt idx="4">
                  <c:v>2014.I-III</c:v>
                </c:pt>
              </c:strCache>
            </c:strRef>
          </c:cat>
          <c:val>
            <c:numRef>
              <c:f>'3'!$B$32:$B$36</c:f>
              <c:numCache>
                <c:formatCode>General</c:formatCode>
                <c:ptCount val="5"/>
                <c:pt idx="0">
                  <c:v>8.5</c:v>
                </c:pt>
                <c:pt idx="1">
                  <c:v>13.1</c:v>
                </c:pt>
                <c:pt idx="2" formatCode="0.0">
                  <c:v>18</c:v>
                </c:pt>
                <c:pt idx="3" formatCode="0.0">
                  <c:v>26</c:v>
                </c:pt>
                <c:pt idx="4">
                  <c:v>34.1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77344"/>
        <c:axId val="25578880"/>
      </c:barChart>
      <c:catAx>
        <c:axId val="25577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78880"/>
        <c:crosses val="autoZero"/>
        <c:auto val="1"/>
        <c:lblAlgn val="ctr"/>
        <c:lblOffset val="100"/>
        <c:noMultiLvlLbl val="0"/>
      </c:catAx>
      <c:valAx>
        <c:axId val="2557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77344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орлого, зарлаг, тэрбум.төг</a:t>
            </a:r>
            <a:endParaRPr lang="en-US" sz="1200" dirty="0"/>
          </a:p>
        </c:rich>
      </c:tx>
      <c:layout>
        <c:manualLayout>
          <c:xMode val="edge"/>
          <c:yMode val="edge"/>
          <c:x val="0.28260519408758117"/>
          <c:y val="6.06060606060606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298245614035096E-2"/>
          <c:y val="0.15016622922134734"/>
          <c:w val="0.96140350877192948"/>
          <c:h val="0.57953909170444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'3'!$B$3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'3'!$A$4:$A$8</c:f>
              <c:strCache>
                <c:ptCount val="5"/>
                <c:pt idx="0">
                  <c:v>2010.I-III</c:v>
                </c:pt>
                <c:pt idx="1">
                  <c:v>2011.I-III</c:v>
                </c:pt>
                <c:pt idx="2">
                  <c:v>2012.I-III</c:v>
                </c:pt>
                <c:pt idx="3">
                  <c:v>2013.I-III</c:v>
                </c:pt>
                <c:pt idx="4">
                  <c:v>2014.I-III</c:v>
                </c:pt>
              </c:strCache>
            </c:strRef>
          </c:cat>
          <c:val>
            <c:numRef>
              <c:f>'3'!$B$4:$B$8</c:f>
              <c:numCache>
                <c:formatCode>General</c:formatCode>
                <c:ptCount val="5"/>
                <c:pt idx="0" formatCode="0.0">
                  <c:v>2</c:v>
                </c:pt>
                <c:pt idx="1">
                  <c:v>2.2999999999999998</c:v>
                </c:pt>
                <c:pt idx="2">
                  <c:v>1.7</c:v>
                </c:pt>
                <c:pt idx="3">
                  <c:v>10.1</c:v>
                </c:pt>
                <c:pt idx="4" formatCode="0.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'3'!$C$3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'3'!$A$4:$A$8</c:f>
              <c:strCache>
                <c:ptCount val="5"/>
                <c:pt idx="0">
                  <c:v>2010.I-III</c:v>
                </c:pt>
                <c:pt idx="1">
                  <c:v>2011.I-III</c:v>
                </c:pt>
                <c:pt idx="2">
                  <c:v>2012.I-III</c:v>
                </c:pt>
                <c:pt idx="3">
                  <c:v>2013.I-III</c:v>
                </c:pt>
                <c:pt idx="4">
                  <c:v>2014.I-III</c:v>
                </c:pt>
              </c:strCache>
            </c:strRef>
          </c:cat>
          <c:val>
            <c:numRef>
              <c:f>'3'!$C$4:$C$8</c:f>
              <c:numCache>
                <c:formatCode>General</c:formatCode>
                <c:ptCount val="5"/>
                <c:pt idx="0" formatCode="0.0">
                  <c:v>1</c:v>
                </c:pt>
                <c:pt idx="1">
                  <c:v>1.3</c:v>
                </c:pt>
                <c:pt idx="2">
                  <c:v>1.3</c:v>
                </c:pt>
                <c:pt idx="3">
                  <c:v>7.7</c:v>
                </c:pt>
                <c:pt idx="4">
                  <c:v>11.6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715072"/>
        <c:axId val="25716608"/>
      </c:barChart>
      <c:catAx>
        <c:axId val="25715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716608"/>
        <c:crosses val="autoZero"/>
        <c:auto val="1"/>
        <c:lblAlgn val="ctr"/>
        <c:lblOffset val="100"/>
        <c:noMultiLvlLbl val="0"/>
      </c:catAx>
      <c:valAx>
        <c:axId val="25716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5715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656416632131524"/>
          <c:y val="0.90732323232323253"/>
          <c:w val="0.37814532393977085"/>
          <c:h val="8.8952914976537026E-2"/>
        </c:manualLayout>
      </c:layout>
      <c:overlay val="0"/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/>
              <a:t>Улсын төсвөөс олгосон санхүүгийн дэмжлэг, </a:t>
            </a:r>
            <a:r>
              <a:rPr lang="mn-MN" dirty="0" smtClean="0"/>
              <a:t>2013 оны жилийн      </a:t>
            </a:r>
            <a:r>
              <a:rPr lang="en-US" dirty="0" smtClean="0"/>
              <a:t>                          </a:t>
            </a:r>
            <a:r>
              <a:rPr lang="mn-MN" dirty="0" smtClean="0"/>
              <a:t>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</a:t>
            </a:r>
            <a:r>
              <a:rPr lang="mn-MN" dirty="0"/>
              <a:t>төг</a:t>
            </a:r>
          </a:p>
        </c:rich>
      </c:tx>
      <c:layout>
        <c:manualLayout>
          <c:xMode val="edge"/>
          <c:yMode val="edge"/>
          <c:x val="0.18356216395280689"/>
          <c:y val="5.28110909213271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699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7462592816946E-2"/>
                  <c:y val="8.8225292593143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8.3857442348008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677148846960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980056980056983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490028490028491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5470085470085496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6980056980056983E-3"/>
                  <c:y val="2.096436058700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25733376"/>
        <c:axId val="25825664"/>
      </c:barChart>
      <c:catAx>
        <c:axId val="25733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825664"/>
        <c:crosses val="autoZero"/>
        <c:auto val="1"/>
        <c:lblAlgn val="ctr"/>
        <c:lblOffset val="100"/>
        <c:noMultiLvlLbl val="0"/>
      </c:catAx>
      <c:valAx>
        <c:axId val="2582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333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latin typeface="Arial Mon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'tom mal_2014.III'!$I$21:$I$33</c:f>
              <c:strCache>
                <c:ptCount val="13"/>
                <c:pt idx="0">
                  <c:v>Сүхбаатар</c:v>
                </c:pt>
                <c:pt idx="1">
                  <c:v>Эрдэнэцагаан</c:v>
                </c:pt>
                <c:pt idx="2">
                  <c:v>Халзан</c:v>
                </c:pt>
                <c:pt idx="3">
                  <c:v>Уулбаян</c:v>
                </c:pt>
                <c:pt idx="4">
                  <c:v>Түмэнцогт</c:v>
                </c:pt>
                <c:pt idx="5">
                  <c:v>Онгон</c:v>
                </c:pt>
                <c:pt idx="6">
                  <c:v>Баруун-Урт</c:v>
                </c:pt>
                <c:pt idx="7">
                  <c:v>Наран</c:v>
                </c:pt>
                <c:pt idx="8">
                  <c:v>Асгат</c:v>
                </c:pt>
                <c:pt idx="9">
                  <c:v>Баяндэлгэр</c:v>
                </c:pt>
                <c:pt idx="10">
                  <c:v>Мөнххаан</c:v>
                </c:pt>
                <c:pt idx="11">
                  <c:v>Түвшинширээ</c:v>
                </c:pt>
                <c:pt idx="12">
                  <c:v>Дарьганга</c:v>
                </c:pt>
              </c:strCache>
            </c:strRef>
          </c:cat>
          <c:val>
            <c:numRef>
              <c:f>'tom mal_2014.III'!$J$21:$J$33</c:f>
              <c:numCache>
                <c:formatCode>General</c:formatCode>
                <c:ptCount val="13"/>
                <c:pt idx="0">
                  <c:v>28</c:v>
                </c:pt>
                <c:pt idx="1">
                  <c:v>43</c:v>
                </c:pt>
                <c:pt idx="2">
                  <c:v>44</c:v>
                </c:pt>
                <c:pt idx="3">
                  <c:v>61</c:v>
                </c:pt>
                <c:pt idx="4">
                  <c:v>100</c:v>
                </c:pt>
                <c:pt idx="5">
                  <c:v>189</c:v>
                </c:pt>
                <c:pt idx="6">
                  <c:v>216</c:v>
                </c:pt>
                <c:pt idx="7">
                  <c:v>318</c:v>
                </c:pt>
                <c:pt idx="8">
                  <c:v>389</c:v>
                </c:pt>
                <c:pt idx="9">
                  <c:v>603</c:v>
                </c:pt>
                <c:pt idx="10">
                  <c:v>809</c:v>
                </c:pt>
                <c:pt idx="11">
                  <c:v>844</c:v>
                </c:pt>
                <c:pt idx="12">
                  <c:v>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6417024"/>
        <c:axId val="26418560"/>
      </c:barChart>
      <c:catAx>
        <c:axId val="26417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418560"/>
        <c:crosses val="autoZero"/>
        <c:auto val="1"/>
        <c:lblAlgn val="ctr"/>
        <c:lblOffset val="100"/>
        <c:noMultiLvlLbl val="0"/>
      </c:catAx>
      <c:valAx>
        <c:axId val="2641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417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42304"/>
        <c:axId val="26643840"/>
      </c:barChart>
      <c:catAx>
        <c:axId val="26642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 Mon" pitchFamily="34" charset="0"/>
              </a:defRPr>
            </a:pPr>
            <a:endParaRPr lang="en-US"/>
          </a:p>
        </c:txPr>
        <c:crossAx val="26643840"/>
        <c:crosses val="autoZero"/>
        <c:auto val="1"/>
        <c:lblAlgn val="ctr"/>
        <c:lblOffset val="100"/>
        <c:noMultiLvlLbl val="0"/>
      </c:catAx>
      <c:valAx>
        <c:axId val="2664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642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3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56"/>
          <c:w val="0.93888888888889033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98816768"/>
        <c:axId val="98818304"/>
      </c:barChart>
      <c:catAx>
        <c:axId val="988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8818304"/>
        <c:crosses val="autoZero"/>
        <c:auto val="1"/>
        <c:lblAlgn val="ctr"/>
        <c:lblOffset val="100"/>
        <c:noMultiLvlLbl val="0"/>
      </c:catAx>
      <c:valAx>
        <c:axId val="9881830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88167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3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48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77</c:v>
                </c:pt>
                <c:pt idx="1">
                  <c:v>90</c:v>
                </c:pt>
                <c:pt idx="2">
                  <c:v>111</c:v>
                </c:pt>
                <c:pt idx="3">
                  <c:v>124</c:v>
                </c:pt>
                <c:pt idx="4">
                  <c:v>184</c:v>
                </c:pt>
                <c:pt idx="5">
                  <c:v>201</c:v>
                </c:pt>
                <c:pt idx="6">
                  <c:v>133</c:v>
                </c:pt>
                <c:pt idx="7">
                  <c:v>137</c:v>
                </c:pt>
                <c:pt idx="8">
                  <c:v>156</c:v>
                </c:pt>
                <c:pt idx="9">
                  <c:v>396</c:v>
                </c:pt>
                <c:pt idx="10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4497024"/>
        <c:axId val="114498560"/>
      </c:barChart>
      <c:catAx>
        <c:axId val="114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498560"/>
        <c:crosses val="autoZero"/>
        <c:auto val="1"/>
        <c:lblAlgn val="ctr"/>
        <c:lblOffset val="100"/>
        <c:noMultiLvlLbl val="0"/>
      </c:catAx>
      <c:valAx>
        <c:axId val="1144985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4497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15</c:v>
                </c:pt>
                <c:pt idx="1">
                  <c:v>26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0566528"/>
        <c:axId val="120568064"/>
      </c:barChart>
      <c:catAx>
        <c:axId val="1205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568064"/>
        <c:crosses val="autoZero"/>
        <c:auto val="1"/>
        <c:lblAlgn val="ctr"/>
        <c:lblOffset val="100"/>
        <c:noMultiLvlLbl val="0"/>
      </c:catAx>
      <c:valAx>
        <c:axId val="1205680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05665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2004.I-III</c:v>
                </c:pt>
                <c:pt idx="1">
                  <c:v>2005.I-III</c:v>
                </c:pt>
                <c:pt idx="2">
                  <c:v>2006.I-III</c:v>
                </c:pt>
                <c:pt idx="3">
                  <c:v>2007.I-III</c:v>
                </c:pt>
                <c:pt idx="4">
                  <c:v>2008.I-III</c:v>
                </c:pt>
                <c:pt idx="5">
                  <c:v>2009.I-III</c:v>
                </c:pt>
                <c:pt idx="6">
                  <c:v>2010.I-III</c:v>
                </c:pt>
                <c:pt idx="7">
                  <c:v>2011.I-III</c:v>
                </c:pt>
                <c:pt idx="8">
                  <c:v>2012.I-III</c:v>
                </c:pt>
                <c:pt idx="9">
                  <c:v>2013.I-III</c:v>
                </c:pt>
                <c:pt idx="10">
                  <c:v>2014.I-III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35</c:v>
                </c:pt>
                <c:pt idx="1">
                  <c:v>43</c:v>
                </c:pt>
                <c:pt idx="2">
                  <c:v>36</c:v>
                </c:pt>
                <c:pt idx="3">
                  <c:v>64</c:v>
                </c:pt>
                <c:pt idx="4">
                  <c:v>39</c:v>
                </c:pt>
                <c:pt idx="5">
                  <c:v>52</c:v>
                </c:pt>
                <c:pt idx="6">
                  <c:v>46</c:v>
                </c:pt>
                <c:pt idx="7">
                  <c:v>39</c:v>
                </c:pt>
                <c:pt idx="8">
                  <c:v>49</c:v>
                </c:pt>
                <c:pt idx="9">
                  <c:v>79</c:v>
                </c:pt>
                <c:pt idx="1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124920576"/>
        <c:axId val="124922112"/>
      </c:barChart>
      <c:catAx>
        <c:axId val="1249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922112"/>
        <c:crosses val="autoZero"/>
        <c:auto val="1"/>
        <c:lblAlgn val="ctr"/>
        <c:lblOffset val="100"/>
        <c:noMultiLvlLbl val="0"/>
      </c:catAx>
      <c:valAx>
        <c:axId val="1249221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492057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 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92.3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18.7</c:v>
                </c:pt>
                <c:pt idx="1">
                  <c:v>16.100000000000001</c:v>
                </c:pt>
                <c:pt idx="2">
                  <c:v>92.3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49.1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2012.I-III</c:v>
                </c:pt>
                <c:pt idx="1">
                  <c:v>2013.I-III</c:v>
                </c:pt>
                <c:pt idx="2">
                  <c:v>2014.I-III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83.3</c:v>
                </c:pt>
                <c:pt idx="1">
                  <c:v>63.5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130967808"/>
        <c:axId val="23142400"/>
      </c:barChart>
      <c:catAx>
        <c:axId val="1309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142400"/>
        <c:crosses val="autoZero"/>
        <c:auto val="1"/>
        <c:lblAlgn val="ctr"/>
        <c:lblOffset val="100"/>
        <c:noMultiLvlLbl val="0"/>
      </c:catAx>
      <c:valAx>
        <c:axId val="231424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096780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06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2125351944643285"/>
          <c:w val="0.79674754629470601"/>
          <c:h val="0.63709059094885911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413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1086851044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97719553614823E-2"/>
                  <c:y val="-4.629629629629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10868510442E-2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79330422125177E-2"/>
                  <c:y val="-6.481481481481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242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75303250849249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75303250849249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1610868510442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712760795732E-2"/>
                  <c:y val="6.481481481481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08054342552243E-3"/>
                  <c:y val="4.6296296296296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74464"/>
        <c:axId val="24976000"/>
      </c:lineChart>
      <c:catAx>
        <c:axId val="24974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76000"/>
        <c:crosses val="autoZero"/>
        <c:auto val="1"/>
        <c:lblAlgn val="ctr"/>
        <c:lblOffset val="100"/>
        <c:noMultiLvlLbl val="0"/>
      </c:catAx>
      <c:valAx>
        <c:axId val="24976000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97446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3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304207509775564"/>
          <c:y val="2.89353674540682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ХЭ</c:v>
                </c:pt>
                <c:pt idx="1">
                  <c:v>ӨМ</c:v>
                </c:pt>
                <c:pt idx="2">
                  <c:v>СЭ</c:v>
                </c:pt>
                <c:pt idx="3">
                  <c:v>ЗА</c:v>
                </c:pt>
                <c:pt idx="4">
                  <c:v>ДУ</c:v>
                </c:pt>
                <c:pt idx="5">
                  <c:v>БУ</c:v>
                </c:pt>
                <c:pt idx="6">
                  <c:v>ХӨ</c:v>
                </c:pt>
                <c:pt idx="7">
                  <c:v>СҮ</c:v>
                </c:pt>
                <c:pt idx="8">
                  <c:v>ӨВ</c:v>
                </c:pt>
                <c:pt idx="9">
                  <c:v>ДА</c:v>
                </c:pt>
                <c:pt idx="10">
                  <c:v>ДД</c:v>
                </c:pt>
                <c:pt idx="11">
                  <c:v>ГС</c:v>
                </c:pt>
                <c:pt idx="12">
                  <c:v>БХ</c:v>
                </c:pt>
                <c:pt idx="13">
                  <c:v>ОР</c:v>
                </c:pt>
                <c:pt idx="14">
                  <c:v>ТӨ</c:v>
                </c:pt>
                <c:pt idx="15">
                  <c:v>БӨ</c:v>
                </c:pt>
                <c:pt idx="16">
                  <c:v>АР</c:v>
                </c:pt>
                <c:pt idx="17">
                  <c:v>ГО</c:v>
                </c:pt>
                <c:pt idx="18">
                  <c:v>УВ</c:v>
                </c:pt>
                <c:pt idx="19">
                  <c:v>ХО</c:v>
                </c:pt>
                <c:pt idx="20">
                  <c:v>ДО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0.1</c:v>
                </c:pt>
                <c:pt idx="1">
                  <c:v>0.4</c:v>
                </c:pt>
                <c:pt idx="2">
                  <c:v>0.4</c:v>
                </c:pt>
                <c:pt idx="3">
                  <c:v>0.60000000000000031</c:v>
                </c:pt>
                <c:pt idx="4">
                  <c:v>0.60000000000000031</c:v>
                </c:pt>
                <c:pt idx="5">
                  <c:v>0.70000000000000029</c:v>
                </c:pt>
                <c:pt idx="6">
                  <c:v>0.70000000000000029</c:v>
                </c:pt>
                <c:pt idx="7">
                  <c:v>0.8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1.4</c:v>
                </c:pt>
                <c:pt idx="16">
                  <c:v>1.6</c:v>
                </c:pt>
                <c:pt idx="17">
                  <c:v>1.9000000000000001</c:v>
                </c:pt>
                <c:pt idx="18">
                  <c:v>3.2</c:v>
                </c:pt>
                <c:pt idx="19">
                  <c:v>3.3</c:v>
                </c:pt>
                <c:pt idx="2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0"/>
        <c:axId val="25489408"/>
        <c:axId val="25490944"/>
      </c:barChart>
      <c:catAx>
        <c:axId val="2548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90944"/>
        <c:crosses val="autoZero"/>
        <c:auto val="1"/>
        <c:lblAlgn val="ctr"/>
        <c:lblOffset val="100"/>
        <c:noMultiLvlLbl val="0"/>
      </c:catAx>
      <c:valAx>
        <c:axId val="2549094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8940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7.2815496277251091E-2"/>
          <c:y val="0.18806512467191608"/>
          <c:w val="6.1538245219347566E-2"/>
          <c:h val="9.4181840551181159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752042853027558E-2"/>
          <c:y val="0.18398172450665889"/>
          <c:w val="0.92449591429394495"/>
          <c:h val="0.59915573053368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'3'!$B$17</c:f>
              <c:strCache>
                <c:ptCount val="1"/>
                <c:pt idx="0">
                  <c:v>Банкны өр, зээлийн үлдэгдэл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'3'!$A$18:$A$22</c:f>
              <c:strCache>
                <c:ptCount val="5"/>
                <c:pt idx="0">
                  <c:v>2010.I-III</c:v>
                </c:pt>
                <c:pt idx="1">
                  <c:v>2011.I-III</c:v>
                </c:pt>
                <c:pt idx="2">
                  <c:v>2012.I-III</c:v>
                </c:pt>
                <c:pt idx="3">
                  <c:v>2013.I-III</c:v>
                </c:pt>
                <c:pt idx="4">
                  <c:v>2014.I-III</c:v>
                </c:pt>
              </c:strCache>
            </c:strRef>
          </c:cat>
          <c:val>
            <c:numRef>
              <c:f>'3'!$B$18:$B$22</c:f>
              <c:numCache>
                <c:formatCode>General</c:formatCode>
                <c:ptCount val="5"/>
                <c:pt idx="0">
                  <c:v>12.7</c:v>
                </c:pt>
                <c:pt idx="1">
                  <c:v>21.9</c:v>
                </c:pt>
                <c:pt idx="2">
                  <c:v>36.6</c:v>
                </c:pt>
                <c:pt idx="3">
                  <c:v>52.1</c:v>
                </c:pt>
                <c:pt idx="4">
                  <c:v>75.900000000000006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26272"/>
        <c:axId val="25527808"/>
      </c:barChart>
      <c:catAx>
        <c:axId val="25526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527808"/>
        <c:crosses val="autoZero"/>
        <c:auto val="1"/>
        <c:lblAlgn val="ctr"/>
        <c:lblOffset val="100"/>
        <c:noMultiLvlLbl val="0"/>
      </c:catAx>
      <c:valAx>
        <c:axId val="2552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568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788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chart" Target="../charts/chart14.xml"/><Relationship Id="rId4" Type="http://schemas.openxmlformats.org/officeDocument/2006/relationships/image" Target="../media/image9.jpeg"/><Relationship Id="rId9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143000"/>
          <a:ext cx="386715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1430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762000" y="4343400"/>
          <a:ext cx="8077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762001" y="1219200"/>
          <a:ext cx="40386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90600" y="4419600"/>
          <a:ext cx="777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011271" y="1219200"/>
          <a:ext cx="382793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1219200" y="990600"/>
          <a:ext cx="7467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219200" y="3962400"/>
          <a:ext cx="746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47295"/>
              </p:ext>
            </p:extLst>
          </p:nvPr>
        </p:nvGraphicFramePr>
        <p:xfrm>
          <a:off x="838199" y="990600"/>
          <a:ext cx="8077206" cy="3048000"/>
        </p:xfrm>
        <a:graphic>
          <a:graphicData uri="http://schemas.openxmlformats.org/drawingml/2006/table">
            <a:tbl>
              <a:tblPr/>
              <a:tblGrid>
                <a:gridCol w="1213314"/>
                <a:gridCol w="1143982"/>
                <a:gridCol w="1143982"/>
                <a:gridCol w="1143982"/>
                <a:gridCol w="1143982"/>
                <a:gridCol w="1143982"/>
                <a:gridCol w="1143982"/>
              </a:tblGrid>
              <a:tr h="377591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           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ÇÝÝË, ÕÀÄÃÀËÀÌÆÈÉÍ ¯ËÄÝÃÄÝË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сая. 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9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2013.I-III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2014.I-III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2013.I-III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2014.I-III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77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34 356.6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47 882.7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12 754.2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17 928.1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3 008.3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3 418.2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3 533.4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4 264.0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77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Ãîëîìò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2 536.5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4 534.8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833.8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989.2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59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12 156.2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20 109.5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8 891.0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10 894.7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2518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Дүн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52 057.6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75 945.2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26 012.4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34 076.0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303733410"/>
              </p:ext>
            </p:extLst>
          </p:nvPr>
        </p:nvGraphicFramePr>
        <p:xfrm>
          <a:off x="990600" y="4343400"/>
          <a:ext cx="370046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292754145"/>
              </p:ext>
            </p:extLst>
          </p:nvPr>
        </p:nvGraphicFramePr>
        <p:xfrm>
          <a:off x="5105400" y="4343400"/>
          <a:ext cx="3657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/>
          <p:nvPr/>
        </p:nvGraphicFramePr>
        <p:xfrm>
          <a:off x="1447800" y="3810000"/>
          <a:ext cx="7239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910745486"/>
              </p:ext>
            </p:extLst>
          </p:nvPr>
        </p:nvGraphicFramePr>
        <p:xfrm>
          <a:off x="1066800" y="914400"/>
          <a:ext cx="7848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11383"/>
              </p:ext>
            </p:extLst>
          </p:nvPr>
        </p:nvGraphicFramePr>
        <p:xfrm>
          <a:off x="4648200" y="1752600"/>
          <a:ext cx="4343400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11 388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25 503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4 627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4 552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537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906</a:t>
                      </a:r>
                      <a:endParaRPr lang="en-US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239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723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2 378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Хонь </a:t>
                      </a:r>
                      <a:endParaRPr lang="mn-MN" sz="1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1 760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4 154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964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5 502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13 416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2 536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4 801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1144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 Mon" pitchFamily="34" charset="0"/>
              </a:rPr>
              <a:t>Том малын зүй бусын хорогдол, тоо</a:t>
            </a:r>
            <a:r>
              <a:rPr lang="mn-MN" altLang="en-US" sz="1200" b="1" dirty="0">
                <a:latin typeface="Arial Mon" pitchFamily="34" charset="0"/>
              </a:rPr>
              <a:t>, төрлөөр, </a:t>
            </a:r>
            <a:r>
              <a:rPr lang="mn-MN" altLang="en-US" sz="1200" b="1" dirty="0" smtClean="0">
                <a:latin typeface="Arial Mon" pitchFamily="34" charset="0"/>
              </a:rPr>
              <a:t>аймгийн дүнгээр, 2010-2014 оны эхний 3 сарын байдлаар</a:t>
            </a:r>
            <a:endParaRPr lang="en-US" altLang="en-US" sz="1200" b="1" dirty="0">
              <a:latin typeface="Arial Mon" pitchFamily="34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76914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7" y="35813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364300" y="37147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553735" y="4945024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94663"/>
              </p:ext>
            </p:extLst>
          </p:nvPr>
        </p:nvGraphicFramePr>
        <p:xfrm>
          <a:off x="685800" y="1781394"/>
          <a:ext cx="3505200" cy="439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747214"/>
              </p:ext>
            </p:extLst>
          </p:nvPr>
        </p:nvGraphicFramePr>
        <p:xfrm>
          <a:off x="2286000" y="2057400"/>
          <a:ext cx="228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1077912" y="1135063"/>
            <a:ext cx="349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mn-MN" altLang="en-US" sz="1200" b="1" dirty="0">
                <a:solidFill>
                  <a:prstClr val="black"/>
                </a:solidFill>
                <a:latin typeface="Arial Mon" pitchFamily="34" charset="0"/>
              </a:rPr>
              <a:t>Том малын зүй бусын хорогдол, </a:t>
            </a:r>
            <a:r>
              <a:rPr lang="mn-MN" altLang="en-US" sz="1200" b="1" dirty="0" smtClean="0">
                <a:solidFill>
                  <a:prstClr val="black"/>
                </a:solidFill>
                <a:latin typeface="Arial Mon" pitchFamily="34" charset="0"/>
              </a:rPr>
              <a:t>сумдаар  </a:t>
            </a:r>
            <a:r>
              <a:rPr lang="mn-MN" altLang="en-US" sz="1200" b="1" dirty="0">
                <a:solidFill>
                  <a:prstClr val="black"/>
                </a:solidFill>
                <a:latin typeface="Arial Mon" pitchFamily="34" charset="0"/>
              </a:rPr>
              <a:t>оны эхний 3 сарын байдлаар</a:t>
            </a:r>
            <a:endParaRPr lang="en-US" altLang="en-US" sz="1200" b="1" dirty="0">
              <a:solidFill>
                <a:prstClr val="black"/>
              </a:solidFill>
              <a:latin typeface="Arial Mo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9674.7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8268.2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8147.2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8048.0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6278.3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5720.4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1543.1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1870.3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39235.3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33904.7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17424.7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37428.4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31966.0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14841.6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275.7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252.9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336.7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1531.2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1685.7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2246.4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590</Words>
  <Application>Microsoft Office PowerPoint</Application>
  <PresentationFormat>On-screen Show (4:3)</PresentationFormat>
  <Paragraphs>260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75</cp:revision>
  <dcterms:created xsi:type="dcterms:W3CDTF">2006-08-16T00:00:00Z</dcterms:created>
  <dcterms:modified xsi:type="dcterms:W3CDTF">2014-09-10T02:38:43Z</dcterms:modified>
</cp:coreProperties>
</file>