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63" r:id="rId4"/>
    <p:sldId id="267" r:id="rId5"/>
    <p:sldId id="269" r:id="rId6"/>
    <p:sldId id="270" r:id="rId7"/>
    <p:sldId id="271" r:id="rId8"/>
    <p:sldId id="289" r:id="rId9"/>
    <p:sldId id="273" r:id="rId10"/>
    <p:sldId id="282" r:id="rId11"/>
    <p:sldId id="285" r:id="rId12"/>
    <p:sldId id="29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usuw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ZAA\My%20Documents\tusuw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sevelmaa.NSO\Desktop\indeks%20I-XII_last.xls" TargetMode="External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yagmarkhatan.NSO\Desktop\hatan.xlsx" TargetMode="External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yagmarkhatan.NSO\Desktop\hatan.xlsx" TargetMode="External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yagmarkhatan.NSO\Desktop\hatan.xlsx" TargetMode="External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4\taniltsuulganii%20presentation\eruul%20mend,%20une,%20gemt%20hereg_4s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>
                <a:latin typeface="Arial" panose="020B0604020202020204" pitchFamily="34" charset="0"/>
                <a:cs typeface="Arial" panose="020B0604020202020204" pitchFamily="34" charset="0"/>
              </a:rPr>
              <a:t>Бүртгэлтэй ажилгүй иргэдийн тоо,</a:t>
            </a: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 жил бүрийн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1400" b="1" baseline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4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 </a:t>
            </a: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8458729056317483"/>
          <c:y val="2.3148148148148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420120439249035E-2"/>
          <c:y val="0.18097222222222231"/>
          <c:w val="0.96882748848742473"/>
          <c:h val="0.72088764946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Sheet1!$B$3:$S$3</c:f>
              <c:strCache>
                <c:ptCount val="18"/>
                <c:pt idx="0">
                  <c:v>1997.I-IV</c:v>
                </c:pt>
                <c:pt idx="1">
                  <c:v>1998.I-IV</c:v>
                </c:pt>
                <c:pt idx="2">
                  <c:v>1999.I-IV</c:v>
                </c:pt>
                <c:pt idx="3">
                  <c:v>2000.I-IV</c:v>
                </c:pt>
                <c:pt idx="4">
                  <c:v>2001.I-IV</c:v>
                </c:pt>
                <c:pt idx="5">
                  <c:v>2002.I-IV</c:v>
                </c:pt>
                <c:pt idx="6">
                  <c:v>2003.I-IV</c:v>
                </c:pt>
                <c:pt idx="7">
                  <c:v>2004.I-IV</c:v>
                </c:pt>
                <c:pt idx="8">
                  <c:v>2005.I-IV</c:v>
                </c:pt>
                <c:pt idx="9">
                  <c:v>2006.I-IV</c:v>
                </c:pt>
                <c:pt idx="10">
                  <c:v>2007.I-IV</c:v>
                </c:pt>
                <c:pt idx="11">
                  <c:v>2008.I-IV</c:v>
                </c:pt>
                <c:pt idx="12">
                  <c:v>2009.I-IV</c:v>
                </c:pt>
                <c:pt idx="13">
                  <c:v>2010.I-IV</c:v>
                </c:pt>
                <c:pt idx="14">
                  <c:v>2011.I-IV</c:v>
                </c:pt>
                <c:pt idx="15">
                  <c:v>2012.I-IV</c:v>
                </c:pt>
                <c:pt idx="16">
                  <c:v>2013.I-IV</c:v>
                </c:pt>
                <c:pt idx="17">
                  <c:v>2014.I-IV</c:v>
                </c:pt>
              </c:strCache>
            </c:strRef>
          </c:cat>
          <c:val>
            <c:numRef>
              <c:f>Sheet1!$B$4:$S$4</c:f>
              <c:numCache>
                <c:formatCode>0</c:formatCode>
                <c:ptCount val="18"/>
                <c:pt idx="0">
                  <c:v>1403</c:v>
                </c:pt>
                <c:pt idx="1">
                  <c:v>1787</c:v>
                </c:pt>
                <c:pt idx="2">
                  <c:v>1474</c:v>
                </c:pt>
                <c:pt idx="3">
                  <c:v>1073</c:v>
                </c:pt>
                <c:pt idx="4">
                  <c:v>1073</c:v>
                </c:pt>
                <c:pt idx="5">
                  <c:v>926</c:v>
                </c:pt>
                <c:pt idx="6" formatCode="General">
                  <c:v>711</c:v>
                </c:pt>
                <c:pt idx="7" formatCode="General">
                  <c:v>581</c:v>
                </c:pt>
                <c:pt idx="8" formatCode="General">
                  <c:v>775</c:v>
                </c:pt>
                <c:pt idx="9" formatCode="General">
                  <c:v>761</c:v>
                </c:pt>
                <c:pt idx="10" formatCode="General">
                  <c:v>848</c:v>
                </c:pt>
                <c:pt idx="11" formatCode="General">
                  <c:v>1044</c:v>
                </c:pt>
                <c:pt idx="12" formatCode="General">
                  <c:v>1104</c:v>
                </c:pt>
                <c:pt idx="13" formatCode="General">
                  <c:v>1157</c:v>
                </c:pt>
                <c:pt idx="14" formatCode="General">
                  <c:v>1075</c:v>
                </c:pt>
                <c:pt idx="15" formatCode="General">
                  <c:v>1556</c:v>
                </c:pt>
                <c:pt idx="16" formatCode="General">
                  <c:v>182</c:v>
                </c:pt>
                <c:pt idx="17" formatCode="General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516544"/>
        <c:axId val="71518080"/>
      </c:barChart>
      <c:catAx>
        <c:axId val="7151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18080"/>
        <c:crosses val="autoZero"/>
        <c:auto val="1"/>
        <c:lblAlgn val="ctr"/>
        <c:lblOffset val="100"/>
        <c:noMultiLvlLbl val="0"/>
      </c:catAx>
      <c:valAx>
        <c:axId val="71518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7151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'4'!$B$17</c:f>
              <c:strCache>
                <c:ptCount val="1"/>
                <c:pt idx="0">
                  <c:v>Банкны өр, зээлийн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'4'!$A$18:$A$22</c:f>
              <c:strCache>
                <c:ptCount val="5"/>
                <c:pt idx="0">
                  <c:v>2010.I-IV</c:v>
                </c:pt>
                <c:pt idx="1">
                  <c:v>2011.I-IV</c:v>
                </c:pt>
                <c:pt idx="2">
                  <c:v>2012.I-IV</c:v>
                </c:pt>
                <c:pt idx="3">
                  <c:v>2013.I-IV</c:v>
                </c:pt>
                <c:pt idx="4">
                  <c:v>2014.I-IV</c:v>
                </c:pt>
              </c:strCache>
            </c:strRef>
          </c:cat>
          <c:val>
            <c:numRef>
              <c:f>'4'!$B$18:$B$22</c:f>
              <c:numCache>
                <c:formatCode>General</c:formatCode>
                <c:ptCount val="5"/>
                <c:pt idx="0">
                  <c:v>12.2</c:v>
                </c:pt>
                <c:pt idx="1">
                  <c:v>22.7</c:v>
                </c:pt>
                <c:pt idx="2">
                  <c:v>35.300000000000004</c:v>
                </c:pt>
                <c:pt idx="3">
                  <c:v>51.4</c:v>
                </c:pt>
                <c:pt idx="4">
                  <c:v>75.599999999999994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26272"/>
        <c:axId val="25527808"/>
      </c:barChart>
      <c:catAx>
        <c:axId val="25526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27808"/>
        <c:crosses val="autoZero"/>
        <c:auto val="1"/>
        <c:lblAlgn val="ctr"/>
        <c:lblOffset val="100"/>
        <c:noMultiLvlLbl val="0"/>
      </c:catAx>
      <c:valAx>
        <c:axId val="2552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26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94054314639242"/>
          <c:y val="3.8461557874802078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408163265306135E-2"/>
          <c:y val="0.15259648324070438"/>
          <c:w val="0.92517006802721058"/>
          <c:h val="0.60296921207814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'4'!$B$31</c:f>
              <c:strCache>
                <c:ptCount val="1"/>
                <c:pt idx="0">
                  <c:v>Хадгаламж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'4'!$A$32:$A$36</c:f>
              <c:strCache>
                <c:ptCount val="5"/>
                <c:pt idx="0">
                  <c:v>2010.I-IV</c:v>
                </c:pt>
                <c:pt idx="1">
                  <c:v>2011.I-IV</c:v>
                </c:pt>
                <c:pt idx="2">
                  <c:v>2012.I-IV</c:v>
                </c:pt>
                <c:pt idx="3">
                  <c:v>2013.I-IV</c:v>
                </c:pt>
                <c:pt idx="4">
                  <c:v>2014.I-IV</c:v>
                </c:pt>
              </c:strCache>
            </c:strRef>
          </c:cat>
          <c:val>
            <c:numRef>
              <c:f>'4'!$B$32:$B$36</c:f>
              <c:numCache>
                <c:formatCode>General</c:formatCode>
                <c:ptCount val="5"/>
                <c:pt idx="0">
                  <c:v>10.200000000000001</c:v>
                </c:pt>
                <c:pt idx="1">
                  <c:v>15.7</c:v>
                </c:pt>
                <c:pt idx="2">
                  <c:v>21.5</c:v>
                </c:pt>
                <c:pt idx="3">
                  <c:v>30.5</c:v>
                </c:pt>
                <c:pt idx="4" formatCode="0.0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585536"/>
        <c:axId val="25587072"/>
      </c:barChart>
      <c:catAx>
        <c:axId val="25585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587072"/>
        <c:crosses val="autoZero"/>
        <c:auto val="1"/>
        <c:lblAlgn val="ctr"/>
        <c:lblOffset val="100"/>
        <c:noMultiLvlLbl val="0"/>
      </c:catAx>
      <c:valAx>
        <c:axId val="25587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85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орлого, зарлага,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503546099290791E-2"/>
          <c:y val="0.11700131233595801"/>
          <c:w val="0.96099290780141844"/>
          <c:h val="0.62065385209201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'4'!$B$3</c:f>
              <c:strCache>
                <c:ptCount val="1"/>
                <c:pt idx="0">
                  <c:v>Төсвийн орлого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dLbl>
              <c:idx val="4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'4'!$A$4:$A$8</c:f>
              <c:strCache>
                <c:ptCount val="5"/>
                <c:pt idx="0">
                  <c:v>2010.I-IV</c:v>
                </c:pt>
                <c:pt idx="1">
                  <c:v>2011.I-IV</c:v>
                </c:pt>
                <c:pt idx="2">
                  <c:v>2012.I-IV</c:v>
                </c:pt>
                <c:pt idx="3">
                  <c:v>2013.I-IV</c:v>
                </c:pt>
                <c:pt idx="4">
                  <c:v>2014.I-IV</c:v>
                </c:pt>
              </c:strCache>
            </c:strRef>
          </c:cat>
          <c:val>
            <c:numRef>
              <c:f>'4'!$B$4:$B$8</c:f>
              <c:numCache>
                <c:formatCode>General</c:formatCode>
                <c:ptCount val="5"/>
                <c:pt idx="0">
                  <c:v>3.8</c:v>
                </c:pt>
                <c:pt idx="1">
                  <c:v>3.1</c:v>
                </c:pt>
                <c:pt idx="2">
                  <c:v>3.5</c:v>
                </c:pt>
                <c:pt idx="3">
                  <c:v>13.8</c:v>
                </c:pt>
                <c:pt idx="4" formatCode="0.0">
                  <c:v>15.6</c:v>
                </c:pt>
              </c:numCache>
            </c:numRef>
          </c:val>
        </c:ser>
        <c:ser>
          <c:idx val="1"/>
          <c:order val="1"/>
          <c:tx>
            <c:strRef>
              <c:f>'4'!$C$3</c:f>
              <c:strCache>
                <c:ptCount val="1"/>
                <c:pt idx="0">
                  <c:v>Төсвийн зарлага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'4'!$A$4:$A$8</c:f>
              <c:strCache>
                <c:ptCount val="5"/>
                <c:pt idx="0">
                  <c:v>2010.I-IV</c:v>
                </c:pt>
                <c:pt idx="1">
                  <c:v>2011.I-IV</c:v>
                </c:pt>
                <c:pt idx="2">
                  <c:v>2012.I-IV</c:v>
                </c:pt>
                <c:pt idx="3">
                  <c:v>2013.I-IV</c:v>
                </c:pt>
                <c:pt idx="4">
                  <c:v>2014.I-IV</c:v>
                </c:pt>
              </c:strCache>
            </c:strRef>
          </c:cat>
          <c:val>
            <c:numRef>
              <c:f>'4'!$C$4:$C$8</c:f>
              <c:numCache>
                <c:formatCode>General</c:formatCode>
                <c:ptCount val="5"/>
                <c:pt idx="0">
                  <c:v>1.2</c:v>
                </c:pt>
                <c:pt idx="1">
                  <c:v>1.9000000000000001</c:v>
                </c:pt>
                <c:pt idx="2">
                  <c:v>2.2999999999999998</c:v>
                </c:pt>
                <c:pt idx="3" formatCode="0.0">
                  <c:v>11</c:v>
                </c:pt>
                <c:pt idx="4">
                  <c:v>16.2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755648"/>
        <c:axId val="25757184"/>
      </c:barChart>
      <c:catAx>
        <c:axId val="257556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757184"/>
        <c:crosses val="autoZero"/>
        <c:auto val="1"/>
        <c:lblAlgn val="ctr"/>
        <c:lblOffset val="100"/>
        <c:noMultiLvlLbl val="0"/>
      </c:catAx>
      <c:valAx>
        <c:axId val="2575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755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916666666666692"/>
          <c:y val="0.91080901651999446"/>
          <c:w val="0.36393617021276625"/>
          <c:h val="8.3643276208121009E-2"/>
        </c:manualLayout>
      </c:layout>
      <c:overlay val="0"/>
      <c:txPr>
        <a:bodyPr/>
        <a:lstStyle/>
        <a:p>
          <a:pPr>
            <a:defRPr sz="105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r>
              <a:rPr lang="mn-MN" dirty="0" smtClean="0"/>
              <a:t>Улсын төсвөөс олгосон санхүүгийн дэмжлэг, 2013 оны жилийн     </a:t>
            </a:r>
            <a:r>
              <a:rPr lang="en-US" dirty="0" smtClean="0"/>
              <a:t> </a:t>
            </a:r>
            <a:r>
              <a:rPr lang="mn-MN" dirty="0" smtClean="0"/>
              <a:t>      </a:t>
            </a:r>
            <a:r>
              <a:rPr lang="en-US" dirty="0" smtClean="0"/>
              <a:t>    </a:t>
            </a:r>
            <a:r>
              <a:rPr lang="mn-MN" dirty="0" smtClean="0"/>
              <a:t>     эцсийн байдлаар,</a:t>
            </a:r>
            <a:r>
              <a:rPr lang="mn-MN" baseline="0" dirty="0" smtClean="0"/>
              <a:t> </a:t>
            </a:r>
            <a:r>
              <a:rPr lang="mn-MN" dirty="0" smtClean="0"/>
              <a:t>тэрбум төг</a:t>
            </a:r>
            <a:endParaRPr lang="mn-MN" dirty="0"/>
          </a:p>
        </c:rich>
      </c:tx>
      <c:layout>
        <c:manualLayout>
          <c:xMode val="edge"/>
          <c:yMode val="edge"/>
          <c:x val="0.15369288660346028"/>
          <c:y val="0.102923308366941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641025641025699E-2"/>
          <c:y val="0.18029350104821804"/>
          <c:w val="0.93447293447293356"/>
          <c:h val="0.61896271527702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Sheet6!$B$4</c:f>
              <c:strCache>
                <c:ptCount val="1"/>
                <c:pt idx="0">
                  <c:v>Улсын төсвөөс олгосон санхүүгийн дэмжлэг, төрбум төг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27462592816946E-2"/>
                  <c:y val="8.8225292593143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022679857325525E-2"/>
                  <c:y val="1.764505851862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4045584045584053E-3"/>
                  <c:y val="1.388897142574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8.38574423480088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120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1.6771488469601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6980056980056983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490028490028491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2.8490028490028491E-3"/>
                  <c:y val="1.257828620479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5470085470085496E-3"/>
                  <c:y val="1.6771488469601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8.5470085470085496E-3"/>
                  <c:y val="1.257861635220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5.6980056980056983E-3"/>
                  <c:y val="2.096436058700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1.7094017094017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Sheet6!$A$5:$A$25</c:f>
              <c:strCache>
                <c:ptCount val="21"/>
                <c:pt idx="0">
                  <c:v>ГС</c:v>
                </c:pt>
                <c:pt idx="1">
                  <c:v>ДО</c:v>
                </c:pt>
                <c:pt idx="2">
                  <c:v>ӨМ</c:v>
                </c:pt>
                <c:pt idx="3">
                  <c:v>БУ</c:v>
                </c:pt>
                <c:pt idx="4">
                  <c:v>ОР</c:v>
                </c:pt>
                <c:pt idx="5">
                  <c:v>ДУ</c:v>
                </c:pt>
                <c:pt idx="6">
                  <c:v>ДА</c:v>
                </c:pt>
                <c:pt idx="7">
                  <c:v>СҮ</c:v>
                </c:pt>
                <c:pt idx="8">
                  <c:v>ДД</c:v>
                </c:pt>
                <c:pt idx="9">
                  <c:v>ХЭ</c:v>
                </c:pt>
                <c:pt idx="10">
                  <c:v>ГО</c:v>
                </c:pt>
                <c:pt idx="11">
                  <c:v>СЭ</c:v>
                </c:pt>
                <c:pt idx="12">
                  <c:v>ЗА</c:v>
                </c:pt>
                <c:pt idx="13">
                  <c:v>ТӨ</c:v>
                </c:pt>
                <c:pt idx="14">
                  <c:v>ХО</c:v>
                </c:pt>
                <c:pt idx="15">
                  <c:v>УВ</c:v>
                </c:pt>
                <c:pt idx="16">
                  <c:v>АР</c:v>
                </c:pt>
                <c:pt idx="17">
                  <c:v>БХ</c:v>
                </c:pt>
                <c:pt idx="18">
                  <c:v>ӨВ</c:v>
                </c:pt>
                <c:pt idx="19">
                  <c:v>БӨ</c:v>
                </c:pt>
                <c:pt idx="20">
                  <c:v>ХӨ</c:v>
                </c:pt>
              </c:strCache>
            </c:strRef>
          </c:cat>
          <c:val>
            <c:numRef>
              <c:f>Sheet6!$B$5:$B$25</c:f>
              <c:numCache>
                <c:formatCode>General</c:formatCode>
                <c:ptCount val="21"/>
                <c:pt idx="0">
                  <c:v>11.9</c:v>
                </c:pt>
                <c:pt idx="1">
                  <c:v>26.6</c:v>
                </c:pt>
                <c:pt idx="2">
                  <c:v>29.6</c:v>
                </c:pt>
                <c:pt idx="3" formatCode="0.0">
                  <c:v>30</c:v>
                </c:pt>
                <c:pt idx="4">
                  <c:v>30.8</c:v>
                </c:pt>
                <c:pt idx="5">
                  <c:v>32.200000000000003</c:v>
                </c:pt>
                <c:pt idx="6">
                  <c:v>33.5</c:v>
                </c:pt>
                <c:pt idx="7">
                  <c:v>36.200000000000003</c:v>
                </c:pt>
                <c:pt idx="8">
                  <c:v>37.6</c:v>
                </c:pt>
                <c:pt idx="9">
                  <c:v>43.4</c:v>
                </c:pt>
                <c:pt idx="10">
                  <c:v>43.6</c:v>
                </c:pt>
                <c:pt idx="11">
                  <c:v>44.8</c:v>
                </c:pt>
                <c:pt idx="12">
                  <c:v>47.8</c:v>
                </c:pt>
                <c:pt idx="13">
                  <c:v>48.4</c:v>
                </c:pt>
                <c:pt idx="14">
                  <c:v>48.4</c:v>
                </c:pt>
                <c:pt idx="15">
                  <c:v>50.7</c:v>
                </c:pt>
                <c:pt idx="16">
                  <c:v>50.7</c:v>
                </c:pt>
                <c:pt idx="17">
                  <c:v>51.6</c:v>
                </c:pt>
                <c:pt idx="18">
                  <c:v>56.6</c:v>
                </c:pt>
                <c:pt idx="19">
                  <c:v>57.3</c:v>
                </c:pt>
                <c:pt idx="20">
                  <c:v>71.5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25"/>
        <c:axId val="25827968"/>
        <c:axId val="25862528"/>
      </c:barChart>
      <c:catAx>
        <c:axId val="25827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862528"/>
        <c:crosses val="autoZero"/>
        <c:auto val="1"/>
        <c:lblAlgn val="ctr"/>
        <c:lblOffset val="100"/>
        <c:noMultiLvlLbl val="0"/>
      </c:catAx>
      <c:valAx>
        <c:axId val="25862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8279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Аж үйлдвэрийн салбарын нийт бүтээгдэхүүний үйлдвэрлэл</a:t>
            </a:r>
            <a:r>
              <a:rPr lang="mn-MN"/>
              <a:t>ийн индекс</a:t>
            </a:r>
            <a:r>
              <a:rPr lang="en-US"/>
              <a:t>,</a:t>
            </a:r>
            <a:r>
              <a:rPr lang="mn-MN"/>
              <a:t> өмнөх оны мөн үе=100</a:t>
            </a:r>
            <a:r>
              <a:rPr lang="en-US"/>
              <a:t> </a:t>
            </a:r>
            <a:r>
              <a:rPr lang="mn-MN"/>
              <a:t>сараар, хувиар</a:t>
            </a:r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8.1260593498774028E-2"/>
          <c:y val="0.21773137522982991"/>
          <c:w val="0.93131199509152252"/>
          <c:h val="0.455168497066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index!$A$5</c:f>
              <c:strCache>
                <c:ptCount val="1"/>
                <c:pt idx="0">
                  <c:v>Нийт дүн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"/>
                  <c:y val="7.124681933842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81497377205533E-3"/>
                  <c:y val="7.6335877862595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accent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index!$B$4:$T$4</c:f>
              <c:strCache>
                <c:ptCount val="19"/>
                <c:pt idx="0">
                  <c:v>2012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2013 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  <c:pt idx="13">
                  <c:v>VII</c:v>
                </c:pt>
                <c:pt idx="14">
                  <c:v>VIII</c:v>
                </c:pt>
                <c:pt idx="15">
                  <c:v>IX</c:v>
                </c:pt>
                <c:pt idx="16">
                  <c:v>X</c:v>
                </c:pt>
                <c:pt idx="17">
                  <c:v>XI</c:v>
                </c:pt>
                <c:pt idx="18">
                  <c:v>XII</c:v>
                </c:pt>
              </c:strCache>
            </c:strRef>
          </c:cat>
          <c:val>
            <c:numRef>
              <c:f>index!$B$5:$U$5</c:f>
              <c:numCache>
                <c:formatCode>###\ ###\ ##0.0</c:formatCode>
                <c:ptCount val="20"/>
                <c:pt idx="0">
                  <c:v>105.65927579654156</c:v>
                </c:pt>
                <c:pt idx="1">
                  <c:v>107.72175597911593</c:v>
                </c:pt>
                <c:pt idx="2">
                  <c:v>108.92600296287782</c:v>
                </c:pt>
                <c:pt idx="3">
                  <c:v>110.56649904949242</c:v>
                </c:pt>
                <c:pt idx="4">
                  <c:v>109.14850829501954</c:v>
                </c:pt>
                <c:pt idx="5">
                  <c:v>108.72977321092701</c:v>
                </c:pt>
                <c:pt idx="6">
                  <c:v>108.95382421035491</c:v>
                </c:pt>
                <c:pt idx="7">
                  <c:v>116.13241764381398</c:v>
                </c:pt>
                <c:pt idx="8">
                  <c:v>111.05560271517311</c:v>
                </c:pt>
                <c:pt idx="9">
                  <c:v>107.11233015046645</c:v>
                </c:pt>
                <c:pt idx="10">
                  <c:v>102.96907133084865</c:v>
                </c:pt>
                <c:pt idx="11">
                  <c:v>101.92104939724457</c:v>
                </c:pt>
                <c:pt idx="12">
                  <c:v>105.65339436152225</c:v>
                </c:pt>
                <c:pt idx="13">
                  <c:v>108.62231895929042</c:v>
                </c:pt>
                <c:pt idx="14">
                  <c:v>108.80906340898866</c:v>
                </c:pt>
                <c:pt idx="15">
                  <c:v>111.52419220596802</c:v>
                </c:pt>
                <c:pt idx="16">
                  <c:v>112.20035034596361</c:v>
                </c:pt>
                <c:pt idx="17">
                  <c:v>112.40602052211763</c:v>
                </c:pt>
                <c:pt idx="18">
                  <c:v>114.8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00"/>
        <c:axId val="26430464"/>
        <c:axId val="26456832"/>
      </c:barChart>
      <c:lineChart>
        <c:grouping val="standard"/>
        <c:varyColors val="0"/>
        <c:ser>
          <c:idx val="1"/>
          <c:order val="1"/>
          <c:tx>
            <c:strRef>
              <c:f>index!$A$6</c:f>
              <c:strCache>
                <c:ptCount val="1"/>
                <c:pt idx="0">
                  <c:v>Уул уурхай, олборлох аж үйлдвэр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strRef>
              <c:f>index!$B$4:$T$4</c:f>
              <c:strCache>
                <c:ptCount val="19"/>
                <c:pt idx="0">
                  <c:v>2012 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2013 I</c:v>
                </c:pt>
                <c:pt idx="8">
                  <c:v>II</c:v>
                </c:pt>
                <c:pt idx="9">
                  <c:v>III</c:v>
                </c:pt>
                <c:pt idx="10">
                  <c:v>IV</c:v>
                </c:pt>
                <c:pt idx="11">
                  <c:v>V</c:v>
                </c:pt>
                <c:pt idx="12">
                  <c:v>VI</c:v>
                </c:pt>
                <c:pt idx="13">
                  <c:v>VII</c:v>
                </c:pt>
                <c:pt idx="14">
                  <c:v>VIII</c:v>
                </c:pt>
                <c:pt idx="15">
                  <c:v>IX</c:v>
                </c:pt>
                <c:pt idx="16">
                  <c:v>X</c:v>
                </c:pt>
                <c:pt idx="17">
                  <c:v>XI</c:v>
                </c:pt>
                <c:pt idx="18">
                  <c:v>XII</c:v>
                </c:pt>
              </c:strCache>
            </c:strRef>
          </c:cat>
          <c:val>
            <c:numRef>
              <c:f>index!$B$6:$T$6</c:f>
              <c:numCache>
                <c:formatCode>#\ ##0.0</c:formatCode>
                <c:ptCount val="19"/>
                <c:pt idx="0">
                  <c:v>107.85101649178353</c:v>
                </c:pt>
                <c:pt idx="1">
                  <c:v>106.93831280856608</c:v>
                </c:pt>
                <c:pt idx="2">
                  <c:v>107.79619917542591</c:v>
                </c:pt>
                <c:pt idx="3">
                  <c:v>110.10856492728988</c:v>
                </c:pt>
                <c:pt idx="4">
                  <c:v>111.68846026968929</c:v>
                </c:pt>
                <c:pt idx="5">
                  <c:v>110.90839554976648</c:v>
                </c:pt>
                <c:pt idx="6">
                  <c:v>110.91641965312459</c:v>
                </c:pt>
                <c:pt idx="7">
                  <c:v>108.56173638935756</c:v>
                </c:pt>
                <c:pt idx="8">
                  <c:v>106.86387998310683</c:v>
                </c:pt>
                <c:pt idx="9">
                  <c:v>101.84125996590089</c:v>
                </c:pt>
                <c:pt idx="10">
                  <c:v>99.373670997363078</c:v>
                </c:pt>
                <c:pt idx="11">
                  <c:v>98.431508316342232</c:v>
                </c:pt>
                <c:pt idx="12">
                  <c:v>104.73839890297538</c:v>
                </c:pt>
                <c:pt idx="13">
                  <c:v>111.27897119113463</c:v>
                </c:pt>
                <c:pt idx="14">
                  <c:v>112.8401785434591</c:v>
                </c:pt>
                <c:pt idx="15">
                  <c:v>116.62516855881059</c:v>
                </c:pt>
                <c:pt idx="16">
                  <c:v>118.35140310200885</c:v>
                </c:pt>
                <c:pt idx="17">
                  <c:v>119.77725505228661</c:v>
                </c:pt>
                <c:pt idx="18">
                  <c:v>121.3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30464"/>
        <c:axId val="26456832"/>
      </c:lineChart>
      <c:catAx>
        <c:axId val="264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6456832"/>
        <c:crosses val="autoZero"/>
        <c:auto val="1"/>
        <c:lblAlgn val="ctr"/>
        <c:lblOffset val="100"/>
        <c:noMultiLvlLbl val="0"/>
      </c:catAx>
      <c:valAx>
        <c:axId val="26456832"/>
        <c:scaling>
          <c:orientation val="minMax"/>
          <c:max val="125"/>
          <c:min val="95"/>
        </c:scaling>
        <c:delete val="0"/>
        <c:axPos val="l"/>
        <c:numFmt formatCode="###\ ###\ ##0.0" sourceLinked="1"/>
        <c:majorTickMark val="out"/>
        <c:minorTickMark val="none"/>
        <c:tickLblPos val="nextTo"/>
        <c:crossAx val="26430464"/>
        <c:crosses val="autoZero"/>
        <c:crossBetween val="between"/>
        <c:majorUnit val="5"/>
        <c:min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9383521265850464E-2"/>
          <c:y val="0.7921356013704397"/>
          <c:w val="0.94222507594276039"/>
          <c:h val="0.1796970607681674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Малын тоо, 2013 онд, аймаг, нийслэлээр, мян.тол</a:t>
            </a:r>
            <a:endParaRPr lang="en-U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743851106641936"/>
          <c:y val="0.15593650793650793"/>
          <c:w val="0.631112236218349"/>
          <c:h val="0.81612698412698359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549632"/>
        <c:axId val="26571904"/>
      </c:barChart>
      <c:catAx>
        <c:axId val="26549632"/>
        <c:scaling>
          <c:orientation val="maxMin"/>
        </c:scaling>
        <c:delete val="0"/>
        <c:axPos val="l"/>
        <c:majorTickMark val="out"/>
        <c:minorTickMark val="none"/>
        <c:tickLblPos val="nextTo"/>
        <c:crossAx val="26571904"/>
        <c:crosses val="autoZero"/>
        <c:auto val="1"/>
        <c:lblAlgn val="ctr"/>
        <c:lblOffset val="100"/>
        <c:noMultiLvlLbl val="0"/>
      </c:catAx>
      <c:valAx>
        <c:axId val="265719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6549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27146255580642"/>
          <c:y val="1.6796248783508803E-2"/>
          <c:w val="0.61146697701116781"/>
          <c:h val="0.93408239700374529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accent1">
                  <a:alpha val="56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Arial Mon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'tom mal_2014.IV'!$I$21:$I$32</c:f>
              <c:strCache>
                <c:ptCount val="12"/>
                <c:pt idx="0">
                  <c:v>Баяндэлгэр</c:v>
                </c:pt>
                <c:pt idx="1">
                  <c:v>Онгон</c:v>
                </c:pt>
                <c:pt idx="2">
                  <c:v>Сүхбаатар</c:v>
                </c:pt>
                <c:pt idx="3">
                  <c:v>Халзан</c:v>
                </c:pt>
                <c:pt idx="4">
                  <c:v>Эрдэнэцагаан</c:v>
                </c:pt>
                <c:pt idx="5">
                  <c:v>Дарьганга</c:v>
                </c:pt>
                <c:pt idx="6">
                  <c:v>Наран</c:v>
                </c:pt>
                <c:pt idx="7">
                  <c:v>Уулбаян</c:v>
                </c:pt>
                <c:pt idx="8">
                  <c:v>Түвшинширээ</c:v>
                </c:pt>
                <c:pt idx="9">
                  <c:v>Асгат</c:v>
                </c:pt>
                <c:pt idx="10">
                  <c:v>Баруун-Урт</c:v>
                </c:pt>
                <c:pt idx="11">
                  <c:v>Мөнххаан</c:v>
                </c:pt>
              </c:strCache>
            </c:strRef>
          </c:cat>
          <c:val>
            <c:numRef>
              <c:f>'tom mal_2014.IV'!$J$21:$J$32</c:f>
              <c:numCache>
                <c:formatCode>#\ 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</c:v>
                </c:pt>
                <c:pt idx="6">
                  <c:v>14</c:v>
                </c:pt>
                <c:pt idx="7">
                  <c:v>21</c:v>
                </c:pt>
                <c:pt idx="8">
                  <c:v>54</c:v>
                </c:pt>
                <c:pt idx="9">
                  <c:v>59</c:v>
                </c:pt>
                <c:pt idx="10">
                  <c:v>150</c:v>
                </c:pt>
                <c:pt idx="11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97248"/>
        <c:axId val="26598784"/>
      </c:barChart>
      <c:catAx>
        <c:axId val="26597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2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598784"/>
        <c:crosses val="autoZero"/>
        <c:auto val="1"/>
        <c:lblAlgn val="ctr"/>
        <c:lblOffset val="100"/>
        <c:noMultiLvlLbl val="0"/>
      </c:catAx>
      <c:valAx>
        <c:axId val="26598784"/>
        <c:scaling>
          <c:orientation val="minMax"/>
        </c:scaling>
        <c:delete val="1"/>
        <c:axPos val="b"/>
        <c:numFmt formatCode="#\ ##0" sourceLinked="1"/>
        <c:majorTickMark val="out"/>
        <c:minorTickMark val="none"/>
        <c:tickLblPos val="nextTo"/>
        <c:crossAx val="26597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Малын тоо, 2013 онд, аймаг, нийслэлээр, мян.тол</a:t>
            </a:r>
            <a:endParaRPr lang="en-U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743851106641936"/>
          <c:y val="0.15593650793650793"/>
          <c:w val="0.631112236218349"/>
          <c:h val="0.81612698412698359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727168"/>
        <c:axId val="26728704"/>
      </c:barChart>
      <c:catAx>
        <c:axId val="26727168"/>
        <c:scaling>
          <c:orientation val="maxMin"/>
        </c:scaling>
        <c:delete val="0"/>
        <c:axPos val="l"/>
        <c:majorTickMark val="out"/>
        <c:minorTickMark val="none"/>
        <c:tickLblPos val="nextTo"/>
        <c:crossAx val="26728704"/>
        <c:crosses val="autoZero"/>
        <c:auto val="1"/>
        <c:lblAlgn val="ctr"/>
        <c:lblOffset val="100"/>
        <c:noMultiLvlLbl val="0"/>
      </c:catAx>
      <c:valAx>
        <c:axId val="267287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672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27146255580642"/>
          <c:y val="1.6796248783508803E-2"/>
          <c:w val="0.61146697701116781"/>
          <c:h val="0.9340823970037452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56224"/>
        <c:axId val="26757760"/>
      </c:barChart>
      <c:catAx>
        <c:axId val="26756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1200" baseline="0">
                <a:latin typeface="Arial Mon" pitchFamily="34" charset="0"/>
              </a:defRPr>
            </a:pPr>
            <a:endParaRPr lang="en-US"/>
          </a:p>
        </c:txPr>
        <c:crossAx val="26757760"/>
        <c:crosses val="autoZero"/>
        <c:auto val="1"/>
        <c:lblAlgn val="ctr"/>
        <c:lblOffset val="100"/>
        <c:noMultiLvlLbl val="0"/>
      </c:catAx>
      <c:valAx>
        <c:axId val="26757760"/>
        <c:scaling>
          <c:orientation val="minMax"/>
        </c:scaling>
        <c:delete val="1"/>
        <c:axPos val="b"/>
        <c:numFmt formatCode="#\ ##0" sourceLinked="1"/>
        <c:majorTickMark val="out"/>
        <c:minorTickMark val="none"/>
        <c:tickLblPos val="nextTo"/>
        <c:crossAx val="26756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mn-MN" sz="1200" baseline="0">
                <a:latin typeface="Arial Mon" pitchFamily="34" charset="0"/>
              </a:rPr>
              <a:t>Мал төллөлт эхний 4 сарын байдлаар, сумдаар</a:t>
            </a:r>
            <a:endParaRPr lang="en-US" sz="1200" baseline="0">
              <a:latin typeface="Arial Mon" pitchFamily="34" charset="0"/>
            </a:endParaRPr>
          </a:p>
        </c:rich>
      </c:tx>
      <c:layout>
        <c:manualLayout>
          <c:xMode val="edge"/>
          <c:yMode val="edge"/>
          <c:x val="0.47117366579177616"/>
          <c:y val="2.7777777777777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276370531136341"/>
          <c:y val="0.15432551326816665"/>
          <c:w val="0.6405696481444495"/>
          <c:h val="0.83573557090488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'tulлөсөн эх 2014.IV'!$K$20</c:f>
              <c:strCache>
                <c:ptCount val="1"/>
                <c:pt idx="0">
                  <c:v>2014.IV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Arial Mon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'tulлөсөн эх 2014.IV'!$J$21:$J$33</c:f>
              <c:strCache>
                <c:ptCount val="13"/>
                <c:pt idx="0">
                  <c:v>Асгат</c:v>
                </c:pt>
                <c:pt idx="1">
                  <c:v>Түмэнцогт</c:v>
                </c:pt>
                <c:pt idx="2">
                  <c:v>Халзан</c:v>
                </c:pt>
                <c:pt idx="3">
                  <c:v>Наран</c:v>
                </c:pt>
                <c:pt idx="4">
                  <c:v>Дарьганга</c:v>
                </c:pt>
                <c:pt idx="5">
                  <c:v>Баруун-Урт</c:v>
                </c:pt>
                <c:pt idx="6">
                  <c:v>Сүхбаатар</c:v>
                </c:pt>
                <c:pt idx="7">
                  <c:v>Уулбаян</c:v>
                </c:pt>
                <c:pt idx="8">
                  <c:v>Онгон</c:v>
                </c:pt>
                <c:pt idx="9">
                  <c:v>Баяндэлгэр</c:v>
                </c:pt>
                <c:pt idx="10">
                  <c:v>Эрдэнэцагаан</c:v>
                </c:pt>
                <c:pt idx="11">
                  <c:v>Түвшинширээ</c:v>
                </c:pt>
                <c:pt idx="12">
                  <c:v>Мөнххаан</c:v>
                </c:pt>
              </c:strCache>
            </c:strRef>
          </c:cat>
          <c:val>
            <c:numRef>
              <c:f>'tulлөсөн эх 2014.IV'!$K$21:$K$33</c:f>
              <c:numCache>
                <c:formatCode>#\ ##0</c:formatCode>
                <c:ptCount val="13"/>
                <c:pt idx="0">
                  <c:v>17039</c:v>
                </c:pt>
                <c:pt idx="1">
                  <c:v>19480</c:v>
                </c:pt>
                <c:pt idx="2">
                  <c:v>25691</c:v>
                </c:pt>
                <c:pt idx="3">
                  <c:v>27524</c:v>
                </c:pt>
                <c:pt idx="4">
                  <c:v>43988</c:v>
                </c:pt>
                <c:pt idx="5">
                  <c:v>46162</c:v>
                </c:pt>
                <c:pt idx="6">
                  <c:v>52204</c:v>
                </c:pt>
                <c:pt idx="7">
                  <c:v>55931</c:v>
                </c:pt>
                <c:pt idx="8">
                  <c:v>57000</c:v>
                </c:pt>
                <c:pt idx="9">
                  <c:v>60381</c:v>
                </c:pt>
                <c:pt idx="10">
                  <c:v>62185</c:v>
                </c:pt>
                <c:pt idx="11">
                  <c:v>83848</c:v>
                </c:pt>
                <c:pt idx="12">
                  <c:v>91368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83040"/>
        <c:axId val="26984832"/>
      </c:barChart>
      <c:catAx>
        <c:axId val="26983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6984832"/>
        <c:crosses val="autoZero"/>
        <c:auto val="1"/>
        <c:lblAlgn val="ctr"/>
        <c:lblOffset val="100"/>
        <c:noMultiLvlLbl val="0"/>
      </c:catAx>
      <c:valAx>
        <c:axId val="26984832"/>
        <c:scaling>
          <c:orientation val="minMax"/>
        </c:scaling>
        <c:delete val="1"/>
        <c:axPos val="b"/>
        <c:numFmt formatCode="#\ ##0" sourceLinked="1"/>
        <c:majorTickMark val="out"/>
        <c:minorTickMark val="none"/>
        <c:tickLblPos val="nextTo"/>
        <c:crossAx val="26983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</a:t>
            </a:r>
            <a:r>
              <a:rPr lang="en-US" sz="1100" baseline="0" dirty="0">
                <a:latin typeface="Arial" pitchFamily="34" charset="0"/>
              </a:rPr>
              <a:t>4</a:t>
            </a:r>
            <a:r>
              <a:rPr lang="mn-MN" sz="1100" baseline="0" dirty="0">
                <a:latin typeface="Arial" pitchFamily="34" charset="0"/>
              </a:rPr>
              <a:t> 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7835314703309146"/>
          <c:y val="3.963443418493551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9E-2"/>
          <c:y val="0.22361111111111123"/>
          <c:w val="0.93888888888889066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429</c:v>
                </c:pt>
                <c:pt idx="1">
                  <c:v>404</c:v>
                </c:pt>
                <c:pt idx="2">
                  <c:v>428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319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433</c:v>
                </c:pt>
                <c:pt idx="1">
                  <c:v>407</c:v>
                </c:pt>
                <c:pt idx="2">
                  <c:v>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73053696"/>
        <c:axId val="73055232"/>
      </c:barChart>
      <c:catAx>
        <c:axId val="7305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3055232"/>
        <c:crosses val="autoZero"/>
        <c:auto val="1"/>
        <c:lblAlgn val="ctr"/>
        <c:lblOffset val="100"/>
        <c:noMultiLvlLbl val="0"/>
      </c:catAx>
      <c:valAx>
        <c:axId val="7305523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7305369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mn-MN" sz="1600"/>
              <a:t>Малын тоо, 2013 онд, аймаг, нийслэлээр, мян.тол</a:t>
            </a:r>
            <a:endParaRPr lang="en-US" sz="16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743851106641936"/>
          <c:y val="0.15593650793650793"/>
          <c:w val="0.631112236218349"/>
          <c:h val="0.81612698412698359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8142208"/>
        <c:axId val="28144000"/>
      </c:barChart>
      <c:catAx>
        <c:axId val="28142208"/>
        <c:scaling>
          <c:orientation val="maxMin"/>
        </c:scaling>
        <c:delete val="0"/>
        <c:axPos val="l"/>
        <c:majorTickMark val="out"/>
        <c:minorTickMark val="none"/>
        <c:tickLblPos val="nextTo"/>
        <c:crossAx val="28144000"/>
        <c:crosses val="autoZero"/>
        <c:auto val="1"/>
        <c:lblAlgn val="ctr"/>
        <c:lblOffset val="100"/>
        <c:noMultiLvlLbl val="0"/>
      </c:catAx>
      <c:valAx>
        <c:axId val="2814400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81422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027146255580642"/>
          <c:y val="1.6796248783508803E-2"/>
          <c:w val="0.61146697701116781"/>
          <c:h val="0.9340823970037452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67552"/>
        <c:axId val="28177536"/>
      </c:barChart>
      <c:catAx>
        <c:axId val="281675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just">
              <a:defRPr sz="1200" baseline="0">
                <a:latin typeface="Arial Mon" pitchFamily="34" charset="0"/>
              </a:defRPr>
            </a:pPr>
            <a:endParaRPr lang="en-US"/>
          </a:p>
        </c:txPr>
        <c:crossAx val="28177536"/>
        <c:crosses val="autoZero"/>
        <c:auto val="1"/>
        <c:lblAlgn val="ctr"/>
        <c:lblOffset val="100"/>
        <c:noMultiLvlLbl val="0"/>
      </c:catAx>
      <c:valAx>
        <c:axId val="28177536"/>
        <c:scaling>
          <c:orientation val="minMax"/>
        </c:scaling>
        <c:delete val="1"/>
        <c:axPos val="b"/>
        <c:numFmt formatCode="#\ ##0" sourceLinked="1"/>
        <c:majorTickMark val="out"/>
        <c:minorTickMark val="none"/>
        <c:tickLblPos val="nextTo"/>
        <c:crossAx val="28167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mn-MN" sz="1200" baseline="0">
                <a:latin typeface="Arial Mon" pitchFamily="34" charset="0"/>
              </a:rPr>
              <a:t>Мал төллөлт эхний 4 сарын байдлаар, сумдаар</a:t>
            </a:r>
            <a:endParaRPr lang="en-US" sz="1200" baseline="0">
              <a:latin typeface="Arial Mon" pitchFamily="34" charset="0"/>
            </a:endParaRPr>
          </a:p>
        </c:rich>
      </c:tx>
      <c:layout>
        <c:manualLayout>
          <c:xMode val="edge"/>
          <c:yMode val="edge"/>
          <c:x val="0.47117366579177616"/>
          <c:y val="2.77777777777778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276370531136341"/>
          <c:y val="0.15432551326816665"/>
          <c:w val="0.6405696481444495"/>
          <c:h val="0.83573557090488448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43840"/>
        <c:axId val="52257920"/>
      </c:barChart>
      <c:catAx>
        <c:axId val="52243840"/>
        <c:scaling>
          <c:orientation val="minMax"/>
        </c:scaling>
        <c:delete val="1"/>
        <c:axPos val="l"/>
        <c:majorTickMark val="out"/>
        <c:minorTickMark val="none"/>
        <c:tickLblPos val="nextTo"/>
        <c:crossAx val="52257920"/>
        <c:crosses val="autoZero"/>
        <c:auto val="1"/>
        <c:lblAlgn val="ctr"/>
        <c:lblOffset val="100"/>
        <c:noMultiLvlLbl val="0"/>
      </c:catAx>
      <c:valAx>
        <c:axId val="52257920"/>
        <c:scaling>
          <c:orientation val="minMax"/>
        </c:scaling>
        <c:delete val="1"/>
        <c:axPos val="b"/>
        <c:numFmt formatCode="#\ ##0" sourceLinked="1"/>
        <c:majorTickMark val="out"/>
        <c:minorTickMark val="none"/>
        <c:tickLblPos val="nextTo"/>
        <c:crossAx val="52243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112835594345907"/>
          <c:y val="3.7907188684747753E-2"/>
          <c:w val="0.50400505960851305"/>
          <c:h val="0.8330941965587638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Arial Mon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'tul mal_2014.IV'!$J$21:$J$33</c:f>
              <c:strCache>
                <c:ptCount val="13"/>
                <c:pt idx="0">
                  <c:v>Асгат</c:v>
                </c:pt>
                <c:pt idx="1">
                  <c:v>Түмэнцогт</c:v>
                </c:pt>
                <c:pt idx="2">
                  <c:v>Халзан</c:v>
                </c:pt>
                <c:pt idx="3">
                  <c:v>Наран</c:v>
                </c:pt>
                <c:pt idx="4">
                  <c:v>Дарьганга</c:v>
                </c:pt>
                <c:pt idx="5">
                  <c:v>Баруун-Урт</c:v>
                </c:pt>
                <c:pt idx="6">
                  <c:v>Сүхбаатар</c:v>
                </c:pt>
                <c:pt idx="7">
                  <c:v>Уулбаян</c:v>
                </c:pt>
                <c:pt idx="8">
                  <c:v>Онгон</c:v>
                </c:pt>
                <c:pt idx="9">
                  <c:v>Баяндэлгэр</c:v>
                </c:pt>
                <c:pt idx="10">
                  <c:v>Эрдэнэцагаан</c:v>
                </c:pt>
                <c:pt idx="11">
                  <c:v>Түвшинширээ</c:v>
                </c:pt>
                <c:pt idx="12">
                  <c:v>Мөнххаан</c:v>
                </c:pt>
              </c:strCache>
            </c:strRef>
          </c:cat>
          <c:val>
            <c:numRef>
              <c:f>'tul mal_2014.IV'!$K$21:$K$33</c:f>
              <c:numCache>
                <c:formatCode>#\ ##0</c:formatCode>
                <c:ptCount val="13"/>
                <c:pt idx="0">
                  <c:v>16890</c:v>
                </c:pt>
                <c:pt idx="1">
                  <c:v>19466</c:v>
                </c:pt>
                <c:pt idx="2">
                  <c:v>25691</c:v>
                </c:pt>
                <c:pt idx="3">
                  <c:v>27541</c:v>
                </c:pt>
                <c:pt idx="4">
                  <c:v>44055</c:v>
                </c:pt>
                <c:pt idx="5">
                  <c:v>45988</c:v>
                </c:pt>
                <c:pt idx="6">
                  <c:v>53104</c:v>
                </c:pt>
                <c:pt idx="7">
                  <c:v>55674</c:v>
                </c:pt>
                <c:pt idx="8">
                  <c:v>57170</c:v>
                </c:pt>
                <c:pt idx="9">
                  <c:v>60451</c:v>
                </c:pt>
                <c:pt idx="10">
                  <c:v>62146</c:v>
                </c:pt>
                <c:pt idx="11">
                  <c:v>83932</c:v>
                </c:pt>
                <c:pt idx="12">
                  <c:v>90526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8175360"/>
        <c:axId val="68176896"/>
      </c:barChart>
      <c:catAx>
        <c:axId val="681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176896"/>
        <c:crosses val="autoZero"/>
        <c:auto val="1"/>
        <c:lblAlgn val="ctr"/>
        <c:lblOffset val="100"/>
        <c:noMultiLvlLbl val="0"/>
      </c:catAx>
      <c:valAx>
        <c:axId val="68176896"/>
        <c:scaling>
          <c:orientation val="minMax"/>
        </c:scaling>
        <c:delete val="1"/>
        <c:axPos val="b"/>
        <c:numFmt formatCode="#\ ##0" sourceLinked="1"/>
        <c:majorTickMark val="out"/>
        <c:minorTickMark val="none"/>
        <c:tickLblPos val="nextTo"/>
        <c:crossAx val="681753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4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67"/>
          <c:w val="0.93888888888889066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93395584"/>
        <c:axId val="93491584"/>
      </c:barChart>
      <c:catAx>
        <c:axId val="933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491584"/>
        <c:crosses val="autoZero"/>
        <c:auto val="1"/>
        <c:lblAlgn val="ctr"/>
        <c:lblOffset val="100"/>
        <c:noMultiLvlLbl val="0"/>
      </c:catAx>
      <c:valAx>
        <c:axId val="9349158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3395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4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56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100</c:v>
                </c:pt>
                <c:pt idx="1">
                  <c:v>132</c:v>
                </c:pt>
                <c:pt idx="2">
                  <c:v>180</c:v>
                </c:pt>
                <c:pt idx="3">
                  <c:v>154</c:v>
                </c:pt>
                <c:pt idx="4">
                  <c:v>252</c:v>
                </c:pt>
                <c:pt idx="5">
                  <c:v>283</c:v>
                </c:pt>
                <c:pt idx="6">
                  <c:v>184</c:v>
                </c:pt>
                <c:pt idx="7">
                  <c:v>191</c:v>
                </c:pt>
                <c:pt idx="8">
                  <c:v>203</c:v>
                </c:pt>
                <c:pt idx="9">
                  <c:v>476</c:v>
                </c:pt>
                <c:pt idx="10">
                  <c:v>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93756032"/>
        <c:axId val="93759744"/>
      </c:barChart>
      <c:catAx>
        <c:axId val="937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759744"/>
        <c:crosses val="autoZero"/>
        <c:auto val="1"/>
        <c:lblAlgn val="ctr"/>
        <c:lblOffset val="100"/>
        <c:noMultiLvlLbl val="0"/>
      </c:catAx>
      <c:valAx>
        <c:axId val="937597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3756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>
                <a:latin typeface="Arial" pitchFamily="34" charset="0"/>
                <a:cs typeface="Arial" pitchFamily="34" charset="0"/>
              </a:rPr>
              <a:t>Гэмт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хэргийн улмаас гэмтсэн, нас барсан хүний тоо, жил бүрийн эхний 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4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hereg1'!$A$12</c:f>
              <c:strCache>
                <c:ptCount val="1"/>
                <c:pt idx="0">
                  <c:v>Гэмтсэн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hereg1'!$B$12:$D$12</c:f>
              <c:numCache>
                <c:formatCode>General</c:formatCode>
                <c:ptCount val="3"/>
                <c:pt idx="0">
                  <c:v>23</c:v>
                </c:pt>
                <c:pt idx="1">
                  <c:v>38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'gemt hereg1'!$A$13</c:f>
              <c:strCache>
                <c:ptCount val="1"/>
                <c:pt idx="0">
                  <c:v>Нас барсан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hereg1'!$B$11:$D$11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hereg1'!$B$13:$D$13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9020800"/>
        <c:axId val="99022720"/>
      </c:barChart>
      <c:catAx>
        <c:axId val="990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9022720"/>
        <c:crosses val="autoZero"/>
        <c:auto val="1"/>
        <c:lblAlgn val="ctr"/>
        <c:lblOffset val="100"/>
        <c:noMultiLvlLbl val="0"/>
      </c:catAx>
      <c:valAx>
        <c:axId val="990227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99020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Гэмт хэргийн улмаас учирсан хохирлын хэмжээ, жил бүрийн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сарын байдлаар, 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сая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100" baseline="0" dirty="0" smtClean="0">
                <a:latin typeface="Arial" pitchFamily="34" charset="0"/>
                <a:cs typeface="Arial" pitchFamily="34" charset="0"/>
              </a:rPr>
              <a:t>төгрөг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hereg1'!$A$6:$B$6</c:f>
              <c:strCache>
                <c:ptCount val="1"/>
                <c:pt idx="0">
                  <c:v>Нийт хохирол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128.9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hereg1'!$C$6:$E$6</c:f>
              <c:numCache>
                <c:formatCode>General</c:formatCode>
                <c:ptCount val="3"/>
                <c:pt idx="0">
                  <c:v>53.4</c:v>
                </c:pt>
                <c:pt idx="1">
                  <c:v>223.9</c:v>
                </c:pt>
                <c:pt idx="2">
                  <c:v>128.9</c:v>
                </c:pt>
              </c:numCache>
            </c:numRef>
          </c:val>
        </c:ser>
        <c:ser>
          <c:idx val="1"/>
          <c:order val="1"/>
          <c:tx>
            <c:strRef>
              <c:f>'gemt hereg1'!$A$7:$B$7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43.0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hereg1'!$C$5:$E$5</c:f>
              <c:strCache>
                <c:ptCount val="3"/>
                <c:pt idx="0">
                  <c:v>2012.I-IV</c:v>
                </c:pt>
                <c:pt idx="1">
                  <c:v>2013.I-IV</c:v>
                </c:pt>
                <c:pt idx="2">
                  <c:v>2014.I-IV</c:v>
                </c:pt>
              </c:strCache>
            </c:strRef>
          </c:cat>
          <c:val>
            <c:numRef>
              <c:f>'gemt hereg1'!$C$7:$E$7</c:f>
              <c:numCache>
                <c:formatCode>General</c:formatCode>
                <c:ptCount val="3"/>
                <c:pt idx="0" formatCode="0.0">
                  <c:v>50.4</c:v>
                </c:pt>
                <c:pt idx="1">
                  <c:v>70.599999999999994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3"/>
        <c:axId val="114437504"/>
        <c:axId val="114498176"/>
      </c:barChart>
      <c:catAx>
        <c:axId val="1144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498176"/>
        <c:crosses val="autoZero"/>
        <c:auto val="1"/>
        <c:lblAlgn val="ctr"/>
        <c:lblOffset val="100"/>
        <c:noMultiLvlLbl val="0"/>
      </c:catAx>
      <c:valAx>
        <c:axId val="11449817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144375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Бүртгэгдсэн гэмт хэргийн тоо,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4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hereg1'!$A$30:$C$30</c:f>
              <c:strCache>
                <c:ptCount val="1"/>
                <c:pt idx="0">
                  <c:v>Бүртгэгдсэн гэмт хэргийн тоо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rPr>
                      <a:t>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hereg1'!$D$29:$N$29</c:f>
              <c:strCache>
                <c:ptCount val="11"/>
                <c:pt idx="0">
                  <c:v>2004.I-IV</c:v>
                </c:pt>
                <c:pt idx="1">
                  <c:v>2005.I-IV</c:v>
                </c:pt>
                <c:pt idx="2">
                  <c:v>2006.I-IV</c:v>
                </c:pt>
                <c:pt idx="3">
                  <c:v>2007.I-IV</c:v>
                </c:pt>
                <c:pt idx="4">
                  <c:v>2008.I-IV</c:v>
                </c:pt>
                <c:pt idx="5">
                  <c:v>2009.I-IV</c:v>
                </c:pt>
                <c:pt idx="6">
                  <c:v>2010.I-IV</c:v>
                </c:pt>
                <c:pt idx="7">
                  <c:v>2011.I-IV</c:v>
                </c:pt>
                <c:pt idx="8">
                  <c:v>2012.I-IV</c:v>
                </c:pt>
                <c:pt idx="9">
                  <c:v>2013.I-IV</c:v>
                </c:pt>
                <c:pt idx="10">
                  <c:v>2014.I-IV</c:v>
                </c:pt>
              </c:strCache>
            </c:strRef>
          </c:cat>
          <c:val>
            <c:numRef>
              <c:f>'gemt hereg1'!$D$30:$N$30</c:f>
              <c:numCache>
                <c:formatCode>General</c:formatCode>
                <c:ptCount val="11"/>
                <c:pt idx="0">
                  <c:v>58</c:v>
                </c:pt>
                <c:pt idx="1">
                  <c:v>65</c:v>
                </c:pt>
                <c:pt idx="2">
                  <c:v>57</c:v>
                </c:pt>
                <c:pt idx="3">
                  <c:v>75</c:v>
                </c:pt>
                <c:pt idx="4">
                  <c:v>53</c:v>
                </c:pt>
                <c:pt idx="5">
                  <c:v>68</c:v>
                </c:pt>
                <c:pt idx="6">
                  <c:v>56</c:v>
                </c:pt>
                <c:pt idx="7">
                  <c:v>73</c:v>
                </c:pt>
                <c:pt idx="8">
                  <c:v>75</c:v>
                </c:pt>
                <c:pt idx="9">
                  <c:v>103</c:v>
                </c:pt>
                <c:pt idx="10">
                  <c:v>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5"/>
        <c:axId val="120566144"/>
        <c:axId val="120567680"/>
      </c:barChart>
      <c:catAx>
        <c:axId val="12056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0567680"/>
        <c:crosses val="autoZero"/>
        <c:auto val="1"/>
        <c:lblAlgn val="ctr"/>
        <c:lblOffset val="100"/>
        <c:noMultiLvlLbl val="0"/>
      </c:catAx>
      <c:valAx>
        <c:axId val="12056768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20566144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Хэрэглээний үнийн </a:t>
            </a:r>
            <a:r>
              <a:rPr lang="mn-MN" sz="1200" dirty="0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(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604463852498811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048669134698782E-2"/>
          <c:y val="0.15697944006999223"/>
          <c:w val="0.79674754629470634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2012</c:v>
          </c:tx>
          <c:dLbls>
            <c:dLbl>
              <c:idx val="0"/>
              <c:layout>
                <c:manualLayout>
                  <c:x val="-3.881610868510444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579330422125177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1610868510444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697719553614823E-2"/>
                  <c:y val="-4.6296296296296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579330422125177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8816108685104447E-2"/>
                  <c:y val="-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4638524987870104E-2"/>
                  <c:y val="-6.9444444444444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6579330422125177E-2"/>
                  <c:y val="-6.481481481481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6579330422125177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0756914119359534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102.5</c:v>
                </c:pt>
                <c:pt idx="1">
                  <c:v>103.1</c:v>
                </c:pt>
                <c:pt idx="2" formatCode="0.0">
                  <c:v>105</c:v>
                </c:pt>
                <c:pt idx="3">
                  <c:v>105.5</c:v>
                </c:pt>
                <c:pt idx="4">
                  <c:v>105.7</c:v>
                </c:pt>
                <c:pt idx="5">
                  <c:v>106.2</c:v>
                </c:pt>
                <c:pt idx="6">
                  <c:v>105.7</c:v>
                </c:pt>
                <c:pt idx="7">
                  <c:v>105.7</c:v>
                </c:pt>
                <c:pt idx="8">
                  <c:v>107.5</c:v>
                </c:pt>
                <c:pt idx="9">
                  <c:v>108.9</c:v>
                </c:pt>
                <c:pt idx="10">
                  <c:v>109.5</c:v>
                </c:pt>
                <c:pt idx="11">
                  <c:v>109.9</c:v>
                </c:pt>
              </c:numCache>
            </c:numRef>
          </c:val>
          <c:smooth val="0"/>
        </c:ser>
        <c:ser>
          <c:idx val="1"/>
          <c:order val="1"/>
          <c:tx>
            <c:v>2013</c:v>
          </c:tx>
          <c:dLbls>
            <c:dLbl>
              <c:idx val="0"/>
              <c:layout>
                <c:manualLayout>
                  <c:x val="-3.6875303250849263E-2"/>
                  <c:y val="6.018518518518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56914119359514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497816593885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875303250849277E-2"/>
                  <c:y val="6.018518518518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875303250849277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816108685104447E-2"/>
                  <c:y val="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99369238233868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52886948083541E-2"/>
                  <c:y val="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1208151382823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4934497816593885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299369238233868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171276079573245E-2"/>
                  <c:y val="6.4814814814815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2"/>
          <c:order val="2"/>
          <c:tx>
            <c:v>2014</c:v>
          </c:tx>
          <c:dLbls>
            <c:dLbl>
              <c:idx val="0"/>
              <c:layout>
                <c:manualLayout>
                  <c:x val="-4.2697719553614823E-2"/>
                  <c:y val="3.240740740740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08054342552267E-3"/>
                  <c:y val="4.629629629629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35392"/>
        <c:axId val="133437696"/>
      </c:lineChart>
      <c:catAx>
        <c:axId val="13343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437696"/>
        <c:crosses val="autoZero"/>
        <c:auto val="1"/>
        <c:lblAlgn val="ctr"/>
        <c:lblOffset val="100"/>
        <c:noMultiLvlLbl val="0"/>
      </c:catAx>
      <c:valAx>
        <c:axId val="133437696"/>
        <c:scaling>
          <c:orientation val="minMax"/>
          <c:max val="112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43539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 dirty="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mn-MN" sz="1100" dirty="0" smtClean="0">
                <a:latin typeface="Arial" pitchFamily="34" charset="0"/>
                <a:cs typeface="Arial" pitchFamily="34" charset="0"/>
              </a:rPr>
              <a:t>2014 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оны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4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(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 dirty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)</a:t>
            </a:r>
            <a:r>
              <a:rPr lang="mn-MN" sz="1100" dirty="0">
                <a:latin typeface="Arial" pitchFamily="34" charset="0"/>
                <a:cs typeface="Arial" pitchFamily="34" charset="0"/>
              </a:rPr>
              <a:t> 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1745393153980769"/>
          <c:y val="2.92710185420370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ХӨ</c:v>
                </c:pt>
                <c:pt idx="1">
                  <c:v>АР</c:v>
                </c:pt>
                <c:pt idx="2">
                  <c:v>ГС</c:v>
                </c:pt>
                <c:pt idx="3">
                  <c:v>СЭ</c:v>
                </c:pt>
                <c:pt idx="4">
                  <c:v>ГО</c:v>
                </c:pt>
                <c:pt idx="5">
                  <c:v>ДО</c:v>
                </c:pt>
                <c:pt idx="6">
                  <c:v>УВ</c:v>
                </c:pt>
                <c:pt idx="7">
                  <c:v>ӨВ</c:v>
                </c:pt>
                <c:pt idx="8">
                  <c:v>ДД</c:v>
                </c:pt>
                <c:pt idx="9">
                  <c:v>БӨ</c:v>
                </c:pt>
                <c:pt idx="10">
                  <c:v>ХО</c:v>
                </c:pt>
                <c:pt idx="11">
                  <c:v>БУ</c:v>
                </c:pt>
                <c:pt idx="12">
                  <c:v>СҮ</c:v>
                </c:pt>
                <c:pt idx="13">
                  <c:v>ӨМ</c:v>
                </c:pt>
                <c:pt idx="14">
                  <c:v>ДУ</c:v>
                </c:pt>
                <c:pt idx="15">
                  <c:v>ТӨ</c:v>
                </c:pt>
                <c:pt idx="16">
                  <c:v>ХЭ</c:v>
                </c:pt>
                <c:pt idx="17">
                  <c:v>БХ</c:v>
                </c:pt>
                <c:pt idx="18">
                  <c:v>ОР</c:v>
                </c:pt>
                <c:pt idx="19">
                  <c:v>ЗА</c:v>
                </c:pt>
                <c:pt idx="20">
                  <c:v>ДА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0</c:v>
                </c:pt>
                <c:pt idx="1">
                  <c:v>0.2</c:v>
                </c:pt>
                <c:pt idx="2">
                  <c:v>0.30000000000000016</c:v>
                </c:pt>
                <c:pt idx="3">
                  <c:v>0.4</c:v>
                </c:pt>
                <c:pt idx="4">
                  <c:v>0.60000000000000031</c:v>
                </c:pt>
                <c:pt idx="5">
                  <c:v>0.70000000000000029</c:v>
                </c:pt>
                <c:pt idx="6">
                  <c:v>0.9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1.2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1.9000000000000001</c:v>
                </c:pt>
                <c:pt idx="17">
                  <c:v>1.9000000000000001</c:v>
                </c:pt>
                <c:pt idx="18">
                  <c:v>1.9000000000000001</c:v>
                </c:pt>
                <c:pt idx="19" formatCode="0.0">
                  <c:v>2</c:v>
                </c:pt>
                <c:pt idx="2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09152"/>
        <c:axId val="25412352"/>
      </c:barChart>
      <c:catAx>
        <c:axId val="25009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412352"/>
        <c:crosses val="autoZero"/>
        <c:auto val="1"/>
        <c:lblAlgn val="ctr"/>
        <c:lblOffset val="100"/>
        <c:noMultiLvlLbl val="0"/>
      </c:catAx>
      <c:valAx>
        <c:axId val="2541235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00915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6.391581911636042E-2"/>
          <c:y val="0.19413174159681651"/>
          <c:w val="6.2820291994750727E-2"/>
          <c:h val="9.721996443992882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0.07056</cdr:x>
      <cdr:y>0.00151</cdr:y>
    </cdr:from>
    <cdr:to>
      <cdr:x>0.90408</cdr:x>
      <cdr:y>0.08918</cdr:y>
    </cdr:to>
    <cdr:sp macro="" textlink="">
      <cdr:nvSpPr>
        <cdr:cNvPr id="2" name="Text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0934" y="7937"/>
          <a:ext cx="3200400" cy="461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mn-MN" altLang="en-US" sz="1200" b="1" dirty="0">
              <a:latin typeface="Arial Mon" pitchFamily="34" charset="0"/>
            </a:rPr>
            <a:t>Том малын зүй бус хорогдол, </a:t>
          </a:r>
          <a:r>
            <a:rPr lang="mn-MN" altLang="en-US" sz="1200" b="1" dirty="0" smtClean="0">
              <a:latin typeface="Arial Mon" pitchFamily="34" charset="0"/>
            </a:rPr>
            <a:t>сумдаар, эхний 4</a:t>
          </a:r>
          <a:r>
            <a:rPr lang="en-US" altLang="en-US" sz="1200" b="1" dirty="0" smtClean="0">
              <a:latin typeface="Arial Mon" pitchFamily="34" charset="0"/>
            </a:rPr>
            <a:t> </a:t>
          </a:r>
          <a:r>
            <a:rPr lang="mn-MN" altLang="en-US" sz="1200" b="1" dirty="0" smtClean="0">
              <a:latin typeface="Arial Mon" pitchFamily="34" charset="0"/>
            </a:rPr>
            <a:t>сарын </a:t>
          </a:r>
          <a:r>
            <a:rPr lang="mn-MN" altLang="en-US" sz="1200" b="1" dirty="0">
              <a:latin typeface="Arial Mon" pitchFamily="34" charset="0"/>
            </a:rPr>
            <a:t>байдлаар, тол</a:t>
          </a:r>
          <a:endParaRPr lang="en-US" altLang="en-US" sz="1200" b="1" dirty="0">
            <a:latin typeface="Arial Mon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0.18964</cdr:x>
      <cdr:y>0.04733</cdr:y>
    </cdr:from>
    <cdr:to>
      <cdr:x>0.90408</cdr:x>
      <cdr:y>0.16069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134" y="249237"/>
          <a:ext cx="2743200" cy="59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mn-MN" sz="1200" b="1" dirty="0" smtClean="0">
              <a:latin typeface="Arial Mon" pitchFamily="34" charset="0"/>
            </a:rPr>
            <a:t>Төл байжилт, сумдаар , </a:t>
          </a:r>
        </a:p>
        <a:p xmlns:a="http://schemas.openxmlformats.org/drawingml/2006/main">
          <a:pPr algn="ctr"/>
          <a:r>
            <a:rPr lang="mn-MN" sz="1200" b="1" dirty="0" smtClean="0">
              <a:latin typeface="Arial Mon" pitchFamily="34" charset="0"/>
            </a:rPr>
            <a:t>эхний 4 сарын байдлаар</a:t>
          </a:r>
          <a:endParaRPr lang="en-US" sz="1200" b="1" dirty="0">
            <a:latin typeface="Arial Mon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577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640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11" Type="http://schemas.openxmlformats.org/officeDocument/2006/relationships/image" Target="../media/image22.png"/><Relationship Id="rId5" Type="http://schemas.openxmlformats.org/officeDocument/2006/relationships/chart" Target="../charts/chart18.xml"/><Relationship Id="rId10" Type="http://schemas.openxmlformats.org/officeDocument/2006/relationships/image" Target="../media/image21.png"/><Relationship Id="rId4" Type="http://schemas.openxmlformats.org/officeDocument/2006/relationships/chart" Target="../charts/chart1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chart" Target="../charts/chart23.xml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11" Type="http://schemas.openxmlformats.org/officeDocument/2006/relationships/image" Target="../media/image26.png"/><Relationship Id="rId5" Type="http://schemas.openxmlformats.org/officeDocument/2006/relationships/chart" Target="../charts/chart21.xml"/><Relationship Id="rId10" Type="http://schemas.openxmlformats.org/officeDocument/2006/relationships/image" Target="../media/image25.png"/><Relationship Id="rId4" Type="http://schemas.openxmlformats.org/officeDocument/2006/relationships/chart" Target="../charts/chart20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chart" Target="../charts/chart16.xml"/><Relationship Id="rId4" Type="http://schemas.openxmlformats.org/officeDocument/2006/relationships/image" Target="../media/image13.jpeg"/><Relationship Id="rId9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27088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54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 Mon" pitchFamily="34" charset="0"/>
              </a:rPr>
              <a:t>Мал төллөлт, </a:t>
            </a:r>
            <a:r>
              <a:rPr lang="mn-MN" altLang="en-US" sz="1200" b="1" dirty="0">
                <a:latin typeface="Arial Mon" pitchFamily="34" charset="0"/>
              </a:rPr>
              <a:t>төрлөөр, аймгийн дүнгээр, 2010-201</a:t>
            </a:r>
            <a:r>
              <a:rPr lang="en-US" altLang="en-US" sz="1200" b="1" dirty="0">
                <a:latin typeface="Arial Mon" pitchFamily="34" charset="0"/>
              </a:rPr>
              <a:t>4</a:t>
            </a:r>
            <a:r>
              <a:rPr lang="mn-MN" altLang="en-US" sz="1200" b="1" dirty="0">
                <a:latin typeface="Arial Mon" pitchFamily="34" charset="0"/>
              </a:rPr>
              <a:t> оны </a:t>
            </a:r>
            <a:r>
              <a:rPr lang="en-US" altLang="en-US" sz="1200" b="1" dirty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эхний 4</a:t>
            </a:r>
            <a:r>
              <a:rPr lang="en-US" altLang="en-US" sz="1200" b="1" dirty="0" smtClean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сарын </a:t>
            </a:r>
            <a:r>
              <a:rPr lang="mn-MN" altLang="en-US" sz="1200" b="1" dirty="0">
                <a:latin typeface="Arial Mon" pitchFamily="34" charset="0"/>
              </a:rPr>
              <a:t>байдлаар, тол</a:t>
            </a:r>
            <a:endParaRPr lang="en-US" altLang="en-US" sz="1200" b="1" dirty="0">
              <a:latin typeface="Arial Mon" pitchFamily="34" charset="0"/>
            </a:endParaRPr>
          </a:p>
        </p:txBody>
      </p:sp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868126"/>
              </p:ext>
            </p:extLst>
          </p:nvPr>
        </p:nvGraphicFramePr>
        <p:xfrm>
          <a:off x="719666" y="1135063"/>
          <a:ext cx="3839634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360885"/>
              </p:ext>
            </p:extLst>
          </p:nvPr>
        </p:nvGraphicFramePr>
        <p:xfrm>
          <a:off x="838200" y="1781394"/>
          <a:ext cx="3520394" cy="459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999808"/>
              </p:ext>
            </p:extLst>
          </p:nvPr>
        </p:nvGraphicFramePr>
        <p:xfrm>
          <a:off x="751113" y="1156834"/>
          <a:ext cx="3810001" cy="511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77442"/>
            <a:ext cx="1944000" cy="15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25" y="3632610"/>
            <a:ext cx="1944000" cy="15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95" y="3632609"/>
            <a:ext cx="1944000" cy="15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029200"/>
            <a:ext cx="2172718" cy="1576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95" y="4971799"/>
            <a:ext cx="2139091" cy="1597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98341"/>
              </p:ext>
            </p:extLst>
          </p:nvPr>
        </p:nvGraphicFramePr>
        <p:xfrm>
          <a:off x="4914900" y="1781394"/>
          <a:ext cx="3781924" cy="182573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62000"/>
                <a:gridCol w="685800"/>
                <a:gridCol w="571500"/>
                <a:gridCol w="609600"/>
                <a:gridCol w="571500"/>
                <a:gridCol w="581524"/>
              </a:tblGrid>
              <a:tr h="370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311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416 127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520 773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603 331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696 282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642 801</a:t>
                      </a:r>
                    </a:p>
                  </a:txBody>
                  <a:tcPr marL="9525" marR="9525" marT="9525" marB="0" anchor="b"/>
                </a:tc>
              </a:tr>
              <a:tr h="203763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mn-MN" sz="1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985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902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973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779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802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mn-MN" sz="1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Гүү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6 772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9 307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16 623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15 931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21 302</a:t>
                      </a:r>
                    </a:p>
                  </a:txBody>
                  <a:tcPr marL="9525" marR="9525" marT="9525" marB="0" anchor="b"/>
                </a:tc>
              </a:tr>
              <a:tr h="221898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b="0" i="0" u="none" strike="noStrike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Үнээ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9 014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11 942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20 154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19 943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25 829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302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mn-MN" sz="1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Эм  хонь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230 936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285 936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329 037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378 603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354 856</a:t>
                      </a:r>
                    </a:p>
                  </a:txBody>
                  <a:tcPr marL="9525" marR="9525" marT="9525" marB="0" anchor="b"/>
                </a:tc>
              </a:tr>
              <a:tr h="254326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mn-MN" sz="10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168 420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212 686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236 544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281 026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240 012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4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97277"/>
              </p:ext>
            </p:extLst>
          </p:nvPr>
        </p:nvGraphicFramePr>
        <p:xfrm>
          <a:off x="4813300" y="1781394"/>
          <a:ext cx="3886200" cy="1939299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33400"/>
                <a:gridCol w="631372"/>
                <a:gridCol w="740228"/>
                <a:gridCol w="609600"/>
                <a:gridCol w="762000"/>
                <a:gridCol w="6096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n-MN" sz="1000" b="1" u="none" strike="noStrik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410 827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520 624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605 185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696 919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642 634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effectLst/>
                          <a:latin typeface="Arial"/>
                        </a:rPr>
                        <a:t> Ботго</a:t>
                      </a:r>
                      <a:endParaRPr lang="mn-MN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972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892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965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767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789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effectLst/>
                          <a:latin typeface="Arial"/>
                        </a:rPr>
                        <a:t> Унага</a:t>
                      </a:r>
                      <a:endParaRPr lang="mn-MN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6 661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9 250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16 511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15 780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21 197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effectLst/>
                          <a:latin typeface="Arial"/>
                        </a:rPr>
                        <a:t> Тугал</a:t>
                      </a:r>
                      <a:endParaRPr lang="mn-MN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8 898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11 853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20 068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19 823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25 649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effectLst/>
                          <a:latin typeface="Arial"/>
                        </a:rPr>
                        <a:t> Хурга</a:t>
                      </a:r>
                      <a:endParaRPr lang="mn-MN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228 834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286 239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330 294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378 948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354 835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 dirty="0" smtClean="0">
                          <a:effectLst/>
                          <a:latin typeface="Arial"/>
                        </a:rPr>
                        <a:t> Ишиг</a:t>
                      </a:r>
                      <a:endParaRPr lang="mn-MN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165 462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212 390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237 347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281 601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240 164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54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 smtClean="0">
                <a:latin typeface="Arial Mon" pitchFamily="34" charset="0"/>
              </a:rPr>
              <a:t>Төл бойжилт, </a:t>
            </a:r>
            <a:r>
              <a:rPr lang="mn-MN" altLang="en-US" sz="1200" b="1" dirty="0">
                <a:latin typeface="Arial Mon" pitchFamily="34" charset="0"/>
              </a:rPr>
              <a:t>төрлөөр, аймгийн дүнгээр, 2010-201</a:t>
            </a:r>
            <a:r>
              <a:rPr lang="en-US" altLang="en-US" sz="1200" b="1" dirty="0">
                <a:latin typeface="Arial Mon" pitchFamily="34" charset="0"/>
              </a:rPr>
              <a:t>4</a:t>
            </a:r>
            <a:r>
              <a:rPr lang="mn-MN" altLang="en-US" sz="1200" b="1" dirty="0">
                <a:latin typeface="Arial Mon" pitchFamily="34" charset="0"/>
              </a:rPr>
              <a:t> оны </a:t>
            </a:r>
            <a:r>
              <a:rPr lang="en-US" altLang="en-US" sz="1200" b="1" dirty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эхний 4</a:t>
            </a:r>
            <a:r>
              <a:rPr lang="en-US" altLang="en-US" sz="1200" b="1" dirty="0" smtClean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сарын </a:t>
            </a:r>
            <a:r>
              <a:rPr lang="mn-MN" altLang="en-US" sz="1200" b="1" dirty="0">
                <a:latin typeface="Arial Mon" pitchFamily="34" charset="0"/>
              </a:rPr>
              <a:t>байдлаар, тол</a:t>
            </a:r>
            <a:endParaRPr lang="en-US" altLang="en-US" sz="1200" b="1" dirty="0">
              <a:latin typeface="Arial Mon" pitchFamily="34" charset="0"/>
            </a:endParaRPr>
          </a:p>
        </p:txBody>
      </p:sp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472949"/>
              </p:ext>
            </p:extLst>
          </p:nvPr>
        </p:nvGraphicFramePr>
        <p:xfrm>
          <a:off x="718457" y="968602"/>
          <a:ext cx="3839634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806729"/>
              </p:ext>
            </p:extLst>
          </p:nvPr>
        </p:nvGraphicFramePr>
        <p:xfrm>
          <a:off x="1051606" y="1831959"/>
          <a:ext cx="3520394" cy="459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25356"/>
              </p:ext>
            </p:extLst>
          </p:nvPr>
        </p:nvGraphicFramePr>
        <p:xfrm>
          <a:off x="703263" y="2057400"/>
          <a:ext cx="3657601" cy="42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94019"/>
              </p:ext>
            </p:extLst>
          </p:nvPr>
        </p:nvGraphicFramePr>
        <p:xfrm>
          <a:off x="703263" y="1658257"/>
          <a:ext cx="3952875" cy="442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00" y="3859790"/>
            <a:ext cx="1800000" cy="1397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11" y="3859791"/>
            <a:ext cx="1564801" cy="1246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654" y="3859791"/>
            <a:ext cx="1728000" cy="136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54" y="5052345"/>
            <a:ext cx="2187576" cy="1377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44" y="5071585"/>
            <a:ext cx="2210253" cy="135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37338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95400" y="13716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12082.8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10675.1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10393.2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9944.4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8145.9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7148.9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114.8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137.9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149.9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2023.6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2391.3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3094.4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129.4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438400" y="38862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43288.9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39515.1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34506.5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40937.2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37004.3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31136.4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292.5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228.8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187.5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2011.2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2204.5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2941.2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133.4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бүрийн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4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дүгээр 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2014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оны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4 дүгээр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91160"/>
              </p:ext>
            </p:extLst>
          </p:nvPr>
        </p:nvGraphicFramePr>
        <p:xfrm>
          <a:off x="685800" y="4240212"/>
          <a:ext cx="8420100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" y="1660040"/>
            <a:ext cx="4229100" cy="212297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11313"/>
            <a:ext cx="4000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762000" y="1143000"/>
          <a:ext cx="388620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00600" y="10668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762000" y="4114800"/>
          <a:ext cx="800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/>
          <p:nvPr/>
        </p:nvGraphicFramePr>
        <p:xfrm>
          <a:off x="762000" y="1219200"/>
          <a:ext cx="410527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5105400" y="1219200"/>
          <a:ext cx="38862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914400" y="4419600"/>
          <a:ext cx="77724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21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219200" y="1066800"/>
          <a:ext cx="746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219200" y="4038601"/>
          <a:ext cx="7467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5800" y="6016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8200" y="43434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14900" y="43434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1322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3936"/>
              </p:ext>
            </p:extLst>
          </p:nvPr>
        </p:nvGraphicFramePr>
        <p:xfrm>
          <a:off x="703263" y="891842"/>
          <a:ext cx="8001001" cy="3146759"/>
        </p:xfrm>
        <a:graphic>
          <a:graphicData uri="http://schemas.openxmlformats.org/drawingml/2006/table">
            <a:tbl>
              <a:tblPr/>
              <a:tblGrid>
                <a:gridCol w="1201867"/>
                <a:gridCol w="1133189"/>
                <a:gridCol w="1133189"/>
                <a:gridCol w="1133189"/>
                <a:gridCol w="1133189"/>
                <a:gridCol w="1133189"/>
                <a:gridCol w="1133189"/>
              </a:tblGrid>
              <a:tr h="39911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ÇÝÝË, ÕÀÄÃÀËÀÌÆÈÉÍ ¯ËÄÝÃÄÝË.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1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Õàäãàëàìæèéí ¿ëäýãäýë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2013.I-IV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2014.I-IV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93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47 034.5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33 960.8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47 882.7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17 950.6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15 404.8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17 928.1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3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3 350.4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2 945.6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3 418.2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3 730.8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3 762.4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4 264.0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93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Ãîëîìò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4 017.2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2 379.6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4 534.8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1 252.2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937.5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989.2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89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19 077.2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12 159.0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20 109.5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10 271.4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10 378.3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10 894.7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6449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Дүн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 </a:t>
                      </a:r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latin typeface="Arial Mon" pitchFamily="34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73 479.3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51 445.0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75 945.2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33 205.0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30 483.0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34 076.0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725023433"/>
              </p:ext>
            </p:extLst>
          </p:nvPr>
        </p:nvGraphicFramePr>
        <p:xfrm>
          <a:off x="762000" y="4419600"/>
          <a:ext cx="403860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764991770"/>
              </p:ext>
            </p:extLst>
          </p:nvPr>
        </p:nvGraphicFramePr>
        <p:xfrm>
          <a:off x="4953000" y="4495800"/>
          <a:ext cx="3886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83556451"/>
              </p:ext>
            </p:extLst>
          </p:nvPr>
        </p:nvGraphicFramePr>
        <p:xfrm>
          <a:off x="1143000" y="3810000"/>
          <a:ext cx="7315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260539528"/>
              </p:ext>
            </p:extLst>
          </p:nvPr>
        </p:nvGraphicFramePr>
        <p:xfrm>
          <a:off x="1143000" y="762000"/>
          <a:ext cx="7467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>
                <a:latin typeface="Arial" charset="0"/>
              </a:rPr>
              <a:t>Аж үйлдвэрийн салбарын нийт үйлдвэрлэл</a:t>
            </a:r>
            <a:r>
              <a:rPr lang="mn-MN" altLang="en-US" sz="1200" b="1">
                <a:latin typeface="Arial" charset="0"/>
              </a:rPr>
              <a:t>, </a:t>
            </a:r>
            <a:endParaRPr lang="en-US" altLang="en-US" sz="1200" b="1">
              <a:latin typeface="Arial" charset="0"/>
            </a:endParaRPr>
          </a:p>
          <a:p>
            <a:pPr algn="ctr"/>
            <a:r>
              <a:rPr lang="mn-MN" altLang="en-US" sz="1200" b="1">
                <a:latin typeface="Arial" charset="0"/>
              </a:rPr>
              <a:t>2005 оны зэрэгцүүлэх үнээр</a:t>
            </a:r>
            <a:r>
              <a:rPr lang="en-US" altLang="en-US" sz="1200" b="1">
                <a:latin typeface="Arial" charset="0"/>
              </a:rPr>
              <a:t>, </a:t>
            </a:r>
            <a:r>
              <a:rPr lang="mn-MN" altLang="en-US" sz="1200" b="1">
                <a:latin typeface="Arial" charset="0"/>
              </a:rPr>
              <a:t>тэрбум төг</a:t>
            </a:r>
            <a:endParaRPr lang="en-US" altLang="en-US" sz="1200"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299930"/>
              </p:ext>
            </p:extLst>
          </p:nvPr>
        </p:nvGraphicFramePr>
        <p:xfrm>
          <a:off x="1143000" y="3962401"/>
          <a:ext cx="784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295400" y="1447800"/>
          <a:ext cx="7493001" cy="20574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Аж үйлдвэрийн салбар</a:t>
                      </a:r>
                      <a:endParaRPr lang="mn-MN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sng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1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 дүн</a:t>
                      </a:r>
                      <a:endParaRPr lang="mn-MN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2 059.0</a:t>
                      </a:r>
                      <a:endParaRPr lang="en-US" sz="1100" b="1" i="0" u="none" strike="noStrike" dirty="0" smtClean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2 272.1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2 608.3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114.8</a:t>
                      </a:r>
                      <a:endParaRPr lang="en-US" sz="11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Уул уурхай, олборлох аж үйлдвэр</a:t>
                      </a:r>
                      <a:endParaRPr lang="mn-MN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1 203.9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1 291.2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1 566.0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121.3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Боловсруулах аж үйлдвэр</a:t>
                      </a:r>
                      <a:endParaRPr lang="mn-MN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628.1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744.1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794.4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106.8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1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227.0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236.8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 smtClean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247.9</a:t>
                      </a:r>
                      <a:endParaRPr lang="en-US" sz="1100" b="1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104.7</a:t>
                      </a:r>
                      <a:endParaRPr lang="en-US" sz="11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5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67056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1135063"/>
            <a:ext cx="0" cy="50847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044801"/>
              </p:ext>
            </p:extLst>
          </p:nvPr>
        </p:nvGraphicFramePr>
        <p:xfrm>
          <a:off x="4648200" y="1752600"/>
          <a:ext cx="4343400" cy="182879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56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mn-MN" sz="1000" b="1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Бүгд  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19 837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35 987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9 671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13 488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473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Тэмээ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34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17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33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Адуу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678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13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Үхэр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1 249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2 839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389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900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29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Хонь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7 541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14 335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4 074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5 910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 196</a:t>
                      </a:r>
                    </a:p>
                  </a:txBody>
                  <a:tcPr marL="9525" marR="9525" marT="9525" marB="0" anchor="b"/>
                </a:tc>
              </a:tr>
              <a:tr h="245429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Ямаа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10 565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/>
                        </a:rPr>
                        <a:t>18 101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4 995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6 279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 235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3" name="TextBox 14"/>
          <p:cNvSpPr txBox="1">
            <a:spLocks noChangeArrowheads="1"/>
          </p:cNvSpPr>
          <p:nvPr/>
        </p:nvSpPr>
        <p:spPr bwMode="auto">
          <a:xfrm>
            <a:off x="5334000" y="1135063"/>
            <a:ext cx="354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mn-MN" altLang="en-US" sz="1200" b="1" dirty="0">
                <a:latin typeface="Arial Mon" pitchFamily="34" charset="0"/>
              </a:rPr>
              <a:t>Том малын зүй бус хорогдол, төрлөөр, аймгийн дүнгээр, 2010-201</a:t>
            </a:r>
            <a:r>
              <a:rPr lang="en-US" altLang="en-US" sz="1200" b="1" dirty="0">
                <a:latin typeface="Arial Mon" pitchFamily="34" charset="0"/>
              </a:rPr>
              <a:t>4</a:t>
            </a:r>
            <a:r>
              <a:rPr lang="mn-MN" altLang="en-US" sz="1200" b="1" dirty="0">
                <a:latin typeface="Arial Mon" pitchFamily="34" charset="0"/>
              </a:rPr>
              <a:t> оны </a:t>
            </a:r>
            <a:r>
              <a:rPr lang="en-US" altLang="en-US" sz="1200" b="1" dirty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эхний 4</a:t>
            </a:r>
            <a:r>
              <a:rPr lang="en-US" altLang="en-US" sz="1200" b="1" dirty="0" smtClean="0">
                <a:latin typeface="Arial Mon" pitchFamily="34" charset="0"/>
              </a:rPr>
              <a:t> </a:t>
            </a:r>
            <a:r>
              <a:rPr lang="mn-MN" altLang="en-US" sz="1200" b="1" dirty="0" smtClean="0">
                <a:latin typeface="Arial Mon" pitchFamily="34" charset="0"/>
              </a:rPr>
              <a:t>сарын </a:t>
            </a:r>
            <a:r>
              <a:rPr lang="mn-MN" altLang="en-US" sz="1200" b="1" dirty="0">
                <a:latin typeface="Arial Mon" pitchFamily="34" charset="0"/>
              </a:rPr>
              <a:t>байдлаар, тол</a:t>
            </a:r>
            <a:endParaRPr lang="en-US" altLang="en-US" sz="1200" b="1" dirty="0">
              <a:latin typeface="Arial Mon" pitchFamily="34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76914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67" y="35813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7364300" y="3714761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6553735" y="4945024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149903"/>
              </p:ext>
            </p:extLst>
          </p:nvPr>
        </p:nvGraphicFramePr>
        <p:xfrm>
          <a:off x="719666" y="1135063"/>
          <a:ext cx="3839634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709664"/>
              </p:ext>
            </p:extLst>
          </p:nvPr>
        </p:nvGraphicFramePr>
        <p:xfrm>
          <a:off x="838200" y="1781394"/>
          <a:ext cx="3520394" cy="459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3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1034</Words>
  <Application>Microsoft Office PowerPoint</Application>
  <PresentationFormat>On-screen Show (4:3)</PresentationFormat>
  <Paragraphs>396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Khad</cp:lastModifiedBy>
  <cp:revision>90</cp:revision>
  <dcterms:created xsi:type="dcterms:W3CDTF">2006-08-16T00:00:00Z</dcterms:created>
  <dcterms:modified xsi:type="dcterms:W3CDTF">2014-09-10T02:42:04Z</dcterms:modified>
</cp:coreProperties>
</file>