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95" r:id="rId3"/>
    <p:sldId id="294" r:id="rId4"/>
    <p:sldId id="287" r:id="rId5"/>
    <p:sldId id="293" r:id="rId6"/>
    <p:sldId id="271" r:id="rId7"/>
    <p:sldId id="296" r:id="rId8"/>
    <p:sldId id="299" r:id="rId9"/>
    <p:sldId id="290" r:id="rId10"/>
    <p:sldId id="291" r:id="rId11"/>
    <p:sldId id="277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6s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6sa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1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2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3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4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sevelmaa.NSO\Desktop\indeks%20I-XII_last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6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6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6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иргэдийн тоо,</a:t>
            </a: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 жил бүрийн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4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 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458729056317483"/>
          <c:y val="2.31481481481481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18097222222222226"/>
          <c:w val="0.9688274884874247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Sheet1!$B$3:$S$3</c:f>
              <c:strCache>
                <c:ptCount val="18"/>
                <c:pt idx="0">
                  <c:v>1997.I-VI</c:v>
                </c:pt>
                <c:pt idx="1">
                  <c:v>1998.I-VI</c:v>
                </c:pt>
                <c:pt idx="2">
                  <c:v>1999.I-VI</c:v>
                </c:pt>
                <c:pt idx="3">
                  <c:v>2000.I-VI</c:v>
                </c:pt>
                <c:pt idx="4">
                  <c:v>2001.I-VI</c:v>
                </c:pt>
                <c:pt idx="5">
                  <c:v>2002.I-VI</c:v>
                </c:pt>
                <c:pt idx="6">
                  <c:v>2003.I-VI</c:v>
                </c:pt>
                <c:pt idx="7">
                  <c:v>2004.I-VI</c:v>
                </c:pt>
                <c:pt idx="8">
                  <c:v>2005.I-VI</c:v>
                </c:pt>
                <c:pt idx="9">
                  <c:v>2006.I-VI</c:v>
                </c:pt>
                <c:pt idx="10">
                  <c:v>2007.I-VI</c:v>
                </c:pt>
                <c:pt idx="11">
                  <c:v>2008.I-VI</c:v>
                </c:pt>
                <c:pt idx="12">
                  <c:v>2009.I-VI</c:v>
                </c:pt>
                <c:pt idx="13">
                  <c:v>2010.I-VI</c:v>
                </c:pt>
                <c:pt idx="14">
                  <c:v>2011.I-VI</c:v>
                </c:pt>
                <c:pt idx="15">
                  <c:v>2012.I-VI</c:v>
                </c:pt>
                <c:pt idx="16">
                  <c:v>2013.I-VI</c:v>
                </c:pt>
                <c:pt idx="17">
                  <c:v>2014.I-VI</c:v>
                </c:pt>
              </c:strCache>
            </c:strRef>
          </c:cat>
          <c:val>
            <c:numRef>
              <c:f>Sheet1!$B$4:$S$4</c:f>
              <c:numCache>
                <c:formatCode>0</c:formatCode>
                <c:ptCount val="18"/>
                <c:pt idx="0">
                  <c:v>1736</c:v>
                </c:pt>
                <c:pt idx="1">
                  <c:v>1679</c:v>
                </c:pt>
                <c:pt idx="2">
                  <c:v>1334</c:v>
                </c:pt>
                <c:pt idx="3">
                  <c:v>1044</c:v>
                </c:pt>
                <c:pt idx="4">
                  <c:v>1044</c:v>
                </c:pt>
                <c:pt idx="5">
                  <c:v>846</c:v>
                </c:pt>
                <c:pt idx="6" formatCode="General">
                  <c:v>538</c:v>
                </c:pt>
                <c:pt idx="7" formatCode="General">
                  <c:v>667</c:v>
                </c:pt>
                <c:pt idx="8" formatCode="General">
                  <c:v>580</c:v>
                </c:pt>
                <c:pt idx="9" formatCode="General">
                  <c:v>915</c:v>
                </c:pt>
                <c:pt idx="10" formatCode="General">
                  <c:v>765</c:v>
                </c:pt>
                <c:pt idx="11" formatCode="General">
                  <c:v>1054</c:v>
                </c:pt>
                <c:pt idx="12" formatCode="General">
                  <c:v>1137</c:v>
                </c:pt>
                <c:pt idx="13" formatCode="General">
                  <c:v>1199</c:v>
                </c:pt>
                <c:pt idx="14" formatCode="General">
                  <c:v>1110</c:v>
                </c:pt>
                <c:pt idx="15" formatCode="General">
                  <c:v>908</c:v>
                </c:pt>
                <c:pt idx="16" formatCode="General">
                  <c:v>901</c:v>
                </c:pt>
                <c:pt idx="17" formatCode="General">
                  <c:v>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7024"/>
        <c:axId val="26418560"/>
      </c:barChart>
      <c:catAx>
        <c:axId val="2641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18560"/>
        <c:crosses val="autoZero"/>
        <c:auto val="1"/>
        <c:lblAlgn val="ctr"/>
        <c:lblOffset val="100"/>
        <c:noMultiLvlLbl val="0"/>
      </c:catAx>
      <c:valAx>
        <c:axId val="26418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6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                                                                   (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%)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044638524988143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48669134698782E-2"/>
          <c:y val="0.15697944006999234"/>
          <c:w val="0.79674754629470657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454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16108685104461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697719553614823E-2"/>
                  <c:y val="-4.62962962962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816108685104461E-2"/>
                  <c:y val="-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579330422125177E-2"/>
                  <c:y val="-6.481481481481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291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875303250849298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87530325084929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816108685104461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171276079573269E-2"/>
                  <c:y val="6.481481481481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08054342552282E-3"/>
                  <c:y val="4.629629629629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22416302765648E-3"/>
                  <c:y val="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61280"/>
        <c:axId val="100983552"/>
      </c:lineChart>
      <c:catAx>
        <c:axId val="10096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0983552"/>
        <c:crosses val="autoZero"/>
        <c:auto val="1"/>
        <c:lblAlgn val="ctr"/>
        <c:lblOffset val="100"/>
        <c:noMultiLvlLbl val="0"/>
      </c:catAx>
      <c:valAx>
        <c:axId val="100983552"/>
        <c:scaling>
          <c:orientation val="minMax"/>
          <c:max val="11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096128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6-р 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732458189470164E-2"/>
          <c:y val="0.20972222222222234"/>
          <c:w val="0.82550345461520669"/>
          <c:h val="0.73935185185185182"/>
        </c:manualLayout>
      </c:layout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dLbl>
              <c:idx val="1"/>
              <c:layout>
                <c:manualLayout>
                  <c:x val="0"/>
                  <c:y val="-3.240740740740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ОР</c:v>
                </c:pt>
                <c:pt idx="1">
                  <c:v>ТӨ</c:v>
                </c:pt>
                <c:pt idx="2">
                  <c:v>ХЭ</c:v>
                </c:pt>
                <c:pt idx="3">
                  <c:v>БУ</c:v>
                </c:pt>
                <c:pt idx="4">
                  <c:v>ДА</c:v>
                </c:pt>
                <c:pt idx="5">
                  <c:v>ХӨ</c:v>
                </c:pt>
                <c:pt idx="6">
                  <c:v>ДО</c:v>
                </c:pt>
                <c:pt idx="7">
                  <c:v>ГО</c:v>
                </c:pt>
                <c:pt idx="8">
                  <c:v>ГС</c:v>
                </c:pt>
                <c:pt idx="9">
                  <c:v>БӨ</c:v>
                </c:pt>
                <c:pt idx="10">
                  <c:v>ӨМ</c:v>
                </c:pt>
                <c:pt idx="11">
                  <c:v>ДУ</c:v>
                </c:pt>
                <c:pt idx="12">
                  <c:v>СЭ</c:v>
                </c:pt>
                <c:pt idx="13">
                  <c:v>ӨВ</c:v>
                </c:pt>
                <c:pt idx="14">
                  <c:v>ЗА</c:v>
                </c:pt>
                <c:pt idx="15">
                  <c:v>СҮ</c:v>
                </c:pt>
                <c:pt idx="16">
                  <c:v>ДД</c:v>
                </c:pt>
                <c:pt idx="17">
                  <c:v>БХ</c:v>
                </c:pt>
                <c:pt idx="18">
                  <c:v>УВ</c:v>
                </c:pt>
                <c:pt idx="19">
                  <c:v>ХО</c:v>
                </c:pt>
                <c:pt idx="20">
                  <c:v>АР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-0.8</c:v>
                </c:pt>
                <c:pt idx="1">
                  <c:v>-0.2</c:v>
                </c:pt>
                <c:pt idx="2">
                  <c:v>0</c:v>
                </c:pt>
                <c:pt idx="3">
                  <c:v>0</c:v>
                </c:pt>
                <c:pt idx="4" formatCode="0.0">
                  <c:v>0.1</c:v>
                </c:pt>
                <c:pt idx="5" formatCode="0.0">
                  <c:v>0.2</c:v>
                </c:pt>
                <c:pt idx="6" formatCode="0.0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0.4</c:v>
                </c:pt>
                <c:pt idx="10">
                  <c:v>0.8</c:v>
                </c:pt>
                <c:pt idx="11">
                  <c:v>0.9</c:v>
                </c:pt>
                <c:pt idx="12">
                  <c:v>0.9</c:v>
                </c:pt>
                <c:pt idx="13" formatCode="0.0">
                  <c:v>1</c:v>
                </c:pt>
                <c:pt idx="14" formatCode="0.0">
                  <c:v>1.1000000000000001</c:v>
                </c:pt>
                <c:pt idx="15">
                  <c:v>1.2</c:v>
                </c:pt>
                <c:pt idx="16">
                  <c:v>1.2</c:v>
                </c:pt>
                <c:pt idx="17">
                  <c:v>1.2</c:v>
                </c:pt>
                <c:pt idx="18">
                  <c:v>1.4</c:v>
                </c:pt>
                <c:pt idx="19">
                  <c:v>1.4</c:v>
                </c:pt>
                <c:pt idx="2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04864"/>
        <c:axId val="121135488"/>
      </c:barChart>
      <c:catAx>
        <c:axId val="11720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1135488"/>
        <c:crosses val="autoZero"/>
        <c:auto val="1"/>
        <c:lblAlgn val="ctr"/>
        <c:lblOffset val="100"/>
        <c:noMultiLvlLbl val="0"/>
      </c:catAx>
      <c:valAx>
        <c:axId val="12113548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20486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6.7661383137527481E-2"/>
          <c:y val="0.26902085156022182"/>
          <c:w val="6.9820527137436444E-2"/>
          <c:h val="8.371719160104995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6297231713960277E-2"/>
          <c:y val="3.7037037037037035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947712418300651E-2"/>
          <c:y val="0.11217948717948718"/>
          <c:w val="0.92810457516339873"/>
          <c:h val="0.66261710074702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Sheet8!$B$47</c:f>
              <c:strCache>
                <c:ptCount val="1"/>
                <c:pt idx="0">
                  <c:v>Зээлийн өрийн үлдэгдэл, тэрбум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6136101499423404E-3"/>
                  <c:y val="-9.523809523809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36101499423317E-3"/>
                  <c:y val="-0.13492063492063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1031748435291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8039215686274508E-3"/>
                  <c:y val="-0.26739905108015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3485958005249343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Sheet8!$A$48:$A$52</c:f>
              <c:strCache>
                <c:ptCount val="5"/>
                <c:pt idx="0">
                  <c:v>2010.VI</c:v>
                </c:pt>
                <c:pt idx="1">
                  <c:v>2011.VI</c:v>
                </c:pt>
                <c:pt idx="2">
                  <c:v>2012.VI</c:v>
                </c:pt>
                <c:pt idx="3">
                  <c:v>2013.VI</c:v>
                </c:pt>
                <c:pt idx="4">
                  <c:v>2014.VI</c:v>
                </c:pt>
              </c:strCache>
            </c:strRef>
          </c:cat>
          <c:val>
            <c:numRef>
              <c:f>Sheet8!$B$48:$B$52</c:f>
              <c:numCache>
                <c:formatCode>###\ ##0.0</c:formatCode>
                <c:ptCount val="5"/>
                <c:pt idx="0">
                  <c:v>13.8</c:v>
                </c:pt>
                <c:pt idx="1">
                  <c:v>26.5</c:v>
                </c:pt>
                <c:pt idx="2">
                  <c:v>38.4</c:v>
                </c:pt>
                <c:pt idx="3">
                  <c:v>57.8</c:v>
                </c:pt>
                <c:pt idx="4">
                  <c:v>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943744"/>
        <c:axId val="25457792"/>
      </c:barChart>
      <c:catAx>
        <c:axId val="124943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57792"/>
        <c:crosses val="autoZero"/>
        <c:auto val="1"/>
        <c:lblAlgn val="ctr"/>
        <c:lblOffset val="100"/>
        <c:noMultiLvlLbl val="0"/>
      </c:catAx>
      <c:valAx>
        <c:axId val="25457792"/>
        <c:scaling>
          <c:orientation val="minMax"/>
        </c:scaling>
        <c:delete val="1"/>
        <c:axPos val="l"/>
        <c:numFmt formatCode="###\ ##0.0" sourceLinked="1"/>
        <c:majorTickMark val="none"/>
        <c:minorTickMark val="none"/>
        <c:tickLblPos val="nextTo"/>
        <c:crossAx val="12494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Sheet8!$B$60</c:f>
              <c:strCache>
                <c:ptCount val="1"/>
                <c:pt idx="0">
                  <c:v>Хадгаламжийн үлдэгдэл, тэрбум төг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098728043609933E-3"/>
                  <c:y val="-0.14757974964667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153846153846159E-3"/>
                  <c:y val="-0.1892827579244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808903694730466E-3"/>
                  <c:y val="-0.27045527962850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29400767211790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150010094891985E-3"/>
                  <c:y val="-0.3463698768423177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Sheet8!$A$61:$A$65</c:f>
              <c:strCache>
                <c:ptCount val="5"/>
                <c:pt idx="0">
                  <c:v>2010.VI</c:v>
                </c:pt>
                <c:pt idx="1">
                  <c:v>2011.VI</c:v>
                </c:pt>
                <c:pt idx="2">
                  <c:v>2012.VI</c:v>
                </c:pt>
                <c:pt idx="3">
                  <c:v>2013.VI</c:v>
                </c:pt>
                <c:pt idx="4">
                  <c:v>2014.VI</c:v>
                </c:pt>
              </c:strCache>
            </c:strRef>
          </c:cat>
          <c:val>
            <c:numRef>
              <c:f>Sheet8!$B$61:$B$65</c:f>
              <c:numCache>
                <c:formatCode>###\ ##0.0</c:formatCode>
                <c:ptCount val="5"/>
                <c:pt idx="0">
                  <c:v>11.2</c:v>
                </c:pt>
                <c:pt idx="1">
                  <c:v>15.6</c:v>
                </c:pt>
                <c:pt idx="2">
                  <c:v>23.9</c:v>
                </c:pt>
                <c:pt idx="3">
                  <c:v>30.4</c:v>
                </c:pt>
                <c:pt idx="4">
                  <c:v>33.299999999999997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499136"/>
        <c:axId val="25500672"/>
      </c:barChart>
      <c:catAx>
        <c:axId val="25499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00672"/>
        <c:crosses val="autoZero"/>
        <c:auto val="1"/>
        <c:lblAlgn val="ctr"/>
        <c:lblOffset val="100"/>
        <c:noMultiLvlLbl val="0"/>
      </c:catAx>
      <c:valAx>
        <c:axId val="25500672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extTo"/>
        <c:crossAx val="25499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dirty="0"/>
              <a:t>Улсын төсвөөс олгосон санхүүгийн дэмжлэг, </a:t>
            </a:r>
            <a:r>
              <a:rPr lang="mn-MN" dirty="0" smtClean="0"/>
              <a:t>2013 оны жилийн      </a:t>
            </a:r>
            <a:r>
              <a:rPr lang="en-US" dirty="0" smtClean="0"/>
              <a:t>   </a:t>
            </a:r>
            <a:r>
              <a:rPr lang="mn-MN" dirty="0" smtClean="0"/>
              <a:t> 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</a:t>
            </a:r>
            <a:r>
              <a:rPr lang="mn-MN" dirty="0"/>
              <a:t>төг</a:t>
            </a:r>
          </a:p>
        </c:rich>
      </c:tx>
      <c:layout>
        <c:manualLayout>
          <c:xMode val="edge"/>
          <c:yMode val="edge"/>
          <c:x val="0.16899903301561006"/>
          <c:y val="6.13582677165354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41025641025713E-2"/>
          <c:y val="0.18029350104821804"/>
          <c:w val="0.93447293447293356"/>
          <c:h val="0.6189627152770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427462592816946E-2"/>
                  <c:y val="8.822529259314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8.3857442348008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1.677148846960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6980056980056983E-3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490028490028491E-3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8.5470085470085496E-3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5.6980056980056983E-3"/>
                  <c:y val="2.096436058700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5"/>
        <c:axId val="25546752"/>
        <c:axId val="25549440"/>
      </c:barChart>
      <c:catAx>
        <c:axId val="2554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49440"/>
        <c:crosses val="autoZero"/>
        <c:auto val="1"/>
        <c:lblAlgn val="ctr"/>
        <c:lblOffset val="100"/>
        <c:noMultiLvlLbl val="0"/>
      </c:catAx>
      <c:valAx>
        <c:axId val="25549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467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орлого, зарлага. тэрбум 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61E-2"/>
          <c:y val="0.17468941382327213"/>
          <c:w val="0.93888888888888911"/>
          <c:h val="0.54530657626130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Sheet4!$A$5:$A$9</c:f>
              <c:strCache>
                <c:ptCount val="5"/>
                <c:pt idx="0">
                  <c:v>2010.I-VI</c:v>
                </c:pt>
                <c:pt idx="1">
                  <c:v>2011.I-VI</c:v>
                </c:pt>
                <c:pt idx="2">
                  <c:v>2012.I-VI</c:v>
                </c:pt>
                <c:pt idx="3">
                  <c:v>2013.I-VI</c:v>
                </c:pt>
                <c:pt idx="4">
                  <c:v>2014.I-VI</c:v>
                </c:pt>
              </c:strCache>
            </c:strRef>
          </c:cat>
          <c:val>
            <c:numRef>
              <c:f>Sheet4!$B$5:$B$9</c:f>
              <c:numCache>
                <c:formatCode>0.0</c:formatCode>
                <c:ptCount val="5"/>
                <c:pt idx="0">
                  <c:v>5.3</c:v>
                </c:pt>
                <c:pt idx="1">
                  <c:v>7.2</c:v>
                </c:pt>
                <c:pt idx="2" formatCode="General">
                  <c:v>6.9</c:v>
                </c:pt>
                <c:pt idx="3" formatCode="General">
                  <c:v>32.6</c:v>
                </c:pt>
                <c:pt idx="4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Sheet4!$C$4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Sheet4!$A$5:$A$9</c:f>
              <c:strCache>
                <c:ptCount val="5"/>
                <c:pt idx="0">
                  <c:v>2010.I-VI</c:v>
                </c:pt>
                <c:pt idx="1">
                  <c:v>2011.I-VI</c:v>
                </c:pt>
                <c:pt idx="2">
                  <c:v>2012.I-VI</c:v>
                </c:pt>
                <c:pt idx="3">
                  <c:v>2013.I-VI</c:v>
                </c:pt>
                <c:pt idx="4">
                  <c:v>2014.I-VI</c:v>
                </c:pt>
              </c:strCache>
            </c:strRef>
          </c:cat>
          <c:val>
            <c:numRef>
              <c:f>Sheet4!$C$5:$C$9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5.7</c:v>
                </c:pt>
                <c:pt idx="2">
                  <c:v>5.0999999999999996</c:v>
                </c:pt>
                <c:pt idx="3" formatCode="0.0">
                  <c:v>26.8</c:v>
                </c:pt>
                <c:pt idx="4" formatCode="0.0">
                  <c:v>26.5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96288"/>
        <c:axId val="25597824"/>
      </c:barChart>
      <c:catAx>
        <c:axId val="2559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97824"/>
        <c:crosses val="autoZero"/>
        <c:auto val="1"/>
        <c:lblAlgn val="ctr"/>
        <c:lblOffset val="100"/>
        <c:noMultiLvlLbl val="0"/>
      </c:catAx>
      <c:valAx>
        <c:axId val="255978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596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965441819772531"/>
          <c:y val="0.86875000000000024"/>
          <c:w val="0.30604986876640433"/>
          <c:h val="7.8996427529892124E-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 төллөлт, мян.тол, 2014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эхний 6 дугаар сарын байдлаар, сумдаар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2'!$S$1:$S$13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2'!$T$1:$T$13</c:f>
              <c:numCache>
                <c:formatCode>_(* #,##0.0_);_(* \(#,##0.0\);_(* "-"?_);_(@_)</c:formatCode>
                <c:ptCount val="13"/>
                <c:pt idx="0">
                  <c:v>27.4</c:v>
                </c:pt>
                <c:pt idx="1">
                  <c:v>33.299999999999997</c:v>
                </c:pt>
                <c:pt idx="2">
                  <c:v>38.1</c:v>
                </c:pt>
                <c:pt idx="3">
                  <c:v>46.7</c:v>
                </c:pt>
                <c:pt idx="4">
                  <c:v>51.1</c:v>
                </c:pt>
                <c:pt idx="5">
                  <c:v>73.3</c:v>
                </c:pt>
                <c:pt idx="6">
                  <c:v>73.3</c:v>
                </c:pt>
                <c:pt idx="7">
                  <c:v>75.099999999999994</c:v>
                </c:pt>
                <c:pt idx="8">
                  <c:v>77</c:v>
                </c:pt>
                <c:pt idx="9">
                  <c:v>94.1</c:v>
                </c:pt>
                <c:pt idx="10">
                  <c:v>106.2</c:v>
                </c:pt>
                <c:pt idx="11">
                  <c:v>107.5</c:v>
                </c:pt>
                <c:pt idx="12">
                  <c:v>120.2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134784"/>
        <c:axId val="28169344"/>
      </c:barChart>
      <c:catAx>
        <c:axId val="2813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8169344"/>
        <c:crosses val="autoZero"/>
        <c:auto val="1"/>
        <c:lblAlgn val="ctr"/>
        <c:lblOffset val="100"/>
        <c:noMultiLvlLbl val="0"/>
      </c:catAx>
      <c:valAx>
        <c:axId val="2816934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_(* #,##0.0_);_(* \(#,##0.0\);_(* &quot;-&quot;?_);_(@_)" sourceLinked="1"/>
        <c:majorTickMark val="none"/>
        <c:minorTickMark val="none"/>
        <c:tickLblPos val="nextTo"/>
        <c:crossAx val="2813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43090265890676"/>
          <c:y val="0.29907210128145745"/>
          <c:w val="0.63470723907609716"/>
          <c:h val="0.66281796454723751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explosion val="8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7454638822321109E-2"/>
                  <c:y val="-7.98842056507642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7887F0-2865-4727-8386-6FFD01FAE6CB}" type="VALUE">
                      <a:rPr lang="en-US" smtClean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1449275362322"/>
                      <c:h val="0.17617647058823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41.693714960165238</c:v>
                </c:pt>
                <c:pt idx="1">
                  <c:v>58.306285039834762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39132454122246"/>
          <c:y val="0.17256650600727166"/>
          <c:w val="0.55417585301837258"/>
          <c:h val="0.68030952422378888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explosion val="26"/>
          <c:dPt>
            <c:idx val="0"/>
            <c:bubble3D val="0"/>
            <c:explosion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6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1415898594071083E-3"/>
                  <c:y val="-3.7835970331659169E-2"/>
                </c:manualLayout>
              </c:layout>
              <c:tx>
                <c:rich>
                  <a:bodyPr/>
                  <a:lstStyle/>
                  <a:p>
                    <a:fld id="{F2C7D90B-AF7A-4BA7-AC74-1E359738DFC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76.25208888300601</c:v>
                </c:pt>
                <c:pt idx="1">
                  <c:v>23.74791111699399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693205792885788"/>
          <c:y val="3.941073197676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742574169217343"/>
          <c:y val="0.23452100832512923"/>
          <c:w val="0.509008439652614"/>
          <c:h val="0.70919301871466711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6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1060989672742822E-2"/>
                  <c:y val="-0.522440455271534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0DFB28-76DB-4C76-993F-8B9098BC6C29}" type="VALUE">
                      <a:rPr lang="en-US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75.770785088316757</c:v>
                </c:pt>
                <c:pt idx="1">
                  <c:v>24.229214911683243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936179030254E-3"/>
          <c:y val="5.4480702128661442E-2"/>
          <c:w val="0.98416165906893216"/>
          <c:h val="0.64786570428696399"/>
        </c:manualLayout>
      </c:layout>
      <c:lineChart>
        <c:grouping val="standard"/>
        <c:varyColors val="0"/>
        <c:ser>
          <c:idx val="0"/>
          <c:order val="0"/>
          <c:tx>
            <c:strRef>
              <c:f>'[X. AJILGUICHUUD-6.xls]Sheet1'!$K$22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>
              <a:solidFill>
                <a:srgbClr val="1B10F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B10FC"/>
              </a:solidFill>
              <a:ln w="9525">
                <a:solidFill>
                  <a:srgbClr val="1B10FC"/>
                </a:solidFill>
              </a:ln>
              <a:effectLst/>
            </c:spPr>
          </c:marker>
          <c:dLbls>
            <c:numFmt formatCode="#\ ##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'[X. AJILGUICHUUD-6.xls]Sheet1'!$L$21:$N$21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'[X. AJILGUICHUUD-6.xls]Sheet1'!$L$22:$N$22</c:f>
              <c:numCache>
                <c:formatCode>General</c:formatCode>
                <c:ptCount val="3"/>
                <c:pt idx="0" formatCode="#\ ##0">
                  <c:v>894</c:v>
                </c:pt>
                <c:pt idx="1">
                  <c:v>1160</c:v>
                </c:pt>
                <c:pt idx="2" formatCode="#\ ##0">
                  <c:v>1465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'[X. AJILGUICHUUD-6.xls]Sheet1'!$K$23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'[X. AJILGUICHUUD-6.xls]Sheet1'!$L$21:$N$21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'[X. AJILGUICHUUD-6.xls]Sheet1'!$L$23:$N$23</c:f>
              <c:numCache>
                <c:formatCode>General</c:formatCode>
                <c:ptCount val="3"/>
                <c:pt idx="0" formatCode="#\ ##0">
                  <c:v>342</c:v>
                </c:pt>
                <c:pt idx="1">
                  <c:v>248</c:v>
                </c:pt>
                <c:pt idx="2" formatCode="#\ ##0">
                  <c:v>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53440"/>
        <c:axId val="26654976"/>
      </c:lineChart>
      <c:catAx>
        <c:axId val="2665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654976"/>
        <c:crosses val="autoZero"/>
        <c:auto val="1"/>
        <c:lblAlgn val="ctr"/>
        <c:lblOffset val="100"/>
        <c:noMultiLvlLbl val="0"/>
      </c:catAx>
      <c:valAx>
        <c:axId val="26654976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26653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8043966223679072E-2"/>
          <c:y val="0.81531846019247589"/>
          <c:w val="0.7983202099737533"/>
          <c:h val="0.15595100612423446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09436947866207"/>
          <c:y val="0.25580017904569052"/>
          <c:w val="0.52698979145882374"/>
          <c:h val="0.59245419324058468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plosion val="13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19849840708178"/>
                  <c:y val="-0.10946861651625346"/>
                </c:manualLayout>
              </c:layout>
              <c:tx>
                <c:rich>
                  <a:bodyPr/>
                  <a:lstStyle/>
                  <a:p>
                    <a:fld id="{8C28DCA4-B15F-4720-8AAC-5F2C7C75B16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4244094749248"/>
                      <c:h val="0.214908366150470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85.843246013647089</c:v>
                </c:pt>
                <c:pt idx="1">
                  <c:v>14.156753986352911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298655849836954"/>
          <c:y val="0.23918208171690811"/>
          <c:w val="0.55867417948903175"/>
          <c:h val="0.58694429068860243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plosion val="6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615329047171855"/>
                  <c:y val="-0.53385534987689975"/>
                </c:manualLayout>
              </c:layout>
              <c:tx>
                <c:rich>
                  <a:bodyPr/>
                  <a:lstStyle/>
                  <a:p>
                    <a:fld id="{BAB434A3-B363-440A-B380-CB3AF003736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86.392267946993655</c:v>
                </c:pt>
                <c:pt idx="1">
                  <c:v>13.607732053006345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 smtClean="0"/>
              <a:t>Төл</a:t>
            </a:r>
            <a:r>
              <a:rPr lang="mn-MN" b="1" baseline="0" dirty="0" smtClean="0"/>
              <a:t> бойжилт, мян.тол, сумдаар, 2014 оны эхний 6 дугаар сарын байдлаар</a:t>
            </a:r>
            <a:endParaRPr lang="en-US" b="1" dirty="0"/>
          </a:p>
        </c:rich>
      </c:tx>
      <c:layout>
        <c:manualLayout>
          <c:xMode val="edge"/>
          <c:yMode val="edge"/>
          <c:x val="0.11086956387154928"/>
          <c:y val="1.44927998865006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23423664365519"/>
          <c:y val="0.16007246376811593"/>
          <c:w val="0.63834558816701248"/>
          <c:h val="0.801280193236714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2'!$U$40:$U$52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Уулбаян</c:v>
                </c:pt>
                <c:pt idx="6">
                  <c:v>Сүхбаатар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2'!$V$40:$V$52</c:f>
              <c:numCache>
                <c:formatCode>_(* #,##0.0_);_(* \(#,##0.0\);_(* "-"?_);_(@_)</c:formatCode>
                <c:ptCount val="13"/>
                <c:pt idx="0">
                  <c:v>27.3</c:v>
                </c:pt>
                <c:pt idx="1">
                  <c:v>32.799999999999997</c:v>
                </c:pt>
                <c:pt idx="2">
                  <c:v>38.1</c:v>
                </c:pt>
                <c:pt idx="3">
                  <c:v>46.8</c:v>
                </c:pt>
                <c:pt idx="4">
                  <c:v>51.1</c:v>
                </c:pt>
                <c:pt idx="5">
                  <c:v>73</c:v>
                </c:pt>
                <c:pt idx="6">
                  <c:v>74.3</c:v>
                </c:pt>
                <c:pt idx="7">
                  <c:v>74.900000000000006</c:v>
                </c:pt>
                <c:pt idx="8">
                  <c:v>77.3</c:v>
                </c:pt>
                <c:pt idx="9">
                  <c:v>94.6</c:v>
                </c:pt>
                <c:pt idx="10">
                  <c:v>103.4</c:v>
                </c:pt>
                <c:pt idx="11">
                  <c:v>107.9</c:v>
                </c:pt>
                <c:pt idx="12">
                  <c:v>120.9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983680"/>
        <c:axId val="72985216"/>
      </c:barChart>
      <c:catAx>
        <c:axId val="7298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985216"/>
        <c:crosses val="autoZero"/>
        <c:auto val="1"/>
        <c:lblAlgn val="ctr"/>
        <c:lblOffset val="100"/>
        <c:noMultiLvlLbl val="0"/>
      </c:catAx>
      <c:valAx>
        <c:axId val="7298521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_);_(@_)" sourceLinked="1"/>
        <c:majorTickMark val="none"/>
        <c:minorTickMark val="none"/>
        <c:tickLblPos val="nextTo"/>
        <c:crossAx val="729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 smtClean="0"/>
              <a:t>Төл</a:t>
            </a:r>
            <a:r>
              <a:rPr lang="mn-MN" b="1" baseline="0" dirty="0" smtClean="0"/>
              <a:t> бойжилт, таван төрлөөр, мян.тол, 2014 оны эхний 6 дугаар сарын байдлаар</a:t>
            </a:r>
            <a:endParaRPr lang="en-US" b="1" dirty="0"/>
          </a:p>
        </c:rich>
      </c:tx>
      <c:layout>
        <c:manualLayout>
          <c:xMode val="edge"/>
          <c:yMode val="edge"/>
          <c:x val="0.13788451443569555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5319444444444447"/>
          <c:w val="0.93888888888888888"/>
          <c:h val="0.706998760571595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2'!$R$61:$R$65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2'!$S$61:$S$65</c:f>
              <c:numCache>
                <c:formatCode>_(* #,##0.0_);_(* \(#,##0.0\);_(* "-"?_);_(@_)</c:formatCode>
                <c:ptCount val="5"/>
                <c:pt idx="0">
                  <c:v>1.4</c:v>
                </c:pt>
                <c:pt idx="1">
                  <c:v>45.9</c:v>
                </c:pt>
                <c:pt idx="2">
                  <c:v>49.8</c:v>
                </c:pt>
                <c:pt idx="3">
                  <c:v>480.3</c:v>
                </c:pt>
                <c:pt idx="4">
                  <c:v>345.1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73710208"/>
        <c:axId val="73712000"/>
      </c:barChart>
      <c:catAx>
        <c:axId val="737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73712000"/>
        <c:crosses val="autoZero"/>
        <c:auto val="1"/>
        <c:lblAlgn val="ctr"/>
        <c:lblOffset val="100"/>
        <c:noMultiLvlLbl val="0"/>
      </c:catAx>
      <c:valAx>
        <c:axId val="737120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_);_(@_)" sourceLinked="1"/>
        <c:majorTickMark val="none"/>
        <c:minorTickMark val="none"/>
        <c:tickLblPos val="nextTo"/>
        <c:crossAx val="737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2014 оны эхний 6 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Сүхбаатар</c:v>
                </c:pt>
                <c:pt idx="1">
                  <c:v>Халзан</c:v>
                </c:pt>
                <c:pt idx="2">
                  <c:v>Түмэнцогт</c:v>
                </c:pt>
                <c:pt idx="3">
                  <c:v>Онгон</c:v>
                </c:pt>
                <c:pt idx="4">
                  <c:v>Баруун-Урт</c:v>
                </c:pt>
                <c:pt idx="5">
                  <c:v>Наран</c:v>
                </c:pt>
                <c:pt idx="6">
                  <c:v>Уулбаян</c:v>
                </c:pt>
                <c:pt idx="7">
                  <c:v>Асгат</c:v>
                </c:pt>
                <c:pt idx="8">
                  <c:v>Эрдэнэцагаан</c:v>
                </c:pt>
                <c:pt idx="9">
                  <c:v>Баяндэлгэр</c:v>
                </c:pt>
                <c:pt idx="10">
                  <c:v>Дарьганга</c:v>
                </c:pt>
                <c:pt idx="11">
                  <c:v>Түвшинширээ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2'!$M$77:$M$89</c:f>
              <c:numCache>
                <c:formatCode>#\ ##0</c:formatCode>
                <c:ptCount val="13"/>
                <c:pt idx="0">
                  <c:v>28</c:v>
                </c:pt>
                <c:pt idx="1">
                  <c:v>153</c:v>
                </c:pt>
                <c:pt idx="2">
                  <c:v>213</c:v>
                </c:pt>
                <c:pt idx="3">
                  <c:v>259</c:v>
                </c:pt>
                <c:pt idx="4">
                  <c:v>286</c:v>
                </c:pt>
                <c:pt idx="5">
                  <c:v>322</c:v>
                </c:pt>
                <c:pt idx="6">
                  <c:v>495</c:v>
                </c:pt>
                <c:pt idx="7" formatCode="General">
                  <c:v>660</c:v>
                </c:pt>
                <c:pt idx="8">
                  <c:v>723</c:v>
                </c:pt>
                <c:pt idx="9">
                  <c:v>854</c:v>
                </c:pt>
                <c:pt idx="10">
                  <c:v>1012</c:v>
                </c:pt>
                <c:pt idx="11">
                  <c:v>1827</c:v>
                </c:pt>
                <c:pt idx="12">
                  <c:v>2970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83886848"/>
        <c:axId val="83888384"/>
      </c:barChart>
      <c:catAx>
        <c:axId val="8388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888384"/>
        <c:crosses val="autoZero"/>
        <c:auto val="1"/>
        <c:lblAlgn val="ctr"/>
        <c:lblOffset val="100"/>
        <c:noMultiLvlLbl val="0"/>
      </c:catAx>
      <c:valAx>
        <c:axId val="838883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" sourceLinked="1"/>
        <c:majorTickMark val="none"/>
        <c:minorTickMark val="none"/>
        <c:tickLblPos val="nextTo"/>
        <c:crossAx val="8388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эхний 6 дугаар сарын байдлаар 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9.8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'ХАА 1 2'!$N$102:$P$102</c:f>
              <c:numCache>
                <c:formatCode>#\ ##0</c:formatCode>
                <c:ptCount val="3"/>
                <c:pt idx="0">
                  <c:v>12822</c:v>
                </c:pt>
                <c:pt idx="1">
                  <c:v>20702</c:v>
                </c:pt>
                <c:pt idx="2">
                  <c:v>9802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92907776"/>
        <c:axId val="92917760"/>
      </c:barChart>
      <c:catAx>
        <c:axId val="929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917760"/>
        <c:crosses val="autoZero"/>
        <c:auto val="1"/>
        <c:lblAlgn val="ctr"/>
        <c:lblOffset val="100"/>
        <c:noMultiLvlLbl val="0"/>
      </c:catAx>
      <c:valAx>
        <c:axId val="92917760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929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эхний 6 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2'!$M$121:$O$121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'ХАА 1 2'!$M$122:$O$122</c:f>
              <c:numCache>
                <c:formatCode>General</c:formatCode>
                <c:ptCount val="3"/>
                <c:pt idx="0">
                  <c:v>135</c:v>
                </c:pt>
                <c:pt idx="1">
                  <c:v>786</c:v>
                </c:pt>
                <c:pt idx="2">
                  <c:v>3004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93147136"/>
        <c:axId val="93148672"/>
      </c:barChart>
      <c:catAx>
        <c:axId val="931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148672"/>
        <c:crosses val="autoZero"/>
        <c:auto val="1"/>
        <c:lblAlgn val="ctr"/>
        <c:lblOffset val="100"/>
        <c:noMultiLvlLbl val="0"/>
      </c:catAx>
      <c:valAx>
        <c:axId val="93148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14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Аж үйлдвэрийн салбарын нийт бүтээгдэхүүний үйлдвэрлэл</a:t>
            </a:r>
            <a:r>
              <a:rPr lang="mn-MN"/>
              <a:t>ийн индекс</a:t>
            </a:r>
            <a:r>
              <a:rPr lang="en-US"/>
              <a:t>,</a:t>
            </a:r>
            <a:r>
              <a:rPr lang="mn-MN"/>
              <a:t> өмнөх оны мөн үе=100</a:t>
            </a:r>
            <a:r>
              <a:rPr lang="en-US"/>
              <a:t> </a:t>
            </a:r>
            <a:r>
              <a:rPr lang="mn-MN"/>
              <a:t>сараар, хувиар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1260593498774028E-2"/>
          <c:y val="0.21773137522982991"/>
          <c:w val="0.93131199509152252"/>
          <c:h val="0.455168497066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index!$A$5</c:f>
              <c:strCache>
                <c:ptCount val="1"/>
                <c:pt idx="0">
                  <c:v>Нийт дүн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7.124681933842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81497377205533E-3"/>
                  <c:y val="7.633587786259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index!$B$4:$T$4</c:f>
              <c:strCache>
                <c:ptCount val="19"/>
                <c:pt idx="0">
                  <c:v>2012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2013 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  <c:pt idx="13">
                  <c:v>VII</c:v>
                </c:pt>
                <c:pt idx="14">
                  <c:v>VIII</c:v>
                </c:pt>
                <c:pt idx="15">
                  <c:v>IX</c:v>
                </c:pt>
                <c:pt idx="16">
                  <c:v>X</c:v>
                </c:pt>
                <c:pt idx="17">
                  <c:v>XI</c:v>
                </c:pt>
                <c:pt idx="18">
                  <c:v>XII</c:v>
                </c:pt>
              </c:strCache>
            </c:strRef>
          </c:cat>
          <c:val>
            <c:numRef>
              <c:f>index!$B$5:$U$5</c:f>
              <c:numCache>
                <c:formatCode>###\ ###\ ##0.0</c:formatCode>
                <c:ptCount val="20"/>
                <c:pt idx="0">
                  <c:v>105.65927579654156</c:v>
                </c:pt>
                <c:pt idx="1">
                  <c:v>107.72175597911593</c:v>
                </c:pt>
                <c:pt idx="2">
                  <c:v>108.92600296287782</c:v>
                </c:pt>
                <c:pt idx="3">
                  <c:v>110.56649904949242</c:v>
                </c:pt>
                <c:pt idx="4">
                  <c:v>109.14850829501954</c:v>
                </c:pt>
                <c:pt idx="5">
                  <c:v>108.72977321092701</c:v>
                </c:pt>
                <c:pt idx="6">
                  <c:v>108.95382421035491</c:v>
                </c:pt>
                <c:pt idx="7">
                  <c:v>116.13241764381398</c:v>
                </c:pt>
                <c:pt idx="8">
                  <c:v>111.05560271517311</c:v>
                </c:pt>
                <c:pt idx="9">
                  <c:v>107.11233015046645</c:v>
                </c:pt>
                <c:pt idx="10">
                  <c:v>102.96907133084865</c:v>
                </c:pt>
                <c:pt idx="11">
                  <c:v>101.92104939724457</c:v>
                </c:pt>
                <c:pt idx="12">
                  <c:v>105.65339436152225</c:v>
                </c:pt>
                <c:pt idx="13">
                  <c:v>108.62231895929042</c:v>
                </c:pt>
                <c:pt idx="14">
                  <c:v>108.80906340898866</c:v>
                </c:pt>
                <c:pt idx="15">
                  <c:v>111.52419220596802</c:v>
                </c:pt>
                <c:pt idx="16">
                  <c:v>112.20035034596361</c:v>
                </c:pt>
                <c:pt idx="17">
                  <c:v>112.40602052211763</c:v>
                </c:pt>
                <c:pt idx="18">
                  <c:v>114.8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0"/>
        <c:axId val="25822720"/>
        <c:axId val="25824256"/>
      </c:barChart>
      <c:lineChart>
        <c:grouping val="standard"/>
        <c:varyColors val="0"/>
        <c:ser>
          <c:idx val="1"/>
          <c:order val="1"/>
          <c:tx>
            <c:strRef>
              <c:f>index!$A$6</c:f>
              <c:strCache>
                <c:ptCount val="1"/>
                <c:pt idx="0">
                  <c:v>Уул уурхай, олборлох аж үйлдвэр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index!$B$4:$T$4</c:f>
              <c:strCache>
                <c:ptCount val="19"/>
                <c:pt idx="0">
                  <c:v>2012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2013 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  <c:pt idx="13">
                  <c:v>VII</c:v>
                </c:pt>
                <c:pt idx="14">
                  <c:v>VIII</c:v>
                </c:pt>
                <c:pt idx="15">
                  <c:v>IX</c:v>
                </c:pt>
                <c:pt idx="16">
                  <c:v>X</c:v>
                </c:pt>
                <c:pt idx="17">
                  <c:v>XI</c:v>
                </c:pt>
                <c:pt idx="18">
                  <c:v>XII</c:v>
                </c:pt>
              </c:strCache>
            </c:strRef>
          </c:cat>
          <c:val>
            <c:numRef>
              <c:f>index!$B$6:$T$6</c:f>
              <c:numCache>
                <c:formatCode>#\ ##0.0</c:formatCode>
                <c:ptCount val="19"/>
                <c:pt idx="0">
                  <c:v>107.85101649178353</c:v>
                </c:pt>
                <c:pt idx="1">
                  <c:v>106.93831280856608</c:v>
                </c:pt>
                <c:pt idx="2">
                  <c:v>107.79619917542591</c:v>
                </c:pt>
                <c:pt idx="3">
                  <c:v>110.10856492728988</c:v>
                </c:pt>
                <c:pt idx="4">
                  <c:v>111.68846026968929</c:v>
                </c:pt>
                <c:pt idx="5">
                  <c:v>110.90839554976648</c:v>
                </c:pt>
                <c:pt idx="6">
                  <c:v>110.91641965312459</c:v>
                </c:pt>
                <c:pt idx="7">
                  <c:v>108.56173638935756</c:v>
                </c:pt>
                <c:pt idx="8">
                  <c:v>106.86387998310683</c:v>
                </c:pt>
                <c:pt idx="9">
                  <c:v>101.84125996590089</c:v>
                </c:pt>
                <c:pt idx="10">
                  <c:v>99.373670997363078</c:v>
                </c:pt>
                <c:pt idx="11">
                  <c:v>98.431508316342232</c:v>
                </c:pt>
                <c:pt idx="12">
                  <c:v>104.73839890297538</c:v>
                </c:pt>
                <c:pt idx="13">
                  <c:v>111.27897119113463</c:v>
                </c:pt>
                <c:pt idx="14">
                  <c:v>112.8401785434591</c:v>
                </c:pt>
                <c:pt idx="15">
                  <c:v>116.62516855881059</c:v>
                </c:pt>
                <c:pt idx="16">
                  <c:v>118.35140310200885</c:v>
                </c:pt>
                <c:pt idx="17">
                  <c:v>119.77725505228661</c:v>
                </c:pt>
                <c:pt idx="18">
                  <c:v>121.3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22720"/>
        <c:axId val="25824256"/>
      </c:lineChart>
      <c:catAx>
        <c:axId val="2582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5824256"/>
        <c:crosses val="autoZero"/>
        <c:auto val="1"/>
        <c:lblAlgn val="ctr"/>
        <c:lblOffset val="100"/>
        <c:noMultiLvlLbl val="0"/>
      </c:catAx>
      <c:valAx>
        <c:axId val="25824256"/>
        <c:scaling>
          <c:orientation val="minMax"/>
          <c:max val="125"/>
          <c:min val="95"/>
        </c:scaling>
        <c:delete val="0"/>
        <c:axPos val="l"/>
        <c:numFmt formatCode="###\ ###\ ##0.0" sourceLinked="1"/>
        <c:majorTickMark val="out"/>
        <c:minorTickMark val="none"/>
        <c:tickLblPos val="nextTo"/>
        <c:crossAx val="25822720"/>
        <c:crosses val="autoZero"/>
        <c:crossBetween val="between"/>
        <c:majorUnit val="5"/>
        <c:min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9383521265850464E-2"/>
          <c:y val="0.7921356013704397"/>
          <c:w val="0.94222507594276039"/>
          <c:h val="0.1796970607681674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4216807804685"/>
          <c:y val="0.17054164344903028"/>
          <c:w val="0.49110657158421234"/>
          <c:h val="0.766958477392241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732704402515723"/>
                  <c:y val="5.26222169288374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6666666666666"/>
                      <c:h val="0.1671457136924181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8007274992338366E-2"/>
                  <c:y val="5.56937153689121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23270440251571"/>
                      <c:h val="0.167145713692418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8811716931609961E-2"/>
                  <c:y val="0.180656347917682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7229114049423057"/>
                  <c:y val="-3.755824065935639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666666666666666"/>
                      <c:h val="0.1671457136924181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5240376202974616E-2"/>
                  <c:y val="6.40055409740449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2817891513560806"/>
                  <c:y val="4.8447069116360457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461608640716055"/>
                  <c:y val="-6.895960921551472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2201257861634"/>
                      <c:h val="0.11634133618351168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'[X. AJILGUICHUUD-6.xls]Sheet3'!$D$22:$J$22</c:f>
              <c:strCache>
                <c:ptCount val="7"/>
                <c:pt idx="0">
                  <c:v>Дээд боловсролтой</c:v>
                </c:pt>
                <c:pt idx="1">
                  <c:v>Тусгай дунд боловсролтой</c:v>
                </c:pt>
                <c:pt idx="2">
                  <c:v>Мэргэжлийн анхан шатны</c:v>
                </c:pt>
                <c:pt idx="3">
                  <c:v>Бүрэн дунд боловсролтой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'[X. AJILGUICHUUD-6.xls]Sheet3'!$D$23:$J$23</c:f>
              <c:numCache>
                <c:formatCode>0.0%</c:formatCode>
                <c:ptCount val="7"/>
                <c:pt idx="0">
                  <c:v>0.14461118690313779</c:v>
                </c:pt>
                <c:pt idx="1">
                  <c:v>4.7748976807639835E-2</c:v>
                </c:pt>
                <c:pt idx="2">
                  <c:v>4.5020463847203276E-2</c:v>
                </c:pt>
                <c:pt idx="3">
                  <c:v>0.49658935879945432</c:v>
                </c:pt>
                <c:pt idx="4">
                  <c:v>0.19918144611186903</c:v>
                </c:pt>
                <c:pt idx="5">
                  <c:v>5.4570259208731244E-2</c:v>
                </c:pt>
                <c:pt idx="6">
                  <c:v>1.227830832196453E-2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6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75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088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630</c:v>
                </c:pt>
                <c:pt idx="1">
                  <c:v>597</c:v>
                </c:pt>
                <c:pt idx="2">
                  <c:v>643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645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630</c:v>
                </c:pt>
                <c:pt idx="1">
                  <c:v>603</c:v>
                </c:pt>
                <c:pt idx="2">
                  <c:v>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68196608"/>
        <c:axId val="72388608"/>
      </c:barChart>
      <c:catAx>
        <c:axId val="681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2388608"/>
        <c:crosses val="autoZero"/>
        <c:auto val="1"/>
        <c:lblAlgn val="ctr"/>
        <c:lblOffset val="100"/>
        <c:noMultiLvlLbl val="0"/>
      </c:catAx>
      <c:valAx>
        <c:axId val="723886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6819660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 dirty="0" smtClean="0">
                <a:latin typeface="Arial" pitchFamily="34" charset="0"/>
              </a:rPr>
              <a:t>Эндсэн хүүхдийн тоо, эхний</a:t>
            </a:r>
            <a:r>
              <a:rPr lang="en-US" sz="1100" baseline="0" dirty="0" smtClean="0">
                <a:latin typeface="Arial" pitchFamily="34" charset="0"/>
              </a:rPr>
              <a:t>                          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en-US" sz="1100" baseline="0" dirty="0" smtClean="0">
                <a:latin typeface="Arial" pitchFamily="34" charset="0"/>
              </a:rPr>
              <a:t>6</a:t>
            </a:r>
            <a:r>
              <a:rPr lang="mn-MN" sz="1100" baseline="0" dirty="0" smtClean="0">
                <a:latin typeface="Arial" pitchFamily="34" charset="0"/>
              </a:rPr>
              <a:t> 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76"/>
          <c:w val="0.93888888888889088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73055616"/>
        <c:axId val="80766080"/>
      </c:barChart>
      <c:catAx>
        <c:axId val="730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766080"/>
        <c:crosses val="autoZero"/>
        <c:auto val="1"/>
        <c:lblAlgn val="ctr"/>
        <c:lblOffset val="100"/>
        <c:noMultiLvlLbl val="0"/>
      </c:catAx>
      <c:valAx>
        <c:axId val="8076608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73055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6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61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171</c:v>
                </c:pt>
                <c:pt idx="1">
                  <c:v>208</c:v>
                </c:pt>
                <c:pt idx="2">
                  <c:v>333</c:v>
                </c:pt>
                <c:pt idx="3">
                  <c:v>267</c:v>
                </c:pt>
                <c:pt idx="4">
                  <c:v>837</c:v>
                </c:pt>
                <c:pt idx="5">
                  <c:v>435</c:v>
                </c:pt>
                <c:pt idx="6">
                  <c:v>264</c:v>
                </c:pt>
                <c:pt idx="7">
                  <c:v>281</c:v>
                </c:pt>
                <c:pt idx="8">
                  <c:v>352</c:v>
                </c:pt>
                <c:pt idx="9">
                  <c:v>634</c:v>
                </c:pt>
                <c:pt idx="10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93395584"/>
        <c:axId val="98738560"/>
      </c:barChart>
      <c:catAx>
        <c:axId val="933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738560"/>
        <c:crosses val="autoZero"/>
        <c:auto val="1"/>
        <c:lblAlgn val="ctr"/>
        <c:lblOffset val="100"/>
        <c:noMultiLvlLbl val="0"/>
      </c:catAx>
      <c:valAx>
        <c:axId val="987385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3395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 smtClean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дугаар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 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2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231.2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149.80000000000001</c:v>
                </c:pt>
                <c:pt idx="1">
                  <c:v>367.1</c:v>
                </c:pt>
                <c:pt idx="2">
                  <c:v>231.2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2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83.7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98.7</c:v>
                </c:pt>
                <c:pt idx="1">
                  <c:v>83.7</c:v>
                </c:pt>
                <c:pt idx="2">
                  <c:v>83.7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26702208"/>
        <c:axId val="26703744"/>
      </c:barChart>
      <c:catAx>
        <c:axId val="2670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703744"/>
        <c:crosses val="autoZero"/>
        <c:auto val="1"/>
        <c:lblAlgn val="ctr"/>
        <c:lblOffset val="100"/>
        <c:noMultiLvlLbl val="0"/>
      </c:catAx>
      <c:valAx>
        <c:axId val="267037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670220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6 дугаар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619345859429367E-2"/>
          <c:y val="0.23368176538908247"/>
          <c:w val="0.93876130828114124"/>
          <c:h val="0.5722417624626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39</c:v>
                </c:pt>
                <c:pt idx="1">
                  <c:v>62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18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919680"/>
        <c:axId val="26921216"/>
      </c:barChart>
      <c:catAx>
        <c:axId val="26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921216"/>
        <c:crosses val="autoZero"/>
        <c:auto val="1"/>
        <c:lblAlgn val="ctr"/>
        <c:lblOffset val="100"/>
        <c:noMultiLvlLbl val="0"/>
      </c:catAx>
      <c:valAx>
        <c:axId val="2692121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6919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6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дугаар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3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2004.I-VI</c:v>
                </c:pt>
                <c:pt idx="1">
                  <c:v>2005.I-VI</c:v>
                </c:pt>
                <c:pt idx="2">
                  <c:v>2006.I-VI</c:v>
                </c:pt>
                <c:pt idx="3">
                  <c:v>2007.I-VI</c:v>
                </c:pt>
                <c:pt idx="4">
                  <c:v>2008.I-VI</c:v>
                </c:pt>
                <c:pt idx="5">
                  <c:v>2009.I-VI</c:v>
                </c:pt>
                <c:pt idx="6">
                  <c:v>2010.I-VI</c:v>
                </c:pt>
                <c:pt idx="7">
                  <c:v>2011.I-VI</c:v>
                </c:pt>
                <c:pt idx="8">
                  <c:v>2012.I-VI</c:v>
                </c:pt>
                <c:pt idx="9">
                  <c:v>2013.I-VI</c:v>
                </c:pt>
                <c:pt idx="10">
                  <c:v>2014.I-VI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76</c:v>
                </c:pt>
                <c:pt idx="1">
                  <c:v>78</c:v>
                </c:pt>
                <c:pt idx="2">
                  <c:v>78</c:v>
                </c:pt>
                <c:pt idx="3">
                  <c:v>120</c:v>
                </c:pt>
                <c:pt idx="4">
                  <c:v>95</c:v>
                </c:pt>
                <c:pt idx="5">
                  <c:v>99</c:v>
                </c:pt>
                <c:pt idx="6">
                  <c:v>85</c:v>
                </c:pt>
                <c:pt idx="7">
                  <c:v>104</c:v>
                </c:pt>
                <c:pt idx="8">
                  <c:v>117</c:v>
                </c:pt>
                <c:pt idx="9">
                  <c:v>142</c:v>
                </c:pt>
                <c:pt idx="10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28020096"/>
        <c:axId val="28030080"/>
      </c:barChart>
      <c:catAx>
        <c:axId val="280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030080"/>
        <c:crosses val="autoZero"/>
        <c:auto val="1"/>
        <c:lblAlgn val="ctr"/>
        <c:lblOffset val="100"/>
        <c:noMultiLvlLbl val="0"/>
      </c:catAx>
      <c:valAx>
        <c:axId val="2803008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02009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629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chart" Target="../charts/chart20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chart" Target="../charts/chart18.xml"/><Relationship Id="rId5" Type="http://schemas.openxmlformats.org/officeDocument/2006/relationships/image" Target="../media/image11.jpeg"/><Relationship Id="rId10" Type="http://schemas.openxmlformats.org/officeDocument/2006/relationships/chart" Target="../charts/chart17.xml"/><Relationship Id="rId4" Type="http://schemas.openxmlformats.org/officeDocument/2006/relationships/image" Target="../media/image10.jpeg"/><Relationship Id="rId9" Type="http://schemas.openxmlformats.org/officeDocument/2006/relationships/chart" Target="../charts/chart16.xml"/><Relationship Id="rId1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22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23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645107"/>
              </p:ext>
            </p:extLst>
          </p:nvPr>
        </p:nvGraphicFramePr>
        <p:xfrm>
          <a:off x="762000" y="1066800"/>
          <a:ext cx="33813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834679"/>
              </p:ext>
            </p:extLst>
          </p:nvPr>
        </p:nvGraphicFramePr>
        <p:xfrm>
          <a:off x="4191000" y="10668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398925"/>
              </p:ext>
            </p:extLst>
          </p:nvPr>
        </p:nvGraphicFramePr>
        <p:xfrm>
          <a:off x="41910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844167"/>
              </p:ext>
            </p:extLst>
          </p:nvPr>
        </p:nvGraphicFramePr>
        <p:xfrm>
          <a:off x="1143000" y="3962401"/>
          <a:ext cx="7315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5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43000" y="1676400"/>
          <a:ext cx="7315200" cy="19856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526114"/>
                <a:gridCol w="789409"/>
                <a:gridCol w="789409"/>
                <a:gridCol w="789409"/>
                <a:gridCol w="789409"/>
                <a:gridCol w="817405"/>
                <a:gridCol w="814045"/>
              </a:tblGrid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 үйлдвэрийн салбар</a:t>
                      </a:r>
                      <a:endParaRPr lang="mn-MN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strike="noStrik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I-V</a:t>
                      </a:r>
                      <a:endParaRPr lang="en-US" sz="1100" b="1" i="0" u="none" strike="noStrike" dirty="0" smtClean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strike="noStrik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I-V</a:t>
                      </a:r>
                      <a:endParaRPr lang="en-US" sz="1100" b="1" i="0" u="none" strike="noStrike" dirty="0" smtClean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I-V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I-V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I-V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I-V</a:t>
                      </a:r>
                      <a:endParaRPr lang="en-US" sz="11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r>
                        <a:rPr lang="en-US" sz="1100" b="1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I-V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дүн</a:t>
                      </a:r>
                      <a:endParaRPr lang="mn-MN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12449.1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11744.6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14728.9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13416.7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latin typeface="Arial"/>
                        </a:rPr>
                        <a:t>12406.5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93.00%</a:t>
                      </a:r>
                    </a:p>
                  </a:txBody>
                  <a:tcPr marL="0" marR="0" marT="0" marB="0" anchor="b"/>
                </a:tc>
              </a:tr>
              <a:tr h="3454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Уул уурхай, олборлох аж үйлдвэр</a:t>
                      </a:r>
                      <a:endParaRPr lang="mn-MN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10 974.6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9 399.3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12 250.7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10 464.9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latin typeface="Arial"/>
                        </a:rPr>
                        <a:t>8 627.2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82.40%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Боловсруулах аж үйлдвэр</a:t>
                      </a:r>
                      <a:endParaRPr lang="mn-MN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 97.0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 93.1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 167.3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 157.7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latin typeface="Arial"/>
                        </a:rPr>
                        <a:t> 194.5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123.30%</a:t>
                      </a:r>
                    </a:p>
                  </a:txBody>
                  <a:tcPr marL="0" marR="0" marT="0" marB="0" anchor="b"/>
                </a:tc>
              </a:tr>
              <a:tr h="5283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1 377.5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2 252.2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D0D0D"/>
                          </a:solidFill>
                          <a:latin typeface="Arial"/>
                        </a:rPr>
                        <a:t>2 310.9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2 722.9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latin typeface="Arial"/>
                        </a:rPr>
                        <a:t>3 501.5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latin typeface="Arial"/>
                        </a:rPr>
                        <a:t>134.70%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00200" y="947738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>
                <a:latin typeface="Arial" charset="0"/>
              </a:rPr>
              <a:t>Аж</a:t>
            </a: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dirty="0" err="1">
                <a:latin typeface="Arial" charset="0"/>
              </a:rPr>
              <a:t>үйлдвэрийн</a:t>
            </a: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dirty="0" err="1">
                <a:latin typeface="Arial" charset="0"/>
              </a:rPr>
              <a:t>салбарын</a:t>
            </a: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dirty="0" err="1">
                <a:latin typeface="Arial" charset="0"/>
              </a:rPr>
              <a:t>нийт</a:t>
            </a: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dirty="0" err="1">
                <a:latin typeface="Arial" charset="0"/>
              </a:rPr>
              <a:t>үйлдвэрлэл</a:t>
            </a:r>
            <a:r>
              <a:rPr lang="mn-MN" altLang="en-US" b="1" dirty="0">
                <a:latin typeface="Arial" charset="0"/>
              </a:rPr>
              <a:t>, </a:t>
            </a:r>
            <a:endParaRPr lang="en-US" altLang="en-US" b="1" dirty="0">
              <a:latin typeface="Arial" charset="0"/>
            </a:endParaRPr>
          </a:p>
          <a:p>
            <a:pPr algn="ctr"/>
            <a:r>
              <a:rPr lang="mn-MN" altLang="en-US" b="1" dirty="0">
                <a:latin typeface="Arial" charset="0"/>
              </a:rPr>
              <a:t>2005 оны </a:t>
            </a:r>
            <a:r>
              <a:rPr lang="mn-MN" altLang="en-US" sz="1600" b="1" dirty="0">
                <a:latin typeface="Arial" charset="0"/>
              </a:rPr>
              <a:t>зэрэгцүүлэх</a:t>
            </a:r>
            <a:r>
              <a:rPr lang="mn-MN" altLang="en-US" b="1" dirty="0">
                <a:latin typeface="Arial" charset="0"/>
              </a:rPr>
              <a:t> үнээр</a:t>
            </a:r>
            <a:r>
              <a:rPr lang="en-US" altLang="en-US" b="1" dirty="0">
                <a:latin typeface="Arial" charset="0"/>
              </a:rPr>
              <a:t>, </a:t>
            </a:r>
            <a:r>
              <a:rPr lang="mn-MN" altLang="en-US" b="1" dirty="0" smtClean="0">
                <a:latin typeface="Arial" charset="0"/>
              </a:rPr>
              <a:t>сая </a:t>
            </a:r>
            <a:r>
              <a:rPr lang="mn-MN" altLang="en-US" b="1" dirty="0">
                <a:latin typeface="Arial" charset="0"/>
              </a:rPr>
              <a:t>төг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886199"/>
            <a:ext cx="7086600" cy="2718099"/>
          </a:xfrm>
          <a:prstGeom prst="rect">
            <a:avLst/>
          </a:prstGeom>
        </p:spPr>
      </p:pic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8305800" y="1905000"/>
            <a:ext cx="1524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6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6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дугаар 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011699"/>
              </p:ext>
            </p:extLst>
          </p:nvPr>
        </p:nvGraphicFramePr>
        <p:xfrm>
          <a:off x="686189" y="4114800"/>
          <a:ext cx="84201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245003240"/>
              </p:ext>
            </p:extLst>
          </p:nvPr>
        </p:nvGraphicFramePr>
        <p:xfrm>
          <a:off x="717680" y="1636713"/>
          <a:ext cx="4210050" cy="240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92165349"/>
              </p:ext>
            </p:extLst>
          </p:nvPr>
        </p:nvGraphicFramePr>
        <p:xfrm>
          <a:off x="5029200" y="1452563"/>
          <a:ext cx="4038600" cy="258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82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762000" y="1084729"/>
          <a:ext cx="3867150" cy="278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1066800"/>
          <a:ext cx="39624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762000" y="4191000"/>
          <a:ext cx="80010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37075"/>
              </p:ext>
            </p:extLst>
          </p:nvPr>
        </p:nvGraphicFramePr>
        <p:xfrm>
          <a:off x="4941888" y="1160106"/>
          <a:ext cx="4125912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60082"/>
              </p:ext>
            </p:extLst>
          </p:nvPr>
        </p:nvGraphicFramePr>
        <p:xfrm>
          <a:off x="685800" y="1206954"/>
          <a:ext cx="425301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12136"/>
              </p:ext>
            </p:extLst>
          </p:nvPr>
        </p:nvGraphicFramePr>
        <p:xfrm>
          <a:off x="685800" y="4438261"/>
          <a:ext cx="80772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219200" y="1066800"/>
          <a:ext cx="6781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19200" y="4038600"/>
          <a:ext cx="6781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16013"/>
              </p:ext>
            </p:extLst>
          </p:nvPr>
        </p:nvGraphicFramePr>
        <p:xfrm>
          <a:off x="914400" y="912661"/>
          <a:ext cx="7740833" cy="3049739"/>
        </p:xfrm>
        <a:graphic>
          <a:graphicData uri="http://schemas.openxmlformats.org/drawingml/2006/table">
            <a:tbl>
              <a:tblPr/>
              <a:tblGrid>
                <a:gridCol w="1549400"/>
                <a:gridCol w="1111604"/>
                <a:gridCol w="844196"/>
                <a:gridCol w="900821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38970.1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50 036.3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14900.9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17 266.8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3156.1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3 718.6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3705.4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3 995.9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2266.1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5 393.2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784.4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1 197.7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13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21 195.5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10970.6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11 151.2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46.9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94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57769.7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80 352.1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30361.3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33 658.5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838200" y="4343400"/>
          <a:ext cx="4038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953000" y="4419600"/>
          <a:ext cx="3962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477838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3630613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55688" y="1019175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81375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19743395"/>
              </p:ext>
            </p:extLst>
          </p:nvPr>
        </p:nvGraphicFramePr>
        <p:xfrm>
          <a:off x="1219200" y="942975"/>
          <a:ext cx="723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77471880"/>
              </p:ext>
            </p:extLst>
          </p:nvPr>
        </p:nvGraphicFramePr>
        <p:xfrm>
          <a:off x="1219200" y="3838575"/>
          <a:ext cx="7391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443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27556"/>
              </p:ext>
            </p:extLst>
          </p:nvPr>
        </p:nvGraphicFramePr>
        <p:xfrm>
          <a:off x="4648200" y="1752600"/>
          <a:ext cx="4343400" cy="18287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5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Тэмээ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Адуу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Үхэр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>
                          <a:latin typeface="Arial" pitchFamily="34" charset="0"/>
                          <a:cs typeface="Arial" pitchFamily="34" charset="0"/>
                        </a:rPr>
                        <a:t>    Хонь </a:t>
                      </a:r>
                      <a:endParaRPr lang="mn-MN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Ямаа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334000" y="1135063"/>
            <a:ext cx="354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898" y="5381492"/>
            <a:ext cx="1253404" cy="106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2860">
            <a:off x="5577134" y="5361884"/>
            <a:ext cx="1149681" cy="1092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3602" y="5405657"/>
            <a:ext cx="1194955" cy="101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803591" y="5417044"/>
            <a:ext cx="1133389" cy="974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4493" y="5381492"/>
            <a:ext cx="1143000" cy="1039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114800" y="3810000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 явц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586126"/>
              </p:ext>
            </p:extLst>
          </p:nvPr>
        </p:nvGraphicFramePr>
        <p:xfrm>
          <a:off x="720013" y="1164800"/>
          <a:ext cx="3394787" cy="537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649301"/>
              </p:ext>
            </p:extLst>
          </p:nvPr>
        </p:nvGraphicFramePr>
        <p:xfrm>
          <a:off x="3024896" y="4124970"/>
          <a:ext cx="17526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41194"/>
              </p:ext>
            </p:extLst>
          </p:nvPr>
        </p:nvGraphicFramePr>
        <p:xfrm>
          <a:off x="4084571" y="4116505"/>
          <a:ext cx="1905000" cy="155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556012"/>
              </p:ext>
            </p:extLst>
          </p:nvPr>
        </p:nvGraphicFramePr>
        <p:xfrm>
          <a:off x="5073144" y="4147892"/>
          <a:ext cx="1795927" cy="128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412535"/>
              </p:ext>
            </p:extLst>
          </p:nvPr>
        </p:nvGraphicFramePr>
        <p:xfrm>
          <a:off x="6373399" y="4084497"/>
          <a:ext cx="1658905" cy="147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113577"/>
              </p:ext>
            </p:extLst>
          </p:nvPr>
        </p:nvGraphicFramePr>
        <p:xfrm>
          <a:off x="7519987" y="4113436"/>
          <a:ext cx="1571625" cy="152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9652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834309"/>
              </p:ext>
            </p:extLst>
          </p:nvPr>
        </p:nvGraphicFramePr>
        <p:xfrm>
          <a:off x="715347" y="1066800"/>
          <a:ext cx="323056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656145"/>
              </p:ext>
            </p:extLst>
          </p:nvPr>
        </p:nvGraphicFramePr>
        <p:xfrm>
          <a:off x="3886200" y="1143000"/>
          <a:ext cx="4953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3737784" y="4200315"/>
            <a:ext cx="9144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69" y="4868289"/>
            <a:ext cx="990600" cy="13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4889" b="1327"/>
          <a:stretch/>
        </p:blipFill>
        <p:spPr bwMode="auto">
          <a:xfrm>
            <a:off x="5835032" y="4203424"/>
            <a:ext cx="930339" cy="128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t="13339" r="14085"/>
          <a:stretch/>
        </p:blipFill>
        <p:spPr bwMode="auto">
          <a:xfrm>
            <a:off x="6813678" y="4907121"/>
            <a:ext cx="958722" cy="132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26538"/>
          <a:stretch/>
        </p:blipFill>
        <p:spPr bwMode="auto">
          <a:xfrm>
            <a:off x="7884463" y="4200314"/>
            <a:ext cx="1107137" cy="12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841</Words>
  <Application>Microsoft Office PowerPoint</Application>
  <PresentationFormat>On-screen Show (4:3)</PresentationFormat>
  <Paragraphs>296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122</cp:revision>
  <dcterms:created xsi:type="dcterms:W3CDTF">2006-08-16T00:00:00Z</dcterms:created>
  <dcterms:modified xsi:type="dcterms:W3CDTF">2014-09-10T02:46:44Z</dcterms:modified>
</cp:coreProperties>
</file>