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2" r:id="rId3"/>
    <p:sldId id="293" r:id="rId4"/>
    <p:sldId id="287" r:id="rId5"/>
    <p:sldId id="288" r:id="rId6"/>
    <p:sldId id="294" r:id="rId7"/>
    <p:sldId id="295" r:id="rId8"/>
    <p:sldId id="271" r:id="rId9"/>
    <p:sldId id="298" r:id="rId10"/>
    <p:sldId id="296" r:id="rId11"/>
    <p:sldId id="277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7sa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7sa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AA\My%20Documents\tusuw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1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2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3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7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7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7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315789473684216E-2"/>
          <c:y val="0.10292598040629543"/>
          <c:w val="0.95175438596491202"/>
          <c:h val="0.63292434599521219"/>
        </c:manualLayout>
      </c:layout>
      <c:lineChart>
        <c:grouping val="standard"/>
        <c:varyColors val="0"/>
        <c:ser>
          <c:idx val="0"/>
          <c:order val="0"/>
          <c:tx>
            <c:strRef>
              <c:f>'3'!$L$22</c:f>
              <c:strCache>
                <c:ptCount val="1"/>
                <c:pt idx="0">
                  <c:v>Шинээр бүртгүүлсэн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'3'!$M$21:$O$21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'3'!$M$22:$O$22</c:f>
              <c:numCache>
                <c:formatCode>#\ ##0</c:formatCode>
                <c:ptCount val="3"/>
                <c:pt idx="0">
                  <c:v>1062</c:v>
                </c:pt>
                <c:pt idx="1">
                  <c:v>1328</c:v>
                </c:pt>
                <c:pt idx="2">
                  <c:v>1021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'3'!$L$23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'3'!$M$21:$O$21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'3'!$M$23:$O$23</c:f>
              <c:numCache>
                <c:formatCode>#\ ##0</c:formatCode>
                <c:ptCount val="3"/>
                <c:pt idx="0">
                  <c:v>885</c:v>
                </c:pt>
                <c:pt idx="1">
                  <c:v>545</c:v>
                </c:pt>
                <c:pt idx="2">
                  <c:v>570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97440"/>
        <c:axId val="25598976"/>
      </c:lineChart>
      <c:catAx>
        <c:axId val="255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598976"/>
        <c:crosses val="autoZero"/>
        <c:auto val="1"/>
        <c:lblAlgn val="ctr"/>
        <c:lblOffset val="100"/>
        <c:noMultiLvlLbl val="0"/>
      </c:catAx>
      <c:valAx>
        <c:axId val="25598976"/>
        <c:scaling>
          <c:orientation val="minMax"/>
          <c:min val="400"/>
        </c:scaling>
        <c:delete val="1"/>
        <c:axPos val="l"/>
        <c:numFmt formatCode="#\ ##0" sourceLinked="1"/>
        <c:majorTickMark val="out"/>
        <c:minorTickMark val="none"/>
        <c:tickLblPos val="nextTo"/>
        <c:crossAx val="25597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834645669291339"/>
          <c:y val="0.86694432426715884"/>
          <c:w val="0.73506147257908605"/>
          <c:h val="7.789757049599568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mn-MN" sz="1300" dirty="0"/>
              <a:t>Гэмт</a:t>
            </a:r>
            <a:r>
              <a:rPr lang="mn-MN" sz="1300" baseline="0" dirty="0"/>
              <a:t> хэргийн тоо, </a:t>
            </a:r>
            <a:r>
              <a:rPr lang="mn-MN" sz="1300" baseline="0" dirty="0" smtClean="0"/>
              <a:t>сумдаар, 2014 оны эхний 7 сарын байдлаар</a:t>
            </a:r>
            <a:endParaRPr lang="en-US" sz="1300" dirty="0"/>
          </a:p>
        </c:rich>
      </c:tx>
      <c:layout>
        <c:manualLayout>
          <c:xMode val="edge"/>
          <c:yMode val="edge"/>
          <c:x val="0.16158860297102037"/>
          <c:y val="2.5313470721005937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 (2)'!$B$133:$B$145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Баяндэлгэр</c:v>
                </c:pt>
                <c:pt idx="3">
                  <c:v>Түмэнцогт</c:v>
                </c:pt>
                <c:pt idx="4">
                  <c:v>Наран</c:v>
                </c:pt>
                <c:pt idx="5">
                  <c:v>Онгон</c:v>
                </c:pt>
                <c:pt idx="6">
                  <c:v>Дарьганга</c:v>
                </c:pt>
                <c:pt idx="7">
                  <c:v>Асгат</c:v>
                </c:pt>
                <c:pt idx="8">
                  <c:v>Сүхбаатар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 (2)'!$C$133:$C$145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15</c:v>
                </c:pt>
                <c:pt idx="11">
                  <c:v>28</c:v>
                </c:pt>
                <c:pt idx="12">
                  <c:v>108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'gemt hereg1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68114304"/>
        <c:axId val="68115840"/>
      </c:barChart>
      <c:catAx>
        <c:axId val="68114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8115840"/>
        <c:crosses val="autoZero"/>
        <c:auto val="1"/>
        <c:lblAlgn val="ctr"/>
        <c:lblOffset val="100"/>
        <c:noMultiLvlLbl val="0"/>
      </c:catAx>
      <c:valAx>
        <c:axId val="68115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11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/>
            </a:pPr>
            <a:r>
              <a:rPr lang="mn-MN" sz="1000" b="1" dirty="0"/>
              <a:t>Сэжигтэн</a:t>
            </a:r>
            <a:r>
              <a:rPr lang="mn-MN" sz="1000" b="1" baseline="0" dirty="0"/>
              <a:t> яллагдагчдын </a:t>
            </a:r>
            <a:r>
              <a:rPr lang="mn-MN" sz="1000" b="1" baseline="0" dirty="0" smtClean="0"/>
              <a:t>тоо, жил бүрийн эхний 7 сарын байдлаар</a:t>
            </a:r>
            <a:endParaRPr lang="en-US" sz="1000" b="1" dirty="0"/>
          </a:p>
        </c:rich>
      </c:tx>
      <c:layout>
        <c:manualLayout>
          <c:xMode val="edge"/>
          <c:yMode val="edge"/>
          <c:x val="0.14481879668887543"/>
          <c:y val="2.48050243719535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464940668824167E-2"/>
          <c:y val="0.30856443393006577"/>
          <c:w val="0.90507011866235154"/>
          <c:h val="0.4458086461165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 (2)'!$B$123</c:f>
              <c:strCache>
                <c:ptCount val="1"/>
                <c:pt idx="0">
                  <c:v>Бүгд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 (2)'!$C$122:$E$122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'gemt hereg1 (2)'!$C$123:$E$123</c:f>
              <c:numCache>
                <c:formatCode>General</c:formatCode>
                <c:ptCount val="3"/>
                <c:pt idx="0">
                  <c:v>108</c:v>
                </c:pt>
                <c:pt idx="1">
                  <c:v>164</c:v>
                </c:pt>
                <c:pt idx="2">
                  <c:v>201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3"/>
        <c:axId val="71658496"/>
        <c:axId val="71671168"/>
      </c:barChart>
      <c:catAx>
        <c:axId val="716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1671168"/>
        <c:crosses val="autoZero"/>
        <c:auto val="1"/>
        <c:lblAlgn val="ctr"/>
        <c:lblOffset val="100"/>
        <c:noMultiLvlLbl val="0"/>
      </c:catAx>
      <c:valAx>
        <c:axId val="71671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1658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Сэжигтэн</a:t>
            </a:r>
            <a:r>
              <a:rPr lang="mn-MN" sz="11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яллагдагчын тоо, сумдаар, 2014 оны эхний 7 сарын байдлаар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'gemt hereg1 (2)'!$E$184</c:f>
              <c:strCache>
                <c:ptCount val="1"/>
                <c:pt idx="0">
                  <c:v>oh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 (2)'!$D$185:$D$197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Түмэнцогт</c:v>
                </c:pt>
                <c:pt idx="3">
                  <c:v>Баяндэлгэр</c:v>
                </c:pt>
                <c:pt idx="4">
                  <c:v>Сүхбаатар</c:v>
                </c:pt>
                <c:pt idx="5">
                  <c:v>Наран</c:v>
                </c:pt>
                <c:pt idx="6">
                  <c:v>Дарьганга</c:v>
                </c:pt>
                <c:pt idx="7">
                  <c:v>Асгат</c:v>
                </c:pt>
                <c:pt idx="8">
                  <c:v>Онгон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 (2)'!$E$185:$E$197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9</c:v>
                </c:pt>
                <c:pt idx="10">
                  <c:v>12</c:v>
                </c:pt>
                <c:pt idx="11">
                  <c:v>28</c:v>
                </c:pt>
                <c:pt idx="12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1808128"/>
        <c:axId val="71809664"/>
      </c:barChart>
      <c:catAx>
        <c:axId val="7180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809664"/>
        <c:crosses val="autoZero"/>
        <c:auto val="1"/>
        <c:lblAlgn val="ctr"/>
        <c:lblOffset val="100"/>
        <c:noMultiLvlLbl val="0"/>
      </c:catAx>
      <c:valAx>
        <c:axId val="7180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80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Хэрэглээний үнийн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4563152522601331"/>
          <c:y val="2.945995386940269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048669134698782E-2"/>
          <c:y val="0.15697944006999251"/>
          <c:w val="0.79674754629470701"/>
          <c:h val="0.6926461796442116"/>
        </c:manualLayout>
      </c:layout>
      <c:lineChart>
        <c:grouping val="standard"/>
        <c:varyColors val="0"/>
        <c:ser>
          <c:idx val="0"/>
          <c:order val="0"/>
          <c:tx>
            <c:v>2012</c:v>
          </c:tx>
          <c:dLbls>
            <c:dLbl>
              <c:idx val="0"/>
              <c:layout>
                <c:manualLayout>
                  <c:x val="-3.8816108685104475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1610868510448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697719553614823E-2"/>
                  <c:y val="-4.6296296296296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7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816127150772817E-2"/>
                  <c:y val="-2.609440865346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638524987870104E-2"/>
                  <c:y val="-6.944444444444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579330422125177E-2"/>
                  <c:y val="-6.481481481481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  <c:smooth val="0"/>
        </c:ser>
        <c:ser>
          <c:idx val="1"/>
          <c:order val="1"/>
          <c:tx>
            <c:v>2013</c:v>
          </c:tx>
          <c:dLbls>
            <c:dLbl>
              <c:idx val="0"/>
              <c:layout>
                <c:manualLayout>
                  <c:x val="-3.6875303250849319E-2"/>
                  <c:y val="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875303250849333E-2"/>
                  <c:y val="6.01851851851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875303250849333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816108685104482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171276079573311E-2"/>
                  <c:y val="6.481481481481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2"/>
          <c:order val="2"/>
          <c:tx>
            <c:v>2014</c:v>
          </c:tx>
          <c:dLbls>
            <c:dLbl>
              <c:idx val="0"/>
              <c:layout>
                <c:manualLayout>
                  <c:x val="-4.2697719553614823E-2"/>
                  <c:y val="3.2407407407407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08054342552302E-3"/>
                  <c:y val="4.6296296296296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34885977680738E-2"/>
                  <c:y val="2.314778361038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87530325084918E-2"/>
                  <c:y val="-3.240740740740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56288"/>
        <c:axId val="117758208"/>
      </c:lineChart>
      <c:catAx>
        <c:axId val="11775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758208"/>
        <c:crosses val="autoZero"/>
        <c:auto val="1"/>
        <c:lblAlgn val="ctr"/>
        <c:lblOffset val="100"/>
        <c:noMultiLvlLbl val="0"/>
      </c:catAx>
      <c:valAx>
        <c:axId val="117758208"/>
        <c:scaling>
          <c:orientation val="minMax"/>
          <c:max val="112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75628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7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-р 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732458189470164E-2"/>
          <c:y val="0.20972222222222245"/>
          <c:w val="0.82550345461520669"/>
          <c:h val="0.73935185185185182"/>
        </c:manualLayout>
      </c:layout>
      <c:barChart>
        <c:barDir val="col"/>
        <c:grouping val="clustered"/>
        <c:varyColors val="0"/>
        <c:ser>
          <c:idx val="0"/>
          <c:order val="0"/>
          <c:tx>
            <c:v>Хувь</c:v>
          </c:tx>
          <c:invertIfNegative val="0"/>
          <c:dLbls>
            <c:dLbl>
              <c:idx val="1"/>
              <c:layout>
                <c:manualLayout>
                  <c:x val="0"/>
                  <c:y val="-3.240740740740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95706705258096E-3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295706705258096E-3"/>
                  <c:y val="-5.0925561388159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ДА</c:v>
                </c:pt>
                <c:pt idx="1">
                  <c:v>ГО</c:v>
                </c:pt>
                <c:pt idx="2">
                  <c:v>ДУ</c:v>
                </c:pt>
                <c:pt idx="3">
                  <c:v>ХЭ</c:v>
                </c:pt>
                <c:pt idx="4">
                  <c:v>ӨМ</c:v>
                </c:pt>
                <c:pt idx="5">
                  <c:v>БӨ</c:v>
                </c:pt>
                <c:pt idx="6">
                  <c:v>ГС</c:v>
                </c:pt>
                <c:pt idx="7">
                  <c:v>ХО</c:v>
                </c:pt>
                <c:pt idx="8">
                  <c:v>ДД</c:v>
                </c:pt>
                <c:pt idx="9">
                  <c:v>ТӨ</c:v>
                </c:pt>
                <c:pt idx="10">
                  <c:v>ХӨ</c:v>
                </c:pt>
                <c:pt idx="11">
                  <c:v>БХ</c:v>
                </c:pt>
                <c:pt idx="12">
                  <c:v>АР</c:v>
                </c:pt>
                <c:pt idx="13">
                  <c:v>ДО</c:v>
                </c:pt>
                <c:pt idx="14">
                  <c:v>УВ</c:v>
                </c:pt>
                <c:pt idx="15">
                  <c:v>СҮ</c:v>
                </c:pt>
                <c:pt idx="16">
                  <c:v>СЭ</c:v>
                </c:pt>
                <c:pt idx="17">
                  <c:v>ОР</c:v>
                </c:pt>
                <c:pt idx="18">
                  <c:v>ӨВ</c:v>
                </c:pt>
                <c:pt idx="19">
                  <c:v>БУ</c:v>
                </c:pt>
                <c:pt idx="20">
                  <c:v>ЗА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 formatCode="0.0">
                  <c:v>-1.5</c:v>
                </c:pt>
                <c:pt idx="1">
                  <c:v>-0.9</c:v>
                </c:pt>
                <c:pt idx="2">
                  <c:v>-0.2</c:v>
                </c:pt>
                <c:pt idx="3">
                  <c:v>-0.1</c:v>
                </c:pt>
                <c:pt idx="4">
                  <c:v>-0.1</c:v>
                </c:pt>
                <c:pt idx="5">
                  <c:v>0.1</c:v>
                </c:pt>
                <c:pt idx="6">
                  <c:v>0.2</c:v>
                </c:pt>
                <c:pt idx="7">
                  <c:v>0.3000000000000001</c:v>
                </c:pt>
                <c:pt idx="8">
                  <c:v>0.4</c:v>
                </c:pt>
                <c:pt idx="9">
                  <c:v>0.5</c:v>
                </c:pt>
                <c:pt idx="10" formatCode="0.0">
                  <c:v>0.5</c:v>
                </c:pt>
                <c:pt idx="11">
                  <c:v>0.5</c:v>
                </c:pt>
                <c:pt idx="12">
                  <c:v>0.5</c:v>
                </c:pt>
                <c:pt idx="13" formatCode="0.0">
                  <c:v>0.70000000000000018</c:v>
                </c:pt>
                <c:pt idx="14">
                  <c:v>0.70000000000000018</c:v>
                </c:pt>
                <c:pt idx="15">
                  <c:v>0.9</c:v>
                </c:pt>
                <c:pt idx="16" formatCode="0.0">
                  <c:v>1</c:v>
                </c:pt>
                <c:pt idx="17">
                  <c:v>1.1000000000000001</c:v>
                </c:pt>
                <c:pt idx="18" formatCode="0.0">
                  <c:v>1.1000000000000001</c:v>
                </c:pt>
                <c:pt idx="19">
                  <c:v>1.3</c:v>
                </c:pt>
                <c:pt idx="20" formatCode="0.0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22880"/>
        <c:axId val="124941440"/>
      </c:barChart>
      <c:catAx>
        <c:axId val="12492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4941440"/>
        <c:crosses val="autoZero"/>
        <c:auto val="1"/>
        <c:lblAlgn val="ctr"/>
        <c:lblOffset val="100"/>
        <c:noMultiLvlLbl val="0"/>
      </c:catAx>
      <c:valAx>
        <c:axId val="12494144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492288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6.7661383137527481E-2"/>
          <c:y val="0.26902085156022182"/>
          <c:w val="6.9820527137436514E-2"/>
          <c:h val="8.371719160105001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60213061602594"/>
          <c:y val="3.5714285714285712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823529411764705E-2"/>
          <c:y val="0.15259640621845352"/>
          <c:w val="0.92810457516339873"/>
          <c:h val="0.622200181708055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Sheet8!$B$47</c:f>
              <c:strCache>
                <c:ptCount val="1"/>
                <c:pt idx="0">
                  <c:v>Зээлийн өрийн үлдэгдэл, тэрбум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6136101499423404E-3"/>
                  <c:y val="-9.523809523809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36101499423335E-3"/>
                  <c:y val="-0.13492063492063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912161920094212E-17"/>
                  <c:y val="-0.21031748435291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8039215686274508E-3"/>
                  <c:y val="-0.26098879466989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67973856209153E-3"/>
                  <c:y val="-0.3357752877044217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Sheet8!$A$48:$A$52</c:f>
              <c:strCache>
                <c:ptCount val="5"/>
                <c:pt idx="0">
                  <c:v>2010.I-VII</c:v>
                </c:pt>
                <c:pt idx="1">
                  <c:v>2011.I-VII</c:v>
                </c:pt>
                <c:pt idx="2">
                  <c:v>2012.I-VII</c:v>
                </c:pt>
                <c:pt idx="3">
                  <c:v>2013.I-VII</c:v>
                </c:pt>
                <c:pt idx="4">
                  <c:v>2014.I-VII</c:v>
                </c:pt>
              </c:strCache>
            </c:strRef>
          </c:cat>
          <c:val>
            <c:numRef>
              <c:f>Sheet8!$B$48:$B$52</c:f>
              <c:numCache>
                <c:formatCode>###\ ##0.0</c:formatCode>
                <c:ptCount val="5"/>
                <c:pt idx="0">
                  <c:v>15.1</c:v>
                </c:pt>
                <c:pt idx="1">
                  <c:v>27.5</c:v>
                </c:pt>
                <c:pt idx="2">
                  <c:v>39.6</c:v>
                </c:pt>
                <c:pt idx="3">
                  <c:v>60.9</c:v>
                </c:pt>
                <c:pt idx="4">
                  <c:v>86.3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4974080"/>
        <c:axId val="24975616"/>
      </c:barChart>
      <c:catAx>
        <c:axId val="2497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975616"/>
        <c:crosses val="autoZero"/>
        <c:auto val="1"/>
        <c:lblAlgn val="ctr"/>
        <c:lblOffset val="100"/>
        <c:noMultiLvlLbl val="0"/>
      </c:catAx>
      <c:valAx>
        <c:axId val="24975616"/>
        <c:scaling>
          <c:orientation val="minMax"/>
        </c:scaling>
        <c:delete val="1"/>
        <c:axPos val="l"/>
        <c:numFmt formatCode="###\ ##0.0" sourceLinked="1"/>
        <c:majorTickMark val="none"/>
        <c:minorTickMark val="none"/>
        <c:tickLblPos val="nextTo"/>
        <c:crossAx val="24974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727248928588181"/>
          <c:y val="7.4894103583586741E-4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950129911475888E-2"/>
          <c:y val="0.11202439972781182"/>
          <c:w val="0.95677471852513585"/>
          <c:h val="0.656082920190531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Sheet8!$B$60</c:f>
              <c:strCache>
                <c:ptCount val="1"/>
                <c:pt idx="0">
                  <c:v>Хадгаламжийн үлдэгдэл, тэрбум төг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149038865334269E-3"/>
                  <c:y val="-0.15589407759673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51539197030842E-2"/>
                  <c:y val="-0.20220180810731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709261154007704E-3"/>
                  <c:y val="-0.27877418100515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23712064644705E-4"/>
                  <c:y val="-0.33471128608923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365911563849331E-3"/>
                  <c:y val="-0.3390240108875281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Sheet8!$A$61:$A$65</c:f>
              <c:strCache>
                <c:ptCount val="5"/>
                <c:pt idx="0">
                  <c:v>2010.I-VII</c:v>
                </c:pt>
                <c:pt idx="1">
                  <c:v>2011.I-VII</c:v>
                </c:pt>
                <c:pt idx="2">
                  <c:v>2012.I-VII</c:v>
                </c:pt>
                <c:pt idx="3">
                  <c:v>2013.I-VII</c:v>
                </c:pt>
                <c:pt idx="4">
                  <c:v>2014.I-VII</c:v>
                </c:pt>
              </c:strCache>
            </c:strRef>
          </c:cat>
          <c:val>
            <c:numRef>
              <c:f>Sheet8!$B$61:$B$65</c:f>
              <c:numCache>
                <c:formatCode>###\ ##0.0</c:formatCode>
                <c:ptCount val="5"/>
                <c:pt idx="0">
                  <c:v>11.2</c:v>
                </c:pt>
                <c:pt idx="1">
                  <c:v>15.5</c:v>
                </c:pt>
                <c:pt idx="2">
                  <c:v>23.6</c:v>
                </c:pt>
                <c:pt idx="3">
                  <c:v>28.6</c:v>
                </c:pt>
                <c:pt idx="4">
                  <c:v>31.8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409792"/>
        <c:axId val="25411584"/>
      </c:barChart>
      <c:catAx>
        <c:axId val="25409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411584"/>
        <c:crosses val="autoZero"/>
        <c:auto val="1"/>
        <c:lblAlgn val="ctr"/>
        <c:lblOffset val="100"/>
        <c:noMultiLvlLbl val="0"/>
      </c:catAx>
      <c:valAx>
        <c:axId val="25411584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extTo"/>
        <c:crossAx val="2540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r>
              <a:rPr lang="mn-MN" dirty="0"/>
              <a:t>Улсын төсвөөс олгосон санхүүгийн дэмжлэг, </a:t>
            </a:r>
            <a:r>
              <a:rPr lang="mn-MN" dirty="0" smtClean="0"/>
              <a:t>2013 оны жилийн          эцсийн байдлаар,</a:t>
            </a:r>
            <a:r>
              <a:rPr lang="mn-MN" baseline="0" dirty="0" smtClean="0"/>
              <a:t> </a:t>
            </a:r>
            <a:r>
              <a:rPr lang="mn-MN" dirty="0" smtClean="0"/>
              <a:t>тэрбум </a:t>
            </a:r>
            <a:r>
              <a:rPr lang="mn-MN" dirty="0"/>
              <a:t>төг</a:t>
            </a:r>
          </a:p>
        </c:rich>
      </c:tx>
      <c:layout>
        <c:manualLayout>
          <c:xMode val="edge"/>
          <c:yMode val="edge"/>
          <c:x val="0.16899903301561017"/>
          <c:y val="6.13582677165354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641025641025741E-2"/>
          <c:y val="0.18029350104821804"/>
          <c:w val="0.93447293447293356"/>
          <c:h val="0.61896271527702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Sheet6!$B$4</c:f>
              <c:strCache>
                <c:ptCount val="1"/>
                <c:pt idx="0">
                  <c:v>Улсын төсвөөс олгосон санхүүгийн дэмжлэг, төрбум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427462592816946E-2"/>
                  <c:y val="8.8225292593143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022679857325525E-2"/>
                  <c:y val="1.764505851862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4045584045584053E-3"/>
                  <c:y val="1.388897142574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25786163522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8.3857442348009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1.6771488469601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6980056980056983E-3"/>
                  <c:y val="1.25786163522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490028490028491E-3"/>
                  <c:y val="1.25786163522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8490028490028491E-3"/>
                  <c:y val="1.257828620479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8.5470085470085496E-3"/>
                  <c:y val="1.677148846960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8.5470085470085496E-3"/>
                  <c:y val="1.25786163522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5.6980056980056983E-3"/>
                  <c:y val="2.096436058700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7094017094017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Sheet6!$A$5:$A$25</c:f>
              <c:strCache>
                <c:ptCount val="21"/>
                <c:pt idx="0">
                  <c:v>ГС</c:v>
                </c:pt>
                <c:pt idx="1">
                  <c:v>ДО</c:v>
                </c:pt>
                <c:pt idx="2">
                  <c:v>ӨМ</c:v>
                </c:pt>
                <c:pt idx="3">
                  <c:v>БУ</c:v>
                </c:pt>
                <c:pt idx="4">
                  <c:v>ОР</c:v>
                </c:pt>
                <c:pt idx="5">
                  <c:v>ДУ</c:v>
                </c:pt>
                <c:pt idx="6">
                  <c:v>ДА</c:v>
                </c:pt>
                <c:pt idx="7">
                  <c:v>СҮ</c:v>
                </c:pt>
                <c:pt idx="8">
                  <c:v>ДД</c:v>
                </c:pt>
                <c:pt idx="9">
                  <c:v>ХЭ</c:v>
                </c:pt>
                <c:pt idx="10">
                  <c:v>ГО</c:v>
                </c:pt>
                <c:pt idx="11">
                  <c:v>СЭ</c:v>
                </c:pt>
                <c:pt idx="12">
                  <c:v>ЗА</c:v>
                </c:pt>
                <c:pt idx="13">
                  <c:v>ТӨ</c:v>
                </c:pt>
                <c:pt idx="14">
                  <c:v>ХО</c:v>
                </c:pt>
                <c:pt idx="15">
                  <c:v>УВ</c:v>
                </c:pt>
                <c:pt idx="16">
                  <c:v>АР</c:v>
                </c:pt>
                <c:pt idx="17">
                  <c:v>БХ</c:v>
                </c:pt>
                <c:pt idx="18">
                  <c:v>ӨВ</c:v>
                </c:pt>
                <c:pt idx="19">
                  <c:v>БӨ</c:v>
                </c:pt>
                <c:pt idx="20">
                  <c:v>ХӨ</c:v>
                </c:pt>
              </c:strCache>
            </c:strRef>
          </c:cat>
          <c:val>
            <c:numRef>
              <c:f>Sheet6!$B$5:$B$25</c:f>
              <c:numCache>
                <c:formatCode>General</c:formatCode>
                <c:ptCount val="21"/>
                <c:pt idx="0">
                  <c:v>11.9</c:v>
                </c:pt>
                <c:pt idx="1">
                  <c:v>26.6</c:v>
                </c:pt>
                <c:pt idx="2">
                  <c:v>29.6</c:v>
                </c:pt>
                <c:pt idx="3" formatCode="0.0">
                  <c:v>30</c:v>
                </c:pt>
                <c:pt idx="4">
                  <c:v>30.8</c:v>
                </c:pt>
                <c:pt idx="5">
                  <c:v>32.200000000000003</c:v>
                </c:pt>
                <c:pt idx="6">
                  <c:v>33.5</c:v>
                </c:pt>
                <c:pt idx="7">
                  <c:v>36.200000000000003</c:v>
                </c:pt>
                <c:pt idx="8">
                  <c:v>37.6</c:v>
                </c:pt>
                <c:pt idx="9">
                  <c:v>43.4</c:v>
                </c:pt>
                <c:pt idx="10">
                  <c:v>43.6</c:v>
                </c:pt>
                <c:pt idx="11">
                  <c:v>44.8</c:v>
                </c:pt>
                <c:pt idx="12">
                  <c:v>47.8</c:v>
                </c:pt>
                <c:pt idx="13">
                  <c:v>48.4</c:v>
                </c:pt>
                <c:pt idx="14">
                  <c:v>48.4</c:v>
                </c:pt>
                <c:pt idx="15">
                  <c:v>50.7</c:v>
                </c:pt>
                <c:pt idx="16">
                  <c:v>50.7</c:v>
                </c:pt>
                <c:pt idx="17">
                  <c:v>51.6</c:v>
                </c:pt>
                <c:pt idx="18">
                  <c:v>56.6</c:v>
                </c:pt>
                <c:pt idx="19">
                  <c:v>57.3</c:v>
                </c:pt>
                <c:pt idx="20">
                  <c:v>71.5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5"/>
        <c:axId val="25457408"/>
        <c:axId val="25460096"/>
      </c:barChart>
      <c:catAx>
        <c:axId val="25457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460096"/>
        <c:crosses val="autoZero"/>
        <c:auto val="1"/>
        <c:lblAlgn val="ctr"/>
        <c:lblOffset val="100"/>
        <c:noMultiLvlLbl val="0"/>
      </c:catAx>
      <c:valAx>
        <c:axId val="25460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45740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орлого, зарлага. тэрбум 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1795383824444656"/>
          <c:y val="3.1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"/>
          <c:y val="0.12549950787401576"/>
          <c:w val="0.93888888888888933"/>
          <c:h val="0.62343175853018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Sheet4!$A$5:$A$9</c:f>
              <c:strCache>
                <c:ptCount val="5"/>
                <c:pt idx="0">
                  <c:v>2010.I-VII</c:v>
                </c:pt>
                <c:pt idx="1">
                  <c:v>2011.I-VII</c:v>
                </c:pt>
                <c:pt idx="2">
                  <c:v>2012.I-VII</c:v>
                </c:pt>
                <c:pt idx="3">
                  <c:v>2013.I-VII</c:v>
                </c:pt>
                <c:pt idx="4">
                  <c:v>2014.I-VII</c:v>
                </c:pt>
              </c:strCache>
            </c:strRef>
          </c:cat>
          <c:val>
            <c:numRef>
              <c:f>Sheet4!$B$5:$B$9</c:f>
              <c:numCache>
                <c:formatCode>0.0</c:formatCode>
                <c:ptCount val="5"/>
                <c:pt idx="0">
                  <c:v>4.9000000000000004</c:v>
                </c:pt>
                <c:pt idx="1">
                  <c:v>6.5</c:v>
                </c:pt>
                <c:pt idx="2" formatCode="General">
                  <c:v>6.6</c:v>
                </c:pt>
                <c:pt idx="3" formatCode="General">
                  <c:v>29.2</c:v>
                </c:pt>
                <c:pt idx="4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Sheet4!$C$4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Sheet4!$A$5:$A$9</c:f>
              <c:strCache>
                <c:ptCount val="5"/>
                <c:pt idx="0">
                  <c:v>2010.I-VII</c:v>
                </c:pt>
                <c:pt idx="1">
                  <c:v>2011.I-VII</c:v>
                </c:pt>
                <c:pt idx="2">
                  <c:v>2012.I-VII</c:v>
                </c:pt>
                <c:pt idx="3">
                  <c:v>2013.I-VII</c:v>
                </c:pt>
                <c:pt idx="4">
                  <c:v>2014.I-VII</c:v>
                </c:pt>
              </c:strCache>
            </c:strRef>
          </c:cat>
          <c:val>
            <c:numRef>
              <c:f>Sheet4!$C$5:$C$9</c:f>
              <c:numCache>
                <c:formatCode>General</c:formatCode>
                <c:ptCount val="5"/>
                <c:pt idx="0" formatCode="0.0">
                  <c:v>4</c:v>
                </c:pt>
                <c:pt idx="1">
                  <c:v>4.8</c:v>
                </c:pt>
                <c:pt idx="2">
                  <c:v>4.4000000000000004</c:v>
                </c:pt>
                <c:pt idx="3" formatCode="0.0">
                  <c:v>23.8</c:v>
                </c:pt>
                <c:pt idx="4" formatCode="0.0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547904"/>
        <c:axId val="25549440"/>
      </c:barChart>
      <c:catAx>
        <c:axId val="2554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49440"/>
        <c:crosses val="autoZero"/>
        <c:auto val="1"/>
        <c:lblAlgn val="ctr"/>
        <c:lblOffset val="100"/>
        <c:noMultiLvlLbl val="0"/>
      </c:catAx>
      <c:valAx>
        <c:axId val="255494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547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965446329518097"/>
          <c:y val="0.9052083333333335"/>
          <c:w val="0.30604986876640444"/>
          <c:h val="7.8996427529892152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Тариалсан 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талбай, га-аар, 2014 оны эхний 7 сарын байдлаар</a:t>
            </a:r>
            <a:endParaRPr lang="mn-M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060902955434556"/>
          <c:y val="0.10459368715274227"/>
          <c:w val="0.66358850376770606"/>
          <c:h val="0.87539915465112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ХАА6!$D$55</c:f>
              <c:strCache>
                <c:ptCount val="1"/>
                <c:pt idx="0">
                  <c:v>Тариалсан талбай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ХАА6!$C$56:$C$68</c:f>
              <c:strCache>
                <c:ptCount val="13"/>
                <c:pt idx="0">
                  <c:v>Наран</c:v>
                </c:pt>
                <c:pt idx="1">
                  <c:v>Халзан</c:v>
                </c:pt>
                <c:pt idx="2">
                  <c:v>Баяндэлгэр</c:v>
                </c:pt>
                <c:pt idx="3">
                  <c:v>Асгат</c:v>
                </c:pt>
                <c:pt idx="4">
                  <c:v>Онгон</c:v>
                </c:pt>
                <c:pt idx="5">
                  <c:v>Уулбаян</c:v>
                </c:pt>
                <c:pt idx="6">
                  <c:v>Түвшинширээ</c:v>
                </c:pt>
                <c:pt idx="7">
                  <c:v>Дарьганга</c:v>
                </c:pt>
                <c:pt idx="8">
                  <c:v>Эрдэнэцагаан</c:v>
                </c:pt>
                <c:pt idx="9">
                  <c:v>Баруун-Урт</c:v>
                </c:pt>
                <c:pt idx="10">
                  <c:v>Мөнххаан</c:v>
                </c:pt>
                <c:pt idx="11">
                  <c:v>Түмэнцогт</c:v>
                </c:pt>
                <c:pt idx="12">
                  <c:v>Сүхбаатар</c:v>
                </c:pt>
              </c:strCache>
            </c:strRef>
          </c:cat>
          <c:val>
            <c:numRef>
              <c:f>ХАА6!$D$56:$D$68</c:f>
              <c:numCache>
                <c:formatCode>_(* #,##0.0_);_(* \(#,##0.0\);_(* "-"?_);_(@_)</c:formatCode>
                <c:ptCount val="13"/>
                <c:pt idx="0">
                  <c:v>1.52</c:v>
                </c:pt>
                <c:pt idx="1">
                  <c:v>1.833</c:v>
                </c:pt>
                <c:pt idx="2">
                  <c:v>2.012</c:v>
                </c:pt>
                <c:pt idx="3">
                  <c:v>3.0999999999999996</c:v>
                </c:pt>
                <c:pt idx="4">
                  <c:v>3.3</c:v>
                </c:pt>
                <c:pt idx="5">
                  <c:v>3.8148999999999997</c:v>
                </c:pt>
                <c:pt idx="6">
                  <c:v>5.6</c:v>
                </c:pt>
                <c:pt idx="7">
                  <c:v>5.7</c:v>
                </c:pt>
                <c:pt idx="8">
                  <c:v>7.7</c:v>
                </c:pt>
                <c:pt idx="9">
                  <c:v>44.7</c:v>
                </c:pt>
                <c:pt idx="10">
                  <c:v>928</c:v>
                </c:pt>
                <c:pt idx="11" formatCode="General">
                  <c:v>1932.2</c:v>
                </c:pt>
                <c:pt idx="12" formatCode="General">
                  <c:v>2879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26641536"/>
        <c:axId val="26759168"/>
      </c:barChart>
      <c:catAx>
        <c:axId val="2664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759168"/>
        <c:crosses val="autoZero"/>
        <c:auto val="1"/>
        <c:lblAlgn val="ctr"/>
        <c:lblOffset val="100"/>
        <c:noMultiLvlLbl val="0"/>
      </c:catAx>
      <c:valAx>
        <c:axId val="26759168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minorTickMark val="none"/>
        <c:tickLblPos val="nextTo"/>
        <c:crossAx val="2664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61111111111123"/>
          <c:y val="9.0277777777777721E-2"/>
          <c:w val="0.5152777777777775"/>
          <c:h val="0.858796296296296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626596675415589"/>
                  <c:y val="7.9861111111111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14982502187214E-2"/>
                  <c:y val="0.1235239865850102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683945756780312E-2"/>
                  <c:y val="0.26604986876640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2471128608923886"/>
                  <c:y val="-0.227060002916302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-9.1765529308836483E-2"/>
                  <c:y val="7.02466097987751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-0.16528412073490814"/>
                  <c:y val="5.90277777777777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'2'!$V$27:$AB$27</c:f>
              <c:strCache>
                <c:ptCount val="7"/>
                <c:pt idx="0">
                  <c:v>Дээд боловсролтой</c:v>
                </c:pt>
                <c:pt idx="1">
                  <c:v>Тусгай дунд боловсролтой</c:v>
                </c:pt>
                <c:pt idx="2">
                  <c:v>Мэргэжлийн анхан шатны</c:v>
                </c:pt>
                <c:pt idx="3">
                  <c:v>Бүрэн дунд боловсролтой</c:v>
                </c:pt>
                <c:pt idx="4">
                  <c:v>Суурь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'2'!$V$28:$AB$28</c:f>
              <c:numCache>
                <c:formatCode>0.0%</c:formatCode>
                <c:ptCount val="7"/>
                <c:pt idx="0">
                  <c:v>0.14993306559571626</c:v>
                </c:pt>
                <c:pt idx="1">
                  <c:v>4.4176706827309266E-2</c:v>
                </c:pt>
                <c:pt idx="2">
                  <c:v>4.0160642570281103E-2</c:v>
                </c:pt>
                <c:pt idx="3">
                  <c:v>0.50200803212851453</c:v>
                </c:pt>
                <c:pt idx="4">
                  <c:v>0.2021419009370817</c:v>
                </c:pt>
                <c:pt idx="5">
                  <c:v>4.9531459170013392E-2</c:v>
                </c:pt>
                <c:pt idx="6">
                  <c:v>1.2048192771084338E-2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Тариалсан </a:t>
            </a: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талбай, га-аар,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жил бүрийн эхний 7 сарын байдлаар</a:t>
            </a:r>
            <a:endParaRPr lang="mn-MN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440677966101694"/>
          <c:y val="3.09126618587515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055900621118012E-2"/>
          <c:y val="0.17482827651227281"/>
          <c:w val="0.93167701863354035"/>
          <c:h val="0.74716282345381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ХАА6!$M$65</c:f>
              <c:strCache>
                <c:ptCount val="1"/>
                <c:pt idx="0">
                  <c:v>Тариалсан талбай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ХАА6!$N$64:$R$64</c:f>
              <c:strCache>
                <c:ptCount val="5"/>
                <c:pt idx="0">
                  <c:v>2010.I-VII</c:v>
                </c:pt>
                <c:pt idx="1">
                  <c:v>2011.I-VII</c:v>
                </c:pt>
                <c:pt idx="2">
                  <c:v>2012.I-VII</c:v>
                </c:pt>
                <c:pt idx="3">
                  <c:v>2013.I-VII</c:v>
                </c:pt>
                <c:pt idx="4">
                  <c:v>2014.I-VII</c:v>
                </c:pt>
              </c:strCache>
            </c:strRef>
          </c:cat>
          <c:val>
            <c:numRef>
              <c:f>ХАА6!$N$65:$R$65</c:f>
              <c:numCache>
                <c:formatCode>_(* #,##0.0_);_(* \(#,##0.0\);_(* "-"?_);_(@_)</c:formatCode>
                <c:ptCount val="5"/>
                <c:pt idx="0">
                  <c:v>261.36</c:v>
                </c:pt>
                <c:pt idx="1">
                  <c:v>126.73999999999998</c:v>
                </c:pt>
                <c:pt idx="2">
                  <c:v>130.47</c:v>
                </c:pt>
                <c:pt idx="3">
                  <c:v>505.8</c:v>
                </c:pt>
                <c:pt idx="4" formatCode="General">
                  <c:v>5818.5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6907776"/>
        <c:axId val="26910080"/>
      </c:barChart>
      <c:catAx>
        <c:axId val="269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910080"/>
        <c:crosses val="autoZero"/>
        <c:auto val="1"/>
        <c:lblAlgn val="ctr"/>
        <c:lblOffset val="100"/>
        <c:noMultiLvlLbl val="0"/>
      </c:catAx>
      <c:valAx>
        <c:axId val="26910080"/>
        <c:scaling>
          <c:orientation val="minMax"/>
        </c:scaling>
        <c:delete val="1"/>
        <c:axPos val="l"/>
        <c:numFmt formatCode="_(* #,##0.0_);_(* \(#,##0.0\);_(* &quot;-&quot;?_);_(@_)" sourceLinked="1"/>
        <c:majorTickMark val="none"/>
        <c:minorTickMark val="none"/>
        <c:tickLblPos val="nextTo"/>
        <c:crossAx val="2690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/>
              <a:t>Тариалсан талбай </a:t>
            </a:r>
            <a:r>
              <a:rPr lang="mn-MN" b="1" dirty="0" smtClean="0"/>
              <a:t>га-р,</a:t>
            </a:r>
            <a:r>
              <a:rPr lang="mn-MN" b="1" baseline="0" dirty="0" smtClean="0"/>
              <a:t> 2014 оны эхний 7 сарын байдлаар</a:t>
            </a:r>
            <a:endParaRPr lang="mn-MN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187283684919258"/>
          <c:y val="0.22711989954312858"/>
          <c:w val="0.5423421970853195"/>
          <c:h val="0.720405433475682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ХАА6!$I$39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ХАА6!$H$40:$H$44</c:f>
              <c:strCache>
                <c:ptCount val="5"/>
                <c:pt idx="0">
                  <c:v>Хүнсний ногоо</c:v>
                </c:pt>
                <c:pt idx="1">
                  <c:v>Төмс</c:v>
                </c:pt>
                <c:pt idx="2">
                  <c:v>Тэжээлийн ургамал</c:v>
                </c:pt>
                <c:pt idx="3">
                  <c:v>Үр тариа</c:v>
                </c:pt>
                <c:pt idx="4">
                  <c:v>Техникийн ургамал</c:v>
                </c:pt>
              </c:strCache>
            </c:strRef>
          </c:cat>
          <c:val>
            <c:numRef>
              <c:f>ХАА6!$I$40:$I$44</c:f>
              <c:numCache>
                <c:formatCode>General</c:formatCode>
                <c:ptCount val="5"/>
                <c:pt idx="0">
                  <c:v>32.200000000000003</c:v>
                </c:pt>
                <c:pt idx="1">
                  <c:v>75.3</c:v>
                </c:pt>
                <c:pt idx="2">
                  <c:v>227</c:v>
                </c:pt>
                <c:pt idx="3">
                  <c:v>2434</c:v>
                </c:pt>
                <c:pt idx="4">
                  <c:v>3050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6"/>
        <c:axId val="31117312"/>
        <c:axId val="52236288"/>
      </c:barChart>
      <c:catAx>
        <c:axId val="3111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ail"/>
                <a:ea typeface="+mn-ea"/>
                <a:cs typeface="+mn-cs"/>
              </a:defRPr>
            </a:pPr>
            <a:endParaRPr lang="en-US"/>
          </a:p>
        </c:txPr>
        <c:crossAx val="52236288"/>
        <c:crosses val="autoZero"/>
        <c:auto val="1"/>
        <c:lblAlgn val="ctr"/>
        <c:lblOffset val="100"/>
        <c:noMultiLvlLbl val="0"/>
      </c:catAx>
      <c:valAx>
        <c:axId val="52236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11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тариа тариалсан талбай </a:t>
            </a:r>
            <a:r>
              <a:rPr lang="mn-MN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га-р, 2014 оны эхний 7 сарын байдлаар</a:t>
            </a:r>
            <a:endParaRPr lang="mn-MN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706851584890813"/>
          <c:y val="0.36063548874572493"/>
          <c:w val="0.45586664692872803"/>
          <c:h val="0.57067883560009547"/>
        </c:manualLayout>
      </c:layout>
      <c:pieChart>
        <c:varyColors val="1"/>
        <c:ser>
          <c:idx val="0"/>
          <c:order val="0"/>
          <c:tx>
            <c:strRef>
              <c:f>ХАА6!$E$51</c:f>
              <c:strCache>
                <c:ptCount val="1"/>
                <c:pt idx="0">
                  <c:v>Тариалсан талбай га-р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explosion val="3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3366985704273047E-2"/>
                  <c:y val="3.5665212907971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97619676349504"/>
                      <c:h val="0.144561368778688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323432013488977"/>
                  <c:y val="-8.0577487246434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24925811191086"/>
                      <c:h val="0.1445613687786881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ХАА6!$D$52:$D$53</c:f>
              <c:strCache>
                <c:ptCount val="2"/>
                <c:pt idx="0">
                  <c:v>Буудай</c:v>
                </c:pt>
                <c:pt idx="1">
                  <c:v>Овъёос</c:v>
                </c:pt>
              </c:strCache>
            </c:strRef>
          </c:cat>
          <c:val>
            <c:numRef>
              <c:f>ХАА6!$E$52:$E$53</c:f>
              <c:numCache>
                <c:formatCode>General</c:formatCode>
                <c:ptCount val="2"/>
                <c:pt idx="0">
                  <c:v>1766</c:v>
                </c:pt>
                <c:pt idx="1">
                  <c:v>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Хүнсний</a:t>
            </a:r>
            <a:r>
              <a:rPr lang="mn-MN" sz="12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ногоо тариалсан </a:t>
            </a:r>
            <a:r>
              <a:rPr lang="mn-MN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талбай,төрлөөр, 2014 оны эхний 7 сарын байдлаар</a:t>
            </a:r>
            <a:endParaRPr lang="mn-MN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919354838709678"/>
          <c:y val="3.50987186006626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01735670138007"/>
          <c:y val="0.24768818282602723"/>
          <c:w val="0.51825889927821522"/>
          <c:h val="0.49893183820951525"/>
        </c:manualLayout>
      </c:layout>
      <c:pieChart>
        <c:varyColors val="1"/>
        <c:ser>
          <c:idx val="0"/>
          <c:order val="0"/>
          <c:tx>
            <c:strRef>
              <c:f>ХАА6!$E$39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1793416447944"/>
                  <c:y val="-2.05139982502187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02602799650044E-2"/>
                  <c:y val="2.87489063867016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550043744531935"/>
                  <c:y val="-4.79545785943423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107720909886264E-2"/>
                  <c:y val="6.9438611840186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468657042869641"/>
                  <c:y val="7.02992855059784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583792650918637"/>
                  <c:y val="6.11872995042286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1377952755905"/>
                      <c:h val="0.1096759259259259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366732283464567"/>
                  <c:y val="-3.22659667541557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588582677165355E-2"/>
                  <c:y val="-5.94615777194517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495550087489064"/>
                  <c:y val="-4.14661708953047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ХАА6!$D$40:$D$48</c:f>
              <c:strCache>
                <c:ptCount val="9"/>
                <c:pt idx="0">
                  <c:v>Байцаа</c:v>
                </c:pt>
                <c:pt idx="1">
                  <c:v>Лууван</c:v>
                </c:pt>
                <c:pt idx="2">
                  <c:v>Шар манжин</c:v>
                </c:pt>
                <c:pt idx="3">
                  <c:v>Сонгино</c:v>
                </c:pt>
                <c:pt idx="4">
                  <c:v>Өргөст хэмх</c:v>
                </c:pt>
                <c:pt idx="5">
                  <c:v>Улаан лооль</c:v>
                </c:pt>
                <c:pt idx="6">
                  <c:v>Тарвас</c:v>
                </c:pt>
                <c:pt idx="7">
                  <c:v>Хулуу</c:v>
                </c:pt>
                <c:pt idx="8">
                  <c:v>Бусад</c:v>
                </c:pt>
              </c:strCache>
            </c:strRef>
          </c:cat>
          <c:val>
            <c:numRef>
              <c:f>ХАА6!$E$40:$E$48</c:f>
              <c:numCache>
                <c:formatCode>General</c:formatCode>
                <c:ptCount val="9"/>
                <c:pt idx="0">
                  <c:v>2.6</c:v>
                </c:pt>
                <c:pt idx="1">
                  <c:v>7.8</c:v>
                </c:pt>
                <c:pt idx="2">
                  <c:v>7.8</c:v>
                </c:pt>
                <c:pt idx="3">
                  <c:v>6.1</c:v>
                </c:pt>
                <c:pt idx="4">
                  <c:v>2.2999999999999998</c:v>
                </c:pt>
                <c:pt idx="5">
                  <c:v>1.1000000000000001</c:v>
                </c:pt>
                <c:pt idx="6">
                  <c:v>0.05</c:v>
                </c:pt>
                <c:pt idx="7">
                  <c:v>0.03</c:v>
                </c:pt>
                <c:pt idx="8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>
                <a:latin typeface="Calibri" panose="020F0502020204030204" pitchFamily="34" charset="0"/>
                <a:cs typeface="Arial" panose="020B0604020202020204" pitchFamily="34" charset="0"/>
              </a:rPr>
              <a:t>Бүртгэлтэй ажилгүй иргэдийн тоо,</a:t>
            </a:r>
            <a:r>
              <a:rPr lang="mn-MN" sz="1400" b="1" baseline="0">
                <a:latin typeface="Calibri" panose="020F0502020204030204" pitchFamily="34" charset="0"/>
                <a:cs typeface="Arial" panose="020B0604020202020204" pitchFamily="34" charset="0"/>
              </a:rPr>
              <a:t> жил бүрийн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 baseline="0">
                <a:latin typeface="Calibri" panose="020F0502020204030204" pitchFamily="34" charset="0"/>
                <a:cs typeface="Arial" panose="020B0604020202020204" pitchFamily="34" charset="0"/>
              </a:rPr>
              <a:t>эхний </a:t>
            </a:r>
            <a:r>
              <a:rPr lang="en-US" sz="1400" b="1" baseline="0">
                <a:latin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mn-MN" sz="1400" b="1" baseline="0">
                <a:latin typeface="Calibri" panose="020F0502020204030204" pitchFamily="34" charset="0"/>
                <a:cs typeface="Arial" panose="020B0604020202020204" pitchFamily="34" charset="0"/>
              </a:rPr>
              <a:t> дугаар сарын байдлаар </a:t>
            </a:r>
            <a:endParaRPr lang="en-US" sz="1400" b="1">
              <a:latin typeface="Calibri" panose="020F050202020403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458723768126271"/>
          <c:y val="2.31481481481481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18097222222222226"/>
          <c:w val="0.96882748848742473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slaid!$B$3:$S$3</c:f>
              <c:strCache>
                <c:ptCount val="18"/>
                <c:pt idx="0">
                  <c:v>1997.I-VII</c:v>
                </c:pt>
                <c:pt idx="1">
                  <c:v>1998.I-VII</c:v>
                </c:pt>
                <c:pt idx="2">
                  <c:v>1999.I-VII</c:v>
                </c:pt>
                <c:pt idx="3">
                  <c:v>2000.I-VII</c:v>
                </c:pt>
                <c:pt idx="4">
                  <c:v>2001.I-VII</c:v>
                </c:pt>
                <c:pt idx="5">
                  <c:v>2002.I-VII</c:v>
                </c:pt>
                <c:pt idx="6">
                  <c:v>2003.I-VII</c:v>
                </c:pt>
                <c:pt idx="7">
                  <c:v>2004.I-VII</c:v>
                </c:pt>
                <c:pt idx="8">
                  <c:v>2005.I-VII</c:v>
                </c:pt>
                <c:pt idx="9">
                  <c:v>2006.I-VII</c:v>
                </c:pt>
                <c:pt idx="10">
                  <c:v>2007.I-VII</c:v>
                </c:pt>
                <c:pt idx="11">
                  <c:v>2008.I-VII</c:v>
                </c:pt>
                <c:pt idx="12">
                  <c:v>2009.I-VII</c:v>
                </c:pt>
                <c:pt idx="13">
                  <c:v>2010.I-VII</c:v>
                </c:pt>
                <c:pt idx="14">
                  <c:v>2011.I-VII</c:v>
                </c:pt>
                <c:pt idx="15">
                  <c:v>2012.I-VII</c:v>
                </c:pt>
                <c:pt idx="16">
                  <c:v>2013.I-VII</c:v>
                </c:pt>
                <c:pt idx="17">
                  <c:v>2014.I-VII</c:v>
                </c:pt>
              </c:strCache>
            </c:strRef>
          </c:cat>
          <c:val>
            <c:numRef>
              <c:f>slaid!$B$4:$S$4</c:f>
              <c:numCache>
                <c:formatCode>0</c:formatCode>
                <c:ptCount val="18"/>
                <c:pt idx="0">
                  <c:v>1735</c:v>
                </c:pt>
                <c:pt idx="1">
                  <c:v>1659</c:v>
                </c:pt>
                <c:pt idx="2">
                  <c:v>1302</c:v>
                </c:pt>
                <c:pt idx="3">
                  <c:v>1036</c:v>
                </c:pt>
                <c:pt idx="4">
                  <c:v>831</c:v>
                </c:pt>
                <c:pt idx="5">
                  <c:v>611</c:v>
                </c:pt>
                <c:pt idx="6">
                  <c:v>513</c:v>
                </c:pt>
                <c:pt idx="7">
                  <c:v>681</c:v>
                </c:pt>
                <c:pt idx="8">
                  <c:v>650</c:v>
                </c:pt>
                <c:pt idx="9">
                  <c:v>901</c:v>
                </c:pt>
                <c:pt idx="10">
                  <c:v>777</c:v>
                </c:pt>
                <c:pt idx="11">
                  <c:v>1070</c:v>
                </c:pt>
                <c:pt idx="12">
                  <c:v>1199</c:v>
                </c:pt>
                <c:pt idx="13">
                  <c:v>1240</c:v>
                </c:pt>
                <c:pt idx="14">
                  <c:v>1014</c:v>
                </c:pt>
                <c:pt idx="15">
                  <c:v>893</c:v>
                </c:pt>
                <c:pt idx="16">
                  <c:v>909</c:v>
                </c:pt>
                <c:pt idx="17">
                  <c:v>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-27"/>
        <c:axId val="26686592"/>
        <c:axId val="26688128"/>
      </c:barChart>
      <c:catAx>
        <c:axId val="266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88128"/>
        <c:crosses val="autoZero"/>
        <c:auto val="1"/>
        <c:lblAlgn val="ctr"/>
        <c:lblOffset val="100"/>
        <c:noMultiLvlLbl val="0"/>
      </c:catAx>
      <c:valAx>
        <c:axId val="26688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26686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</a:t>
            </a:r>
            <a:r>
              <a:rPr lang="en-US" sz="1100" baseline="0" dirty="0">
                <a:latin typeface="Arial" pitchFamily="34" charset="0"/>
              </a:rPr>
              <a:t>7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84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22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764</c:v>
                </c:pt>
                <c:pt idx="1">
                  <c:v>729</c:v>
                </c:pt>
                <c:pt idx="2">
                  <c:v>758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760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773</c:v>
                </c:pt>
                <c:pt idx="1">
                  <c:v>734</c:v>
                </c:pt>
                <c:pt idx="2">
                  <c:v>760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73055616"/>
        <c:axId val="80766080"/>
      </c:barChart>
      <c:catAx>
        <c:axId val="7305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0766080"/>
        <c:crosses val="autoZero"/>
        <c:auto val="1"/>
        <c:lblAlgn val="ctr"/>
        <c:lblOffset val="100"/>
        <c:noMultiLvlLbl val="0"/>
      </c:catAx>
      <c:valAx>
        <c:axId val="8076608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7305561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7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7936316100022401"/>
          <c:w val="0.93888888888889122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20</c:v>
                </c:pt>
                <c:pt idx="1">
                  <c:v>15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98738944"/>
        <c:axId val="98740480"/>
      </c:barChart>
      <c:catAx>
        <c:axId val="987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740480"/>
        <c:crosses val="autoZero"/>
        <c:auto val="1"/>
        <c:lblAlgn val="ctr"/>
        <c:lblOffset val="100"/>
        <c:noMultiLvlLbl val="0"/>
      </c:catAx>
      <c:valAx>
        <c:axId val="9874048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87389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7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73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191</c:v>
                </c:pt>
                <c:pt idx="1">
                  <c:v>244</c:v>
                </c:pt>
                <c:pt idx="2">
                  <c:v>394</c:v>
                </c:pt>
                <c:pt idx="3">
                  <c:v>312</c:v>
                </c:pt>
                <c:pt idx="4">
                  <c:v>894</c:v>
                </c:pt>
                <c:pt idx="5">
                  <c:v>488</c:v>
                </c:pt>
                <c:pt idx="6">
                  <c:v>293</c:v>
                </c:pt>
                <c:pt idx="7">
                  <c:v>350</c:v>
                </c:pt>
                <c:pt idx="8">
                  <c:v>406</c:v>
                </c:pt>
                <c:pt idx="9">
                  <c:v>708</c:v>
                </c:pt>
                <c:pt idx="10">
                  <c:v>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00958976"/>
        <c:axId val="100961664"/>
      </c:barChart>
      <c:catAx>
        <c:axId val="10095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0961664"/>
        <c:crosses val="autoZero"/>
        <c:auto val="1"/>
        <c:lblAlgn val="ctr"/>
        <c:lblOffset val="100"/>
        <c:noMultiLvlLbl val="0"/>
      </c:catAx>
      <c:valAx>
        <c:axId val="1009616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0958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7 сарын байдлаар,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SURGALTIIN!$A$6:$B$6</c:f>
              <c:strCache>
                <c:ptCount val="2"/>
                <c:pt idx="0">
                  <c:v>Нийт хохирол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SURGALTIIN!$C$5:$E$5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SURGALTIIN!$C$6:$E$6</c:f>
              <c:numCache>
                <c:formatCode>General</c:formatCode>
                <c:ptCount val="3"/>
                <c:pt idx="0">
                  <c:v>174.3</c:v>
                </c:pt>
                <c:pt idx="1">
                  <c:v>373.2</c:v>
                </c:pt>
                <c:pt idx="2" formatCode="0.0">
                  <c:v>258</c:v>
                </c:pt>
              </c:numCache>
            </c:numRef>
          </c:val>
        </c:ser>
        <c:ser>
          <c:idx val="1"/>
          <c:order val="1"/>
          <c:tx>
            <c:strRef>
              <c:f>SURGALTIIN!$A$7:$B$7</c:f>
              <c:strCache>
                <c:ptCount val="2"/>
                <c:pt idx="0">
                  <c:v>Нөхөн төлүүлсэн хохирол /хувь/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SURGALTIIN!$C$5:$E$5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SURGALTIIN!$C$7:$E$7</c:f>
              <c:numCache>
                <c:formatCode>General</c:formatCode>
                <c:ptCount val="3"/>
                <c:pt idx="0">
                  <c:v>63.2</c:v>
                </c:pt>
                <c:pt idx="1">
                  <c:v>83.6</c:v>
                </c:pt>
                <c:pt idx="2" formatCode="0.0">
                  <c:v>84.1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26876544"/>
        <c:axId val="26895104"/>
      </c:barChart>
      <c:catAx>
        <c:axId val="268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895104"/>
        <c:crosses val="autoZero"/>
        <c:auto val="1"/>
        <c:lblAlgn val="ctr"/>
        <c:lblOffset val="100"/>
        <c:noMultiLvlLbl val="0"/>
      </c:catAx>
      <c:valAx>
        <c:axId val="2689510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687654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7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SURGALTIIN!$A$12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SURGALTIIN!$B$11:$D$11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SURGALTIIN!$B$12:$D$12</c:f>
              <c:numCache>
                <c:formatCode>General</c:formatCode>
                <c:ptCount val="3"/>
                <c:pt idx="0">
                  <c:v>41</c:v>
                </c:pt>
                <c:pt idx="1">
                  <c:v>71</c:v>
                </c:pt>
                <c:pt idx="2">
                  <c:v>88</c:v>
                </c:pt>
              </c:numCache>
            </c:numRef>
          </c:val>
        </c:ser>
        <c:ser>
          <c:idx val="1"/>
          <c:order val="1"/>
          <c:tx>
            <c:strRef>
              <c:f>SURGALTIIN!$A$13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SURGALTIIN!$B$11:$D$11</c:f>
              <c:strCache>
                <c:ptCount val="3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</c:strCache>
            </c:strRef>
          </c:cat>
          <c:val>
            <c:numRef>
              <c:f>SURGALTIIN!$B$13:$D$13</c:f>
              <c:numCache>
                <c:formatCode>General</c:formatCode>
                <c:ptCount val="3"/>
                <c:pt idx="0">
                  <c:v>22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037120"/>
        <c:axId val="28038656"/>
      </c:barChart>
      <c:catAx>
        <c:axId val="280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038656"/>
        <c:crosses val="autoZero"/>
        <c:auto val="1"/>
        <c:lblAlgn val="ctr"/>
        <c:lblOffset val="100"/>
        <c:noMultiLvlLbl val="0"/>
      </c:catAx>
      <c:valAx>
        <c:axId val="280386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80371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7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SURGALTIIN!$A$30:$C$30</c:f>
              <c:strCache>
                <c:ptCount val="3"/>
                <c:pt idx="0">
                  <c:v>Бүртгэгдсэн гэмт хэргийн тоо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SURGALTIIN!$D$29:$N$29</c:f>
              <c:strCache>
                <c:ptCount val="11"/>
                <c:pt idx="0">
                  <c:v>2004.I-VII</c:v>
                </c:pt>
                <c:pt idx="1">
                  <c:v>2005.I-VII</c:v>
                </c:pt>
                <c:pt idx="2">
                  <c:v>2006.I-VII</c:v>
                </c:pt>
                <c:pt idx="3">
                  <c:v>2007.I-VII</c:v>
                </c:pt>
                <c:pt idx="4">
                  <c:v>2008.I-VII</c:v>
                </c:pt>
                <c:pt idx="5">
                  <c:v>2009.I-VII</c:v>
                </c:pt>
                <c:pt idx="6">
                  <c:v>2010.I-VII</c:v>
                </c:pt>
                <c:pt idx="7">
                  <c:v>2011.I-VII</c:v>
                </c:pt>
                <c:pt idx="8">
                  <c:v>2012.I-VII</c:v>
                </c:pt>
                <c:pt idx="9">
                  <c:v>2013.I-VII</c:v>
                </c:pt>
                <c:pt idx="10">
                  <c:v>2014.I-VII</c:v>
                </c:pt>
              </c:strCache>
            </c:strRef>
          </c:cat>
          <c:val>
            <c:numRef>
              <c:f>SURGALTIIN!$D$30:$N$30</c:f>
              <c:numCache>
                <c:formatCode>General</c:formatCode>
                <c:ptCount val="11"/>
                <c:pt idx="0">
                  <c:v>85</c:v>
                </c:pt>
                <c:pt idx="1">
                  <c:v>84</c:v>
                </c:pt>
                <c:pt idx="2">
                  <c:v>97</c:v>
                </c:pt>
                <c:pt idx="3">
                  <c:v>133</c:v>
                </c:pt>
                <c:pt idx="4">
                  <c:v>105</c:v>
                </c:pt>
                <c:pt idx="5">
                  <c:v>107</c:v>
                </c:pt>
                <c:pt idx="6">
                  <c:v>104</c:v>
                </c:pt>
                <c:pt idx="7">
                  <c:v>128</c:v>
                </c:pt>
                <c:pt idx="8">
                  <c:v>136</c:v>
                </c:pt>
                <c:pt idx="9">
                  <c:v>165</c:v>
                </c:pt>
                <c:pt idx="10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28179840"/>
        <c:axId val="30979200"/>
      </c:barChart>
      <c:catAx>
        <c:axId val="281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979200"/>
        <c:crosses val="autoZero"/>
        <c:auto val="1"/>
        <c:lblAlgn val="ctr"/>
        <c:lblOffset val="100"/>
        <c:noMultiLvlLbl val="0"/>
      </c:catAx>
      <c:valAx>
        <c:axId val="309792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817984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815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6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411349"/>
              </p:ext>
            </p:extLst>
          </p:nvPr>
        </p:nvGraphicFramePr>
        <p:xfrm>
          <a:off x="762000" y="690563"/>
          <a:ext cx="3262313" cy="266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114800" y="1168400"/>
            <a:ext cx="0" cy="5156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490249"/>
              </p:ext>
            </p:extLst>
          </p:nvPr>
        </p:nvGraphicFramePr>
        <p:xfrm>
          <a:off x="762000" y="3505200"/>
          <a:ext cx="3147914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685800" y="3352800"/>
            <a:ext cx="34290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702123"/>
              </p:ext>
            </p:extLst>
          </p:nvPr>
        </p:nvGraphicFramePr>
        <p:xfrm>
          <a:off x="4165600" y="1187450"/>
          <a:ext cx="4724400" cy="50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195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90600" y="37338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295400" y="13716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18040.1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17219.2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16389.9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14891.4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13695.4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11901.9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292.0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293.1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133.0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2856.7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3303.5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4194.8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127.0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438400" y="38862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67176.6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64123.2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64222.7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63849.2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60254.1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59191.6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923.3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1138.2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1684.7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2404.1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2731.0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3346.5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122.5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23900" y="4103687"/>
            <a:ext cx="83439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жил бүрийн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7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дугаар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түвшнээр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2014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оны 7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дугаар 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70038"/>
              </p:ext>
            </p:extLst>
          </p:nvPr>
        </p:nvGraphicFramePr>
        <p:xfrm>
          <a:off x="657808" y="1636713"/>
          <a:ext cx="4276142" cy="240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085514"/>
              </p:ext>
            </p:extLst>
          </p:nvPr>
        </p:nvGraphicFramePr>
        <p:xfrm>
          <a:off x="4986047" y="1429464"/>
          <a:ext cx="4086226" cy="26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712611"/>
              </p:ext>
            </p:extLst>
          </p:nvPr>
        </p:nvGraphicFramePr>
        <p:xfrm>
          <a:off x="676275" y="4191000"/>
          <a:ext cx="83915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87508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762000" y="1143000"/>
          <a:ext cx="386715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00600" y="1295400"/>
          <a:ext cx="41148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762000" y="4267200"/>
          <a:ext cx="7924800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365996"/>
              </p:ext>
            </p:extLst>
          </p:nvPr>
        </p:nvGraphicFramePr>
        <p:xfrm>
          <a:off x="4953000" y="1155441"/>
          <a:ext cx="41148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249"/>
              </p:ext>
            </p:extLst>
          </p:nvPr>
        </p:nvGraphicFramePr>
        <p:xfrm>
          <a:off x="640670" y="1143000"/>
          <a:ext cx="4290332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639270"/>
              </p:ext>
            </p:extLst>
          </p:nvPr>
        </p:nvGraphicFramePr>
        <p:xfrm>
          <a:off x="685800" y="4419600"/>
          <a:ext cx="82296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792896"/>
              </p:ext>
            </p:extLst>
          </p:nvPr>
        </p:nvGraphicFramePr>
        <p:xfrm>
          <a:off x="685800" y="1066800"/>
          <a:ext cx="3429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149492"/>
              </p:ext>
            </p:extLst>
          </p:nvPr>
        </p:nvGraphicFramePr>
        <p:xfrm>
          <a:off x="4660738" y="1143000"/>
          <a:ext cx="39624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85875"/>
              </p:ext>
            </p:extLst>
          </p:nvPr>
        </p:nvGraphicFramePr>
        <p:xfrm>
          <a:off x="4652962" y="2779972"/>
          <a:ext cx="3805238" cy="384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1219200" y="1143000"/>
          <a:ext cx="6858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219200" y="3962400"/>
          <a:ext cx="6934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6016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43434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14900" y="43434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1322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44094"/>
              </p:ext>
            </p:extLst>
          </p:nvPr>
        </p:nvGraphicFramePr>
        <p:xfrm>
          <a:off x="914400" y="988861"/>
          <a:ext cx="7740833" cy="3049739"/>
        </p:xfrm>
        <a:graphic>
          <a:graphicData uri="http://schemas.openxmlformats.org/drawingml/2006/table">
            <a:tbl>
              <a:tblPr/>
              <a:tblGrid>
                <a:gridCol w="1549400"/>
                <a:gridCol w="1111604"/>
                <a:gridCol w="844196"/>
                <a:gridCol w="900821"/>
                <a:gridCol w="1111604"/>
                <a:gridCol w="1111604"/>
                <a:gridCol w="1111604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2014.I-VII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41 407.4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52 867.2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14 225.6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15 439.1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3 185.5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3 943.2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3 695.9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3 885.3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2 703.1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5 618.7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758.4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1 394.4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13 563.7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23 857.4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9 885.9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11 027.0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94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60 859.7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86 298.1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28 565.8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31 793.4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18078360"/>
              </p:ext>
            </p:extLst>
          </p:nvPr>
        </p:nvGraphicFramePr>
        <p:xfrm>
          <a:off x="914400" y="4343400"/>
          <a:ext cx="3886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87927059"/>
              </p:ext>
            </p:extLst>
          </p:nvPr>
        </p:nvGraphicFramePr>
        <p:xfrm>
          <a:off x="5029200" y="4419600"/>
          <a:ext cx="381952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60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/>
          <p:nvPr/>
        </p:nvGraphicFramePr>
        <p:xfrm>
          <a:off x="1219200" y="990600"/>
          <a:ext cx="7239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1143000" y="3810000"/>
          <a:ext cx="7391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094349"/>
              </p:ext>
            </p:extLst>
          </p:nvPr>
        </p:nvGraphicFramePr>
        <p:xfrm>
          <a:off x="762000" y="990600"/>
          <a:ext cx="3214688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343400" y="1168400"/>
            <a:ext cx="0" cy="5156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062242"/>
              </p:ext>
            </p:extLst>
          </p:nvPr>
        </p:nvGraphicFramePr>
        <p:xfrm>
          <a:off x="4597400" y="914400"/>
          <a:ext cx="4089400" cy="369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4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694</Words>
  <Application>Microsoft Office PowerPoint</Application>
  <PresentationFormat>On-screen Show (4:3)</PresentationFormat>
  <Paragraphs>243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Khad</cp:lastModifiedBy>
  <cp:revision>103</cp:revision>
  <dcterms:created xsi:type="dcterms:W3CDTF">2006-08-16T00:00:00Z</dcterms:created>
  <dcterms:modified xsi:type="dcterms:W3CDTF">2014-09-10T02:47:28Z</dcterms:modified>
</cp:coreProperties>
</file>