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charts/colors6.xml" ContentType="application/vnd.ms-office.chartcolor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colors16.xml" ContentType="application/vnd.ms-office.chartcolorstyle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style9.xml" ContentType="application/vnd.ms-office.chartstyle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6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chart29.xml" ContentType="application/vnd.openxmlformats-officedocument.drawingml.chart+xml"/>
  <Default Extension="bin" ContentType="application/vnd.openxmlformats-officedocument.oleObject"/>
  <Override PartName="/ppt/charts/style1.xml" ContentType="application/vnd.ms-office.chartstyle+xml"/>
  <Override PartName="/ppt/charts/colors9.xml" ContentType="application/vnd.ms-office.chartcolor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charts/style12.xml" ContentType="application/vnd.ms-office.chartstyl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Default Extension="emf" ContentType="image/x-emf"/>
  <Override PartName="/ppt/charts/chart45.xml" ContentType="application/vnd.openxmlformats-officedocument.drawingml.chart+xml"/>
  <Override PartName="/ppt/charts/colors15.xml" ContentType="application/vnd.ms-office.chartcolorstyle+xml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charts/colors4.xml" ContentType="application/vnd.ms-office.chartcolorstyle+xml"/>
  <Default Extension="rels" ContentType="application/vnd.openxmlformats-package.relationships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style7.xml" ContentType="application/vnd.ms-office.chartstyle+xml"/>
  <Override PartName="/ppt/charts/colors1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2" r:id="rId3"/>
    <p:sldId id="303" r:id="rId4"/>
    <p:sldId id="307" r:id="rId5"/>
    <p:sldId id="302" r:id="rId6"/>
    <p:sldId id="287" r:id="rId7"/>
    <p:sldId id="288" r:id="rId8"/>
    <p:sldId id="304" r:id="rId9"/>
    <p:sldId id="306" r:id="rId10"/>
    <p:sldId id="305" r:id="rId11"/>
    <p:sldId id="308" r:id="rId12"/>
    <p:sldId id="299" r:id="rId13"/>
    <p:sldId id="300" r:id="rId14"/>
    <p:sldId id="301" r:id="rId15"/>
    <p:sldId id="298" r:id="rId16"/>
    <p:sldId id="277" r:id="rId17"/>
    <p:sldId id="310" r:id="rId18"/>
    <p:sldId id="311" r:id="rId19"/>
    <p:sldId id="312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27" autoAdjust="0"/>
    <p:restoredTop sz="94660"/>
  </p:normalViewPr>
  <p:slideViewPr>
    <p:cSldViewPr>
      <p:cViewPr varScale="1">
        <p:scale>
          <a:sx n="56" d="100"/>
          <a:sy n="56" d="100"/>
        </p:scale>
        <p:origin x="-96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9-r%20sar\I.AJILGUI_b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KHAD\Users\Public\2014%20on_taniltsuulga\9-r%20sar\gemt%20hereg_b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9-r%20sar\gemt%20hereg_b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KHAD\Users\Public\2014%20on_taniltsuulga\9-r%20sar\gemt%20hereg_b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6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8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zjargal_ts\shareddocs\2014\taniltsuulga_2014\taniltsuulga_9-r%20sar\taniltsuulga_9-r%20sar%20azaa%20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zjargal_ts\shareddocs\2014\taniltsuulga_2014\taniltsuulga_9-r%20sar\taniltsuulga_9-r%20sar%20azaa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9-r%20sar\I.AJILGUI_b.xls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ZJARGAL_TS\SharedDocs\2014\taniltsuulga_2014\taniltsuulga_9-r%20sar\taniltsuulga_9-r%20sar%20azaa%20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2014\taniltsuulga_2014\taniltsuulga_9-r%20sar\taniltsuulga_9-r%20sar%20azaa%20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zjargal_ts\shareddocs\2014\taniltsuulga_2014\taniltsuulga_9-r%20sar\taniltsuulga_9-r%20sar%20azaa%20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8sar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9sar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11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12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Office_Excel_Worksheet1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9-r%20sar\I.AJILGUI_b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Office_Excel_Worksheet15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Office_Excel_Worksheet16.xlsx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Office_Excel_Worksheet17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Office_Excel_Worksheet18.xlsx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Office_Excel_Worksheet19.xlsx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Office_Excel_Worksheet20.xlsx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Office_Excel_Worksheet21.xlsx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Office_Excel_Worksheet22.xlsx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Office_Excel_Worksheet2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9-r%20sar\2014-09-had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9-r%20sar\2014-09-had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9-r%20sar\2014-09-had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9-r%20sar\2014-09-had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9-r%20sar\2014-09-had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9-r%20sar\2014-09-had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9-r%20sar\2014-09-ha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9sa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9sa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9s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2.6315789473684216E-2"/>
          <c:y val="5.4085931566246595E-2"/>
          <c:w val="0.9517543859649118"/>
          <c:h val="0.75502446809533463"/>
        </c:manualLayout>
      </c:layout>
      <c:lineChart>
        <c:grouping val="standard"/>
        <c:ser>
          <c:idx val="0"/>
          <c:order val="0"/>
          <c:tx>
            <c:strRef>
              <c:f>'3'!$L$22</c:f>
              <c:strCache>
                <c:ptCount val="1"/>
                <c:pt idx="0">
                  <c:v>Шинээр бүртгүүлсэн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'3'!$M$21:$O$21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'3'!$M$22:$O$22</c:f>
              <c:numCache>
                <c:formatCode>#\ ##0</c:formatCode>
                <c:ptCount val="3"/>
                <c:pt idx="0">
                  <c:v>1137</c:v>
                </c:pt>
                <c:pt idx="1">
                  <c:v>1980</c:v>
                </c:pt>
                <c:pt idx="2">
                  <c:v>1850</c:v>
                </c:pt>
              </c:numCache>
            </c:numRef>
          </c:val>
        </c:ser>
        <c:ser>
          <c:idx val="1"/>
          <c:order val="1"/>
          <c:tx>
            <c:strRef>
              <c:f>'3'!$L$23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'3'!$M$21:$O$21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'3'!$M$23:$O$23</c:f>
              <c:numCache>
                <c:formatCode>#\ ##0</c:formatCode>
                <c:ptCount val="3"/>
                <c:pt idx="0">
                  <c:v>950</c:v>
                </c:pt>
                <c:pt idx="1">
                  <c:v>1038</c:v>
                </c:pt>
                <c:pt idx="2">
                  <c:v>812</c:v>
                </c:pt>
              </c:numCache>
            </c:numRef>
          </c:val>
        </c:ser>
        <c:dLbls/>
        <c:marker val="1"/>
        <c:axId val="159735168"/>
        <c:axId val="159923584"/>
      </c:lineChart>
      <c:catAx>
        <c:axId val="159735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9923584"/>
        <c:crosses val="autoZero"/>
        <c:auto val="1"/>
        <c:lblAlgn val="ctr"/>
        <c:lblOffset val="100"/>
      </c:catAx>
      <c:valAx>
        <c:axId val="159923584"/>
        <c:scaling>
          <c:orientation val="minMax"/>
          <c:min val="400"/>
        </c:scaling>
        <c:delete val="1"/>
        <c:axPos val="l"/>
        <c:numFmt formatCode="#\ ##0" sourceLinked="1"/>
        <c:tickLblPos val="nextTo"/>
        <c:crossAx val="1597351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0834645669291339"/>
          <c:y val="0.89624835357118904"/>
          <c:w val="0.79865796380715559"/>
          <c:h val="7.7897570495995758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2202688949595593"/>
          <c:y val="2.8464597944281023E-2"/>
          <c:w val="0.84741737639937864"/>
          <c:h val="0.9526967857473112"/>
        </c:manualLayout>
      </c:layout>
      <c:barChart>
        <c:barDir val="bar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'газар өмчлөл'!$X$1:$X$13</c:f>
              <c:strCache>
                <c:ptCount val="13"/>
                <c:pt idx="0">
                  <c:v>Äà</c:v>
                </c:pt>
                <c:pt idx="1">
                  <c:v>Íà</c:v>
                </c:pt>
                <c:pt idx="2">
                  <c:v>Àñ</c:v>
                </c:pt>
                <c:pt idx="3">
                  <c:v>Õà</c:v>
                </c:pt>
                <c:pt idx="4">
                  <c:v>Óá</c:v>
                </c:pt>
                <c:pt idx="5">
                  <c:v>Ñ¿</c:v>
                </c:pt>
                <c:pt idx="6">
                  <c:v>Òø</c:v>
                </c:pt>
                <c:pt idx="7">
                  <c:v>Ìõ</c:v>
                </c:pt>
                <c:pt idx="8">
                  <c:v>Îí</c:v>
                </c:pt>
                <c:pt idx="9">
                  <c:v>Áä</c:v>
                </c:pt>
                <c:pt idx="10">
                  <c:v>Òö</c:v>
                </c:pt>
                <c:pt idx="11">
                  <c:v>Ýö</c:v>
                </c:pt>
                <c:pt idx="12">
                  <c:v>Áó</c:v>
                </c:pt>
              </c:strCache>
            </c:strRef>
          </c:cat>
          <c:val>
            <c:numRef>
              <c:f>'газар өмчлөл'!$Y$1:$Y$13</c:f>
              <c:numCache>
                <c:formatCode>General</c:formatCode>
                <c:ptCount val="13"/>
                <c:pt idx="0">
                  <c:v>87</c:v>
                </c:pt>
                <c:pt idx="1">
                  <c:v>92</c:v>
                </c:pt>
                <c:pt idx="2">
                  <c:v>185</c:v>
                </c:pt>
                <c:pt idx="3">
                  <c:v>195</c:v>
                </c:pt>
                <c:pt idx="4">
                  <c:v>297</c:v>
                </c:pt>
                <c:pt idx="5">
                  <c:v>351</c:v>
                </c:pt>
                <c:pt idx="6">
                  <c:v>419</c:v>
                </c:pt>
                <c:pt idx="7">
                  <c:v>468</c:v>
                </c:pt>
                <c:pt idx="8">
                  <c:v>482</c:v>
                </c:pt>
                <c:pt idx="9">
                  <c:v>521</c:v>
                </c:pt>
                <c:pt idx="10">
                  <c:v>583</c:v>
                </c:pt>
                <c:pt idx="11">
                  <c:v>1130</c:v>
                </c:pt>
                <c:pt idx="12">
                  <c:v>4112</c:v>
                </c:pt>
              </c:numCache>
            </c:numRef>
          </c:val>
        </c:ser>
        <c:dLbls/>
        <c:gapWidth val="77"/>
        <c:axId val="131642496"/>
        <c:axId val="131682688"/>
      </c:barChart>
      <c:catAx>
        <c:axId val="13164249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baseline="0">
                <a:latin typeface="Arial Mon" pitchFamily="34" charset="0"/>
              </a:defRPr>
            </a:pPr>
            <a:endParaRPr lang="en-US"/>
          </a:p>
        </c:txPr>
        <c:crossAx val="131682688"/>
        <c:crosses val="autoZero"/>
        <c:auto val="1"/>
        <c:lblAlgn val="ctr"/>
        <c:lblOffset val="100"/>
      </c:catAx>
      <c:valAx>
        <c:axId val="131682688"/>
        <c:scaling>
          <c:orientation val="minMax"/>
        </c:scaling>
        <c:delete val="1"/>
        <c:axPos val="b"/>
        <c:numFmt formatCode="General" sourceLinked="1"/>
        <c:tickLblPos val="none"/>
        <c:crossAx val="131642496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805450060975861"/>
          <c:y val="2.5166202306764546E-2"/>
          <c:w val="0.84223549344034743"/>
          <c:h val="0.9565081250939681"/>
        </c:manualLayout>
      </c:layout>
      <c:barChart>
        <c:barDir val="bar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'газар өмчлөл'!$AB$1:$AB$13</c:f>
              <c:strCache>
                <c:ptCount val="13"/>
                <c:pt idx="0">
                  <c:v>Äà</c:v>
                </c:pt>
                <c:pt idx="1">
                  <c:v>Íà</c:v>
                </c:pt>
                <c:pt idx="2">
                  <c:v>Àñ</c:v>
                </c:pt>
                <c:pt idx="3">
                  <c:v>Õà</c:v>
                </c:pt>
                <c:pt idx="4">
                  <c:v>Óá</c:v>
                </c:pt>
                <c:pt idx="5">
                  <c:v>Ìõ</c:v>
                </c:pt>
                <c:pt idx="6">
                  <c:v>Ñ¿</c:v>
                </c:pt>
                <c:pt idx="7">
                  <c:v>Òø</c:v>
                </c:pt>
                <c:pt idx="8">
                  <c:v>Îí</c:v>
                </c:pt>
                <c:pt idx="9">
                  <c:v>Áä</c:v>
                </c:pt>
                <c:pt idx="10">
                  <c:v>Òö</c:v>
                </c:pt>
                <c:pt idx="11">
                  <c:v>Ýö</c:v>
                </c:pt>
                <c:pt idx="12">
                  <c:v>Áó</c:v>
                </c:pt>
              </c:strCache>
            </c:strRef>
          </c:cat>
          <c:val>
            <c:numRef>
              <c:f>'газар өмчлөл'!$AC$1:$AC$13</c:f>
              <c:numCache>
                <c:formatCode>General</c:formatCode>
                <c:ptCount val="13"/>
                <c:pt idx="0">
                  <c:v>87</c:v>
                </c:pt>
                <c:pt idx="1">
                  <c:v>92</c:v>
                </c:pt>
                <c:pt idx="2">
                  <c:v>174</c:v>
                </c:pt>
                <c:pt idx="3">
                  <c:v>182</c:v>
                </c:pt>
                <c:pt idx="4">
                  <c:v>263</c:v>
                </c:pt>
                <c:pt idx="5">
                  <c:v>306</c:v>
                </c:pt>
                <c:pt idx="6">
                  <c:v>345</c:v>
                </c:pt>
                <c:pt idx="7">
                  <c:v>419</c:v>
                </c:pt>
                <c:pt idx="8">
                  <c:v>465</c:v>
                </c:pt>
                <c:pt idx="9">
                  <c:v>508</c:v>
                </c:pt>
                <c:pt idx="10">
                  <c:v>583</c:v>
                </c:pt>
                <c:pt idx="11">
                  <c:v>1074</c:v>
                </c:pt>
                <c:pt idx="12" formatCode="#\ ##0">
                  <c:v>3514</c:v>
                </c:pt>
              </c:numCache>
            </c:numRef>
          </c:val>
        </c:ser>
        <c:dLbls/>
        <c:gapWidth val="76"/>
        <c:axId val="134227840"/>
        <c:axId val="134240512"/>
      </c:barChart>
      <c:catAx>
        <c:axId val="13422784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000" baseline="0">
                <a:latin typeface="Arial Mon" pitchFamily="34" charset="0"/>
              </a:defRPr>
            </a:pPr>
            <a:endParaRPr lang="en-US"/>
          </a:p>
        </c:txPr>
        <c:crossAx val="134240512"/>
        <c:crosses val="autoZero"/>
        <c:auto val="1"/>
        <c:lblAlgn val="ctr"/>
        <c:lblOffset val="100"/>
      </c:catAx>
      <c:valAx>
        <c:axId val="134240512"/>
        <c:scaling>
          <c:orientation val="minMax"/>
        </c:scaling>
        <c:delete val="1"/>
        <c:axPos val="b"/>
        <c:numFmt formatCode="General" sourceLinked="1"/>
        <c:tickLblPos val="none"/>
        <c:crossAx val="134227840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эхний 9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784329934058329"/>
          <c:y val="2.2522522522522539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52</c:v>
                </c:pt>
                <c:pt idx="1">
                  <c:v>92</c:v>
                </c:pt>
                <c:pt idx="2">
                  <c:v>107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32</c:v>
                </c:pt>
                <c:pt idx="1">
                  <c:v>25</c:v>
                </c:pt>
                <c:pt idx="2">
                  <c:v>26</c:v>
                </c:pt>
              </c:numCache>
            </c:numRef>
          </c:val>
        </c:ser>
        <c:dLbls/>
        <c:gapWidth val="87"/>
        <c:overlap val="-27"/>
        <c:axId val="155850240"/>
        <c:axId val="155851776"/>
      </c:barChart>
      <c:catAx>
        <c:axId val="155850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851776"/>
        <c:crosses val="autoZero"/>
        <c:auto val="1"/>
        <c:lblAlgn val="ctr"/>
        <c:lblOffset val="100"/>
      </c:catAx>
      <c:valAx>
        <c:axId val="15585177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5585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тоо, жил бүрийн </a:t>
            </a:r>
            <a:endParaRPr lang="mn-MN" sz="1200" b="1" i="0" u="none" strike="noStrike" baseline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эхний 9 дугаар сарын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байдлаар </a:t>
            </a:r>
          </a:p>
        </c:rich>
      </c:tx>
      <c:layout>
        <c:manualLayout>
          <c:xMode val="edge"/>
          <c:yMode val="edge"/>
          <c:x val="0.26757892475716771"/>
          <c:y val="3.242350761518135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1.8420120439249038E-2"/>
          <c:y val="0.18097222222222237"/>
          <c:w val="0.96882748848742473"/>
          <c:h val="0.72088764946048456"/>
        </c:manualLayout>
      </c:layout>
      <c:barChart>
        <c:barDir val="col"/>
        <c:grouping val="clustered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slaid!$B$3:$L$3</c:f>
              <c:numCache>
                <c:formatCode>0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slaid!$B$4:$L$4</c:f>
              <c:numCache>
                <c:formatCode>0</c:formatCode>
                <c:ptCount val="11"/>
                <c:pt idx="0">
                  <c:v>118</c:v>
                </c:pt>
                <c:pt idx="1">
                  <c:v>109</c:v>
                </c:pt>
                <c:pt idx="2">
                  <c:v>125</c:v>
                </c:pt>
                <c:pt idx="3">
                  <c:v>161</c:v>
                </c:pt>
                <c:pt idx="4">
                  <c:v>129</c:v>
                </c:pt>
                <c:pt idx="5">
                  <c:v>144</c:v>
                </c:pt>
                <c:pt idx="6">
                  <c:v>120</c:v>
                </c:pt>
                <c:pt idx="7">
                  <c:v>169</c:v>
                </c:pt>
                <c:pt idx="8">
                  <c:v>176</c:v>
                </c:pt>
                <c:pt idx="9" formatCode="General">
                  <c:v>224</c:v>
                </c:pt>
                <c:pt idx="10" formatCode="General">
                  <c:v>237</c:v>
                </c:pt>
              </c:numCache>
            </c:numRef>
          </c:val>
        </c:ser>
        <c:dLbls/>
        <c:gapWidth val="80"/>
        <c:overlap val="-27"/>
        <c:axId val="155880448"/>
        <c:axId val="155906816"/>
      </c:barChart>
      <c:catAx>
        <c:axId val="155880448"/>
        <c:scaling>
          <c:orientation val="minMax"/>
        </c:scaling>
        <c:axPos val="b"/>
        <c:numFmt formatCode="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5906816"/>
        <c:crosses val="autoZero"/>
        <c:auto val="1"/>
        <c:lblAlgn val="ctr"/>
        <c:lblOffset val="100"/>
      </c:catAx>
      <c:valAx>
        <c:axId val="155906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tickLblPos val="nextTo"/>
        <c:crossAx val="155880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эхний 9 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байдлаар, сая төгрөг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4591194968553458E-2"/>
          <c:y val="0.27664432148684132"/>
          <c:w val="0.93081761006289354"/>
          <c:h val="0.50561608852947471"/>
        </c:manualLayout>
      </c:layout>
      <c:barChart>
        <c:barDir val="col"/>
        <c:grouping val="clustered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'gemt hereg1'!$H$22:$J$22</c:f>
              <c:numCache>
                <c:formatCode>General</c:formatCode>
                <c:ptCount val="3"/>
                <c:pt idx="0">
                  <c:v>179.6</c:v>
                </c:pt>
                <c:pt idx="1">
                  <c:v>431.3</c:v>
                </c:pt>
                <c:pt idx="2" formatCode="0.0">
                  <c:v>333.2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'gemt hereg1'!$H$23:$J$23</c:f>
              <c:numCache>
                <c:formatCode>General</c:formatCode>
                <c:ptCount val="3"/>
                <c:pt idx="0">
                  <c:v>166.6</c:v>
                </c:pt>
                <c:pt idx="1">
                  <c:v>83.5</c:v>
                </c:pt>
                <c:pt idx="2" formatCode="0.0">
                  <c:v>72.900000000000006</c:v>
                </c:pt>
              </c:numCache>
            </c:numRef>
          </c:val>
        </c:ser>
        <c:dLbls/>
        <c:gapWidth val="104"/>
        <c:overlap val="-27"/>
        <c:axId val="155944448"/>
        <c:axId val="155945984"/>
      </c:barChart>
      <c:catAx>
        <c:axId val="155944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945984"/>
        <c:crosses val="autoZero"/>
        <c:auto val="1"/>
        <c:lblAlgn val="ctr"/>
        <c:lblOffset val="100"/>
      </c:catAx>
      <c:valAx>
        <c:axId val="15594598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5594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343584410439286E-2"/>
          <c:y val="0.89357451940129107"/>
          <c:w val="0.95873421482692034"/>
          <c:h val="7.939845357168193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хэргийн тоо, сумдаар, 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2014 оны эхний 9 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499966827085973"/>
          <c:y val="1.3435700914244788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8911919573523132"/>
          <c:y val="0.11401937808926348"/>
          <c:w val="0.66547313164801825"/>
          <c:h val="0.856735050622795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hereg1'!$O$3:$O$15</c:f>
              <c:strCache>
                <c:ptCount val="13"/>
                <c:pt idx="0">
                  <c:v>Түвшинширээ</c:v>
                </c:pt>
                <c:pt idx="1">
                  <c:v>Уулбаян</c:v>
                </c:pt>
                <c:pt idx="2">
                  <c:v>Баяндэлгэр</c:v>
                </c:pt>
                <c:pt idx="3">
                  <c:v>Наран</c:v>
                </c:pt>
                <c:pt idx="4">
                  <c:v>Онгон</c:v>
                </c:pt>
                <c:pt idx="5">
                  <c:v>Эрдэнэцагаан</c:v>
                </c:pt>
                <c:pt idx="6">
                  <c:v>Асгат</c:v>
                </c:pt>
                <c:pt idx="7">
                  <c:v>Дарьганга</c:v>
                </c:pt>
                <c:pt idx="8">
                  <c:v>Түмэнцогт</c:v>
                </c:pt>
                <c:pt idx="9">
                  <c:v>Сүхбаатар</c:v>
                </c:pt>
                <c:pt idx="10">
                  <c:v>Мөнххаан</c:v>
                </c:pt>
                <c:pt idx="11">
                  <c:v>Халзан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hereg1'!$P$3:$P$15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7</c:v>
                </c:pt>
                <c:pt idx="7">
                  <c:v>7</c:v>
                </c:pt>
                <c:pt idx="8">
                  <c:v>11</c:v>
                </c:pt>
                <c:pt idx="9">
                  <c:v>12</c:v>
                </c:pt>
                <c:pt idx="10">
                  <c:v>17</c:v>
                </c:pt>
                <c:pt idx="11">
                  <c:v>33</c:v>
                </c:pt>
                <c:pt idx="12">
                  <c:v>127</c:v>
                </c:pt>
              </c:numCache>
            </c:numRef>
          </c:val>
        </c:ser>
        <c:dLbls/>
        <c:gapWidth val="60"/>
        <c:axId val="135067904"/>
        <c:axId val="135393664"/>
      </c:barChart>
      <c:catAx>
        <c:axId val="1350679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5393664"/>
        <c:crosses val="autoZero"/>
        <c:auto val="1"/>
        <c:lblAlgn val="ctr"/>
        <c:lblOffset val="100"/>
      </c:catAx>
      <c:valAx>
        <c:axId val="135393664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3506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2.9333339492564763E-2"/>
          <c:y val="8.1708732248119198E-2"/>
          <c:w val="0.94133332101487055"/>
          <c:h val="0.78265154810743409"/>
        </c:manualLayout>
      </c:layout>
      <c:barChart>
        <c:barDir val="col"/>
        <c:grouping val="clustered"/>
        <c:ser>
          <c:idx val="0"/>
          <c:order val="0"/>
          <c:tx>
            <c:strRef>
              <c:f>'gemt hereg2'!$G$24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hereg2'!$H$23:$J$23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'gemt hereg2'!$H$24:$J$24</c:f>
              <c:numCache>
                <c:formatCode>General</c:formatCode>
                <c:ptCount val="3"/>
                <c:pt idx="0">
                  <c:v>142</c:v>
                </c:pt>
                <c:pt idx="1">
                  <c:v>233</c:v>
                </c:pt>
                <c:pt idx="2">
                  <c:v>240</c:v>
                </c:pt>
              </c:numCache>
            </c:numRef>
          </c:val>
        </c:ser>
        <c:dLbls>
          <c:showVal val="1"/>
        </c:dLbls>
        <c:overlap val="-25"/>
        <c:axId val="137058176"/>
        <c:axId val="137089792"/>
      </c:barChart>
      <c:catAx>
        <c:axId val="1370581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7089792"/>
        <c:crosses val="autoZero"/>
        <c:auto val="1"/>
        <c:lblAlgn val="ctr"/>
        <c:lblOffset val="100"/>
      </c:catAx>
      <c:valAx>
        <c:axId val="137089792"/>
        <c:scaling>
          <c:orientation val="minMax"/>
        </c:scaling>
        <c:delete val="1"/>
        <c:axPos val="l"/>
        <c:numFmt formatCode="General" sourceLinked="1"/>
        <c:tickLblPos val="nextTo"/>
        <c:crossAx val="137058176"/>
        <c:crosses val="autoZero"/>
        <c:crossBetween val="between"/>
      </c:valAx>
      <c:spPr>
        <a:ln>
          <a:noFill/>
        </a:ln>
      </c:spPr>
    </c:plotArea>
    <c:plotVisOnly val="1"/>
    <c:dispBlanksAs val="gap"/>
  </c:chart>
  <c:spPr>
    <a:noFill/>
    <a:ln>
      <a:noFill/>
    </a:ln>
  </c:sp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Сэжигтэн,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яллагдагчийн тоо, сумаар, 2014 оны 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эхний 9 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3525035097135891"/>
          <c:y val="0.12462148903851052"/>
          <c:w val="0.74092557015405736"/>
          <c:h val="0.83561627037488773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hereg2'!$G$2:$G$14</c:f>
              <c:strCache>
                <c:ptCount val="13"/>
                <c:pt idx="0">
                  <c:v>Түвшинширээ</c:v>
                </c:pt>
                <c:pt idx="1">
                  <c:v>Халзан</c:v>
                </c:pt>
                <c:pt idx="2">
                  <c:v>Баяндэлгэр</c:v>
                </c:pt>
                <c:pt idx="3">
                  <c:v>Наран</c:v>
                </c:pt>
                <c:pt idx="4">
                  <c:v>Түмэнцогт</c:v>
                </c:pt>
                <c:pt idx="5">
                  <c:v>Дарьганга</c:v>
                </c:pt>
                <c:pt idx="6">
                  <c:v>Онгон</c:v>
                </c:pt>
                <c:pt idx="7">
                  <c:v>Асгат</c:v>
                </c:pt>
                <c:pt idx="8">
                  <c:v>Уулбаян</c:v>
                </c:pt>
                <c:pt idx="9">
                  <c:v>Сүхбаатар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hereg2'!$H$2:$H$14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10</c:v>
                </c:pt>
                <c:pt idx="9">
                  <c:v>14</c:v>
                </c:pt>
                <c:pt idx="10">
                  <c:v>17</c:v>
                </c:pt>
                <c:pt idx="11">
                  <c:v>35</c:v>
                </c:pt>
                <c:pt idx="12">
                  <c:v>133</c:v>
                </c:pt>
              </c:numCache>
            </c:numRef>
          </c:val>
        </c:ser>
        <c:dLbls/>
        <c:gapWidth val="75"/>
        <c:axId val="158264704"/>
        <c:axId val="161571200"/>
      </c:barChart>
      <c:catAx>
        <c:axId val="1582647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1571200"/>
        <c:crosses val="autoZero"/>
        <c:auto val="1"/>
        <c:lblAlgn val="ctr"/>
        <c:lblOffset val="100"/>
      </c:catAx>
      <c:valAx>
        <c:axId val="16157120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5826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Зээлийн өрийн үлдэгдэл, тэрбум төг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0555555555555582E-2"/>
          <c:y val="0.18091910386201773"/>
          <c:w val="0.93888888888888988"/>
          <c:h val="0.60305680539932505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'[taniltsuulga_9-r sar azaa .xlsx]Sheet4'!$A$4:$A$8</c:f>
              <c:strCache>
                <c:ptCount val="5"/>
                <c:pt idx="0">
                  <c:v>2010.I-IX</c:v>
                </c:pt>
                <c:pt idx="1">
                  <c:v>2011.I-IX</c:v>
                </c:pt>
                <c:pt idx="2">
                  <c:v>2012.I-IX</c:v>
                </c:pt>
                <c:pt idx="3">
                  <c:v>2013.I-IX</c:v>
                </c:pt>
                <c:pt idx="4">
                  <c:v>2014.I-IX</c:v>
                </c:pt>
              </c:strCache>
            </c:strRef>
          </c:cat>
          <c:val>
            <c:numRef>
              <c:f>'[taniltsuulga_9-r sar azaa .xlsx]Sheet4'!$B$4:$B$8</c:f>
              <c:numCache>
                <c:formatCode>General</c:formatCode>
                <c:ptCount val="5"/>
                <c:pt idx="0">
                  <c:v>17.600000000000001</c:v>
                </c:pt>
                <c:pt idx="1">
                  <c:v>32.800000000000004</c:v>
                </c:pt>
                <c:pt idx="2">
                  <c:v>45.5</c:v>
                </c:pt>
                <c:pt idx="3">
                  <c:v>70.5</c:v>
                </c:pt>
                <c:pt idx="4">
                  <c:v>94.4</c:v>
                </c:pt>
              </c:numCache>
            </c:numRef>
          </c:val>
        </c:ser>
        <c:dLbls>
          <c:showVal val="1"/>
        </c:dLbls>
        <c:overlap val="-25"/>
        <c:axId val="157262208"/>
        <c:axId val="157263744"/>
      </c:barChart>
      <c:catAx>
        <c:axId val="15726220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7263744"/>
        <c:crosses val="autoZero"/>
        <c:auto val="1"/>
        <c:lblAlgn val="ctr"/>
        <c:lblOffset val="100"/>
      </c:catAx>
      <c:valAx>
        <c:axId val="157263744"/>
        <c:scaling>
          <c:orientation val="minMax"/>
        </c:scaling>
        <c:delete val="1"/>
        <c:axPos val="l"/>
        <c:numFmt formatCode="General" sourceLinked="1"/>
        <c:tickLblPos val="nextTo"/>
        <c:crossAx val="157262208"/>
        <c:crosses val="autoZero"/>
        <c:crossBetween val="between"/>
      </c:valAx>
    </c:plotArea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Хадгаламжийн үлдэгдэл ,тэрбум төг</a:t>
            </a:r>
          </a:p>
        </c:rich>
      </c:tx>
      <c:layout>
        <c:manualLayout>
          <c:xMode val="edge"/>
          <c:yMode val="edge"/>
          <c:x val="0.19863653167253301"/>
          <c:y val="0"/>
        </c:manualLayout>
      </c:layout>
    </c:title>
    <c:plotArea>
      <c:layout>
        <c:manualLayout>
          <c:layoutTarget val="inner"/>
          <c:xMode val="edge"/>
          <c:yMode val="edge"/>
          <c:x val="3.0555555555555582E-2"/>
          <c:y val="0.15115740740740777"/>
          <c:w val="0.93888888888888988"/>
          <c:h val="0.62584912996986564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3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'[taniltsuulga_9-r sar azaa .xlsx]Sheet4'!$A$13:$A$17</c:f>
              <c:strCache>
                <c:ptCount val="5"/>
                <c:pt idx="0">
                  <c:v>2010.I-IX</c:v>
                </c:pt>
                <c:pt idx="1">
                  <c:v>2011.I-IX</c:v>
                </c:pt>
                <c:pt idx="2">
                  <c:v>2012.I-IX</c:v>
                </c:pt>
                <c:pt idx="3">
                  <c:v>2013.I-IX</c:v>
                </c:pt>
                <c:pt idx="4">
                  <c:v>2014.I-IX</c:v>
                </c:pt>
              </c:strCache>
            </c:strRef>
          </c:cat>
          <c:val>
            <c:numRef>
              <c:f>'[taniltsuulga_9-r sar azaa .xlsx]Sheet4'!$B$13:$B$17</c:f>
              <c:numCache>
                <c:formatCode>General</c:formatCode>
                <c:ptCount val="5"/>
                <c:pt idx="0">
                  <c:v>10.4</c:v>
                </c:pt>
                <c:pt idx="1">
                  <c:v>15.4</c:v>
                </c:pt>
                <c:pt idx="2">
                  <c:v>21.4</c:v>
                </c:pt>
                <c:pt idx="3">
                  <c:v>26.2</c:v>
                </c:pt>
                <c:pt idx="4">
                  <c:v>29.8</c:v>
                </c:pt>
              </c:numCache>
            </c:numRef>
          </c:val>
        </c:ser>
        <c:dLbls>
          <c:showVal val="1"/>
        </c:dLbls>
        <c:overlap val="-25"/>
        <c:axId val="157353472"/>
        <c:axId val="157355008"/>
      </c:barChart>
      <c:catAx>
        <c:axId val="15735347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7355008"/>
        <c:crosses val="autoZero"/>
        <c:auto val="1"/>
        <c:lblAlgn val="ctr"/>
        <c:lblOffset val="100"/>
      </c:catAx>
      <c:valAx>
        <c:axId val="157355008"/>
        <c:scaling>
          <c:orientation val="minMax"/>
        </c:scaling>
        <c:delete val="1"/>
        <c:axPos val="l"/>
        <c:numFmt formatCode="General" sourceLinked="1"/>
        <c:tickLblPos val="nextTo"/>
        <c:crossAx val="15735347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4861111111111128"/>
          <c:y val="9.0277777777777693E-2"/>
          <c:w val="0.5152777777777775"/>
          <c:h val="0.85879629629629695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626596675415594"/>
                  <c:y val="7.986111111111117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0149825021872112E-2"/>
                  <c:y val="0.1235239865850102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83945756780326E-2"/>
                  <c:y val="0.266049868766404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4580446194225723"/>
                  <c:y val="-0.1252081510644503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1765529308836552E-2"/>
                  <c:y val="7.024660979877515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6528412073490814"/>
                  <c:y val="5.902777777777778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'2'!$V$27:$AB$27</c:f>
              <c:strCache>
                <c:ptCount val="7"/>
                <c:pt idx="0">
                  <c:v>Дээд боловсролтой</c:v>
                </c:pt>
                <c:pt idx="1">
                  <c:v>Тусгай дунд боловсролтой</c:v>
                </c:pt>
                <c:pt idx="2">
                  <c:v>Мэргэжлийн анхан шатны</c:v>
                </c:pt>
                <c:pt idx="3">
                  <c:v>Бүрэн дунд боловсролтой</c:v>
                </c:pt>
                <c:pt idx="4">
                  <c:v>Суурь</c:v>
                </c:pt>
                <c:pt idx="5">
                  <c:v>Бага</c:v>
                </c:pt>
                <c:pt idx="6">
                  <c:v>Боловсролгүй</c:v>
                </c:pt>
              </c:strCache>
            </c:strRef>
          </c:cat>
          <c:val>
            <c:numRef>
              <c:f>'2'!$V$28:$AB$28</c:f>
              <c:numCache>
                <c:formatCode>0.0%</c:formatCode>
                <c:ptCount val="7"/>
                <c:pt idx="0">
                  <c:v>0.14064697609001406</c:v>
                </c:pt>
                <c:pt idx="1">
                  <c:v>4.5007032348804502E-2</c:v>
                </c:pt>
                <c:pt idx="2">
                  <c:v>3.2348804500703252E-2</c:v>
                </c:pt>
                <c:pt idx="3">
                  <c:v>0.48382559774964912</c:v>
                </c:pt>
                <c:pt idx="4">
                  <c:v>0.22222222222222221</c:v>
                </c:pt>
                <c:pt idx="5">
                  <c:v>6.3291139240506333E-2</c:v>
                </c:pt>
                <c:pt idx="6">
                  <c:v>1.2658227848101266E-2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8214924466342706"/>
          <c:y val="0.20153708941722165"/>
          <c:w val="0.51005205387731256"/>
          <c:h val="0.66232474581454015"/>
        </c:manualLayout>
      </c:layout>
      <c:pieChart>
        <c:varyColors val="1"/>
        <c:ser>
          <c:idx val="0"/>
          <c:order val="0"/>
          <c:explosion val="2"/>
          <c:dLbls>
            <c:dLbl>
              <c:idx val="0"/>
              <c:layout>
                <c:manualLayout>
                  <c:x val="3.3050360892388449E-2"/>
                  <c:y val="3.4816360649796412E-3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600717757150199E-2"/>
                  <c:y val="-6.1100323624595471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0284316908840014"/>
                  <c:y val="0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464196328245164"/>
                  <c:y val="2.1734831689728194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364493313610209"/>
                  <c:y val="-1.1311316667940779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1909992280029223E-2"/>
                  <c:y val="-6.4522080371021778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3794261789047822E-2"/>
                  <c:y val="-0.17934943811635265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3531150887953668E-2"/>
                  <c:y val="-0.10696328007542767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243918511328981E-2"/>
                  <c:y val="-4.4960884743775964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Sheet6!$A$8:$A$16</c:f>
              <c:strCache>
                <c:ptCount val="9"/>
                <c:pt idx="0">
                  <c:v>Авто тээврийн хэрэгсэл</c:v>
                </c:pt>
                <c:pt idx="1">
                  <c:v>Жолоочийн хариуцлага</c:v>
                </c:pt>
                <c:pt idx="2">
                  <c:v>Иргэдийн эд хөрөнгө</c:v>
                </c:pt>
                <c:pt idx="3">
                  <c:v>Хөдөлмөрийн чадвар түр алдалт</c:v>
                </c:pt>
                <c:pt idx="4">
                  <c:v>Гэнэтийн осол</c:v>
                </c:pt>
                <c:pt idx="5">
                  <c:v>Хүүхдийн гэнэтийн осол </c:v>
                </c:pt>
                <c:pt idx="6">
                  <c:v>Зорчигчийн амь даатгал</c:v>
                </c:pt>
                <c:pt idx="7">
                  <c:v>МИД</c:v>
                </c:pt>
                <c:pt idx="8">
                  <c:v>Бусад</c:v>
                </c:pt>
              </c:strCache>
            </c:strRef>
          </c:cat>
          <c:val>
            <c:numRef>
              <c:f>Sheet6!$C$8:$C$16</c:f>
              <c:numCache>
                <c:formatCode>General</c:formatCode>
                <c:ptCount val="9"/>
                <c:pt idx="0">
                  <c:v>10.641754670999179</c:v>
                </c:pt>
                <c:pt idx="1">
                  <c:v>42.025453560790652</c:v>
                </c:pt>
                <c:pt idx="2">
                  <c:v>1.1372867587327375</c:v>
                </c:pt>
                <c:pt idx="3">
                  <c:v>7.2298943948009784</c:v>
                </c:pt>
                <c:pt idx="4">
                  <c:v>7.9339290549688641</c:v>
                </c:pt>
                <c:pt idx="5">
                  <c:v>1.4080693203357704</c:v>
                </c:pt>
                <c:pt idx="6">
                  <c:v>2.4641213105876005</c:v>
                </c:pt>
                <c:pt idx="7">
                  <c:v>26.04928242621175</c:v>
                </c:pt>
                <c:pt idx="8">
                  <c:v>1.1102085025724342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spPr>
    <a:noFill/>
    <a:ln>
      <a:noFill/>
    </a:ln>
  </c:spPr>
  <c:txPr>
    <a:bodyPr/>
    <a:lstStyle/>
    <a:p>
      <a:pPr>
        <a:defRPr sz="1050"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Даатгалын</a:t>
            </a:r>
            <a:r>
              <a:rPr lang="mn-MN" sz="1200" baseline="0" dirty="0" smtClean="0">
                <a:latin typeface="Arial" pitchFamily="34" charset="0"/>
                <a:cs typeface="Arial" pitchFamily="34" charset="0"/>
              </a:rPr>
              <a:t>  хураамжийн орлого сая.төг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Даатгалын хураамж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2010.I-IX</c:v>
                </c:pt>
                <c:pt idx="1">
                  <c:v>2011.I-IX</c:v>
                </c:pt>
                <c:pt idx="2">
                  <c:v>2012.I-IX</c:v>
                </c:pt>
                <c:pt idx="3">
                  <c:v>2013.I-IX</c:v>
                </c:pt>
                <c:pt idx="4">
                  <c:v>2014.I-IX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61.7</c:v>
                </c:pt>
                <c:pt idx="1">
                  <c:v>101.1</c:v>
                </c:pt>
                <c:pt idx="2">
                  <c:v>258.89999999999975</c:v>
                </c:pt>
                <c:pt idx="3">
                  <c:v>489.2</c:v>
                </c:pt>
                <c:pt idx="4">
                  <c:v>369.3</c:v>
                </c:pt>
              </c:numCache>
            </c:numRef>
          </c:val>
        </c:ser>
        <c:dLbls>
          <c:showVal val="1"/>
        </c:dLbls>
        <c:overlap val="-25"/>
        <c:axId val="157443968"/>
        <c:axId val="157445504"/>
      </c:barChart>
      <c:catAx>
        <c:axId val="15744396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7445504"/>
        <c:crosses val="autoZero"/>
        <c:auto val="1"/>
        <c:lblAlgn val="ctr"/>
        <c:lblOffset val="100"/>
      </c:catAx>
      <c:valAx>
        <c:axId val="157445504"/>
        <c:scaling>
          <c:orientation val="minMax"/>
        </c:scaling>
        <c:delete val="1"/>
        <c:axPos val="l"/>
        <c:numFmt formatCode="General" sourceLinked="1"/>
        <c:tickLblPos val="nextTo"/>
        <c:crossAx val="1574439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Нөхөн төлбөр сая.төг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2010.I-IX</c:v>
                </c:pt>
                <c:pt idx="1">
                  <c:v>2011.I-IX</c:v>
                </c:pt>
                <c:pt idx="2">
                  <c:v>2012.I-IX</c:v>
                </c:pt>
                <c:pt idx="3">
                  <c:v>2013.I-IX</c:v>
                </c:pt>
                <c:pt idx="4">
                  <c:v>2014.I-IX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13.8</c:v>
                </c:pt>
                <c:pt idx="1">
                  <c:v>13.2</c:v>
                </c:pt>
                <c:pt idx="2">
                  <c:v>18.100000000000001</c:v>
                </c:pt>
                <c:pt idx="3">
                  <c:v>88.7</c:v>
                </c:pt>
                <c:pt idx="4">
                  <c:v>99.8</c:v>
                </c:pt>
              </c:numCache>
            </c:numRef>
          </c:val>
        </c:ser>
        <c:dLbls>
          <c:showVal val="1"/>
        </c:dLbls>
        <c:overlap val="-25"/>
        <c:axId val="155782144"/>
        <c:axId val="155788032"/>
      </c:barChart>
      <c:catAx>
        <c:axId val="15578214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5788032"/>
        <c:crosses val="autoZero"/>
        <c:auto val="1"/>
        <c:lblAlgn val="ctr"/>
        <c:lblOffset val="100"/>
      </c:catAx>
      <c:valAx>
        <c:axId val="155788032"/>
        <c:scaling>
          <c:orientation val="minMax"/>
        </c:scaling>
        <c:delete val="1"/>
        <c:axPos val="l"/>
        <c:numFmt formatCode="General" sourceLinked="1"/>
        <c:tickLblPos val="nextTo"/>
        <c:crossAx val="155782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Орон нутгийн төсвийн орлого, сая 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3.0555555555555582E-2"/>
          <c:y val="0.12376348789734615"/>
          <c:w val="0.93888888888888988"/>
          <c:h val="0.54530657626130052"/>
        </c:manualLayout>
      </c:layout>
      <c:lineChart>
        <c:grouping val="stacked"/>
        <c:ser>
          <c:idx val="0"/>
          <c:order val="0"/>
          <c:tx>
            <c:strRef>
              <c:f>'[taniltsuulga_9-r sar azaa .xlsx]Sheet7'!$B$20</c:f>
              <c:strCache>
                <c:ptCount val="1"/>
                <c:pt idx="0">
                  <c:v>2013.I-IX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1666666666666664E-2"/>
                  <c:y val="2.31481481481481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88888888888889E-2"/>
                  <c:y val="1.851851851851854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444444444444502E-2"/>
                  <c:y val="2.777777777777787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5"/>
                  <c:y val="3.24074074074074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333333333333487E-2"/>
                  <c:y val="2.777777777777787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7222222222222311E-2"/>
                  <c:y val="4.62962962962963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7222222222222311E-2"/>
                  <c:y val="3.24074074074074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611111111111117E-2"/>
                  <c:y val="3.703703703703705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4444444444444502E-2"/>
                  <c:y val="3.703703703703705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611111111111117E-2"/>
                  <c:y val="4.16666666666666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1666666666666664E-2"/>
                  <c:y val="5.09259259259259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333333333333334E-2"/>
                  <c:y val="3.703703703703705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2.777777777777792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'[taniltsuulga_9-r sar azaa .xlsx]Sheet7'!$A$21:$A$33</c:f>
              <c:strCache>
                <c:ptCount val="13"/>
                <c:pt idx="0">
                  <c:v>Ас</c:v>
                </c:pt>
                <c:pt idx="1">
                  <c:v>Бд</c:v>
                </c:pt>
                <c:pt idx="2">
                  <c:v>Да</c:v>
                </c:pt>
                <c:pt idx="3">
                  <c:v>Мх</c:v>
                </c:pt>
                <c:pt idx="4">
                  <c:v>На</c:v>
                </c:pt>
                <c:pt idx="5">
                  <c:v>Он</c:v>
                </c:pt>
                <c:pt idx="6">
                  <c:v>Сү</c:v>
                </c:pt>
                <c:pt idx="7">
                  <c:v>Тш</c:v>
                </c:pt>
                <c:pt idx="8">
                  <c:v>Уб</c:v>
                </c:pt>
                <c:pt idx="9">
                  <c:v>Ха</c:v>
                </c:pt>
                <c:pt idx="10">
                  <c:v>Эц</c:v>
                </c:pt>
                <c:pt idx="11">
                  <c:v>Тц</c:v>
                </c:pt>
                <c:pt idx="12">
                  <c:v>Бу</c:v>
                </c:pt>
              </c:strCache>
            </c:strRef>
          </c:cat>
          <c:val>
            <c:numRef>
              <c:f>'[taniltsuulga_9-r sar azaa .xlsx]Sheet7'!$B$21:$B$33</c:f>
              <c:numCache>
                <c:formatCode>General</c:formatCode>
                <c:ptCount val="13"/>
                <c:pt idx="0" formatCode="0.0">
                  <c:v>50</c:v>
                </c:pt>
                <c:pt idx="1">
                  <c:v>107.6</c:v>
                </c:pt>
                <c:pt idx="2">
                  <c:v>74.099999999999994</c:v>
                </c:pt>
                <c:pt idx="3">
                  <c:v>99.4</c:v>
                </c:pt>
                <c:pt idx="4">
                  <c:v>54.4</c:v>
                </c:pt>
                <c:pt idx="5" formatCode="0.0">
                  <c:v>211</c:v>
                </c:pt>
                <c:pt idx="6">
                  <c:v>80.8</c:v>
                </c:pt>
                <c:pt idx="7">
                  <c:v>73.5</c:v>
                </c:pt>
                <c:pt idx="8">
                  <c:v>68.400000000000006</c:v>
                </c:pt>
                <c:pt idx="9">
                  <c:v>53.5</c:v>
                </c:pt>
                <c:pt idx="10">
                  <c:v>318.7</c:v>
                </c:pt>
                <c:pt idx="11">
                  <c:v>119.9</c:v>
                </c:pt>
                <c:pt idx="12">
                  <c:v>1791.2</c:v>
                </c:pt>
              </c:numCache>
            </c:numRef>
          </c:val>
        </c:ser>
        <c:ser>
          <c:idx val="1"/>
          <c:order val="1"/>
          <c:tx>
            <c:strRef>
              <c:f>'[taniltsuulga_9-r sar azaa .xlsx]Sheet7'!$C$20</c:f>
              <c:strCache>
                <c:ptCount val="1"/>
                <c:pt idx="0">
                  <c:v>2014.I-IX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8333333333333487E-2"/>
                  <c:y val="-5.09259259259259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8333333333333487E-2"/>
                  <c:y val="-5.09259259259259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88888888888889E-2"/>
                  <c:y val="-4.62962962962963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666666666666664E-2"/>
                  <c:y val="-3.703703703703705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333333333333487E-2"/>
                  <c:y val="-5.555555555555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4444444444444502E-2"/>
                  <c:y val="-4.16666666666666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1666666666666664E-2"/>
                  <c:y val="-5.555555555555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777777777777877E-2"/>
                  <c:y val="-3.703703703703705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7777777777777877E-2"/>
                  <c:y val="-3.703703703703705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0555555555555582E-2"/>
                  <c:y val="-5.555555555555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5"/>
                  <c:y val="-5.555555555555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05"/>
                  <c:y val="-7.4074074074074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6.388888888888888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'[taniltsuulga_9-r sar azaa .xlsx]Sheet7'!$A$21:$A$33</c:f>
              <c:strCache>
                <c:ptCount val="13"/>
                <c:pt idx="0">
                  <c:v>Ас</c:v>
                </c:pt>
                <c:pt idx="1">
                  <c:v>Бд</c:v>
                </c:pt>
                <c:pt idx="2">
                  <c:v>Да</c:v>
                </c:pt>
                <c:pt idx="3">
                  <c:v>Мх</c:v>
                </c:pt>
                <c:pt idx="4">
                  <c:v>На</c:v>
                </c:pt>
                <c:pt idx="5">
                  <c:v>Он</c:v>
                </c:pt>
                <c:pt idx="6">
                  <c:v>Сү</c:v>
                </c:pt>
                <c:pt idx="7">
                  <c:v>Тш</c:v>
                </c:pt>
                <c:pt idx="8">
                  <c:v>Уб</c:v>
                </c:pt>
                <c:pt idx="9">
                  <c:v>Ха</c:v>
                </c:pt>
                <c:pt idx="10">
                  <c:v>Эц</c:v>
                </c:pt>
                <c:pt idx="11">
                  <c:v>Тц</c:v>
                </c:pt>
                <c:pt idx="12">
                  <c:v>Бу</c:v>
                </c:pt>
              </c:strCache>
            </c:strRef>
          </c:cat>
          <c:val>
            <c:numRef>
              <c:f>'[taniltsuulga_9-r sar azaa .xlsx]Sheet7'!$C$21:$C$33</c:f>
              <c:numCache>
                <c:formatCode>General</c:formatCode>
                <c:ptCount val="13"/>
                <c:pt idx="0">
                  <c:v>56.1</c:v>
                </c:pt>
                <c:pt idx="1">
                  <c:v>140.6</c:v>
                </c:pt>
                <c:pt idx="2">
                  <c:v>76.7</c:v>
                </c:pt>
                <c:pt idx="3">
                  <c:v>94.7</c:v>
                </c:pt>
                <c:pt idx="4">
                  <c:v>63.6</c:v>
                </c:pt>
                <c:pt idx="5">
                  <c:v>222.8</c:v>
                </c:pt>
                <c:pt idx="6">
                  <c:v>104.6</c:v>
                </c:pt>
                <c:pt idx="7">
                  <c:v>88.4</c:v>
                </c:pt>
                <c:pt idx="8">
                  <c:v>103.4</c:v>
                </c:pt>
                <c:pt idx="9">
                  <c:v>56.5</c:v>
                </c:pt>
                <c:pt idx="10">
                  <c:v>360.9</c:v>
                </c:pt>
                <c:pt idx="11">
                  <c:v>275.5</c:v>
                </c:pt>
                <c:pt idx="12">
                  <c:v>2692.9</c:v>
                </c:pt>
              </c:numCache>
            </c:numRef>
          </c:val>
        </c:ser>
        <c:dLbls>
          <c:showVal val="1"/>
        </c:dLbls>
        <c:marker val="1"/>
        <c:axId val="157550464"/>
        <c:axId val="157552000"/>
      </c:lineChart>
      <c:catAx>
        <c:axId val="15755046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7552000"/>
        <c:crosses val="autoZero"/>
        <c:auto val="1"/>
        <c:lblAlgn val="ctr"/>
        <c:lblOffset val="100"/>
      </c:catAx>
      <c:valAx>
        <c:axId val="157552000"/>
        <c:scaling>
          <c:orientation val="minMax"/>
        </c:scaling>
        <c:delete val="1"/>
        <c:axPos val="l"/>
        <c:numFmt formatCode="0.0" sourceLinked="1"/>
        <c:tickLblPos val="nextTo"/>
        <c:crossAx val="1575504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233589766796434"/>
          <c:y val="0.83282994888796757"/>
          <c:w val="0.40063342082239667"/>
          <c:h val="8.3717191601050026E-2"/>
        </c:manualLayout>
      </c:layout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Төсвийн орлого, зарлага.тэрбум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</a:t>
            </a:r>
            <a:r>
              <a:rPr lang="mn-MN" sz="1100">
                <a:latin typeface="Arial" pitchFamily="34" charset="0"/>
                <a:cs typeface="Arial" pitchFamily="34" charset="0"/>
              </a:rPr>
              <a:t>төг</a:t>
            </a:r>
            <a:endParaRPr lang="en-US" sz="11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3.0555555555555582E-2"/>
          <c:y val="0.19443805479371259"/>
          <c:w val="0.93888888888888988"/>
          <c:h val="0.47655657626130082"/>
        </c:manualLayout>
      </c:layout>
      <c:barChart>
        <c:barDir val="col"/>
        <c:grouping val="clustered"/>
        <c:ser>
          <c:idx val="0"/>
          <c:order val="0"/>
          <c:tx>
            <c:strRef>
              <c:f>Sheet7!$B$6</c:f>
              <c:strCache>
                <c:ptCount val="1"/>
                <c:pt idx="0">
                  <c:v>Орлого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Sheet7!$A$7:$A$11</c:f>
              <c:strCache>
                <c:ptCount val="5"/>
                <c:pt idx="0">
                  <c:v>2010.I-IX</c:v>
                </c:pt>
                <c:pt idx="1">
                  <c:v>2011.I-IX</c:v>
                </c:pt>
                <c:pt idx="2">
                  <c:v>2012.I-IX</c:v>
                </c:pt>
                <c:pt idx="3">
                  <c:v>2013.I-IX</c:v>
                </c:pt>
                <c:pt idx="4">
                  <c:v>2014.I-IX</c:v>
                </c:pt>
              </c:strCache>
            </c:strRef>
          </c:cat>
          <c:val>
            <c:numRef>
              <c:f>Sheet7!$B$7:$B$11</c:f>
              <c:numCache>
                <c:formatCode>General</c:formatCode>
                <c:ptCount val="5"/>
                <c:pt idx="0">
                  <c:v>5.8</c:v>
                </c:pt>
                <c:pt idx="1">
                  <c:v>7.6</c:v>
                </c:pt>
                <c:pt idx="2">
                  <c:v>7.6</c:v>
                </c:pt>
                <c:pt idx="3">
                  <c:v>36.200000000000003</c:v>
                </c:pt>
                <c:pt idx="4">
                  <c:v>36.700000000000003</c:v>
                </c:pt>
              </c:numCache>
            </c:numRef>
          </c:val>
        </c:ser>
        <c:ser>
          <c:idx val="1"/>
          <c:order val="1"/>
          <c:tx>
            <c:strRef>
              <c:f>Sheet7!$C$6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Sheet7!$A$7:$A$11</c:f>
              <c:strCache>
                <c:ptCount val="5"/>
                <c:pt idx="0">
                  <c:v>2010.I-IX</c:v>
                </c:pt>
                <c:pt idx="1">
                  <c:v>2011.I-IX</c:v>
                </c:pt>
                <c:pt idx="2">
                  <c:v>2012.I-IX</c:v>
                </c:pt>
                <c:pt idx="3">
                  <c:v>2013.I-IX</c:v>
                </c:pt>
                <c:pt idx="4">
                  <c:v>2014.I-IX</c:v>
                </c:pt>
              </c:strCache>
            </c:strRef>
          </c:cat>
          <c:val>
            <c:numRef>
              <c:f>Sheet7!$C$7:$C$11</c:f>
              <c:numCache>
                <c:formatCode>General</c:formatCode>
                <c:ptCount val="5"/>
                <c:pt idx="0">
                  <c:v>5.2</c:v>
                </c:pt>
                <c:pt idx="1">
                  <c:v>6.4</c:v>
                </c:pt>
                <c:pt idx="2">
                  <c:v>5.9</c:v>
                </c:pt>
                <c:pt idx="3">
                  <c:v>30.3</c:v>
                </c:pt>
                <c:pt idx="4">
                  <c:v>38.4</c:v>
                </c:pt>
              </c:numCache>
            </c:numRef>
          </c:val>
        </c:ser>
        <c:dLbls>
          <c:showVal val="1"/>
        </c:dLbls>
        <c:overlap val="-25"/>
        <c:axId val="157602560"/>
        <c:axId val="157604096"/>
      </c:barChart>
      <c:catAx>
        <c:axId val="15760256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7604096"/>
        <c:crosses val="autoZero"/>
        <c:auto val="1"/>
        <c:lblAlgn val="ctr"/>
        <c:lblOffset val="100"/>
      </c:catAx>
      <c:valAx>
        <c:axId val="157604096"/>
        <c:scaling>
          <c:orientation val="minMax"/>
        </c:scaling>
        <c:delete val="1"/>
        <c:axPos val="l"/>
        <c:numFmt formatCode="General" sourceLinked="1"/>
        <c:tickLblPos val="nextTo"/>
        <c:crossAx val="157602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520997375328151"/>
          <c:y val="0.85416666666666652"/>
          <c:w val="0.30604986876640472"/>
          <c:h val="8.520962969516449E-2"/>
        </c:manualLayout>
      </c:layout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/>
          <a:lstStyle/>
          <a:p>
            <a:pPr>
              <a:defRPr/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Хэрэглээний бараа үйлчилгээний үнийн өөрчлөлтийн хувь, аймгаар 2014 оны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-р 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сард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(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өмнөх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сар</a:t>
            </a:r>
            <a:r>
              <a:rPr lang="en-US" sz="1100" baseline="0" dirty="0">
                <a:latin typeface="Arial" pitchFamily="34" charset="0"/>
                <a:cs typeface="Arial" pitchFamily="34" charset="0"/>
              </a:rPr>
              <a:t>=100%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)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0460673602485659"/>
          <c:y val="1.8518518518518583E-2"/>
        </c:manualLayout>
      </c:layout>
    </c:title>
    <c:plotArea>
      <c:layout>
        <c:manualLayout>
          <c:layoutTarget val="inner"/>
          <c:xMode val="edge"/>
          <c:yMode val="edge"/>
          <c:x val="7.9591599530521931E-2"/>
          <c:y val="0.22400787401574787"/>
          <c:w val="0.82550345461520669"/>
          <c:h val="0.73935185185185182"/>
        </c:manualLayout>
      </c:layout>
      <c:barChart>
        <c:barDir val="col"/>
        <c:grouping val="clustered"/>
        <c:ser>
          <c:idx val="0"/>
          <c:order val="0"/>
          <c:tx>
            <c:v>Хувь</c:v>
          </c:tx>
          <c:dLbls>
            <c:dLbl>
              <c:idx val="0"/>
              <c:layout>
                <c:manualLayout>
                  <c:x val="8.8437634093337825E-18"/>
                  <c:y val="0.111111111111111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240740740740751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16666666666666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295706705258111E-3"/>
                  <c:y val="-5.555555555555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295706705258111E-3"/>
                  <c:y val="-5.09255613881597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0.1157407407407409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'une1'!$A$2:$A$22</c:f>
              <c:strCache>
                <c:ptCount val="21"/>
                <c:pt idx="0">
                  <c:v>ДА</c:v>
                </c:pt>
                <c:pt idx="1">
                  <c:v>ГО</c:v>
                </c:pt>
                <c:pt idx="2">
                  <c:v>ДУ</c:v>
                </c:pt>
                <c:pt idx="3">
                  <c:v>ХЭ</c:v>
                </c:pt>
                <c:pt idx="4">
                  <c:v>ӨМ</c:v>
                </c:pt>
                <c:pt idx="5">
                  <c:v>БӨ</c:v>
                </c:pt>
                <c:pt idx="6">
                  <c:v>ГС</c:v>
                </c:pt>
                <c:pt idx="7">
                  <c:v>ХО</c:v>
                </c:pt>
                <c:pt idx="8">
                  <c:v>ДД</c:v>
                </c:pt>
                <c:pt idx="9">
                  <c:v>ТӨ</c:v>
                </c:pt>
                <c:pt idx="10">
                  <c:v>ХӨ</c:v>
                </c:pt>
                <c:pt idx="11">
                  <c:v>БХ</c:v>
                </c:pt>
                <c:pt idx="12">
                  <c:v>АР</c:v>
                </c:pt>
                <c:pt idx="13">
                  <c:v>ДО</c:v>
                </c:pt>
                <c:pt idx="14">
                  <c:v>УВ</c:v>
                </c:pt>
                <c:pt idx="15">
                  <c:v>СҮ</c:v>
                </c:pt>
                <c:pt idx="16">
                  <c:v>СЭ</c:v>
                </c:pt>
                <c:pt idx="17">
                  <c:v>ОР</c:v>
                </c:pt>
                <c:pt idx="18">
                  <c:v>ӨВ</c:v>
                </c:pt>
                <c:pt idx="19">
                  <c:v>БУ</c:v>
                </c:pt>
                <c:pt idx="20">
                  <c:v>ЗА</c:v>
                </c:pt>
              </c:strCache>
            </c:strRef>
          </c:cat>
          <c:val>
            <c:numRef>
              <c:f>'une1'!$B$2:$B$22</c:f>
              <c:numCache>
                <c:formatCode>General</c:formatCode>
                <c:ptCount val="21"/>
                <c:pt idx="0" formatCode="0.0">
                  <c:v>-0.1</c:v>
                </c:pt>
                <c:pt idx="1">
                  <c:v>-0.8</c:v>
                </c:pt>
                <c:pt idx="2">
                  <c:v>-0.2</c:v>
                </c:pt>
                <c:pt idx="3">
                  <c:v>1.9000000000000001</c:v>
                </c:pt>
                <c:pt idx="4">
                  <c:v>0.30000000000000032</c:v>
                </c:pt>
                <c:pt idx="5">
                  <c:v>-0.70000000000000062</c:v>
                </c:pt>
                <c:pt idx="6">
                  <c:v>-0.2</c:v>
                </c:pt>
                <c:pt idx="7">
                  <c:v>-1.6</c:v>
                </c:pt>
                <c:pt idx="8">
                  <c:v>0.60000000000000064</c:v>
                </c:pt>
                <c:pt idx="9">
                  <c:v>0</c:v>
                </c:pt>
                <c:pt idx="10" formatCode="0.0">
                  <c:v>0.9</c:v>
                </c:pt>
                <c:pt idx="11">
                  <c:v>-0.4</c:v>
                </c:pt>
                <c:pt idx="12">
                  <c:v>1.9000000000000001</c:v>
                </c:pt>
                <c:pt idx="13" formatCode="0.0">
                  <c:v>-1.7</c:v>
                </c:pt>
                <c:pt idx="14">
                  <c:v>1.3</c:v>
                </c:pt>
                <c:pt idx="15">
                  <c:v>0.9</c:v>
                </c:pt>
                <c:pt idx="16" formatCode="0.0">
                  <c:v>-1.9000000000000001</c:v>
                </c:pt>
                <c:pt idx="17">
                  <c:v>0</c:v>
                </c:pt>
                <c:pt idx="18" formatCode="0.0">
                  <c:v>0.9</c:v>
                </c:pt>
                <c:pt idx="19">
                  <c:v>1.3</c:v>
                </c:pt>
                <c:pt idx="20" formatCode="0.0">
                  <c:v>0.60000000000000064</c:v>
                </c:pt>
              </c:numCache>
            </c:numRef>
          </c:val>
        </c:ser>
        <c:dLbls/>
        <c:axId val="157528064"/>
        <c:axId val="157529600"/>
      </c:barChart>
      <c:catAx>
        <c:axId val="15752806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7529600"/>
        <c:crosses val="autoZero"/>
        <c:auto val="1"/>
        <c:lblAlgn val="ctr"/>
        <c:lblOffset val="100"/>
      </c:catAx>
      <c:valAx>
        <c:axId val="157529600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" sourceLinked="1"/>
        <c:maj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752806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6.7661383137527481E-2"/>
          <c:y val="0.26902085156022182"/>
          <c:w val="6.9820527137436639E-2"/>
          <c:h val="8.3717191601050026E-2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algn="r">
              <a:defRPr/>
            </a:pPr>
            <a:r>
              <a:rPr lang="mn-MN" sz="1200">
                <a:latin typeface="Arial" pitchFamily="34" charset="0"/>
                <a:cs typeface="Arial" pitchFamily="34" charset="0"/>
              </a:rPr>
              <a:t>Хэрэглээний үнийн индекс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aseline="0">
                <a:latin typeface="Arial" pitchFamily="34" charset="0"/>
                <a:cs typeface="Arial" pitchFamily="34" charset="0"/>
              </a:rPr>
              <a:t>                                                                   (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өмнөх оны 12 сар</a:t>
            </a:r>
            <a:r>
              <a:rPr lang="en-US" sz="1200" baseline="0">
                <a:latin typeface="Arial" pitchFamily="34" charset="0"/>
                <a:cs typeface="Arial" pitchFamily="34" charset="0"/>
              </a:rPr>
              <a:t>=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100</a:t>
            </a:r>
            <a:r>
              <a:rPr lang="en-US" sz="1200" baseline="0">
                <a:latin typeface="Arial" pitchFamily="34" charset="0"/>
                <a:cs typeface="Arial" pitchFamily="34" charset="0"/>
              </a:rPr>
              <a:t>%)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6044638524988309"/>
          <c:y val="2.3148148148148147E-2"/>
        </c:manualLayout>
      </c:layout>
    </c:title>
    <c:plotArea>
      <c:layout>
        <c:manualLayout>
          <c:layoutTarget val="inner"/>
          <c:xMode val="edge"/>
          <c:yMode val="edge"/>
          <c:x val="6.3048669134698782E-2"/>
          <c:y val="0.15697944006999295"/>
          <c:w val="0.7967475462947079"/>
          <c:h val="0.6926461796442116"/>
        </c:manualLayout>
      </c:layout>
      <c:lineChart>
        <c:grouping val="standard"/>
        <c:ser>
          <c:idx val="0"/>
          <c:order val="0"/>
          <c:tx>
            <c:v>2012</c:v>
          </c:tx>
          <c:dLbls>
            <c:dLbl>
              <c:idx val="0"/>
              <c:layout>
                <c:manualLayout>
                  <c:x val="-3.8816108685104538E-2"/>
                  <c:y val="-5.555555555555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756914119359514E-2"/>
                  <c:y val="-5.09259259259259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579330422125177E-2"/>
                  <c:y val="-4.16666666666666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816108685104551E-2"/>
                  <c:y val="-5.555555555555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697719553614823E-2"/>
                  <c:y val="-4.62962962962965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579330422125177E-2"/>
                  <c:y val="-5.09259259259259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816108685104427E-2"/>
                  <c:y val="9.259259259259310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4638524987870104E-2"/>
                  <c:y val="-6.944444444444443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6579330422125177E-2"/>
                  <c:y val="-2.31481481481481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6579330422125177E-2"/>
                  <c:y val="-5.555555555555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756914119359534E-2"/>
                  <c:y val="-7.4074074074074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4934497816593885E-2"/>
                  <c:y val="-6.94444444444445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'une1'!$Q$4:$Q$15</c:f>
              <c:numCache>
                <c:formatCode>General</c:formatCode>
                <c:ptCount val="12"/>
                <c:pt idx="0">
                  <c:v>102.5</c:v>
                </c:pt>
                <c:pt idx="1">
                  <c:v>103.1</c:v>
                </c:pt>
                <c:pt idx="2" formatCode="0.0">
                  <c:v>105</c:v>
                </c:pt>
                <c:pt idx="3">
                  <c:v>105.5</c:v>
                </c:pt>
                <c:pt idx="4">
                  <c:v>105.7</c:v>
                </c:pt>
                <c:pt idx="5">
                  <c:v>106.2</c:v>
                </c:pt>
                <c:pt idx="6">
                  <c:v>105.7</c:v>
                </c:pt>
                <c:pt idx="7">
                  <c:v>105.7</c:v>
                </c:pt>
                <c:pt idx="8">
                  <c:v>107.5</c:v>
                </c:pt>
                <c:pt idx="9">
                  <c:v>108.9</c:v>
                </c:pt>
                <c:pt idx="10">
                  <c:v>109.5</c:v>
                </c:pt>
                <c:pt idx="11">
                  <c:v>109.9</c:v>
                </c:pt>
              </c:numCache>
            </c:numRef>
          </c:val>
        </c:ser>
        <c:ser>
          <c:idx val="1"/>
          <c:order val="1"/>
          <c:tx>
            <c:v>2013</c:v>
          </c:tx>
          <c:dLbls>
            <c:dLbl>
              <c:idx val="0"/>
              <c:layout>
                <c:manualLayout>
                  <c:x val="-3.6875303250849402E-2"/>
                  <c:y val="6.018518518518508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756914119359514E-2"/>
                  <c:y val="6.01851851851851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934497816593885E-2"/>
                  <c:y val="6.01851851851851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875303250849409E-2"/>
                  <c:y val="6.018518518518526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875303250849409E-2"/>
                  <c:y val="5.555555555555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816108685104551E-2"/>
                  <c:y val="6.01851851851851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299369238233868E-2"/>
                  <c:y val="5.555555555555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1052886948083541E-2"/>
                  <c:y val="5.555555555555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9112081513828238E-2"/>
                  <c:y val="6.94444444444445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4934497816593885E-2"/>
                  <c:y val="6.94444444444445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99369238233868E-2"/>
                  <c:y val="6.94444444444445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7171276079573418E-2"/>
                  <c:y val="6.48148148148153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'une1'!$R$4:$R$15</c:f>
              <c:numCache>
                <c:formatCode>General</c:formatCode>
                <c:ptCount val="12"/>
                <c:pt idx="0">
                  <c:v>100.9</c:v>
                </c:pt>
                <c:pt idx="1">
                  <c:v>101.4</c:v>
                </c:pt>
                <c:pt idx="2">
                  <c:v>101.7</c:v>
                </c:pt>
                <c:pt idx="3">
                  <c:v>102.8</c:v>
                </c:pt>
                <c:pt idx="4">
                  <c:v>103.7</c:v>
                </c:pt>
                <c:pt idx="5">
                  <c:v>103.8</c:v>
                </c:pt>
                <c:pt idx="6" formatCode="0.0">
                  <c:v>104</c:v>
                </c:pt>
                <c:pt idx="7">
                  <c:v>105.5</c:v>
                </c:pt>
                <c:pt idx="8">
                  <c:v>107.2</c:v>
                </c:pt>
                <c:pt idx="9">
                  <c:v>108.3</c:v>
                </c:pt>
                <c:pt idx="10">
                  <c:v>109.6</c:v>
                </c:pt>
                <c:pt idx="11">
                  <c:v>110.1</c:v>
                </c:pt>
              </c:numCache>
            </c:numRef>
          </c:val>
        </c:ser>
        <c:ser>
          <c:idx val="2"/>
          <c:order val="2"/>
          <c:tx>
            <c:v>2014</c:v>
          </c:tx>
          <c:dLbls>
            <c:dLbl>
              <c:idx val="0"/>
              <c:layout>
                <c:manualLayout>
                  <c:x val="-4.2697719553614823E-2"/>
                  <c:y val="3.240740740740766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408054342552349E-3"/>
                  <c:y val="4.629629629629660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34885977680738E-2"/>
                  <c:y val="2.31477836103820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6875303250849256E-2"/>
                  <c:y val="-3.240740740740751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4934497816593815E-2"/>
                  <c:y val="-5.555555555555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6875303250849222E-2"/>
                  <c:y val="-2.777777777777787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'une1'!$S$4:$S$15</c:f>
              <c:numCache>
                <c:formatCode>General</c:formatCode>
                <c:ptCount val="12"/>
                <c:pt idx="0" formatCode="0.0">
                  <c:v>102</c:v>
                </c:pt>
                <c:pt idx="1">
                  <c:v>102.7</c:v>
                </c:pt>
                <c:pt idx="2">
                  <c:v>103.5</c:v>
                </c:pt>
                <c:pt idx="3">
                  <c:v>104.9</c:v>
                </c:pt>
                <c:pt idx="4">
                  <c:v>105.2</c:v>
                </c:pt>
                <c:pt idx="5">
                  <c:v>106.5</c:v>
                </c:pt>
                <c:pt idx="6">
                  <c:v>107.5</c:v>
                </c:pt>
                <c:pt idx="7">
                  <c:v>108.5</c:v>
                </c:pt>
                <c:pt idx="8">
                  <c:v>109.4</c:v>
                </c:pt>
              </c:numCache>
            </c:numRef>
          </c:val>
        </c:ser>
        <c:dLbls/>
        <c:marker val="1"/>
        <c:axId val="157715840"/>
        <c:axId val="157623424"/>
      </c:lineChart>
      <c:catAx>
        <c:axId val="15771584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7623424"/>
        <c:crosses val="autoZero"/>
        <c:auto val="1"/>
        <c:lblAlgn val="ctr"/>
        <c:lblOffset val="100"/>
      </c:catAx>
      <c:valAx>
        <c:axId val="157623424"/>
        <c:scaling>
          <c:orientation val="minMax"/>
          <c:max val="112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7715840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ln>
      <a:solidFill>
        <a:schemeClr val="bg1"/>
      </a:solidFill>
    </a:ln>
  </c:sp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Мал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төллөлт, мян.тол, сумдаар, 2014 оны эхний 9 дүгээр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2'!$S$1:$S$13</c:f>
              <c:strCache>
                <c:ptCount val="13"/>
                <c:pt idx="0">
                  <c:v>Түмэнцогт</c:v>
                </c:pt>
                <c:pt idx="1">
                  <c:v>Асгат</c:v>
                </c:pt>
                <c:pt idx="2">
                  <c:v>Наран</c:v>
                </c:pt>
                <c:pt idx="3">
                  <c:v>Халзан</c:v>
                </c:pt>
                <c:pt idx="4">
                  <c:v>Дарьганга</c:v>
                </c:pt>
                <c:pt idx="5">
                  <c:v>Сүхбаатар</c:v>
                </c:pt>
                <c:pt idx="6">
                  <c:v>Уулбаян</c:v>
                </c:pt>
                <c:pt idx="7">
                  <c:v>Эрдэнэцагаан</c:v>
                </c:pt>
                <c:pt idx="8">
                  <c:v>Онгон</c:v>
                </c:pt>
                <c:pt idx="9">
                  <c:v>Түвшинширээ</c:v>
                </c:pt>
                <c:pt idx="10">
                  <c:v>Мөнххаан</c:v>
                </c:pt>
                <c:pt idx="11">
                  <c:v>Баруун-Урт</c:v>
                </c:pt>
                <c:pt idx="12">
                  <c:v>Баяндэлгэр</c:v>
                </c:pt>
              </c:strCache>
            </c:strRef>
          </c:cat>
          <c:val>
            <c:numRef>
              <c:f>'ХАА 1 2'!$T$1:$T$13</c:f>
              <c:numCache>
                <c:formatCode>0.0</c:formatCode>
                <c:ptCount val="13"/>
                <c:pt idx="0">
                  <c:v>27.751000000000001</c:v>
                </c:pt>
                <c:pt idx="1">
                  <c:v>33.307000000000002</c:v>
                </c:pt>
                <c:pt idx="2">
                  <c:v>40.372</c:v>
                </c:pt>
                <c:pt idx="3">
                  <c:v>46.89</c:v>
                </c:pt>
                <c:pt idx="4">
                  <c:v>51.456000000000003</c:v>
                </c:pt>
                <c:pt idx="5">
                  <c:v>73.397999999999996</c:v>
                </c:pt>
                <c:pt idx="6">
                  <c:v>76.287999999999997</c:v>
                </c:pt>
                <c:pt idx="7">
                  <c:v>76.614999999999995</c:v>
                </c:pt>
                <c:pt idx="8">
                  <c:v>77.849999999999994</c:v>
                </c:pt>
                <c:pt idx="9">
                  <c:v>95.424000000000007</c:v>
                </c:pt>
                <c:pt idx="10">
                  <c:v>106.202</c:v>
                </c:pt>
                <c:pt idx="11">
                  <c:v>107.76300000000002</c:v>
                </c:pt>
                <c:pt idx="12">
                  <c:v>122.97499999999999</c:v>
                </c:pt>
              </c:numCache>
            </c:numRef>
          </c:val>
        </c:ser>
        <c:dLbls/>
        <c:gapWidth val="117"/>
        <c:axId val="167761024"/>
        <c:axId val="167762560"/>
      </c:barChart>
      <c:catAx>
        <c:axId val="1677610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762560"/>
        <c:crosses val="autoZero"/>
        <c:auto val="1"/>
        <c:lblAlgn val="ctr"/>
        <c:lblOffset val="100"/>
      </c:catAx>
      <c:valAx>
        <c:axId val="167762560"/>
        <c:scaling>
          <c:orientation val="minMax"/>
        </c:scaling>
        <c:delete val="1"/>
        <c:axPos val="b"/>
        <c:numFmt formatCode="0.0" sourceLinked="1"/>
        <c:majorTickMark val="none"/>
        <c:tickLblPos val="nextTo"/>
        <c:crossAx val="16776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8563000926577539"/>
          <c:y val="0.23327465401772771"/>
          <c:w val="0.65041729875508691"/>
          <c:h val="0.68332980847362834"/>
        </c:manualLayout>
      </c:layout>
      <c:pieChart>
        <c:varyColors val="1"/>
        <c:ser>
          <c:idx val="0"/>
          <c:order val="0"/>
          <c:tx>
            <c:strRef>
              <c:f>'ХАА 1 2'!$W$5</c:f>
              <c:strCache>
                <c:ptCount val="1"/>
                <c:pt idx="0">
                  <c:v>Эм ямаа</c:v>
                </c:pt>
              </c:strCache>
            </c:strRef>
          </c:tx>
          <c:dPt>
            <c:idx val="0"/>
            <c:explosion val="5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2615329047171855"/>
                  <c:y val="-0.53385534987689953"/>
                </c:manualLayout>
              </c:layout>
              <c:tx>
                <c:rich>
                  <a:bodyPr/>
                  <a:lstStyle/>
                  <a:p>
                    <a:fld id="{BAB434A3-B363-440A-B380-CB3AF0037362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2'!$X$5:$Y$5</c:f>
              <c:numCache>
                <c:formatCode>0.0</c:formatCode>
                <c:ptCount val="2"/>
                <c:pt idx="0">
                  <c:v>87.2</c:v>
                </c:pt>
                <c:pt idx="1">
                  <c:v>12.8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9655554737900752"/>
          <c:y val="0.22434829999458136"/>
          <c:w val="0.59829642755892776"/>
          <c:h val="0.59895254054976677"/>
        </c:manualLayout>
      </c:layout>
      <c:pieChart>
        <c:varyColors val="1"/>
        <c:ser>
          <c:idx val="0"/>
          <c:order val="0"/>
          <c:tx>
            <c:strRef>
              <c:f>'ХАА 1 2'!$W$4</c:f>
              <c:strCache>
                <c:ptCount val="1"/>
                <c:pt idx="0">
                  <c:v>Эм хонь</c:v>
                </c:pt>
              </c:strCache>
            </c:strRef>
          </c:tx>
          <c:dPt>
            <c:idx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explosion val="8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4016510506019161"/>
                  <c:y val="-0.11759650509141847"/>
                </c:manualLayout>
              </c:layout>
              <c:tx>
                <c:rich>
                  <a:bodyPr/>
                  <a:lstStyle/>
                  <a:p>
                    <a:fld id="{8C28DCA4-B15F-4720-8AAC-5F2C7C75B16D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2'!$X$4:$Y$4</c:f>
              <c:numCache>
                <c:formatCode>0.0</c:formatCode>
                <c:ptCount val="2"/>
                <c:pt idx="0">
                  <c:v>86.4</c:v>
                </c:pt>
                <c:pt idx="1">
                  <c:v>13.600000000000001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n-US" sz="1400" b="1" i="0" u="none" strike="noStrike" baseline="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Бүртгэлтэй</a:t>
            </a:r>
            <a:r>
              <a:rPr lang="en-US" sz="1400" b="1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baseline="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ажилгүй</a:t>
            </a:r>
            <a:r>
              <a:rPr lang="en-US" sz="1400" b="1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baseline="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иргэдийн</a:t>
            </a:r>
            <a:r>
              <a:rPr lang="en-US" sz="1400" b="1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baseline="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</a:t>
            </a:r>
            <a:r>
              <a:rPr lang="en-US" sz="1400" b="1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i="0" u="none" strike="noStrike" baseline="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</a:t>
            </a:r>
            <a:r>
              <a:rPr lang="en-US" sz="1400" b="1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baseline="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бүрийн</a:t>
            </a:r>
            <a:r>
              <a:rPr lang="en-US" sz="1400" b="1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n-US" sz="1400" b="1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400" b="1" i="0" u="none" strike="noStrike" baseline="0" dirty="0" smtClean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baseline="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lang="en-US" sz="1400" b="1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baseline="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байдлаар</a:t>
            </a:r>
            <a:r>
              <a:rPr lang="en-US" sz="1400" b="1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c:rich>
      </c:tx>
      <c:layout>
        <c:manualLayout>
          <c:xMode val="edge"/>
          <c:yMode val="edge"/>
          <c:x val="0.28458725246892774"/>
          <c:y val="2.314814814814814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1.8420120439249038E-2"/>
          <c:y val="0.18097222222222237"/>
          <c:w val="0.96882748848742473"/>
          <c:h val="0.72088764946048456"/>
        </c:manualLayout>
      </c:layout>
      <c:barChart>
        <c:barDir val="col"/>
        <c:grouping val="clustered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slaid!$B$3:$S$3</c:f>
              <c:numCache>
                <c:formatCode>0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slaid!$B$4:$S$4</c:f>
              <c:numCache>
                <c:formatCode>0</c:formatCode>
                <c:ptCount val="18"/>
                <c:pt idx="0">
                  <c:v>1803</c:v>
                </c:pt>
                <c:pt idx="1">
                  <c:v>1605</c:v>
                </c:pt>
                <c:pt idx="2">
                  <c:v>1282</c:v>
                </c:pt>
                <c:pt idx="3">
                  <c:v>1024</c:v>
                </c:pt>
                <c:pt idx="4">
                  <c:v>820</c:v>
                </c:pt>
                <c:pt idx="5">
                  <c:v>640</c:v>
                </c:pt>
                <c:pt idx="6">
                  <c:v>519</c:v>
                </c:pt>
                <c:pt idx="7">
                  <c:v>687</c:v>
                </c:pt>
                <c:pt idx="8">
                  <c:v>712</c:v>
                </c:pt>
                <c:pt idx="9">
                  <c:v>961</c:v>
                </c:pt>
                <c:pt idx="10">
                  <c:v>810</c:v>
                </c:pt>
                <c:pt idx="11">
                  <c:v>1127</c:v>
                </c:pt>
                <c:pt idx="12">
                  <c:v>1318</c:v>
                </c:pt>
                <c:pt idx="13">
                  <c:v>1270</c:v>
                </c:pt>
                <c:pt idx="14">
                  <c:v>953</c:v>
                </c:pt>
                <c:pt idx="15">
                  <c:v>855</c:v>
                </c:pt>
                <c:pt idx="16" formatCode="General">
                  <c:v>866</c:v>
                </c:pt>
                <c:pt idx="17" formatCode="General">
                  <c:v>711</c:v>
                </c:pt>
              </c:numCache>
            </c:numRef>
          </c:val>
        </c:ser>
        <c:dLbls/>
        <c:gapWidth val="129"/>
        <c:overlap val="-27"/>
        <c:axId val="155698304"/>
        <c:axId val="155699840"/>
      </c:barChart>
      <c:catAx>
        <c:axId val="155698304"/>
        <c:scaling>
          <c:orientation val="minMax"/>
        </c:scaling>
        <c:axPos val="b"/>
        <c:numFmt formatCode="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5699840"/>
        <c:crosses val="autoZero"/>
        <c:auto val="1"/>
        <c:lblAlgn val="ctr"/>
        <c:lblOffset val="100"/>
      </c:catAx>
      <c:valAx>
        <c:axId val="155699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tickLblPos val="nextTo"/>
        <c:crossAx val="155698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>
        <c:manualLayout>
          <c:xMode val="edge"/>
          <c:yMode val="edge"/>
          <c:x val="0.37584263870271978"/>
          <c:y val="0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21029879362283799"/>
          <c:y val="0.22343721943522374"/>
          <c:w val="0.62467213738409511"/>
          <c:h val="0.69712645418295227"/>
        </c:manualLayout>
      </c:layout>
      <c:pieChart>
        <c:varyColors val="1"/>
        <c:ser>
          <c:idx val="0"/>
          <c:order val="0"/>
          <c:tx>
            <c:strRef>
              <c:f>'ХАА 1 2'!$W$3</c:f>
              <c:strCache>
                <c:ptCount val="1"/>
                <c:pt idx="0">
                  <c:v>Үнээ</c:v>
                </c:pt>
              </c:strCache>
            </c:strRef>
          </c:tx>
          <c:dPt>
            <c:idx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explosion val="9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5.7202478868454469E-2"/>
                  <c:y val="-0.62825508577326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0DFB28-76DB-4C76-993F-8B9098BC6C29}" type="VALUE">
                      <a:rPr lang="en-US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2'!$X$3:$Y$3</c:f>
              <c:numCache>
                <c:formatCode>0.0</c:formatCode>
                <c:ptCount val="2"/>
                <c:pt idx="0">
                  <c:v>81.099999999999994</c:v>
                </c:pt>
                <c:pt idx="1">
                  <c:v>18.900000000000006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8649557694177121"/>
          <c:y val="0.13401229889326174"/>
          <c:w val="0.63925904323688021"/>
          <c:h val="0.74862606365593065"/>
        </c:manualLayout>
      </c:layout>
      <c:pieChart>
        <c:varyColors val="1"/>
        <c:ser>
          <c:idx val="0"/>
          <c:order val="0"/>
          <c:tx>
            <c:strRef>
              <c:f>'ХАА 1 2'!$W$2</c:f>
              <c:strCache>
                <c:ptCount val="1"/>
                <c:pt idx="0">
                  <c:v>Гүү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explosion val="17"/>
          <c:dPt>
            <c:idx val="0"/>
            <c:explosion val="5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explosion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9.1415898594071239E-3"/>
                  <c:y val="-3.7835970331659224E-2"/>
                </c:manualLayout>
              </c:layout>
              <c:tx>
                <c:rich>
                  <a:bodyPr/>
                  <a:lstStyle/>
                  <a:p>
                    <a:fld id="{F2C7D90B-AF7A-4BA7-AC74-1E359738DFC4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2'!$X$2:$Y$2</c:f>
              <c:numCache>
                <c:formatCode>0.0</c:formatCode>
                <c:ptCount val="2"/>
                <c:pt idx="0">
                  <c:v>80.900000000000006</c:v>
                </c:pt>
                <c:pt idx="1">
                  <c:v>19.099999999999987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>
        <c:manualLayout>
          <c:xMode val="edge"/>
          <c:yMode val="edge"/>
          <c:x val="0.38736624139190096"/>
          <c:y val="3.108002347398311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22825544104541437"/>
          <c:y val="0.23051536413478749"/>
          <c:w val="0.63470723907609794"/>
          <c:h val="0.66281796454723751"/>
        </c:manualLayout>
      </c:layout>
      <c:pieChart>
        <c:varyColors val="1"/>
        <c:ser>
          <c:idx val="0"/>
          <c:order val="0"/>
          <c:tx>
            <c:strRef>
              <c:f>'ХАА 1 2'!$W$1</c:f>
              <c:strCache>
                <c:ptCount val="1"/>
                <c:pt idx="0">
                  <c:v>Ингэ</c:v>
                </c:pt>
              </c:strCache>
            </c:strRef>
          </c:tx>
          <c:dPt>
            <c:idx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explosion val="3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4.2845463989131432E-3"/>
                  <c:y val="-4.5570866141732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2'!$X$1:$Y$1</c:f>
              <c:numCache>
                <c:formatCode>0.0</c:formatCode>
                <c:ptCount val="2"/>
                <c:pt idx="0">
                  <c:v>44.4</c:v>
                </c:pt>
                <c:pt idx="1">
                  <c:v>55.6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Төл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бойжилт, мян.тол, сумдаар, 2014 оны эхний 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дүгээр 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93378086206235"/>
          <c:y val="2.571083376571021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4774715904828729"/>
          <c:y val="0.13980226289281422"/>
          <c:w val="0.6256431627956599"/>
          <c:h val="0.83281176846137472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2'!$J$40:$J$52</c:f>
              <c:strCache>
                <c:ptCount val="13"/>
                <c:pt idx="0">
                  <c:v>Түмэнцогт</c:v>
                </c:pt>
                <c:pt idx="1">
                  <c:v>Асгат</c:v>
                </c:pt>
                <c:pt idx="2">
                  <c:v>Наран</c:v>
                </c:pt>
                <c:pt idx="3">
                  <c:v>Халзан</c:v>
                </c:pt>
                <c:pt idx="4">
                  <c:v>Дарьганга</c:v>
                </c:pt>
                <c:pt idx="5">
                  <c:v>Сүхбаатар</c:v>
                </c:pt>
                <c:pt idx="6">
                  <c:v>Уулбаян</c:v>
                </c:pt>
                <c:pt idx="7">
                  <c:v>Эрдэнэцагаан</c:v>
                </c:pt>
                <c:pt idx="8">
                  <c:v>Онгон</c:v>
                </c:pt>
                <c:pt idx="9">
                  <c:v>Түвшинширээ</c:v>
                </c:pt>
                <c:pt idx="10">
                  <c:v>Мөнххаан</c:v>
                </c:pt>
                <c:pt idx="11">
                  <c:v>Баруун-Урт</c:v>
                </c:pt>
                <c:pt idx="12">
                  <c:v>Баяндэлгэр</c:v>
                </c:pt>
              </c:strCache>
            </c:strRef>
          </c:cat>
          <c:val>
            <c:numRef>
              <c:f>'ХАА 1 2'!$K$40:$K$52</c:f>
              <c:numCache>
                <c:formatCode>_(* #,##0.0_);_(* \(#,##0.0\);_(* "-"?_);_(@_)</c:formatCode>
                <c:ptCount val="13"/>
                <c:pt idx="0">
                  <c:v>27.663</c:v>
                </c:pt>
                <c:pt idx="1">
                  <c:v>32.814999999999998</c:v>
                </c:pt>
                <c:pt idx="2">
                  <c:v>40.374000000000002</c:v>
                </c:pt>
                <c:pt idx="3">
                  <c:v>47.08</c:v>
                </c:pt>
                <c:pt idx="4">
                  <c:v>51.4</c:v>
                </c:pt>
                <c:pt idx="5">
                  <c:v>74.35799999999999</c:v>
                </c:pt>
                <c:pt idx="6">
                  <c:v>76.05</c:v>
                </c:pt>
                <c:pt idx="7">
                  <c:v>76.260999999999996</c:v>
                </c:pt>
                <c:pt idx="8">
                  <c:v>78.203000000000003</c:v>
                </c:pt>
                <c:pt idx="9">
                  <c:v>96.062000000000012</c:v>
                </c:pt>
                <c:pt idx="10">
                  <c:v>103.35899999999998</c:v>
                </c:pt>
                <c:pt idx="11">
                  <c:v>108.161</c:v>
                </c:pt>
                <c:pt idx="12">
                  <c:v>123.67599999999995</c:v>
                </c:pt>
              </c:numCache>
            </c:numRef>
          </c:val>
        </c:ser>
        <c:dLbls/>
        <c:gapWidth val="76"/>
        <c:axId val="161811456"/>
        <c:axId val="161829632"/>
      </c:barChart>
      <c:catAx>
        <c:axId val="1618114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1829632"/>
        <c:crosses val="autoZero"/>
        <c:auto val="1"/>
        <c:lblAlgn val="ctr"/>
        <c:lblOffset val="100"/>
      </c:catAx>
      <c:valAx>
        <c:axId val="161829632"/>
        <c:scaling>
          <c:orientation val="minMax"/>
        </c:scaling>
        <c:delete val="1"/>
        <c:axPos val="b"/>
        <c:numFmt formatCode="_(* #,##0.0_);_(* \(#,##0.0\);_(* &quot;-&quot;?_);_(@_)" sourceLinked="1"/>
        <c:majorTickMark val="none"/>
        <c:tickLblPos val="nextTo"/>
        <c:crossAx val="16181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Төл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бойжилт, таван төрлөөр, мян.тол, 2014 оны эхний 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дүгээр 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788451443569555"/>
          <c:y val="2.7777777777777821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0555555555555572E-2"/>
          <c:y val="0.15319444444444469"/>
          <c:w val="0.93888888888888933"/>
          <c:h val="0.70699876057159583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2'!$R$56:$R$60</c:f>
              <c:strCache>
                <c:ptCount val="5"/>
                <c:pt idx="0">
                  <c:v>Ботго</c:v>
                </c:pt>
                <c:pt idx="1">
                  <c:v>Унага</c:v>
                </c:pt>
                <c:pt idx="2">
                  <c:v>Тугал</c:v>
                </c:pt>
                <c:pt idx="3">
                  <c:v>Хурга</c:v>
                </c:pt>
                <c:pt idx="4">
                  <c:v>Ишиг</c:v>
                </c:pt>
              </c:strCache>
            </c:strRef>
          </c:cat>
          <c:val>
            <c:numRef>
              <c:f>'ХАА 1 2'!$S$56:$S$60</c:f>
              <c:numCache>
                <c:formatCode>_(* #,##0.0_);_(* \(#,##0.0\);_(* "-"?_);_(@_)</c:formatCode>
                <c:ptCount val="5"/>
                <c:pt idx="0">
                  <c:v>1.462</c:v>
                </c:pt>
                <c:pt idx="1">
                  <c:v>48.631</c:v>
                </c:pt>
                <c:pt idx="2">
                  <c:v>53.288000000000011</c:v>
                </c:pt>
                <c:pt idx="3">
                  <c:v>483.53799999999978</c:v>
                </c:pt>
                <c:pt idx="4">
                  <c:v>348.54300000000001</c:v>
                </c:pt>
              </c:numCache>
            </c:numRef>
          </c:val>
        </c:ser>
        <c:dLbls/>
        <c:gapWidth val="52"/>
        <c:overlap val="-27"/>
        <c:axId val="159565312"/>
        <c:axId val="159566848"/>
      </c:barChart>
      <c:catAx>
        <c:axId val="1595653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59566848"/>
        <c:crosses val="autoZero"/>
        <c:auto val="1"/>
        <c:lblAlgn val="ctr"/>
        <c:lblOffset val="100"/>
      </c:catAx>
      <c:valAx>
        <c:axId val="1595668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.0_);_(* \(#,##0.0\);_(* &quot;-&quot;?_);_(@_)" sourceLinked="1"/>
        <c:majorTickMark val="none"/>
        <c:tickLblPos val="nextTo"/>
        <c:crossAx val="15956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 малын зүй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бусын хорогдол, сумдаар, 2014 оны эхний 9 дүгээр 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458208568999298"/>
          <c:y val="1.3698630136986301E-2"/>
        </c:manualLayout>
      </c:layout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2'!$L$77:$L$89</c:f>
              <c:strCache>
                <c:ptCount val="13"/>
                <c:pt idx="0">
                  <c:v>Сүхбаатар</c:v>
                </c:pt>
                <c:pt idx="1">
                  <c:v>Түмэнцогт</c:v>
                </c:pt>
                <c:pt idx="2">
                  <c:v>Халзан</c:v>
                </c:pt>
                <c:pt idx="3">
                  <c:v>Онгон</c:v>
                </c:pt>
                <c:pt idx="4">
                  <c:v>Баруун-Урт</c:v>
                </c:pt>
                <c:pt idx="5">
                  <c:v>Наран</c:v>
                </c:pt>
                <c:pt idx="6">
                  <c:v>Уулбаян</c:v>
                </c:pt>
                <c:pt idx="7">
                  <c:v>Асгат</c:v>
                </c:pt>
                <c:pt idx="8">
                  <c:v>Эрдэнэцагаан</c:v>
                </c:pt>
                <c:pt idx="9">
                  <c:v>Баяндэлгэр</c:v>
                </c:pt>
                <c:pt idx="10">
                  <c:v>Дарьганга</c:v>
                </c:pt>
                <c:pt idx="11">
                  <c:v>Түвшинширээ</c:v>
                </c:pt>
                <c:pt idx="12">
                  <c:v>Мөнххаан</c:v>
                </c:pt>
              </c:strCache>
            </c:strRef>
          </c:cat>
          <c:val>
            <c:numRef>
              <c:f>'ХАА 1 2'!$M$77:$M$89</c:f>
              <c:numCache>
                <c:formatCode>#\ ##0</c:formatCode>
                <c:ptCount val="13"/>
                <c:pt idx="0">
                  <c:v>48</c:v>
                </c:pt>
                <c:pt idx="1">
                  <c:v>220</c:v>
                </c:pt>
                <c:pt idx="2">
                  <c:v>235</c:v>
                </c:pt>
                <c:pt idx="3">
                  <c:v>259</c:v>
                </c:pt>
                <c:pt idx="4">
                  <c:v>286</c:v>
                </c:pt>
                <c:pt idx="5">
                  <c:v>338</c:v>
                </c:pt>
                <c:pt idx="6">
                  <c:v>516</c:v>
                </c:pt>
                <c:pt idx="7" formatCode="General">
                  <c:v>701</c:v>
                </c:pt>
                <c:pt idx="8">
                  <c:v>782</c:v>
                </c:pt>
                <c:pt idx="9">
                  <c:v>892</c:v>
                </c:pt>
                <c:pt idx="10">
                  <c:v>1141</c:v>
                </c:pt>
                <c:pt idx="11">
                  <c:v>1935</c:v>
                </c:pt>
                <c:pt idx="12">
                  <c:v>2970</c:v>
                </c:pt>
              </c:numCache>
            </c:numRef>
          </c:val>
        </c:ser>
        <c:dLbls/>
        <c:gapWidth val="77"/>
        <c:axId val="167597952"/>
        <c:axId val="167599488"/>
      </c:barChart>
      <c:catAx>
        <c:axId val="1675979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599488"/>
        <c:crosses val="autoZero"/>
        <c:auto val="1"/>
        <c:lblAlgn val="ctr"/>
        <c:lblOffset val="100"/>
      </c:catAx>
      <c:valAx>
        <c:axId val="16759948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\ ##0" sourceLinked="1"/>
        <c:majorTickMark val="none"/>
        <c:tickLblPos val="nextTo"/>
        <c:crossAx val="16759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малын зүй бусын хорогдол, мян.тол, жил бүрийн эхний 9 дүгээр сарын байдлаар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692344706911645"/>
          <c:y val="2.8571428571428588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14.0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20.9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10.3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2'!$N$101:$P$101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'ХАА 1 2'!$N$102:$P$102</c:f>
              <c:numCache>
                <c:formatCode>_(* #,##0.0_);_(* \(#,##0.0\);_(* "-"?_);_(@_)</c:formatCode>
                <c:ptCount val="3"/>
                <c:pt idx="0">
                  <c:v>13.963000000000006</c:v>
                </c:pt>
                <c:pt idx="1">
                  <c:v>20.856000000000005</c:v>
                </c:pt>
                <c:pt idx="2">
                  <c:v>10.323</c:v>
                </c:pt>
              </c:numCache>
            </c:numRef>
          </c:val>
        </c:ser>
        <c:dLbls/>
        <c:gapWidth val="120"/>
        <c:overlap val="-27"/>
        <c:axId val="168619008"/>
        <c:axId val="168624896"/>
      </c:barChart>
      <c:catAx>
        <c:axId val="1686190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8624896"/>
        <c:crosses val="autoZero"/>
        <c:auto val="1"/>
        <c:lblAlgn val="ctr"/>
        <c:lblOffset val="100"/>
      </c:catAx>
      <c:valAx>
        <c:axId val="168624896"/>
        <c:scaling>
          <c:orientation val="minMax"/>
        </c:scaling>
        <c:delete val="1"/>
        <c:axPos val="l"/>
        <c:numFmt formatCode="_(* #,##0.0_);_(* \(#,##0.0\);_(* &quot;-&quot;?_);_(@_)" sourceLinked="1"/>
        <c:majorTickMark val="none"/>
        <c:tickLblPos val="nextTo"/>
        <c:crossAx val="16861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Өвчнөөр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хорогдсон малын тоо, жил бүрийн эхний 9 дүгээр 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333333333333334E-2"/>
          <c:y val="0.22638888888888889"/>
          <c:w val="0.93888888888888933"/>
          <c:h val="0.6592049431321086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2'!$M$121:$O$121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'ХАА 1 2'!$M$122:$O$122</c:f>
              <c:numCache>
                <c:formatCode>General</c:formatCode>
                <c:ptCount val="3"/>
                <c:pt idx="0">
                  <c:v>244</c:v>
                </c:pt>
                <c:pt idx="1">
                  <c:v>787</c:v>
                </c:pt>
                <c:pt idx="2">
                  <c:v>3078</c:v>
                </c:pt>
              </c:numCache>
            </c:numRef>
          </c:val>
        </c:ser>
        <c:dLbls/>
        <c:gapWidth val="119"/>
        <c:overlap val="-27"/>
        <c:axId val="168643584"/>
        <c:axId val="168928000"/>
      </c:barChart>
      <c:catAx>
        <c:axId val="1686435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8928000"/>
        <c:crosses val="autoZero"/>
        <c:auto val="1"/>
        <c:lblAlgn val="ctr"/>
        <c:lblOffset val="100"/>
      </c:catAx>
      <c:valAx>
        <c:axId val="16892800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6864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Ургац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хураалт, тн-оор, 2014 оны эхний 9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1259068026332781"/>
          <c:y val="0.10615718223222106"/>
          <c:w val="0.67198019726801306"/>
          <c:h val="0.8693158485479846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'XAA8'!$A$75:$A$87</c:f>
              <c:strCache>
                <c:ptCount val="13"/>
                <c:pt idx="0">
                  <c:v>Баяндэлгэр</c:v>
                </c:pt>
                <c:pt idx="1">
                  <c:v>Наран</c:v>
                </c:pt>
                <c:pt idx="2">
                  <c:v>Халзан</c:v>
                </c:pt>
                <c:pt idx="3">
                  <c:v>Эрдэнэцагаан</c:v>
                </c:pt>
                <c:pt idx="4">
                  <c:v>Дарьганга</c:v>
                </c:pt>
                <c:pt idx="5">
                  <c:v>Асгат</c:v>
                </c:pt>
                <c:pt idx="6">
                  <c:v>Уулбаян</c:v>
                </c:pt>
                <c:pt idx="7">
                  <c:v>Мөнххаан</c:v>
                </c:pt>
                <c:pt idx="8">
                  <c:v>Онгон</c:v>
                </c:pt>
                <c:pt idx="9">
                  <c:v>Түвшинширээ</c:v>
                </c:pt>
                <c:pt idx="10">
                  <c:v>Сүхбаатар</c:v>
                </c:pt>
                <c:pt idx="11">
                  <c:v>Түмэнцогт</c:v>
                </c:pt>
                <c:pt idx="12">
                  <c:v>Баруун-Урт</c:v>
                </c:pt>
              </c:strCache>
            </c:strRef>
          </c:cat>
          <c:val>
            <c:numRef>
              <c:f>'XAA8'!$B$75:$B$87</c:f>
              <c:numCache>
                <c:formatCode>0.00</c:formatCode>
                <c:ptCount val="13"/>
                <c:pt idx="0">
                  <c:v>9</c:v>
                </c:pt>
                <c:pt idx="1">
                  <c:v>9.9700000000000042</c:v>
                </c:pt>
                <c:pt idx="2">
                  <c:v>11.100000000000001</c:v>
                </c:pt>
                <c:pt idx="3">
                  <c:v>18.600000000000001</c:v>
                </c:pt>
                <c:pt idx="4">
                  <c:v>23.2</c:v>
                </c:pt>
                <c:pt idx="5">
                  <c:v>24.919999999999987</c:v>
                </c:pt>
                <c:pt idx="6">
                  <c:v>34.21</c:v>
                </c:pt>
                <c:pt idx="7">
                  <c:v>52</c:v>
                </c:pt>
                <c:pt idx="8">
                  <c:v>59.1</c:v>
                </c:pt>
                <c:pt idx="9">
                  <c:v>59.47</c:v>
                </c:pt>
                <c:pt idx="10">
                  <c:v>64</c:v>
                </c:pt>
                <c:pt idx="11">
                  <c:v>88.7</c:v>
                </c:pt>
                <c:pt idx="12">
                  <c:v>524.65</c:v>
                </c:pt>
              </c:numCache>
            </c:numRef>
          </c:val>
        </c:ser>
        <c:dLbls/>
        <c:gapWidth val="84"/>
        <c:axId val="176219648"/>
        <c:axId val="176221184"/>
      </c:barChart>
      <c:catAx>
        <c:axId val="1762196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221184"/>
        <c:crosses val="autoZero"/>
        <c:auto val="1"/>
        <c:lblAlgn val="ctr"/>
        <c:lblOffset val="100"/>
      </c:catAx>
      <c:valAx>
        <c:axId val="176221184"/>
        <c:scaling>
          <c:orientation val="minMax"/>
        </c:scaling>
        <c:delete val="1"/>
        <c:axPos val="b"/>
        <c:numFmt formatCode="0.00" sourceLinked="1"/>
        <c:majorTickMark val="none"/>
        <c:tickLblPos val="nextTo"/>
        <c:crossAx val="17621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3.2025371828521464E-2"/>
          <c:y val="5.0925925925925923E-2"/>
          <c:w val="0.94297462817147915"/>
          <c:h val="0.73577136191309478"/>
        </c:manualLayout>
      </c:layout>
      <c:lineChart>
        <c:grouping val="standard"/>
        <c:ser>
          <c:idx val="0"/>
          <c:order val="0"/>
          <c:tx>
            <c:strRef>
              <c:f>'XAA8'!$J$50</c:f>
              <c:strCache>
                <c:ptCount val="1"/>
                <c:pt idx="0">
                  <c:v>Төмс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88888888888889E-2"/>
                  <c:y val="-5.555555555555553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5"/>
                  <c:y val="-4.629629629629634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8333333333333508E-2"/>
                  <c:y val="-5.092592592592593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'XAA8'!$K$49:$M$49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'XAA8'!$K$50:$M$50</c:f>
              <c:numCache>
                <c:formatCode>#\ ##0.0</c:formatCode>
                <c:ptCount val="3"/>
                <c:pt idx="0" formatCode="General">
                  <c:v>631.4</c:v>
                </c:pt>
                <c:pt idx="1">
                  <c:v>668.2</c:v>
                </c:pt>
                <c:pt idx="2">
                  <c:v>668.8</c:v>
                </c:pt>
              </c:numCache>
            </c:numRef>
          </c:val>
        </c:ser>
        <c:ser>
          <c:idx val="1"/>
          <c:order val="1"/>
          <c:tx>
            <c:strRef>
              <c:f>'XAA8'!$J$51</c:f>
              <c:strCache>
                <c:ptCount val="1"/>
                <c:pt idx="0">
                  <c:v>Хүнсний ногоо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444444444444483E-2"/>
                  <c:y val="-6.4814814814814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888888888888904E-2"/>
                  <c:y val="-7.4074074074074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666666666666782E-2"/>
                  <c:y val="-5.555555555555550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'XAA8'!$K$49:$M$49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'XAA8'!$K$51:$M$51</c:f>
              <c:numCache>
                <c:formatCode>#\ ##0.0</c:formatCode>
                <c:ptCount val="3"/>
                <c:pt idx="0" formatCode="General">
                  <c:v>199.4</c:v>
                </c:pt>
                <c:pt idx="1">
                  <c:v>254</c:v>
                </c:pt>
                <c:pt idx="2" formatCode="0.0">
                  <c:v>310.12</c:v>
                </c:pt>
              </c:numCache>
            </c:numRef>
          </c:val>
        </c:ser>
        <c:dLbls/>
        <c:marker val="1"/>
        <c:axId val="176574464"/>
        <c:axId val="176576000"/>
      </c:lineChart>
      <c:catAx>
        <c:axId val="1765744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576000"/>
        <c:crosses val="autoZero"/>
        <c:auto val="1"/>
        <c:lblAlgn val="ctr"/>
        <c:lblOffset val="100"/>
      </c:catAx>
      <c:valAx>
        <c:axId val="17657600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7657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32786526684166"/>
          <c:y val="0.89409667541557358"/>
          <c:w val="0.73850021872265958"/>
          <c:h val="7.899642752989215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3.6666666666666681E-2"/>
          <c:y val="0.15263473768992541"/>
          <c:w val="0.92666666666666653"/>
          <c:h val="0.6620447834645678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Тэтгэвэр авагчдын тоо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2010.I-IX</c:v>
                </c:pt>
                <c:pt idx="1">
                  <c:v>2011.I-IX</c:v>
                </c:pt>
                <c:pt idx="2">
                  <c:v>2012.I-IX</c:v>
                </c:pt>
                <c:pt idx="3">
                  <c:v>2013.I-IX</c:v>
                </c:pt>
                <c:pt idx="4">
                  <c:v>2014.I-IX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6171</c:v>
                </c:pt>
                <c:pt idx="1">
                  <c:v>6017</c:v>
                </c:pt>
                <c:pt idx="2">
                  <c:v>6138</c:v>
                </c:pt>
                <c:pt idx="3">
                  <c:v>6388</c:v>
                </c:pt>
                <c:pt idx="4">
                  <c:v>7136</c:v>
                </c:pt>
              </c:numCache>
            </c:numRef>
          </c:val>
        </c:ser>
        <c:dLbls>
          <c:showVal val="1"/>
        </c:dLbls>
        <c:overlap val="-25"/>
        <c:axId val="85842176"/>
        <c:axId val="86000384"/>
      </c:barChart>
      <c:catAx>
        <c:axId val="8584217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6000384"/>
        <c:crosses val="autoZero"/>
        <c:auto val="1"/>
        <c:lblAlgn val="ctr"/>
        <c:lblOffset val="100"/>
      </c:catAx>
      <c:valAx>
        <c:axId val="8600038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858421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2.4360969584684266E-2"/>
          <c:y val="0.13760747578966423"/>
          <c:w val="0.94038845144356964"/>
          <c:h val="0.58830210878812539"/>
        </c:manualLayout>
      </c:layout>
      <c:barChart>
        <c:barDir val="col"/>
        <c:grouping val="clustered"/>
        <c:ser>
          <c:idx val="0"/>
          <c:order val="0"/>
          <c:tx>
            <c:strRef>
              <c:f>Soyol_09!$O$2</c:f>
              <c:strCache>
                <c:ptCount val="1"/>
                <c:pt idx="0">
                  <c:v>Нийт тоглолт /тоо/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55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15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38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Soyol_09!$N$3:$N$7</c:f>
              <c:strCache>
                <c:ptCount val="5"/>
                <c:pt idx="0">
                  <c:v>2010.I-IX</c:v>
                </c:pt>
                <c:pt idx="1">
                  <c:v>2011.I-IX</c:v>
                </c:pt>
                <c:pt idx="2">
                  <c:v>2012.I-IX</c:v>
                </c:pt>
                <c:pt idx="3">
                  <c:v>2013.I-IX</c:v>
                </c:pt>
                <c:pt idx="4">
                  <c:v>2014.I-IX</c:v>
                </c:pt>
              </c:strCache>
            </c:strRef>
          </c:cat>
          <c:val>
            <c:numRef>
              <c:f>Soyol_09!$O$3:$O$7</c:f>
              <c:numCache>
                <c:formatCode>General</c:formatCode>
                <c:ptCount val="5"/>
                <c:pt idx="0">
                  <c:v>55</c:v>
                </c:pt>
                <c:pt idx="1">
                  <c:v>12</c:v>
                </c:pt>
                <c:pt idx="2">
                  <c:v>51</c:v>
                </c:pt>
                <c:pt idx="3">
                  <c:v>38</c:v>
                </c:pt>
                <c:pt idx="4">
                  <c:v>26</c:v>
                </c:pt>
              </c:numCache>
            </c:numRef>
          </c:val>
        </c:ser>
        <c:ser>
          <c:idx val="1"/>
          <c:order val="1"/>
          <c:tx>
            <c:strRef>
              <c:f>Soyol_09!$P$2</c:f>
              <c:strCache>
                <c:ptCount val="1"/>
                <c:pt idx="0">
                  <c:v>Үзэгчид /мян,хүн/</c:v>
                </c:pt>
              </c:strCache>
            </c:strRef>
          </c:tx>
          <c:dLbls>
            <c:dLbl>
              <c:idx val="0"/>
              <c:layout>
                <c:manualLayout>
                  <c:x val="-1.6427104722792626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Soyol_09!$N$3:$N$7</c:f>
              <c:strCache>
                <c:ptCount val="5"/>
                <c:pt idx="0">
                  <c:v>2010.I-IX</c:v>
                </c:pt>
                <c:pt idx="1">
                  <c:v>2011.I-IX</c:v>
                </c:pt>
                <c:pt idx="2">
                  <c:v>2012.I-IX</c:v>
                </c:pt>
                <c:pt idx="3">
                  <c:v>2013.I-IX</c:v>
                </c:pt>
                <c:pt idx="4">
                  <c:v>2014.I-IX</c:v>
                </c:pt>
              </c:strCache>
            </c:strRef>
          </c:cat>
          <c:val>
            <c:numRef>
              <c:f>Soyol_09!$P$3:$P$7</c:f>
              <c:numCache>
                <c:formatCode>General</c:formatCode>
                <c:ptCount val="5"/>
                <c:pt idx="0">
                  <c:v>16.100000000000001</c:v>
                </c:pt>
                <c:pt idx="1">
                  <c:v>4.7</c:v>
                </c:pt>
                <c:pt idx="2">
                  <c:v>3.1</c:v>
                </c:pt>
                <c:pt idx="3" formatCode="0.0">
                  <c:v>4.5999999999999996</c:v>
                </c:pt>
                <c:pt idx="4">
                  <c:v>6.3</c:v>
                </c:pt>
              </c:numCache>
            </c:numRef>
          </c:val>
        </c:ser>
        <c:ser>
          <c:idx val="2"/>
          <c:order val="2"/>
          <c:tx>
            <c:strRef>
              <c:f>Soyol_09!$Q$2</c:f>
              <c:strCache>
                <c:ptCount val="1"/>
                <c:pt idx="0">
                  <c:v>Орлого /сая.төг/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Soyol_09!$N$3:$N$7</c:f>
              <c:strCache>
                <c:ptCount val="5"/>
                <c:pt idx="0">
                  <c:v>2010.I-IX</c:v>
                </c:pt>
                <c:pt idx="1">
                  <c:v>2011.I-IX</c:v>
                </c:pt>
                <c:pt idx="2">
                  <c:v>2012.I-IX</c:v>
                </c:pt>
                <c:pt idx="3">
                  <c:v>2013.I-IX</c:v>
                </c:pt>
                <c:pt idx="4">
                  <c:v>2014.I-IX</c:v>
                </c:pt>
              </c:strCache>
            </c:strRef>
          </c:cat>
          <c:val>
            <c:numRef>
              <c:f>Soyol_09!$Q$3:$Q$7</c:f>
              <c:numCache>
                <c:formatCode>General</c:formatCode>
                <c:ptCount val="5"/>
                <c:pt idx="0">
                  <c:v>12.4</c:v>
                </c:pt>
                <c:pt idx="1">
                  <c:v>11.6</c:v>
                </c:pt>
                <c:pt idx="2">
                  <c:v>11.9</c:v>
                </c:pt>
                <c:pt idx="3">
                  <c:v>19.899999999999999</c:v>
                </c:pt>
                <c:pt idx="4">
                  <c:v>12.4</c:v>
                </c:pt>
              </c:numCache>
            </c:numRef>
          </c:val>
        </c:ser>
        <c:dLbls/>
        <c:axId val="157665536"/>
        <c:axId val="157822976"/>
      </c:barChart>
      <c:catAx>
        <c:axId val="157665536"/>
        <c:scaling>
          <c:orientation val="minMax"/>
        </c:scaling>
        <c:axPos val="b"/>
        <c:numFmt formatCode="General" sourceLinked="0"/>
        <c:tickLblPos val="nextTo"/>
        <c:crossAx val="157822976"/>
        <c:crosses val="autoZero"/>
        <c:auto val="1"/>
        <c:lblAlgn val="ctr"/>
        <c:lblOffset val="100"/>
      </c:catAx>
      <c:valAx>
        <c:axId val="157822976"/>
        <c:scaling>
          <c:orientation val="minMax"/>
        </c:scaling>
        <c:delete val="1"/>
        <c:axPos val="l"/>
        <c:numFmt formatCode="General" sourceLinked="1"/>
        <c:tickLblPos val="nextTo"/>
        <c:crossAx val="157665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247353455818022"/>
          <c:y val="0.82605258394424819"/>
          <c:w val="0.87085979877515363"/>
          <c:h val="0.16063444655624945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4.2162216136026498E-2"/>
          <c:y val="0.15241072138709941"/>
          <c:w val="0.9359622846057285"/>
          <c:h val="0.64612110986126736"/>
        </c:manualLayout>
      </c:layout>
      <c:barChart>
        <c:barDir val="col"/>
        <c:grouping val="clustered"/>
        <c:ser>
          <c:idx val="0"/>
          <c:order val="0"/>
          <c:tx>
            <c:strRef>
              <c:f>Soyol_09!$N$10</c:f>
              <c:strCache>
                <c:ptCount val="1"/>
                <c:pt idx="0">
                  <c:v>Нийт үзмэрийн тоо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1 765  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1 765  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1 765  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2 025  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2 025  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Soyol_09!$M$11:$M$15</c:f>
              <c:strCache>
                <c:ptCount val="5"/>
                <c:pt idx="0">
                  <c:v> 2010.I-IX </c:v>
                </c:pt>
                <c:pt idx="1">
                  <c:v> 2011.I-IX </c:v>
                </c:pt>
                <c:pt idx="2">
                  <c:v> 2012.I-IX </c:v>
                </c:pt>
                <c:pt idx="3">
                  <c:v> 2013.I-IX </c:v>
                </c:pt>
                <c:pt idx="4">
                  <c:v> 2014.I-IX </c:v>
                </c:pt>
              </c:strCache>
            </c:strRef>
          </c:cat>
          <c:val>
            <c:numRef>
              <c:f>Soyol_09!$N$11:$N$15</c:f>
              <c:numCache>
                <c:formatCode>_-* #,##0_₮_-;\-* #,##0_₮_-;_-* "-"??_₮_-;_-@_-</c:formatCode>
                <c:ptCount val="5"/>
                <c:pt idx="0">
                  <c:v>-1765</c:v>
                </c:pt>
                <c:pt idx="1">
                  <c:v>-1765</c:v>
                </c:pt>
                <c:pt idx="2">
                  <c:v>-1765</c:v>
                </c:pt>
                <c:pt idx="3">
                  <c:v>-2025</c:v>
                </c:pt>
                <c:pt idx="4">
                  <c:v>-2025</c:v>
                </c:pt>
              </c:numCache>
            </c:numRef>
          </c:val>
        </c:ser>
        <c:ser>
          <c:idx val="1"/>
          <c:order val="1"/>
          <c:tx>
            <c:strRef>
              <c:f>Soyol_09!$O$10</c:f>
              <c:strCache>
                <c:ptCount val="1"/>
                <c:pt idx="0">
                  <c:v>Үзэгчид /мян,хүн/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Soyol_09!$M$11:$M$15</c:f>
              <c:strCache>
                <c:ptCount val="5"/>
                <c:pt idx="0">
                  <c:v> 2010.I-IX </c:v>
                </c:pt>
                <c:pt idx="1">
                  <c:v> 2011.I-IX </c:v>
                </c:pt>
                <c:pt idx="2">
                  <c:v> 2012.I-IX </c:v>
                </c:pt>
                <c:pt idx="3">
                  <c:v> 2013.I-IX </c:v>
                </c:pt>
                <c:pt idx="4">
                  <c:v> 2014.I-IX </c:v>
                </c:pt>
              </c:strCache>
            </c:strRef>
          </c:cat>
          <c:val>
            <c:numRef>
              <c:f>Soyol_09!$O$11:$O$15</c:f>
              <c:numCache>
                <c:formatCode>General</c:formatCode>
                <c:ptCount val="5"/>
                <c:pt idx="0">
                  <c:v>0.9</c:v>
                </c:pt>
                <c:pt idx="1">
                  <c:v>3</c:v>
                </c:pt>
                <c:pt idx="2">
                  <c:v>1.2</c:v>
                </c:pt>
                <c:pt idx="3">
                  <c:v>1.7</c:v>
                </c:pt>
                <c:pt idx="4">
                  <c:v>1.7</c:v>
                </c:pt>
              </c:numCache>
            </c:numRef>
          </c:val>
        </c:ser>
        <c:ser>
          <c:idx val="2"/>
          <c:order val="2"/>
          <c:tx>
            <c:strRef>
              <c:f>Soyol_09!$P$10</c:f>
              <c:strCache>
                <c:ptCount val="1"/>
                <c:pt idx="0">
                  <c:v>Орлого               /мян.төг/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Soyol_09!$M$11:$M$15</c:f>
              <c:strCache>
                <c:ptCount val="5"/>
                <c:pt idx="0">
                  <c:v> 2010.I-IX </c:v>
                </c:pt>
                <c:pt idx="1">
                  <c:v> 2011.I-IX </c:v>
                </c:pt>
                <c:pt idx="2">
                  <c:v> 2012.I-IX </c:v>
                </c:pt>
                <c:pt idx="3">
                  <c:v> 2013.I-IX </c:v>
                </c:pt>
                <c:pt idx="4">
                  <c:v> 2014.I-IX </c:v>
                </c:pt>
              </c:strCache>
            </c:strRef>
          </c:cat>
          <c:val>
            <c:numRef>
              <c:f>Soyol_09!$P$11:$P$15</c:f>
              <c:numCache>
                <c:formatCode>General</c:formatCode>
                <c:ptCount val="5"/>
                <c:pt idx="0">
                  <c:v>570.1</c:v>
                </c:pt>
                <c:pt idx="1">
                  <c:v>457.6</c:v>
                </c:pt>
                <c:pt idx="2">
                  <c:v>1459.2</c:v>
                </c:pt>
                <c:pt idx="3">
                  <c:v>1292.9000000000001</c:v>
                </c:pt>
                <c:pt idx="4">
                  <c:v>1497.8</c:v>
                </c:pt>
              </c:numCache>
            </c:numRef>
          </c:val>
        </c:ser>
        <c:dLbls/>
        <c:axId val="157845376"/>
        <c:axId val="157846912"/>
      </c:barChart>
      <c:catAx>
        <c:axId val="157845376"/>
        <c:scaling>
          <c:orientation val="minMax"/>
        </c:scaling>
        <c:axPos val="b"/>
        <c:numFmt formatCode="General" sourceLinked="0"/>
        <c:tickLblPos val="nextTo"/>
        <c:crossAx val="157846912"/>
        <c:crosses val="autoZero"/>
        <c:auto val="1"/>
        <c:lblAlgn val="ctr"/>
        <c:lblOffset val="100"/>
      </c:catAx>
      <c:valAx>
        <c:axId val="157846912"/>
        <c:scaling>
          <c:orientation val="minMax"/>
        </c:scaling>
        <c:delete val="1"/>
        <c:axPos val="l"/>
        <c:numFmt formatCode="_-* #,##0_₮_-;\-* #,##0_₮_-;_-* &quot;-&quot;??_₮_-;_-@_-" sourceLinked="1"/>
        <c:tickLblPos val="nextTo"/>
        <c:crossAx val="157845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4084645669291373E-2"/>
          <c:y val="0.82760479940007514"/>
          <c:w val="0.93176870416971069"/>
          <c:h val="8.8137982752156008E-2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6.1111203204862546E-2"/>
          <c:y val="7.407407407407407E-2"/>
          <c:w val="0.93888888888888966"/>
          <c:h val="0.79869969378827776"/>
        </c:manualLayout>
      </c:layout>
      <c:barChart>
        <c:barDir val="col"/>
        <c:grouping val="clustered"/>
        <c:ser>
          <c:idx val="0"/>
          <c:order val="0"/>
          <c:tx>
            <c:strRef>
              <c:f>Soyol_09!$T$22:$T$23</c:f>
              <c:strCache>
                <c:ptCount val="1"/>
                <c:pt idx="0">
                  <c:v>Óíøèã÷èä    /ìÿí.õ¿í/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Soyol_09!$S$24:$S$28</c:f>
              <c:strCache>
                <c:ptCount val="5"/>
                <c:pt idx="0">
                  <c:v>2010.I-IX</c:v>
                </c:pt>
                <c:pt idx="1">
                  <c:v>2011.I-IX</c:v>
                </c:pt>
                <c:pt idx="2">
                  <c:v>2012.I-IX</c:v>
                </c:pt>
                <c:pt idx="3">
                  <c:v>2013.I-IX</c:v>
                </c:pt>
                <c:pt idx="4">
                  <c:v>2014.I-IX</c:v>
                </c:pt>
              </c:strCache>
            </c:strRef>
          </c:cat>
          <c:val>
            <c:numRef>
              <c:f>Soyol_09!$T$24:$T$28</c:f>
              <c:numCache>
                <c:formatCode>General</c:formatCode>
                <c:ptCount val="5"/>
                <c:pt idx="0">
                  <c:v>16.600000000000001</c:v>
                </c:pt>
                <c:pt idx="1">
                  <c:v>16.3</c:v>
                </c:pt>
                <c:pt idx="2">
                  <c:v>21.2</c:v>
                </c:pt>
                <c:pt idx="3">
                  <c:v>22.5</c:v>
                </c:pt>
                <c:pt idx="4">
                  <c:v>22.5</c:v>
                </c:pt>
              </c:numCache>
            </c:numRef>
          </c:val>
        </c:ser>
        <c:dLbls/>
        <c:axId val="157891584"/>
        <c:axId val="157897472"/>
      </c:barChart>
      <c:catAx>
        <c:axId val="157891584"/>
        <c:scaling>
          <c:orientation val="minMax"/>
        </c:scaling>
        <c:axPos val="b"/>
        <c:numFmt formatCode="General" sourceLinked="0"/>
        <c:tickLblPos val="nextTo"/>
        <c:crossAx val="157897472"/>
        <c:crosses val="autoZero"/>
        <c:auto val="1"/>
        <c:lblAlgn val="ctr"/>
        <c:lblOffset val="100"/>
      </c:catAx>
      <c:valAx>
        <c:axId val="157897472"/>
        <c:scaling>
          <c:orientation val="minMax"/>
        </c:scaling>
        <c:delete val="1"/>
        <c:axPos val="l"/>
        <c:numFmt formatCode="General" sourceLinked="1"/>
        <c:tickLblPos val="nextTo"/>
        <c:crossAx val="157891584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4100596760443309E-2"/>
          <c:y val="5.5555555555555518E-2"/>
          <c:w val="0.96409368266306894"/>
          <c:h val="0.6320330271216098"/>
        </c:manualLayout>
      </c:layout>
      <c:bar3DChart>
        <c:barDir val="col"/>
        <c:grouping val="clustered"/>
        <c:ser>
          <c:idx val="0"/>
          <c:order val="0"/>
          <c:tx>
            <c:strRef>
              <c:f>'bolovs-1'!$W$18</c:f>
              <c:strCache>
                <c:ptCount val="1"/>
                <c:pt idx="0">
                  <c:v>Бүх сурагчид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'bolovs-1'!$V$19:$V$21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'bolovs-1'!$W$19:$W$21</c:f>
              <c:numCache>
                <c:formatCode>#\ ##0</c:formatCode>
                <c:ptCount val="3"/>
                <c:pt idx="0">
                  <c:v>9964</c:v>
                </c:pt>
                <c:pt idx="1">
                  <c:v>9801</c:v>
                </c:pt>
                <c:pt idx="2">
                  <c:v>10013</c:v>
                </c:pt>
              </c:numCache>
            </c:numRef>
          </c:val>
        </c:ser>
        <c:ser>
          <c:idx val="1"/>
          <c:order val="1"/>
          <c:tx>
            <c:strRef>
              <c:f>'bolovs-1'!$X$18</c:f>
              <c:strCache>
                <c:ptCount val="1"/>
                <c:pt idx="0">
                  <c:v>Үүнээс: эмэгтэй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'bolovs-1'!$V$19:$V$21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'bolovs-1'!$X$19:$X$21</c:f>
              <c:numCache>
                <c:formatCode>0</c:formatCode>
                <c:ptCount val="3"/>
                <c:pt idx="0">
                  <c:v>4934</c:v>
                </c:pt>
                <c:pt idx="1">
                  <c:v>4855</c:v>
                </c:pt>
                <c:pt idx="2" formatCode="#\ ##0">
                  <c:v>4985</c:v>
                </c:pt>
              </c:numCache>
            </c:numRef>
          </c:val>
        </c:ser>
        <c:dLbls/>
        <c:shape val="cylinder"/>
        <c:axId val="158317952"/>
        <c:axId val="157955200"/>
        <c:axId val="0"/>
      </c:bar3DChart>
      <c:catAx>
        <c:axId val="158317952"/>
        <c:scaling>
          <c:orientation val="minMax"/>
        </c:scaling>
        <c:axPos val="b"/>
        <c:numFmt formatCode="General" sourceLinked="1"/>
        <c:tickLblPos val="nextTo"/>
        <c:crossAx val="157955200"/>
        <c:crosses val="autoZero"/>
        <c:auto val="1"/>
        <c:lblAlgn val="ctr"/>
        <c:lblOffset val="100"/>
      </c:catAx>
      <c:valAx>
        <c:axId val="157955200"/>
        <c:scaling>
          <c:orientation val="minMax"/>
        </c:scaling>
        <c:delete val="1"/>
        <c:axPos val="l"/>
        <c:numFmt formatCode="#\ ##0" sourceLinked="1"/>
        <c:tickLblPos val="nextTo"/>
        <c:crossAx val="15831795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9.2547408556027749E-2"/>
          <c:y val="0.82831984543598713"/>
          <c:w val="0.86114075893965969"/>
          <c:h val="0.11469162581092462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0555555555555565E-2"/>
          <c:y val="5.0925925925925923E-2"/>
          <c:w val="0.91887808141629368"/>
          <c:h val="0.64129228638086944"/>
        </c:manualLayout>
      </c:layout>
      <c:bar3DChart>
        <c:barDir val="col"/>
        <c:grouping val="clustered"/>
        <c:ser>
          <c:idx val="0"/>
          <c:order val="0"/>
          <c:tx>
            <c:strRef>
              <c:f>'bolovs-1'!$AB$18</c:f>
              <c:strCache>
                <c:ptCount val="1"/>
                <c:pt idx="0">
                  <c:v>Бүлэг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'bolovs-1'!$AA$19:$AA$21</c:f>
              <c:numCache>
                <c:formatCode>0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'bolovs-1'!$AB$19:$AB$21</c:f>
              <c:numCache>
                <c:formatCode>0</c:formatCode>
                <c:ptCount val="3"/>
                <c:pt idx="0">
                  <c:v>354</c:v>
                </c:pt>
                <c:pt idx="1">
                  <c:v>355</c:v>
                </c:pt>
                <c:pt idx="2">
                  <c:v>380</c:v>
                </c:pt>
              </c:numCache>
            </c:numRef>
          </c:val>
        </c:ser>
        <c:ser>
          <c:idx val="1"/>
          <c:order val="1"/>
          <c:tx>
            <c:strRef>
              <c:f>'bolovs-1'!$AC$18</c:f>
              <c:strCache>
                <c:ptCount val="1"/>
                <c:pt idx="0">
                  <c:v>1 багшид ногдох сурагчийн тоо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'bolovs-1'!$AA$19:$AA$21</c:f>
              <c:numCache>
                <c:formatCode>0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'bolovs-1'!$AC$19:$AC$21</c:f>
              <c:numCache>
                <c:formatCode>General</c:formatCode>
                <c:ptCount val="3"/>
                <c:pt idx="0">
                  <c:v>20</c:v>
                </c:pt>
                <c:pt idx="1">
                  <c:v>19</c:v>
                </c:pt>
                <c:pt idx="2">
                  <c:v>19</c:v>
                </c:pt>
              </c:numCache>
            </c:numRef>
          </c:val>
        </c:ser>
        <c:dLbls/>
        <c:shape val="cylinder"/>
        <c:axId val="157980928"/>
        <c:axId val="157986816"/>
        <c:axId val="0"/>
      </c:bar3DChart>
      <c:catAx>
        <c:axId val="157980928"/>
        <c:scaling>
          <c:orientation val="minMax"/>
        </c:scaling>
        <c:axPos val="b"/>
        <c:numFmt formatCode="0" sourceLinked="1"/>
        <c:tickLblPos val="nextTo"/>
        <c:crossAx val="157986816"/>
        <c:crosses val="autoZero"/>
        <c:auto val="1"/>
        <c:lblAlgn val="ctr"/>
        <c:lblOffset val="100"/>
      </c:catAx>
      <c:valAx>
        <c:axId val="157986816"/>
        <c:scaling>
          <c:orientation val="minMax"/>
        </c:scaling>
        <c:delete val="1"/>
        <c:axPos val="l"/>
        <c:numFmt formatCode="0" sourceLinked="1"/>
        <c:tickLblPos val="nextTo"/>
        <c:crossAx val="157980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5571376494604812"/>
          <c:w val="0.93242913385826776"/>
          <c:h val="0.14042432195975502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0555555555555565E-2"/>
          <c:y val="6.0069626713327523E-2"/>
          <c:w val="0.95002909011373615"/>
          <c:h val="0.75619969378827712"/>
        </c:manualLayout>
      </c:layout>
      <c:bar3DChart>
        <c:barDir val="col"/>
        <c:grouping val="clustered"/>
        <c:ser>
          <c:idx val="0"/>
          <c:order val="0"/>
          <c:tx>
            <c:strRef>
              <c:f>tms!$A$15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(tms!$B$2,tms!$D$2,tms!$F$2)</c:f>
              <c:strCache>
                <c:ptCount val="3"/>
                <c:pt idx="0">
                  <c:v>Суралцагчид </c:v>
                </c:pt>
                <c:pt idx="1">
                  <c:v>Мэргэжлийн боловсрол</c:v>
                </c:pt>
                <c:pt idx="2">
                  <c:v>Мэргэжлийн сургалт</c:v>
                </c:pt>
              </c:strCache>
            </c:strRef>
          </c:cat>
          <c:val>
            <c:numRef>
              <c:f>(tms!$B$15,tms!$D$15,tms!$F$15)</c:f>
              <c:numCache>
                <c:formatCode>General</c:formatCode>
                <c:ptCount val="3"/>
                <c:pt idx="0">
                  <c:v>417</c:v>
                </c:pt>
                <c:pt idx="1">
                  <c:v>377</c:v>
                </c:pt>
                <c:pt idx="2">
                  <c:v>40</c:v>
                </c:pt>
              </c:numCache>
            </c:numRef>
          </c:val>
        </c:ser>
        <c:dLbls/>
        <c:shape val="cylinder"/>
        <c:axId val="158006656"/>
        <c:axId val="158221440"/>
        <c:axId val="0"/>
      </c:bar3DChart>
      <c:catAx>
        <c:axId val="158006656"/>
        <c:scaling>
          <c:orientation val="minMax"/>
        </c:scaling>
        <c:axPos val="b"/>
        <c:numFmt formatCode="General" sourceLinked="0"/>
        <c:tickLblPos val="nextTo"/>
        <c:crossAx val="158221440"/>
        <c:crosses val="autoZero"/>
        <c:auto val="1"/>
        <c:lblAlgn val="ctr"/>
        <c:lblOffset val="100"/>
      </c:catAx>
      <c:valAx>
        <c:axId val="158221440"/>
        <c:scaling>
          <c:orientation val="minMax"/>
        </c:scaling>
        <c:delete val="1"/>
        <c:axPos val="l"/>
        <c:numFmt formatCode="General" sourceLinked="1"/>
        <c:tickLblPos val="nextTo"/>
        <c:crossAx val="158006656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tms!$A$3:$A$14</c:f>
              <c:strCache>
                <c:ptCount val="12"/>
                <c:pt idx="0">
                  <c:v>Тогооч</c:v>
                </c:pt>
                <c:pt idx="1">
                  <c:v>Авто машины засварчин</c:v>
                </c:pt>
                <c:pt idx="2">
                  <c:v>Гагнуунчин</c:v>
                </c:pt>
                <c:pt idx="3">
                  <c:v>Модон эдлэлийн мужаан</c:v>
                </c:pt>
                <c:pt idx="4">
                  <c:v>Барилгын өрөг угсрагч</c:v>
                </c:pt>
                <c:pt idx="5">
                  <c:v>Барилгын засал чимэглэгч</c:v>
                </c:pt>
                <c:pt idx="6">
                  <c:v>Гоо засалч</c:v>
                </c:pt>
                <c:pt idx="7">
                  <c:v>Барилгын цахилгаанчин</c:v>
                </c:pt>
                <c:pt idx="8">
                  <c:v>Барилгын сантехникч</c:v>
                </c:pt>
                <c:pt idx="9">
                  <c:v>Цахим тоног төхөөрөмж үйлчилгээний ажилтан</c:v>
                </c:pt>
                <c:pt idx="10">
                  <c:v>Гар урлалын ажилтан</c:v>
                </c:pt>
                <c:pt idx="11">
                  <c:v>Оёмол бүтээгдэхүүний оёдолчин</c:v>
                </c:pt>
              </c:strCache>
            </c:strRef>
          </c:cat>
          <c:val>
            <c:numRef>
              <c:f>tms!$H$3:$H$14</c:f>
              <c:numCache>
                <c:formatCode>0.0</c:formatCode>
                <c:ptCount val="12"/>
                <c:pt idx="0">
                  <c:v>14.148681055155873</c:v>
                </c:pt>
                <c:pt idx="1">
                  <c:v>9.1127098321342945</c:v>
                </c:pt>
                <c:pt idx="2">
                  <c:v>3.3573141486810556</c:v>
                </c:pt>
                <c:pt idx="3">
                  <c:v>10.551558752997602</c:v>
                </c:pt>
                <c:pt idx="4">
                  <c:v>17.266187050359708</c:v>
                </c:pt>
                <c:pt idx="5">
                  <c:v>13.429256594724224</c:v>
                </c:pt>
                <c:pt idx="6">
                  <c:v>6.7146282973621103</c:v>
                </c:pt>
                <c:pt idx="7">
                  <c:v>4.5563549160671455</c:v>
                </c:pt>
                <c:pt idx="8">
                  <c:v>4.5563549160671455</c:v>
                </c:pt>
                <c:pt idx="9">
                  <c:v>5.275779376498801</c:v>
                </c:pt>
                <c:pt idx="10">
                  <c:v>6.2350119904076751</c:v>
                </c:pt>
                <c:pt idx="11">
                  <c:v>4.7961630695443667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r>
              <a:rPr lang="mn-MN" sz="1000" dirty="0" smtClean="0">
                <a:latin typeface="Arial" pitchFamily="34" charset="0"/>
                <a:cs typeface="Arial" pitchFamily="34" charset="0"/>
              </a:rPr>
              <a:t>Олгосон тэтгэвэр сая.төг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2010.I-IX</c:v>
                </c:pt>
                <c:pt idx="1">
                  <c:v>2011.I-IX</c:v>
                </c:pt>
                <c:pt idx="2">
                  <c:v>2012.I-IX</c:v>
                </c:pt>
                <c:pt idx="3">
                  <c:v>2013.I-IX</c:v>
                </c:pt>
                <c:pt idx="4">
                  <c:v>2014.I-IX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4602.7</c:v>
                </c:pt>
                <c:pt idx="1">
                  <c:v>5884.8</c:v>
                </c:pt>
                <c:pt idx="2">
                  <c:v>9119.4</c:v>
                </c:pt>
                <c:pt idx="3">
                  <c:v>10749</c:v>
                </c:pt>
                <c:pt idx="4" formatCode="General">
                  <c:v>11127.1</c:v>
                </c:pt>
              </c:numCache>
            </c:numRef>
          </c:val>
        </c:ser>
        <c:dLbls>
          <c:showVal val="1"/>
        </c:dLbls>
        <c:overlap val="-25"/>
        <c:axId val="124340096"/>
        <c:axId val="124341632"/>
      </c:barChart>
      <c:catAx>
        <c:axId val="12434009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4341632"/>
        <c:crosses val="autoZero"/>
        <c:auto val="1"/>
        <c:lblAlgn val="ctr"/>
        <c:lblOffset val="100"/>
      </c:catAx>
      <c:valAx>
        <c:axId val="124341632"/>
        <c:scaling>
          <c:orientation val="minMax"/>
        </c:scaling>
        <c:delete val="1"/>
        <c:axPos val="l"/>
        <c:numFmt formatCode="0.0" sourceLinked="1"/>
        <c:tickLblPos val="nextTo"/>
        <c:crossAx val="1243400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7973856209150325E-2"/>
          <c:y val="3.1973315835520613E-2"/>
          <c:w val="0.9640522875816997"/>
          <c:h val="0.70403587051618655"/>
        </c:manualLayout>
      </c:layout>
      <c:line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Нийгмийн даатгалын шимтгэл</c:v>
                </c:pt>
              </c:strCache>
            </c:strRef>
          </c:tx>
          <c:dLbls>
            <c:dLbl>
              <c:idx val="0"/>
              <c:layout>
                <c:manualLayout>
                  <c:x val="-1.6339869281045763E-2"/>
                  <c:y val="8.33333333333333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483660130719032E-2"/>
                  <c:y val="7.222222222222228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215686274509803E-2"/>
                  <c:y val="8.888888888888897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143790849673238E-2"/>
                  <c:y val="8.33333333333333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679738562091554E-2"/>
                  <c:y val="6.66666666666666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2010.I-IX</c:v>
                </c:pt>
                <c:pt idx="1">
                  <c:v>2011.I-IX</c:v>
                </c:pt>
                <c:pt idx="2">
                  <c:v>2012.I-IX</c:v>
                </c:pt>
                <c:pt idx="3">
                  <c:v>2013.I-IX</c:v>
                </c:pt>
                <c:pt idx="4">
                  <c:v>2014.I-IX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.0">
                  <c:v>2932</c:v>
                </c:pt>
                <c:pt idx="1">
                  <c:v>3947.6</c:v>
                </c:pt>
                <c:pt idx="2">
                  <c:v>5369.8</c:v>
                </c:pt>
                <c:pt idx="3" formatCode="0.0">
                  <c:v>5856</c:v>
                </c:pt>
                <c:pt idx="4">
                  <c:v>6762.3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Сайн дурын даатгал</c:v>
                </c:pt>
              </c:strCache>
            </c:strRef>
          </c:tx>
          <c:dLbls>
            <c:dLbl>
              <c:idx val="0"/>
              <c:layout>
                <c:manualLayout>
                  <c:x val="-2.6143790849673238E-2"/>
                  <c:y val="-0.111111111111111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679738562091554E-2"/>
                  <c:y val="-0.1500000000000001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607843137254902E-2"/>
                  <c:y val="-6.66666666666666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339869281045763E-2"/>
                  <c:y val="-6.66666666666666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483660130719032E-2"/>
                  <c:y val="-7.22222222222221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2010.I-IX</c:v>
                </c:pt>
                <c:pt idx="1">
                  <c:v>2011.I-IX</c:v>
                </c:pt>
                <c:pt idx="2">
                  <c:v>2012.I-IX</c:v>
                </c:pt>
                <c:pt idx="3">
                  <c:v>2013.I-IX</c:v>
                </c:pt>
                <c:pt idx="4">
                  <c:v>2014.I-IX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60.4</c:v>
                </c:pt>
                <c:pt idx="1">
                  <c:v>87.9</c:v>
                </c:pt>
                <c:pt idx="2">
                  <c:v>115.8</c:v>
                </c:pt>
                <c:pt idx="3">
                  <c:v>186.2</c:v>
                </c:pt>
                <c:pt idx="4">
                  <c:v>377.8</c:v>
                </c:pt>
              </c:numCache>
            </c:numRef>
          </c:val>
        </c:ser>
        <c:dLbls>
          <c:showVal val="1"/>
        </c:dLbls>
        <c:marker val="1"/>
        <c:axId val="128736640"/>
        <c:axId val="128743680"/>
      </c:lineChart>
      <c:catAx>
        <c:axId val="12873664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8743680"/>
        <c:crosses val="autoZero"/>
        <c:auto val="1"/>
        <c:lblAlgn val="ctr"/>
        <c:lblOffset val="100"/>
      </c:catAx>
      <c:valAx>
        <c:axId val="128743680"/>
        <c:scaling>
          <c:orientation val="minMax"/>
        </c:scaling>
        <c:delete val="1"/>
        <c:axPos val="l"/>
        <c:numFmt formatCode="0.0" sourceLinked="1"/>
        <c:majorTickMark val="none"/>
        <c:tickLblPos val="nextTo"/>
        <c:crossAx val="1287366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457516339869281"/>
          <c:y val="0.9"/>
          <c:w val="0.55532358087591915"/>
          <c:h val="9.4795713035870546E-2"/>
        </c:manualLayout>
      </c:layout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</a:t>
            </a:r>
            <a:r>
              <a:rPr lang="mn-MN" sz="1100" baseline="0" dirty="0" smtClean="0">
                <a:latin typeface="Arial" pitchFamily="34" charset="0"/>
              </a:rPr>
              <a:t>эхний</a:t>
            </a:r>
            <a:r>
              <a:rPr lang="en-US" sz="1100" baseline="0" dirty="0" smtClean="0">
                <a:latin typeface="Arial" pitchFamily="34" charset="0"/>
              </a:rPr>
              <a:t> 9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97"/>
          <c:y val="2.3148148148148147E-2"/>
        </c:manualLayout>
      </c:layout>
    </c:title>
    <c:plotArea>
      <c:layout>
        <c:manualLayout>
          <c:layoutTarget val="inner"/>
          <c:xMode val="edge"/>
          <c:yMode val="edge"/>
          <c:x val="4.4444444444444502E-2"/>
          <c:y val="0.2236111111111112"/>
          <c:w val="0.93888888888889177"/>
          <c:h val="0.50988990959463398"/>
        </c:manualLayout>
      </c:layout>
      <c:barChart>
        <c:barDir val="col"/>
        <c:grouping val="clustered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972</c:v>
                </c:pt>
                <c:pt idx="1">
                  <c:v>911</c:v>
                </c:pt>
                <c:pt idx="2">
                  <c:v>995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994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983</c:v>
                </c:pt>
                <c:pt idx="1">
                  <c:v>917</c:v>
                </c:pt>
                <c:pt idx="2">
                  <c:v>994</c:v>
                </c:pt>
              </c:numCache>
            </c:numRef>
          </c:val>
        </c:ser>
        <c:dLbls/>
        <c:gapWidth val="199"/>
        <c:overlap val="-6"/>
        <c:axId val="155628288"/>
        <c:axId val="155629824"/>
      </c:barChart>
      <c:catAx>
        <c:axId val="1556282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5629824"/>
        <c:crosses val="autoZero"/>
        <c:auto val="1"/>
        <c:lblAlgn val="ctr"/>
        <c:lblOffset val="100"/>
      </c:catAx>
      <c:valAx>
        <c:axId val="15562982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crossAx val="155628288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</a:t>
            </a:r>
            <a:r>
              <a:rPr lang="en-US" sz="1100" baseline="0">
                <a:latin typeface="Arial" pitchFamily="34" charset="0"/>
              </a:rPr>
              <a:t>9</a:t>
            </a:r>
            <a:r>
              <a:rPr lang="mn-MN" sz="1100" baseline="0">
                <a:latin typeface="Arial" pitchFamily="34" charset="0"/>
              </a:rPr>
              <a:t> сарын байдлаар</a:t>
            </a:r>
            <a:endParaRPr lang="en-US" sz="1100" baseline="0">
              <a:latin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3.888888888888889E-2"/>
          <c:y val="0.17936316100022417"/>
          <c:w val="0.93888888888889177"/>
          <c:h val="0.54380176436278793"/>
        </c:manualLayout>
      </c:layout>
      <c:barChart>
        <c:barDir val="col"/>
        <c:grouping val="clustered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22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24</c:v>
                </c:pt>
                <c:pt idx="1">
                  <c:v>16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5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dLbls/>
        <c:gapWidth val="195"/>
        <c:overlap val="-5"/>
        <c:axId val="155716992"/>
        <c:axId val="155743360"/>
      </c:barChart>
      <c:catAx>
        <c:axId val="1557169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5743360"/>
        <c:crosses val="autoZero"/>
        <c:auto val="1"/>
        <c:lblAlgn val="ctr"/>
        <c:lblOffset val="100"/>
      </c:catAx>
      <c:valAx>
        <c:axId val="15574336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crossAx val="1557169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сарын 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байдлаар</a:t>
            </a:r>
          </a:p>
        </c:rich>
      </c:tx>
      <c:layout>
        <c:manualLayout>
          <c:xMode val="edge"/>
          <c:yMode val="edge"/>
          <c:x val="0.21042865228227386"/>
          <c:y val="5.4421768707482956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dPt>
            <c:idx val="10"/>
            <c:spPr>
              <a:solidFill>
                <a:srgbClr val="C00000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399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'eruul mend2'!$C$13:$M$13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'eruul mend2'!$C$14:$M$14</c:f>
              <c:numCache>
                <c:formatCode>General</c:formatCode>
                <c:ptCount val="11"/>
                <c:pt idx="0">
                  <c:v>710</c:v>
                </c:pt>
                <c:pt idx="1">
                  <c:v>645</c:v>
                </c:pt>
                <c:pt idx="2">
                  <c:v>640</c:v>
                </c:pt>
                <c:pt idx="3">
                  <c:v>698</c:v>
                </c:pt>
                <c:pt idx="4">
                  <c:v>979</c:v>
                </c:pt>
                <c:pt idx="5">
                  <c:v>597</c:v>
                </c:pt>
                <c:pt idx="6">
                  <c:v>384</c:v>
                </c:pt>
                <c:pt idx="7">
                  <c:v>421</c:v>
                </c:pt>
                <c:pt idx="8">
                  <c:v>485</c:v>
                </c:pt>
                <c:pt idx="9">
                  <c:v>794</c:v>
                </c:pt>
                <c:pt idx="10">
                  <c:v>399</c:v>
                </c:pt>
              </c:numCache>
            </c:numRef>
          </c:val>
        </c:ser>
        <c:dLbls/>
        <c:overlap val="-25"/>
        <c:axId val="155768320"/>
        <c:axId val="155769856"/>
      </c:barChart>
      <c:catAx>
        <c:axId val="15576832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5769856"/>
        <c:crosses val="autoZero"/>
        <c:auto val="1"/>
        <c:lblAlgn val="ctr"/>
        <c:lblOffset val="100"/>
      </c:catAx>
      <c:valAx>
        <c:axId val="15576985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crossAx val="155768320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0.24242</cdr:x>
      <cdr:y>0</cdr:y>
    </cdr:from>
    <cdr:to>
      <cdr:x>0.75372</cdr:x>
      <cdr:y>0.07312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828800" y="0"/>
          <a:ext cx="3857143" cy="19047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8530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45402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chart" Target="../charts/chart31.xm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chart" Target="../charts/chart3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chart" Target="../charts/chart29.xml"/><Relationship Id="rId5" Type="http://schemas.openxmlformats.org/officeDocument/2006/relationships/image" Target="../media/image15.jpeg"/><Relationship Id="rId10" Type="http://schemas.openxmlformats.org/officeDocument/2006/relationships/chart" Target="../charts/chart28.xml"/><Relationship Id="rId4" Type="http://schemas.openxmlformats.org/officeDocument/2006/relationships/image" Target="../media/image14.jpeg"/><Relationship Id="rId9" Type="http://schemas.openxmlformats.org/officeDocument/2006/relationships/chart" Target="../charts/chart27.xml"/><Relationship Id="rId14" Type="http://schemas.openxmlformats.org/officeDocument/2006/relationships/chart" Target="../charts/chart3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chart" Target="../charts/chart34.xml"/><Relationship Id="rId4" Type="http://schemas.openxmlformats.org/officeDocument/2006/relationships/image" Target="../media/image20.pn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44.xml"/><Relationship Id="rId5" Type="http://schemas.openxmlformats.org/officeDocument/2006/relationships/chart" Target="../charts/chart43.x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3" y="2395538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088" y="3636963"/>
            <a:ext cx="8012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2014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дугаар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/>
          <p:nvPr/>
        </p:nvGraphicFramePr>
        <p:xfrm>
          <a:off x="1219200" y="990600"/>
          <a:ext cx="7239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1143000" y="3733800"/>
          <a:ext cx="7315200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161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90600" y="3816350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/>
        </p:nvGraphicFramePr>
        <p:xfrm>
          <a:off x="1143000" y="3962400"/>
          <a:ext cx="65817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1219200" y="1143000"/>
          <a:ext cx="65436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96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6705600"/>
            <a:ext cx="82296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1135063"/>
            <a:ext cx="0" cy="2674937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0169359"/>
              </p:ext>
            </p:extLst>
          </p:nvPr>
        </p:nvGraphicFramePr>
        <p:xfrm>
          <a:off x="4648200" y="1625598"/>
          <a:ext cx="4343400" cy="195580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809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itchFamily="34" charset="0"/>
                          <a:cs typeface="Arial" pitchFamily="34" charset="0"/>
                        </a:rPr>
                        <a:t> 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262473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itchFamily="34" charset="0"/>
                          <a:cs typeface="Arial" pitchFamily="34" charset="0"/>
                        </a:rPr>
                        <a:t>  Бүгд  </a:t>
                      </a:r>
                      <a:endParaRPr lang="mn-MN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726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62473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itchFamily="34" charset="0"/>
                          <a:cs typeface="Arial" pitchFamily="34" charset="0"/>
                        </a:rPr>
                        <a:t>    Тэмээ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2473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itchFamily="34" charset="0"/>
                          <a:cs typeface="Arial" pitchFamily="34" charset="0"/>
                        </a:rPr>
                        <a:t>    Адуу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62473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itchFamily="34" charset="0"/>
                          <a:cs typeface="Arial" pitchFamily="34" charset="0"/>
                        </a:rPr>
                        <a:t>    Үхэр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53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2473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>
                          <a:latin typeface="Arial" pitchFamily="34" charset="0"/>
                          <a:cs typeface="Arial" pitchFamily="34" charset="0"/>
                        </a:rPr>
                        <a:t>    Хонь </a:t>
                      </a:r>
                      <a:endParaRPr lang="mn-MN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96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84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62473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itchFamily="34" charset="0"/>
                          <a:cs typeface="Arial" pitchFamily="34" charset="0"/>
                        </a:rPr>
                        <a:t>    Ямаа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43" name="TextBox 14"/>
          <p:cNvSpPr txBox="1">
            <a:spLocks noChangeArrowheads="1"/>
          </p:cNvSpPr>
          <p:nvPr/>
        </p:nvSpPr>
        <p:spPr bwMode="auto">
          <a:xfrm>
            <a:off x="5257800" y="1210530"/>
            <a:ext cx="35496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Мал төллөлт</a:t>
            </a:r>
            <a:endParaRPr lang="en-US" altLang="en-US" sz="1200" b="1" dirty="0">
              <a:latin typeface="Arial" charset="0"/>
            </a:endParaRPr>
          </a:p>
        </p:txBody>
      </p:sp>
      <p:pic>
        <p:nvPicPr>
          <p:cNvPr id="17" name="il_fi" descr="http://www.unen.mn/resource/unen/photo/2012/11/7fc0642add8681f7/91d665641ca0a0ad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934" y="5354689"/>
            <a:ext cx="1219732" cy="1218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5364">
            <a:off x="5749568" y="5335129"/>
            <a:ext cx="1176223" cy="1219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l_fi" descr="http://www.zavkhan.gov.mn/images/gallery/090400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3247" y="5356610"/>
            <a:ext cx="1223204" cy="1218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l_fi" descr="http://altan-ovoo.mn/Uploads/orig/229o0kjib4vh03rg5joytmmf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10459">
            <a:off x="7950514" y="5331709"/>
            <a:ext cx="1133389" cy="1176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4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0700" y="360727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l_fi" descr="http://bj4img.com/d/bb/user_uploads/20110401/195681/24lzll034868-02_1d412b9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29179" y="5330927"/>
            <a:ext cx="1171421" cy="1170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14"/>
          <p:cNvSpPr txBox="1">
            <a:spLocks noChangeArrowheads="1"/>
          </p:cNvSpPr>
          <p:nvPr/>
        </p:nvSpPr>
        <p:spPr bwMode="auto">
          <a:xfrm>
            <a:off x="4114800" y="3810000"/>
            <a:ext cx="419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Мал төллөлтийн явц</a:t>
            </a:r>
            <a:endParaRPr lang="en-US" altLang="en-US" sz="1200" b="1" dirty="0">
              <a:latin typeface="Arial" charset="0"/>
            </a:endParaRP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19679318"/>
              </p:ext>
            </p:extLst>
          </p:nvPr>
        </p:nvGraphicFramePr>
        <p:xfrm>
          <a:off x="705150" y="1132613"/>
          <a:ext cx="3688769" cy="550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96457698"/>
              </p:ext>
            </p:extLst>
          </p:nvPr>
        </p:nvGraphicFramePr>
        <p:xfrm>
          <a:off x="7725878" y="4100736"/>
          <a:ext cx="1418122" cy="1292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9320305"/>
              </p:ext>
            </p:extLst>
          </p:nvPr>
        </p:nvGraphicFramePr>
        <p:xfrm>
          <a:off x="6602357" y="4084338"/>
          <a:ext cx="1477953" cy="147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18907807"/>
              </p:ext>
            </p:extLst>
          </p:nvPr>
        </p:nvGraphicFramePr>
        <p:xfrm>
          <a:off x="5549627" y="4138818"/>
          <a:ext cx="1435372" cy="125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9452177"/>
              </p:ext>
            </p:extLst>
          </p:nvPr>
        </p:nvGraphicFramePr>
        <p:xfrm>
          <a:off x="4428882" y="4086999"/>
          <a:ext cx="1569361" cy="1452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75227359"/>
              </p:ext>
            </p:extLst>
          </p:nvPr>
        </p:nvGraphicFramePr>
        <p:xfrm>
          <a:off x="3394970" y="4126664"/>
          <a:ext cx="1439659" cy="1293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cxnSp>
        <p:nvCxnSpPr>
          <p:cNvPr id="27" name="Straight Connector 26"/>
          <p:cNvCxnSpPr/>
          <p:nvPr/>
        </p:nvCxnSpPr>
        <p:spPr>
          <a:xfrm flipH="1">
            <a:off x="4813300" y="3761096"/>
            <a:ext cx="4191000" cy="13901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39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0"/>
          <a:stretch/>
        </p:blipFill>
        <p:spPr bwMode="auto">
          <a:xfrm>
            <a:off x="4103872" y="4038600"/>
            <a:ext cx="842184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239" y="4627137"/>
            <a:ext cx="899924" cy="136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05" t="4889" b="1327"/>
          <a:stretch/>
        </p:blipFill>
        <p:spPr bwMode="auto">
          <a:xfrm>
            <a:off x="5983067" y="4038600"/>
            <a:ext cx="871541" cy="128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56" t="13339" r="22668"/>
          <a:stretch/>
        </p:blipFill>
        <p:spPr bwMode="auto">
          <a:xfrm>
            <a:off x="6944174" y="4630196"/>
            <a:ext cx="947445" cy="1362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88" t="26538" r="10862"/>
          <a:stretch/>
        </p:blipFill>
        <p:spPr bwMode="auto">
          <a:xfrm>
            <a:off x="7965138" y="4038600"/>
            <a:ext cx="954737" cy="1286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3633145"/>
              </p:ext>
            </p:extLst>
          </p:nvPr>
        </p:nvGraphicFramePr>
        <p:xfrm>
          <a:off x="703263" y="1066799"/>
          <a:ext cx="2999435" cy="566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3810000" y="1104122"/>
            <a:ext cx="0" cy="560147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6390" y="1104122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09037130"/>
              </p:ext>
            </p:extLst>
          </p:nvPr>
        </p:nvGraphicFramePr>
        <p:xfrm>
          <a:off x="3886200" y="1104122"/>
          <a:ext cx="5105400" cy="2934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4428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191000" y="1143000"/>
            <a:ext cx="0" cy="54102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2651774"/>
              </p:ext>
            </p:extLst>
          </p:nvPr>
        </p:nvGraphicFramePr>
        <p:xfrm>
          <a:off x="688975" y="1049923"/>
          <a:ext cx="3381375" cy="5547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 flipH="1">
            <a:off x="4191000" y="3810000"/>
            <a:ext cx="4572000" cy="13901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60210289"/>
              </p:ext>
            </p:extLst>
          </p:nvPr>
        </p:nvGraphicFramePr>
        <p:xfrm>
          <a:off x="4267200" y="1066800"/>
          <a:ext cx="4572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21482644"/>
              </p:ext>
            </p:extLst>
          </p:nvPr>
        </p:nvGraphicFramePr>
        <p:xfrm>
          <a:off x="4267200" y="3900101"/>
          <a:ext cx="4572000" cy="2653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9699" y="35687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3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114800" y="762000"/>
            <a:ext cx="0" cy="57150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3680562"/>
              </p:ext>
            </p:extLst>
          </p:nvPr>
        </p:nvGraphicFramePr>
        <p:xfrm>
          <a:off x="4244002" y="1372438"/>
          <a:ext cx="4518998" cy="1859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8802"/>
                <a:gridCol w="806964"/>
                <a:gridCol w="806964"/>
                <a:gridCol w="726268"/>
              </a:tblGrid>
              <a:tr h="38871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9306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Үр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тариа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mn-M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430.0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mn-M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3 904.0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3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Төмс</a:t>
                      </a:r>
                      <a:endParaRPr lang="mn-M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631.4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9306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Хүнсний ногоо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306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Тэжээлийн</a:t>
                      </a:r>
                      <a:r>
                        <a:rPr lang="mn-MN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ургамал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9306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Техникийн ургамал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306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Бэлтгэсэн өвс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10 321.5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10 321.5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12 698.0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4517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Бэлтгэсэн гар тэжээл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564.0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523.5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856193" y="762000"/>
            <a:ext cx="354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Ургац хураалт, хадлан тэжээл, тн-оор, жил бүрийн </a:t>
            </a:r>
            <a:r>
              <a:rPr lang="en-US" altLang="en-US" sz="1200" b="1" dirty="0" smtClean="0">
                <a:latin typeface="Arial" charset="0"/>
              </a:rPr>
              <a:t>9</a:t>
            </a:r>
            <a:r>
              <a:rPr lang="mn-MN" altLang="en-US" sz="1200" b="1" dirty="0" smtClean="0">
                <a:latin typeface="Arial" charset="0"/>
              </a:rPr>
              <a:t> сарын байдлаар</a:t>
            </a:r>
            <a:endParaRPr lang="en-US" altLang="en-US" sz="1200" b="1" dirty="0"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4114800" y="3581400"/>
            <a:ext cx="46482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85078048"/>
              </p:ext>
            </p:extLst>
          </p:nvPr>
        </p:nvGraphicFramePr>
        <p:xfrm>
          <a:off x="701675" y="733514"/>
          <a:ext cx="3292475" cy="569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7584268"/>
              </p:ext>
            </p:extLst>
          </p:nvPr>
        </p:nvGraphicFramePr>
        <p:xfrm>
          <a:off x="4203441" y="4267200"/>
          <a:ext cx="4572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4724400" y="3636664"/>
            <a:ext cx="354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Ургац хураалт, тн-оор, жил бүрийн </a:t>
            </a:r>
            <a:r>
              <a:rPr lang="en-US" altLang="en-US" sz="1200" b="1" dirty="0" smtClean="0">
                <a:latin typeface="Arial" charset="0"/>
              </a:rPr>
              <a:t>9</a:t>
            </a:r>
            <a:r>
              <a:rPr lang="mn-MN" altLang="en-US" sz="1200" b="1" dirty="0" smtClean="0">
                <a:latin typeface="Arial" charset="0"/>
              </a:rPr>
              <a:t> сарын байдлаар</a:t>
            </a:r>
            <a:endParaRPr lang="en-US" altLang="en-US" sz="1200" b="1" dirty="0">
              <a:latin typeface="Arial" charset="0"/>
            </a:endParaRPr>
          </a:p>
        </p:txBody>
      </p:sp>
      <p:pic>
        <p:nvPicPr>
          <p:cNvPr id="4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3499" y="3332699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8216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90600" y="35814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pic>
        <p:nvPicPr>
          <p:cNvPr id="2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85800" y="4492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2636838" y="8715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latin typeface="Arial" charset="0"/>
              </a:rPr>
              <a:t>БҮТЭЭГДЭХҮҮН,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mn-MN" altLang="en-US" sz="1200" b="1" dirty="0">
                <a:latin typeface="Arial" charset="0"/>
              </a:rPr>
              <a:t>2005 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</a:t>
            </a:r>
            <a:r>
              <a:rPr lang="mn-MN" altLang="en-US" sz="1200" b="1" dirty="0">
                <a:latin typeface="Arial" charset="0"/>
              </a:rPr>
              <a:t>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295400" y="1371600"/>
          <a:ext cx="7493001" cy="2301386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610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22 884.9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20 870.5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20 218.0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96.9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19 100.0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16 700.5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15 003.8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89.4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393.0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286.2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397.5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138.9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3 391.9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3 901.8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4 816.7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123.5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8496300" y="16383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055688" y="9906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438" y="3390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2438400" y="3846125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</a:t>
            </a:r>
            <a:r>
              <a:rPr lang="mn-MN" altLang="en-US" sz="1200" b="1" dirty="0" smtClean="0"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295400" y="41910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92 370.5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73 177.3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98 503.7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88 397.6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68 366.1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90 789.6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132.8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1 307.3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1 734.4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3 888.2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224.2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1 307.3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3 076.7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852.9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125.2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8496300" y="44196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066800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5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Description: \\KHAD\Users\Public\2014 on_taniltsuulga\MCCT_Medeelel_Alban_toot_2013.12.13\Information logo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463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1447800" y="914400"/>
          <a:ext cx="6934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838201" y="3429000"/>
          <a:ext cx="3505199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800601" y="3733800"/>
          <a:ext cx="3581399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00200" y="6858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 Mon" pitchFamily="34" charset="0"/>
              </a:rPr>
              <a:t>Мэргэжлийн урлагын байгууллагын үзүүлэлтүүд /2010-2014</a:t>
            </a:r>
            <a:r>
              <a:rPr lang="en-US" sz="1200" b="1" dirty="0" smtClean="0">
                <a:latin typeface="Arial Mon" pitchFamily="34" charset="0"/>
              </a:rPr>
              <a:t>/ </a:t>
            </a:r>
            <a:r>
              <a:rPr lang="mn-MN" sz="1200" b="1" dirty="0" smtClean="0">
                <a:latin typeface="Arial Mon" pitchFamily="34" charset="0"/>
              </a:rPr>
              <a:t>оны эхний 9 сарын байдлаар</a:t>
            </a:r>
            <a:endParaRPr lang="en-US" sz="1200" b="1" dirty="0">
              <a:latin typeface="Arial Mon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276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 Mon" pitchFamily="34" charset="0"/>
              </a:rPr>
              <a:t>Музейн үзүүлэлтүүд 2010-2014 оны  эхний 9 сарын байдлаар</a:t>
            </a:r>
            <a:endParaRPr lang="en-US" sz="1200" b="1" dirty="0">
              <a:latin typeface="Arial Mon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1" y="3276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 Mon" pitchFamily="34" charset="0"/>
              </a:rPr>
              <a:t>Нийтийн номын сангийн уншигчдын тоо  2010-2014 оны эхний 9 сарын байдлаар</a:t>
            </a:r>
            <a:endParaRPr lang="en-US" sz="1200" b="1" dirty="0">
              <a:latin typeface="Arial Mon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 flipV="1">
            <a:off x="914400" y="3200399"/>
            <a:ext cx="7391400" cy="13901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3162300" y="4533900"/>
            <a:ext cx="26670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0" descr="\\KHAD\Users\Public\2014 on_taniltsuulga\MCCT_Medeelel_Alban_toot_2013.12.13\Information logo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762000"/>
            <a:ext cx="5111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524000" y="1066800"/>
          <a:ext cx="7086600" cy="2133600"/>
        </p:xfrm>
        <a:graphic>
          <a:graphicData uri="http://schemas.openxmlformats.org/presentationml/2006/ole">
            <p:oleObj spid="_x0000_s34822" name="Chart" r:id="rId4" imgW="5724540" imgH="1914525" progId="MSGraph.Char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6400" y="609600"/>
            <a:ext cx="6670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/>
              <a:t>Ерөнхий боловсролын сургуулийн суралцагчид</a:t>
            </a:r>
            <a:r>
              <a:rPr lang="en-US" sz="1200" b="1" dirty="0" smtClean="0">
                <a:latin typeface="Arial Mon" pitchFamily="34" charset="0"/>
              </a:rPr>
              <a:t> /2014-2015</a:t>
            </a:r>
            <a:r>
              <a:rPr lang="mn-MN" sz="1200" b="1" dirty="0" smtClean="0"/>
              <a:t>/</a:t>
            </a:r>
            <a:r>
              <a:rPr lang="en-US" sz="1200" b="1" dirty="0" smtClean="0">
                <a:latin typeface="Arial Mon" pitchFamily="34" charset="0"/>
              </a:rPr>
              <a:t> </a:t>
            </a:r>
            <a:r>
              <a:rPr lang="mn-MN" sz="1200" b="1" dirty="0" smtClean="0"/>
              <a:t>оны хичээлийн жилд</a:t>
            </a:r>
            <a:endParaRPr lang="en-US" sz="1200" b="1" dirty="0">
              <a:latin typeface="Arial Mon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990600" y="3505200"/>
          <a:ext cx="3505200" cy="225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495800" y="3505200"/>
          <a:ext cx="4038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3000" y="3200401"/>
            <a:ext cx="662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/>
              <a:t>Ерөнхий боловсролын сургуулийн суралцагчид</a:t>
            </a:r>
            <a:r>
              <a:rPr lang="en-US" sz="1200" b="1" dirty="0" smtClean="0">
                <a:latin typeface="Arial Mon" pitchFamily="34" charset="0"/>
              </a:rPr>
              <a:t> </a:t>
            </a:r>
            <a:r>
              <a:rPr lang="mn-MN" sz="1200" b="1" dirty="0" smtClean="0">
                <a:latin typeface="Arial Mon" pitchFamily="34" charset="0"/>
              </a:rPr>
              <a:t>/2012-2014 / оны байдлаар</a:t>
            </a:r>
            <a:endParaRPr lang="en-US" sz="1200" b="1" dirty="0">
              <a:latin typeface="Arial Mon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762000" y="1143000"/>
          <a:ext cx="4114800" cy="279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419600" y="1219200"/>
          <a:ext cx="4495799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50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7800" y="762000"/>
          <a:ext cx="6705600" cy="304800"/>
        </p:xfrm>
        <a:graphic>
          <a:graphicData uri="http://schemas.openxmlformats.org/drawingml/2006/table">
            <a:tbl>
              <a:tblPr/>
              <a:tblGrid>
                <a:gridCol w="6705600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mn-MN" sz="1000" b="0" i="0" u="none" strike="noStrike" dirty="0">
                          <a:latin typeface="Arial Mon"/>
                        </a:rPr>
                        <a:t>ТЕХНИКИЙН БОЛОН МЭРГЭЖЛИЙН БОЛОВСРОЛ, СУРГАЛТЫН </a:t>
                      </a:r>
                      <a:r>
                        <a:rPr lang="mn-MN" sz="1000" b="0" i="0" u="none" strike="noStrike" dirty="0" smtClean="0">
                          <a:latin typeface="Arial Mon"/>
                        </a:rPr>
                        <a:t>БАЙГУУЛЛАГЫН  </a:t>
                      </a:r>
                      <a:r>
                        <a:rPr lang="mn-MN" sz="1000" b="0" i="0" u="none" strike="noStrike" dirty="0">
                          <a:latin typeface="Arial Mon"/>
                        </a:rPr>
                        <a:t>2014-2015 ОНЫ ХИЧЭЭЛИЙН ЖИЛИЙН СУРАГЦАГЧИД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Picture 50" descr="\\KHAD\Users\Public\2014 on_taniltsuulga\MCCT_Medeelel_Alban_toot_2013.12.13\Information logo\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762000"/>
            <a:ext cx="5111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9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түвшнээр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2014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оны 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9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дугаар сарын 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3471875"/>
              </p:ext>
            </p:extLst>
          </p:nvPr>
        </p:nvGraphicFramePr>
        <p:xfrm>
          <a:off x="676826" y="1636713"/>
          <a:ext cx="4257124" cy="240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29020608"/>
              </p:ext>
            </p:extLst>
          </p:nvPr>
        </p:nvGraphicFramePr>
        <p:xfrm>
          <a:off x="5014427" y="1553742"/>
          <a:ext cx="4057650" cy="243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713401"/>
              </p:ext>
            </p:extLst>
          </p:nvPr>
        </p:nvGraphicFramePr>
        <p:xfrm>
          <a:off x="685800" y="4135438"/>
          <a:ext cx="8401050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30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11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20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statistic_sukh@yahoo.com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838200" y="3657600"/>
            <a:ext cx="75438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-1785144" y="3690144"/>
            <a:ext cx="5257800" cy="1111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Нийгмийн даатгал, халамж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810794" y="5029200"/>
            <a:ext cx="2132806" cy="794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990600" y="3810000"/>
          <a:ext cx="3810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5105400" y="3810000"/>
          <a:ext cx="3429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990600" y="1066800"/>
          <a:ext cx="7772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\\KHAD\Users\Public\2014 on_taniltsuulga\MCCT_Medeelel_Alban_toot_2013.12.13\Information logo\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05200"/>
            <a:ext cx="457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11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/>
        </p:nvGraphicFramePr>
        <p:xfrm>
          <a:off x="762000" y="1295400"/>
          <a:ext cx="386715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876800" y="1295400"/>
          <a:ext cx="4038600" cy="246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838200" y="4267200"/>
          <a:ext cx="7696200" cy="226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8638808"/>
              </p:ext>
            </p:extLst>
          </p:nvPr>
        </p:nvGraphicFramePr>
        <p:xfrm>
          <a:off x="762000" y="1528465"/>
          <a:ext cx="3733800" cy="5177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83302" y="1066800"/>
            <a:ext cx="3651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Газар өмчлөх өргөдөл гаргасан иргэдийн тоо, өссөн дүнгээр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081587" y="1066800"/>
            <a:ext cx="367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Засаг даргын шийдвэр гарсан иргэдийн тоо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өссөн дүнгээр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4704420"/>
              </p:ext>
            </p:extLst>
          </p:nvPr>
        </p:nvGraphicFramePr>
        <p:xfrm>
          <a:off x="4971337" y="1528465"/>
          <a:ext cx="3791664" cy="5177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4753639" y="1410652"/>
            <a:ext cx="8861" cy="5294948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escription: \\KHAD\Users\Public\2014 on_taniltsuulga\MCCT_Medeelel_Alban_toot_2013.12.13\Information logo\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914" y="936307"/>
            <a:ext cx="425450" cy="47434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78024" y="4572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Газар өмчлөл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666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55918163"/>
              </p:ext>
            </p:extLst>
          </p:nvPr>
        </p:nvGraphicFramePr>
        <p:xfrm>
          <a:off x="703263" y="1167882"/>
          <a:ext cx="4173537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55314069"/>
              </p:ext>
            </p:extLst>
          </p:nvPr>
        </p:nvGraphicFramePr>
        <p:xfrm>
          <a:off x="703263" y="4343399"/>
          <a:ext cx="8288337" cy="241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79757855"/>
              </p:ext>
            </p:extLst>
          </p:nvPr>
        </p:nvGraphicFramePr>
        <p:xfrm>
          <a:off x="4970106" y="1143000"/>
          <a:ext cx="4038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1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2894347"/>
              </p:ext>
            </p:extLst>
          </p:nvPr>
        </p:nvGraphicFramePr>
        <p:xfrm>
          <a:off x="723479" y="1110343"/>
          <a:ext cx="3391321" cy="567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4060060"/>
              </p:ext>
            </p:extLst>
          </p:nvPr>
        </p:nvGraphicFramePr>
        <p:xfrm>
          <a:off x="4343400" y="1523999"/>
          <a:ext cx="4495800" cy="129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72000" y="1103312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Сэжигтэн яллагчдын тоо, жил бүрийн 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9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93085489"/>
              </p:ext>
            </p:extLst>
          </p:nvPr>
        </p:nvGraphicFramePr>
        <p:xfrm>
          <a:off x="4422207" y="2949019"/>
          <a:ext cx="4264593" cy="3832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1131" y="2667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1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Банк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14400" y="990596"/>
          <a:ext cx="7467600" cy="3201365"/>
        </p:xfrm>
        <a:graphic>
          <a:graphicData uri="http://schemas.openxmlformats.org/drawingml/2006/table">
            <a:tbl>
              <a:tblPr/>
              <a:tblGrid>
                <a:gridCol w="1577949"/>
                <a:gridCol w="1132086"/>
                <a:gridCol w="859751"/>
                <a:gridCol w="1002214"/>
                <a:gridCol w="1047292"/>
                <a:gridCol w="857708"/>
                <a:gridCol w="990600"/>
              </a:tblGrid>
              <a:tr h="31207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   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ЗЭЭЛ,</a:t>
                      </a:r>
                      <a:r>
                        <a:rPr lang="mn-MN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ХАДГАЛАМЖИЙН ҮЛДЭГДЭЛ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банкуудаар, сарын эцэст, сая.төг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5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2013.I-IX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2014.I-IX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2013.I-IX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Хаан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47 034.5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46 135.7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58 242.4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17 950.6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12 852.6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13 871.9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Хас</a:t>
                      </a:r>
                      <a:r>
                        <a:rPr lang="mn-MN" sz="12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3 350.4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3 384.8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163.0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3 730.8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3 455.2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3 855.5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Голомт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4 017.2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164.9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5 857.1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1 252.2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919.1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1 069.6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Төрийн</a:t>
                      </a:r>
                      <a:endParaRPr lang="mn-MN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19 077.2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17 782.7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25 814.2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10 271.4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8 936.2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10 950.3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Капитал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353.8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38.2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0" i="1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                   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73 479.3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70 468.1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94 430.5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33 205.0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26 163.1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29 785.5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914400" y="4267200"/>
          <a:ext cx="38862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5029200" y="4343400"/>
          <a:ext cx="3819524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531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Даатгал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\\KHAD\Users\Public\2014 on_taniltsuulga\MCCT_Medeelel_Alban_toot_2013.12.13\Information logo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533400" y="3352800"/>
            <a:ext cx="457200" cy="4572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5400000">
            <a:off x="-1823244" y="3575844"/>
            <a:ext cx="5181600" cy="1111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38200" y="3581400"/>
            <a:ext cx="75438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/>
          <p:nvPr/>
        </p:nvGraphicFramePr>
        <p:xfrm>
          <a:off x="914400" y="990600"/>
          <a:ext cx="7391400" cy="252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3505597" y="4800203"/>
            <a:ext cx="2438400" cy="794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/>
          <p:nvPr/>
        </p:nvGraphicFramePr>
        <p:xfrm>
          <a:off x="685800" y="3657600"/>
          <a:ext cx="3962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800600" y="3657600"/>
          <a:ext cx="403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60526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1124</Words>
  <Application>Microsoft Office PowerPoint</Application>
  <PresentationFormat>On-screen Show (4:3)</PresentationFormat>
  <Paragraphs>387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Microsoft Graph 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Ankhtsetseg</dc:creator>
  <cp:lastModifiedBy>Khad</cp:lastModifiedBy>
  <cp:revision>225</cp:revision>
  <dcterms:created xsi:type="dcterms:W3CDTF">2006-08-16T00:00:00Z</dcterms:created>
  <dcterms:modified xsi:type="dcterms:W3CDTF">2015-01-15T10:55:39Z</dcterms:modified>
</cp:coreProperties>
</file>