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2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5.xml" ContentType="application/vnd.ms-office.chartstyle+xml"/>
  <Override PartName="/ppt/charts/colors15.xml" ContentType="application/vnd.ms-office.chartcolorstyle+xml"/>
  <Override PartName="/ppt/charts/style16.xml" ContentType="application/vnd.ms-office.chartstyle+xml"/>
  <Override PartName="/ppt/charts/colors16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9" r:id="rId2"/>
    <p:sldId id="262" r:id="rId3"/>
    <p:sldId id="313" r:id="rId4"/>
    <p:sldId id="287" r:id="rId5"/>
    <p:sldId id="288" r:id="rId6"/>
    <p:sldId id="314" r:id="rId7"/>
    <p:sldId id="315" r:id="rId8"/>
    <p:sldId id="308" r:id="rId9"/>
    <p:sldId id="298" r:id="rId10"/>
    <p:sldId id="277" r:id="rId11"/>
    <p:sldId id="28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2AFA0E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27" autoAdjust="0"/>
    <p:restoredTop sz="94660"/>
  </p:normalViewPr>
  <p:slideViewPr>
    <p:cSldViewPr>
      <p:cViewPr varScale="1">
        <p:scale>
          <a:sx n="103" d="100"/>
          <a:sy n="103" d="100"/>
        </p:scale>
        <p:origin x="-4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KHAD\Users\Public\2014%20on_taniltsuulga\10-r%20sar\I.AJILGUI_b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KHAD\Users\Public\2014%20on_taniltsuulga\10-r%20sar\gemt%20hereg_b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KHAD\Users\Public\2014%20on_taniltsuulga\10-r%20sar\gemt%20hereg_b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KHAD\Users\Public\2014%20on_taniltsuulga\10-r%20sar\gemt%20hereg_b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ll%20Users\Documents\web\web%20taniltsuulga\taniltsuulga_10-r%20sar%20azaa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ll%20Users\Documents\web\web%20taniltsuulga\taniltsuulga_10-r%20sar%20azaa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ll%20Users\Documents\web\web%20taniltsuulga\taniltsuulga_10-r%20sar%20azaa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4\taniltsuulganii%20presentation\eruul%20mend,%20une,%20gemt%20hereg_8sar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4\taniltsuulganii%20presentation\eruul%20mend,%20une,%20gemt%20hereg_9sar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oleObject" Target="file:///\\KHAD\Users\Public\2014%20on_taniltsuulga\10-r%20sar\XAA1_2_taniltuulga_hb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KHAD\Users\Public\2014%20on_taniltsuulga\10-r%20sar\I.AJILGUI_b.xls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microsoft.com/office/2011/relationships/chartStyle" Target="style16.xml"/><Relationship Id="rId2" Type="http://schemas.microsoft.com/office/2011/relationships/chartColorStyle" Target="colors16.xml"/><Relationship Id="rId1" Type="http://schemas.openxmlformats.org/officeDocument/2006/relationships/oleObject" Target="file:///\\KHAD\Users\Public\2014%20on_taniltsuulga\10-r%20sar\XAA1_2_taniltuulga_hb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KHAD\Users\Public\2014%20on_taniltsuulga\10-r%20sar\I.AJILGUI_b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4\taniltsuulganii%20presentation\eruul%20mend,%20une,%20gemt%20hereg_10%20sar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4\taniltsuulganii%20presentation\eruul%20mend,%20une,%20gemt%20hereg_10%20sar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4\taniltsuulganii%20presentation\eruul%20mend,%20une,%20gemt%20hereg_10%20sar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KHAD\Users\Public\2014%20on_taniltsuulga\10-r%20sar\gemt%20hereg_b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KHAD\Users\Public\2014%20on_taniltsuulga\10-r%20sar\gemt%20hereg_b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KHAD\Users\Public\2014%20on_taniltsuulga\10-r%20sar\gemt%20hereg_b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r>
              <a:rPr lang="mn-MN" sz="1400" b="1" i="0" strike="noStrike">
                <a:solidFill>
                  <a:schemeClr val="tx1"/>
                </a:solidFill>
                <a:latin typeface="Arial"/>
                <a:cs typeface="Arial"/>
              </a:rPr>
              <a:t>Бүртгэлтэй ажилгүй иргэдийн тоо, жил бүрийн </a:t>
            </a:r>
          </a:p>
          <a:p>
            <a:pPr>
              <a:defRPr sz="1000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r>
              <a:rPr lang="mn-MN" sz="1400" b="1" i="0" strike="noStrike">
                <a:solidFill>
                  <a:schemeClr val="tx1"/>
                </a:solidFill>
                <a:latin typeface="Arial"/>
                <a:cs typeface="Arial"/>
              </a:rPr>
              <a:t>10 сарын байдлаар </a:t>
            </a:r>
          </a:p>
        </c:rich>
      </c:tx>
      <c:layout>
        <c:manualLayout>
          <c:xMode val="edge"/>
          <c:yMode val="edge"/>
          <c:x val="0.28458725246892774"/>
          <c:y val="2.314814814814814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1.8420149404401374E-2"/>
          <c:y val="0.10625938999004435"/>
          <c:w val="0.96882748848742473"/>
          <c:h val="0.720887649460484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slaid!$A$4</c:f>
              <c:strCache>
                <c:ptCount val="1"/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chemeClr val="tx1"/>
                    </a:solidFill>
                    <a:latin typeface="Arial" pitchFamily="34" charset="0"/>
                    <a:ea typeface="Calibri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slaid!$B$3:$S$3</c:f>
              <c:numCache>
                <c:formatCode>0</c:formatCode>
                <c:ptCount val="18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</c:numCache>
            </c:numRef>
          </c:cat>
          <c:val>
            <c:numRef>
              <c:f>slaid!$B$4:$S$4</c:f>
              <c:numCache>
                <c:formatCode>0</c:formatCode>
                <c:ptCount val="18"/>
                <c:pt idx="0">
                  <c:v>1796</c:v>
                </c:pt>
                <c:pt idx="1">
                  <c:v>1564</c:v>
                </c:pt>
                <c:pt idx="2">
                  <c:v>1261</c:v>
                </c:pt>
                <c:pt idx="3">
                  <c:v>1015</c:v>
                </c:pt>
                <c:pt idx="4">
                  <c:v>792</c:v>
                </c:pt>
                <c:pt idx="5">
                  <c:v>690</c:v>
                </c:pt>
                <c:pt idx="6">
                  <c:v>510</c:v>
                </c:pt>
                <c:pt idx="7">
                  <c:v>617</c:v>
                </c:pt>
                <c:pt idx="8">
                  <c:v>769</c:v>
                </c:pt>
                <c:pt idx="9">
                  <c:v>951</c:v>
                </c:pt>
                <c:pt idx="10">
                  <c:v>785</c:v>
                </c:pt>
                <c:pt idx="11">
                  <c:v>1118</c:v>
                </c:pt>
                <c:pt idx="12">
                  <c:v>1306</c:v>
                </c:pt>
                <c:pt idx="13">
                  <c:v>1212</c:v>
                </c:pt>
                <c:pt idx="14">
                  <c:v>893</c:v>
                </c:pt>
                <c:pt idx="15">
                  <c:v>815</c:v>
                </c:pt>
                <c:pt idx="16" formatCode="General">
                  <c:v>888</c:v>
                </c:pt>
                <c:pt idx="17" formatCode="General">
                  <c:v>734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9"/>
        <c:overlap val="-27"/>
        <c:axId val="78516608"/>
        <c:axId val="78518144"/>
      </c:barChart>
      <c:catAx>
        <c:axId val="7851660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defRPr>
            </a:pPr>
            <a:endParaRPr lang="en-US"/>
          </a:p>
        </c:txPr>
        <c:crossAx val="78518144"/>
        <c:crosses val="autoZero"/>
        <c:auto val="1"/>
        <c:lblAlgn val="ctr"/>
        <c:lblOffset val="100"/>
        <c:noMultiLvlLbl val="0"/>
      </c:catAx>
      <c:valAx>
        <c:axId val="785181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crossAx val="785166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Гэмт</a:t>
            </a:r>
            <a:r>
              <a:rPr lang="mn-MN" sz="12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хэргийн тоо, сумдаар, жил бүрийн эхний </a:t>
            </a:r>
            <a:r>
              <a:rPr lang="en-US" sz="12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mn-MN" sz="12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сарын байдлаар</a:t>
            </a:r>
            <a:endParaRPr lang="en-US" sz="12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8911923161307634"/>
          <c:y val="0.16328353628347411"/>
          <c:w val="0.66547313164801913"/>
          <c:h val="0.8074708763564829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hereg1'!$O$1:$O$13</c:f>
              <c:strCache>
                <c:ptCount val="13"/>
                <c:pt idx="0">
                  <c:v>Түвшинширээ</c:v>
                </c:pt>
                <c:pt idx="1">
                  <c:v>Халзан</c:v>
                </c:pt>
                <c:pt idx="2">
                  <c:v>Наран</c:v>
                </c:pt>
                <c:pt idx="3">
                  <c:v>Түмэнцогт</c:v>
                </c:pt>
                <c:pt idx="4">
                  <c:v>Баяндэлгэр</c:v>
                </c:pt>
                <c:pt idx="5">
                  <c:v>Онгон</c:v>
                </c:pt>
                <c:pt idx="6">
                  <c:v>Дарьганга</c:v>
                </c:pt>
                <c:pt idx="7">
                  <c:v>Асгат</c:v>
                </c:pt>
                <c:pt idx="8">
                  <c:v>Уулбаян</c:v>
                </c:pt>
                <c:pt idx="9">
                  <c:v>Сүхбаатар</c:v>
                </c:pt>
                <c:pt idx="10">
                  <c:v>Мөнххаан</c:v>
                </c:pt>
                <c:pt idx="11">
                  <c:v>Эрдэнэцагаан</c:v>
                </c:pt>
                <c:pt idx="12">
                  <c:v>Баруун-Урт</c:v>
                </c:pt>
              </c:strCache>
            </c:strRef>
          </c:cat>
          <c:val>
            <c:numRef>
              <c:f>'gemt hereg1'!$P$1:$P$13</c:f>
              <c:numCache>
                <c:formatCode>General</c:formatCode>
                <c:ptCount val="13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12</c:v>
                </c:pt>
                <c:pt idx="9">
                  <c:v>15</c:v>
                </c:pt>
                <c:pt idx="10">
                  <c:v>19</c:v>
                </c:pt>
                <c:pt idx="11">
                  <c:v>43</c:v>
                </c:pt>
                <c:pt idx="12">
                  <c:v>148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1262080"/>
        <c:axId val="81263616"/>
      </c:barChart>
      <c:catAx>
        <c:axId val="812620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en-US"/>
          </a:p>
        </c:txPr>
        <c:crossAx val="81263616"/>
        <c:crosses val="autoZero"/>
        <c:auto val="1"/>
        <c:lblAlgn val="ctr"/>
        <c:lblOffset val="100"/>
        <c:noMultiLvlLbl val="0"/>
      </c:catAx>
      <c:valAx>
        <c:axId val="812636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1262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2.9333339492564805E-2"/>
          <c:y val="7.2082018628537914E-2"/>
          <c:w val="0.94133332101487055"/>
          <c:h val="0.682699194380918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'gemt hereg2'!$G$24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'gemt hereg2'!$H$23:$J$23</c:f>
              <c:strCache>
                <c:ptCount val="3"/>
                <c:pt idx="0">
                  <c:v>2012.I-X</c:v>
                </c:pt>
                <c:pt idx="1">
                  <c:v>2013.I-X</c:v>
                </c:pt>
                <c:pt idx="2">
                  <c:v>2014.I-X</c:v>
                </c:pt>
              </c:strCache>
            </c:strRef>
          </c:cat>
          <c:val>
            <c:numRef>
              <c:f>'gemt hereg2'!$H$24:$J$24</c:f>
              <c:numCache>
                <c:formatCode>General</c:formatCode>
                <c:ptCount val="3"/>
                <c:pt idx="0">
                  <c:v>166</c:v>
                </c:pt>
                <c:pt idx="1">
                  <c:v>267</c:v>
                </c:pt>
                <c:pt idx="2">
                  <c:v>272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1275136"/>
        <c:axId val="81294464"/>
      </c:barChart>
      <c:catAx>
        <c:axId val="81275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81294464"/>
        <c:crosses val="autoZero"/>
        <c:auto val="1"/>
        <c:lblAlgn val="ctr"/>
        <c:lblOffset val="100"/>
        <c:noMultiLvlLbl val="0"/>
      </c:catAx>
      <c:valAx>
        <c:axId val="812944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1275136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Сэжигтэн,</a:t>
            </a:r>
            <a:r>
              <a:rPr lang="mn-MN" sz="12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яллагдагчийн тоо, сумаар, 2014 оны </a:t>
            </a:r>
            <a:r>
              <a:rPr lang="mn-MN" sz="1200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сарын </a:t>
            </a:r>
            <a:r>
              <a:rPr lang="mn-MN" sz="12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байдлаар</a:t>
            </a: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hereg2'!$G$2:$G$14</c:f>
              <c:strCache>
                <c:ptCount val="13"/>
                <c:pt idx="0">
                  <c:v>Түвшинширээ</c:v>
                </c:pt>
                <c:pt idx="1">
                  <c:v>Халзан</c:v>
                </c:pt>
                <c:pt idx="2">
                  <c:v>Наран</c:v>
                </c:pt>
                <c:pt idx="3">
                  <c:v>Түмэнцогт</c:v>
                </c:pt>
                <c:pt idx="4">
                  <c:v>Дарьганга</c:v>
                </c:pt>
                <c:pt idx="5">
                  <c:v>Онгон</c:v>
                </c:pt>
                <c:pt idx="6">
                  <c:v>Баяндэлгэр</c:v>
                </c:pt>
                <c:pt idx="7">
                  <c:v>Асгат</c:v>
                </c:pt>
                <c:pt idx="8">
                  <c:v>Уулбаян</c:v>
                </c:pt>
                <c:pt idx="9">
                  <c:v>Сүхбаатар</c:v>
                </c:pt>
                <c:pt idx="10">
                  <c:v>Мөнххаан</c:v>
                </c:pt>
                <c:pt idx="11">
                  <c:v>Эрдэнэцагаан</c:v>
                </c:pt>
                <c:pt idx="12">
                  <c:v>Баруун-Урт</c:v>
                </c:pt>
              </c:strCache>
            </c:strRef>
          </c:cat>
          <c:val>
            <c:numRef>
              <c:f>'gemt hereg2'!$H$2:$H$14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4</c:v>
                </c:pt>
                <c:pt idx="3">
                  <c:v>4</c:v>
                </c:pt>
                <c:pt idx="4">
                  <c:v>5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11</c:v>
                </c:pt>
                <c:pt idx="9">
                  <c:v>14</c:v>
                </c:pt>
                <c:pt idx="10">
                  <c:v>18</c:v>
                </c:pt>
                <c:pt idx="11">
                  <c:v>42</c:v>
                </c:pt>
                <c:pt idx="12">
                  <c:v>149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7"/>
        <c:axId val="81323136"/>
        <c:axId val="81324672"/>
      </c:barChart>
      <c:catAx>
        <c:axId val="81323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en-US"/>
          </a:p>
        </c:txPr>
        <c:crossAx val="81324672"/>
        <c:crosses val="autoZero"/>
        <c:auto val="1"/>
        <c:lblAlgn val="ctr"/>
        <c:lblOffset val="100"/>
        <c:noMultiLvlLbl val="0"/>
      </c:catAx>
      <c:valAx>
        <c:axId val="813246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1323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mn-MN" sz="1200" dirty="0">
                <a:latin typeface="Arial" pitchFamily="34" charset="0"/>
                <a:cs typeface="Arial" pitchFamily="34" charset="0"/>
              </a:rPr>
              <a:t>Зээлийн өрийн үлдэгдэл,</a:t>
            </a:r>
            <a:r>
              <a:rPr lang="mn-MN" sz="1200" baseline="0" dirty="0">
                <a:latin typeface="Arial" pitchFamily="34" charset="0"/>
                <a:cs typeface="Arial" pitchFamily="34" charset="0"/>
              </a:rPr>
              <a:t> тэрбум төг</a:t>
            </a:r>
            <a:endParaRPr lang="mn-MN" sz="1200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7529653745204943"/>
          <c:y val="3.571428571428571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8461538461538464E-2"/>
          <c:y val="0.17648809523809536"/>
          <c:w val="0.92948717948717952"/>
          <c:h val="0.618045556805399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grafic!$B$3</c:f>
              <c:strCache>
                <c:ptCount val="1"/>
                <c:pt idx="0">
                  <c:v>Зээлийн өрийн үлдэгдэл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0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grafic!$A$4:$A$8</c:f>
              <c:strCache>
                <c:ptCount val="5"/>
                <c:pt idx="0">
                  <c:v>2010.I-X</c:v>
                </c:pt>
                <c:pt idx="1">
                  <c:v>2011.I-X</c:v>
                </c:pt>
                <c:pt idx="2">
                  <c:v>2012.I-X</c:v>
                </c:pt>
                <c:pt idx="3">
                  <c:v>2013.I-X</c:v>
                </c:pt>
                <c:pt idx="4">
                  <c:v>2014.I-X</c:v>
                </c:pt>
              </c:strCache>
            </c:strRef>
          </c:cat>
          <c:val>
            <c:numRef>
              <c:f>grafic!$B$4:$B$8</c:f>
              <c:numCache>
                <c:formatCode>General</c:formatCode>
                <c:ptCount val="5"/>
                <c:pt idx="0">
                  <c:v>17.899999999999999</c:v>
                </c:pt>
                <c:pt idx="1">
                  <c:v>34.300000000000004</c:v>
                </c:pt>
                <c:pt idx="2">
                  <c:v>46.8</c:v>
                </c:pt>
                <c:pt idx="3">
                  <c:v>73.3</c:v>
                </c:pt>
                <c:pt idx="4" formatCode="###\ ##0.0">
                  <c:v>97.3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1764352"/>
        <c:axId val="81767040"/>
      </c:barChart>
      <c:catAx>
        <c:axId val="8176435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81767040"/>
        <c:crosses val="autoZero"/>
        <c:auto val="1"/>
        <c:lblAlgn val="ctr"/>
        <c:lblOffset val="100"/>
        <c:noMultiLvlLbl val="0"/>
      </c:catAx>
      <c:valAx>
        <c:axId val="817670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1764352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mn-MN" sz="1200">
                <a:latin typeface="Arial" pitchFamily="34" charset="0"/>
                <a:cs typeface="Arial" pitchFamily="34" charset="0"/>
              </a:rPr>
              <a:t>Хадгаламжийн үлдэгдэл,</a:t>
            </a:r>
            <a:r>
              <a:rPr lang="mn-MN" sz="1200" baseline="0">
                <a:latin typeface="Arial" pitchFamily="34" charset="0"/>
                <a:cs typeface="Arial" pitchFamily="34" charset="0"/>
              </a:rPr>
              <a:t> тэрбум төг</a:t>
            </a:r>
            <a:endParaRPr lang="mn-MN" sz="1200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grafic!$C$3</c:f>
              <c:strCache>
                <c:ptCount val="1"/>
                <c:pt idx="0">
                  <c:v>Хадгаламжийн үлдэгдэл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grafic!$A$4:$A$8</c:f>
              <c:strCache>
                <c:ptCount val="5"/>
                <c:pt idx="0">
                  <c:v>2010.I-X</c:v>
                </c:pt>
                <c:pt idx="1">
                  <c:v>2011.I-X</c:v>
                </c:pt>
                <c:pt idx="2">
                  <c:v>2012.I-X</c:v>
                </c:pt>
                <c:pt idx="3">
                  <c:v>2013.I-X</c:v>
                </c:pt>
                <c:pt idx="4">
                  <c:v>2014.I-X</c:v>
                </c:pt>
              </c:strCache>
            </c:strRef>
          </c:cat>
          <c:val>
            <c:numRef>
              <c:f>grafic!$C$4:$C$8</c:f>
              <c:numCache>
                <c:formatCode>General</c:formatCode>
                <c:ptCount val="5"/>
                <c:pt idx="0" formatCode="0.0">
                  <c:v>10</c:v>
                </c:pt>
                <c:pt idx="1">
                  <c:v>15.8</c:v>
                </c:pt>
                <c:pt idx="2" formatCode="0.0">
                  <c:v>21</c:v>
                </c:pt>
                <c:pt idx="3">
                  <c:v>25.8</c:v>
                </c:pt>
                <c:pt idx="4" formatCode="###\ ##0.0">
                  <c:v>28.7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1782272"/>
        <c:axId val="82186624"/>
      </c:barChart>
      <c:catAx>
        <c:axId val="8178227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82186624"/>
        <c:crosses val="autoZero"/>
        <c:auto val="1"/>
        <c:lblAlgn val="ctr"/>
        <c:lblOffset val="100"/>
        <c:noMultiLvlLbl val="0"/>
      </c:catAx>
      <c:valAx>
        <c:axId val="8218662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8178227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mn-MN" sz="1200" dirty="0">
                <a:latin typeface="Arial" pitchFamily="34" charset="0"/>
                <a:cs typeface="Arial" pitchFamily="34" charset="0"/>
              </a:rPr>
              <a:t>Төсвийн орлого, зарлага тэрбум төг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1.1734693877551019E-2"/>
          <c:y val="0.1518380656963334"/>
          <c:w val="0.97823129251700691"/>
          <c:h val="0.637181261433229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Sheet10!$B$4</c:f>
              <c:strCache>
                <c:ptCount val="1"/>
                <c:pt idx="0">
                  <c:v>Орлого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Sheet10!$A$5:$A$9</c:f>
              <c:strCache>
                <c:ptCount val="5"/>
                <c:pt idx="0">
                  <c:v>2010.I-X</c:v>
                </c:pt>
                <c:pt idx="1">
                  <c:v>2011.I-X</c:v>
                </c:pt>
                <c:pt idx="2">
                  <c:v>2012.I-X</c:v>
                </c:pt>
                <c:pt idx="3">
                  <c:v>2013.I-X</c:v>
                </c:pt>
                <c:pt idx="4">
                  <c:v>2014.I-X</c:v>
                </c:pt>
              </c:strCache>
            </c:strRef>
          </c:cat>
          <c:val>
            <c:numRef>
              <c:f>Sheet10!$B$5:$B$9</c:f>
              <c:numCache>
                <c:formatCode>0.0</c:formatCode>
                <c:ptCount val="5"/>
                <c:pt idx="0">
                  <c:v>6.2</c:v>
                </c:pt>
                <c:pt idx="1">
                  <c:v>7.9</c:v>
                </c:pt>
                <c:pt idx="2" formatCode="General">
                  <c:v>9.3000000000000007</c:v>
                </c:pt>
                <c:pt idx="3" formatCode="General">
                  <c:v>40.700000000000003</c:v>
                </c:pt>
                <c:pt idx="4">
                  <c:v>40.9</c:v>
                </c:pt>
              </c:numCache>
            </c:numRef>
          </c:val>
        </c:ser>
        <c:ser>
          <c:idx val="1"/>
          <c:order val="1"/>
          <c:tx>
            <c:strRef>
              <c:f>Sheet10!$C$4</c:f>
              <c:strCache>
                <c:ptCount val="1"/>
                <c:pt idx="0">
                  <c:v>Зарлага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1.3888888888888911E-2"/>
                  <c:y val="9.25925925925928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333333333333336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333333333333244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Sheet10!$A$5:$A$9</c:f>
              <c:strCache>
                <c:ptCount val="5"/>
                <c:pt idx="0">
                  <c:v>2010.I-X</c:v>
                </c:pt>
                <c:pt idx="1">
                  <c:v>2011.I-X</c:v>
                </c:pt>
                <c:pt idx="2">
                  <c:v>2012.I-X</c:v>
                </c:pt>
                <c:pt idx="3">
                  <c:v>2013.I-X</c:v>
                </c:pt>
                <c:pt idx="4">
                  <c:v>2014.I-X</c:v>
                </c:pt>
              </c:strCache>
            </c:strRef>
          </c:cat>
          <c:val>
            <c:numRef>
              <c:f>Sheet10!$C$5:$C$9</c:f>
              <c:numCache>
                <c:formatCode>General</c:formatCode>
                <c:ptCount val="5"/>
                <c:pt idx="0" formatCode="0.0">
                  <c:v>6</c:v>
                </c:pt>
                <c:pt idx="1">
                  <c:v>6.7</c:v>
                </c:pt>
                <c:pt idx="2">
                  <c:v>7.2</c:v>
                </c:pt>
                <c:pt idx="3" formatCode="0.0">
                  <c:v>34.300000000000004</c:v>
                </c:pt>
                <c:pt idx="4" formatCode="0.0">
                  <c:v>42.3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2243968"/>
        <c:axId val="82245504"/>
      </c:barChart>
      <c:catAx>
        <c:axId val="8224396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82245504"/>
        <c:crosses val="autoZero"/>
        <c:auto val="1"/>
        <c:lblAlgn val="ctr"/>
        <c:lblOffset val="100"/>
        <c:noMultiLvlLbl val="0"/>
      </c:catAx>
      <c:valAx>
        <c:axId val="8224550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8224396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457655753557124"/>
          <c:y val="0.90524218563588643"/>
          <c:w val="0.30604986876640455"/>
          <c:h val="7.899642752989218E-2"/>
        </c:manualLayout>
      </c:layout>
      <c:overlay val="0"/>
      <c:txPr>
        <a:bodyPr/>
        <a:lstStyle/>
        <a:p>
          <a:pPr>
            <a:defRPr sz="10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mn-MN" sz="1200" dirty="0" smtClean="0">
                <a:latin typeface="Arial" pitchFamily="34" charset="0"/>
                <a:cs typeface="Arial" pitchFamily="34" charset="0"/>
              </a:rPr>
              <a:t>Орон нутгийн төсвийн орлого, сая.төг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2.1607677828150269E-2"/>
          <c:y val="0.16571097730430756"/>
          <c:w val="0.95013905458787351"/>
          <c:h val="0.71633202099737536"/>
        </c:manualLayout>
      </c:layout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2013.I-X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triangle"/>
            <c:size val="6"/>
            <c:spPr>
              <a:solidFill>
                <a:srgbClr val="0000FF"/>
              </a:solidFill>
            </c:spPr>
          </c:marker>
          <c:dLbls>
            <c:spPr>
              <a:solidFill>
                <a:srgbClr val="00B0F0"/>
              </a:solidFill>
            </c:spPr>
            <c:txPr>
              <a:bodyPr/>
              <a:lstStyle/>
              <a:p>
                <a:pPr>
                  <a:defRPr sz="9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Ас</c:v>
                </c:pt>
                <c:pt idx="1">
                  <c:v>Бд</c:v>
                </c:pt>
                <c:pt idx="2">
                  <c:v>Да</c:v>
                </c:pt>
                <c:pt idx="3">
                  <c:v>Мх</c:v>
                </c:pt>
                <c:pt idx="4">
                  <c:v>На</c:v>
                </c:pt>
                <c:pt idx="5">
                  <c:v>Он</c:v>
                </c:pt>
                <c:pt idx="6">
                  <c:v>Сү</c:v>
                </c:pt>
                <c:pt idx="7">
                  <c:v>Тш</c:v>
                </c:pt>
                <c:pt idx="8">
                  <c:v>Уб</c:v>
                </c:pt>
                <c:pt idx="9">
                  <c:v>Ха</c:v>
                </c:pt>
                <c:pt idx="10">
                  <c:v>Эц</c:v>
                </c:pt>
                <c:pt idx="11">
                  <c:v>Тц</c:v>
                </c:pt>
                <c:pt idx="12">
                  <c:v>Бу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52.7</c:v>
                </c:pt>
                <c:pt idx="1">
                  <c:v>127.9</c:v>
                </c:pt>
                <c:pt idx="2">
                  <c:v>81.099999999999994</c:v>
                </c:pt>
                <c:pt idx="3">
                  <c:v>107.2</c:v>
                </c:pt>
                <c:pt idx="4">
                  <c:v>61.1</c:v>
                </c:pt>
                <c:pt idx="5">
                  <c:v>238.8</c:v>
                </c:pt>
                <c:pt idx="6">
                  <c:v>116.9</c:v>
                </c:pt>
                <c:pt idx="7">
                  <c:v>73.5</c:v>
                </c:pt>
                <c:pt idx="8">
                  <c:v>69</c:v>
                </c:pt>
                <c:pt idx="9">
                  <c:v>59.4</c:v>
                </c:pt>
                <c:pt idx="10">
                  <c:v>351.4</c:v>
                </c:pt>
                <c:pt idx="11">
                  <c:v>131.1</c:v>
                </c:pt>
                <c:pt idx="12">
                  <c:v>2016.3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2014.I-X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circle"/>
            <c:size val="5"/>
          </c:marker>
          <c:dLbls>
            <c:spPr>
              <a:solidFill>
                <a:srgbClr val="FF5050"/>
              </a:solidFill>
            </c:spPr>
            <c:txPr>
              <a:bodyPr/>
              <a:lstStyle/>
              <a:p>
                <a:pPr>
                  <a:defRPr sz="9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Ас</c:v>
                </c:pt>
                <c:pt idx="1">
                  <c:v>Бд</c:v>
                </c:pt>
                <c:pt idx="2">
                  <c:v>Да</c:v>
                </c:pt>
                <c:pt idx="3">
                  <c:v>Мх</c:v>
                </c:pt>
                <c:pt idx="4">
                  <c:v>На</c:v>
                </c:pt>
                <c:pt idx="5">
                  <c:v>Он</c:v>
                </c:pt>
                <c:pt idx="6">
                  <c:v>Сү</c:v>
                </c:pt>
                <c:pt idx="7">
                  <c:v>Тш</c:v>
                </c:pt>
                <c:pt idx="8">
                  <c:v>Уб</c:v>
                </c:pt>
                <c:pt idx="9">
                  <c:v>Ха</c:v>
                </c:pt>
                <c:pt idx="10">
                  <c:v>Эц</c:v>
                </c:pt>
                <c:pt idx="11">
                  <c:v>Тц</c:v>
                </c:pt>
                <c:pt idx="12">
                  <c:v>Бу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60.6</c:v>
                </c:pt>
                <c:pt idx="1">
                  <c:v>155.80000000000001</c:v>
                </c:pt>
                <c:pt idx="2">
                  <c:v>85.3</c:v>
                </c:pt>
                <c:pt idx="3">
                  <c:v>163.1</c:v>
                </c:pt>
                <c:pt idx="4">
                  <c:v>70.3</c:v>
                </c:pt>
                <c:pt idx="5">
                  <c:v>250.2</c:v>
                </c:pt>
                <c:pt idx="6">
                  <c:v>113.4</c:v>
                </c:pt>
                <c:pt idx="7">
                  <c:v>95.2</c:v>
                </c:pt>
                <c:pt idx="8">
                  <c:v>117.3</c:v>
                </c:pt>
                <c:pt idx="9">
                  <c:v>62.1</c:v>
                </c:pt>
                <c:pt idx="10">
                  <c:v>387.2</c:v>
                </c:pt>
                <c:pt idx="11">
                  <c:v>285.3</c:v>
                </c:pt>
                <c:pt idx="12">
                  <c:v>2919.1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288000"/>
        <c:axId val="82297984"/>
      </c:lineChart>
      <c:catAx>
        <c:axId val="822880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82297984"/>
        <c:crosses val="autoZero"/>
        <c:auto val="1"/>
        <c:lblAlgn val="ctr"/>
        <c:lblOffset val="100"/>
        <c:noMultiLvlLbl val="0"/>
      </c:catAx>
      <c:valAx>
        <c:axId val="82297984"/>
        <c:scaling>
          <c:orientation val="minMax"/>
          <c:max val="5000"/>
          <c:min val="-1000"/>
        </c:scaling>
        <c:delete val="1"/>
        <c:axPos val="l"/>
        <c:numFmt formatCode="General" sourceLinked="1"/>
        <c:majorTickMark val="none"/>
        <c:minorTickMark val="none"/>
        <c:tickLblPos val="nextTo"/>
        <c:crossAx val="82288000"/>
        <c:crosses val="autoZero"/>
        <c:crossBetween val="midCat"/>
        <c:majorUnit val="500"/>
        <c:minorUnit val="200"/>
      </c:valAx>
    </c:plotArea>
    <c:legend>
      <c:legendPos val="b"/>
      <c:layout/>
      <c:overlay val="0"/>
      <c:txPr>
        <a:bodyPr/>
        <a:lstStyle/>
        <a:p>
          <a:pPr>
            <a:defRPr sz="10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/>
            </a:pPr>
            <a:r>
              <a:rPr lang="mn-MN" sz="1100" dirty="0">
                <a:latin typeface="Arial" pitchFamily="34" charset="0"/>
                <a:cs typeface="Arial" pitchFamily="34" charset="0"/>
              </a:rPr>
              <a:t>Хэрэглээний бараа үйлчилгээний үнийн өөрчлөлтийн хувь, </a:t>
            </a:r>
            <a:r>
              <a:rPr lang="mn-MN" sz="1100" dirty="0" smtClean="0">
                <a:latin typeface="Arial" pitchFamily="34" charset="0"/>
                <a:cs typeface="Arial" pitchFamily="34" charset="0"/>
              </a:rPr>
              <a:t>аймгаар</a:t>
            </a:r>
          </a:p>
          <a:p>
            <a:pPr>
              <a:defRPr/>
            </a:pPr>
            <a:r>
              <a:rPr lang="mn-MN" sz="1100" dirty="0" smtClean="0">
                <a:latin typeface="Arial" pitchFamily="34" charset="0"/>
                <a:cs typeface="Arial" pitchFamily="34" charset="0"/>
              </a:rPr>
              <a:t>2014 </a:t>
            </a:r>
            <a:r>
              <a:rPr lang="mn-MN" sz="1100" dirty="0">
                <a:latin typeface="Arial" pitchFamily="34" charset="0"/>
                <a:cs typeface="Arial" pitchFamily="34" charset="0"/>
              </a:rPr>
              <a:t>оны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mn-MN" sz="1100" dirty="0" smtClean="0">
                <a:latin typeface="Arial" pitchFamily="34" charset="0"/>
                <a:cs typeface="Arial" pitchFamily="34" charset="0"/>
              </a:rPr>
              <a:t>-р </a:t>
            </a:r>
            <a:r>
              <a:rPr lang="mn-MN" sz="1100" dirty="0">
                <a:latin typeface="Arial" pitchFamily="34" charset="0"/>
                <a:cs typeface="Arial" pitchFamily="34" charset="0"/>
              </a:rPr>
              <a:t>сард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 (</a:t>
            </a:r>
            <a:r>
              <a:rPr lang="mn-MN" sz="1100" dirty="0">
                <a:latin typeface="Arial" pitchFamily="34" charset="0"/>
                <a:cs typeface="Arial" pitchFamily="34" charset="0"/>
              </a:rPr>
              <a:t>өмнөх</a:t>
            </a:r>
            <a:r>
              <a:rPr lang="mn-MN" sz="1100" baseline="0" dirty="0">
                <a:latin typeface="Arial" pitchFamily="34" charset="0"/>
                <a:cs typeface="Arial" pitchFamily="34" charset="0"/>
              </a:rPr>
              <a:t> сар</a:t>
            </a:r>
            <a:r>
              <a:rPr lang="en-US" sz="1100" baseline="0" dirty="0">
                <a:latin typeface="Arial" pitchFamily="34" charset="0"/>
                <a:cs typeface="Arial" pitchFamily="34" charset="0"/>
              </a:rPr>
              <a:t>=100%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)</a:t>
            </a:r>
            <a:r>
              <a:rPr lang="mn-MN" sz="1100" dirty="0">
                <a:latin typeface="Arial" pitchFamily="34" charset="0"/>
                <a:cs typeface="Arial" pitchFamily="34" charset="0"/>
              </a:rPr>
              <a:t> 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0460673602485659"/>
          <c:y val="1.851851851851858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9591599530521986E-2"/>
          <c:y val="0.22400787401574787"/>
          <c:w val="0.91619327612991941"/>
          <c:h val="0.73935185185185182"/>
        </c:manualLayout>
      </c:layout>
      <c:barChart>
        <c:barDir val="col"/>
        <c:grouping val="clustered"/>
        <c:varyColors val="0"/>
        <c:ser>
          <c:idx val="0"/>
          <c:order val="0"/>
          <c:tx>
            <c:v>Хувь</c:v>
          </c:tx>
          <c:invertIfNegative val="0"/>
          <c:dLbls>
            <c:dLbl>
              <c:idx val="0"/>
              <c:layout>
                <c:manualLayout>
                  <c:x val="8.8437634093338026E-18"/>
                  <c:y val="0.11111111111111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3.24074074074075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929570670525812E-3"/>
                  <c:y val="-5.5555555555555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929570670525812E-3"/>
                  <c:y val="-5.09255613881597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0.1157407407407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'une1'!$A$2:$A$22</c:f>
              <c:strCache>
                <c:ptCount val="21"/>
                <c:pt idx="0">
                  <c:v>ДА</c:v>
                </c:pt>
                <c:pt idx="1">
                  <c:v>ГО</c:v>
                </c:pt>
                <c:pt idx="2">
                  <c:v>ДУ</c:v>
                </c:pt>
                <c:pt idx="3">
                  <c:v>ХЭ</c:v>
                </c:pt>
                <c:pt idx="4">
                  <c:v>ӨМ</c:v>
                </c:pt>
                <c:pt idx="5">
                  <c:v>БӨ</c:v>
                </c:pt>
                <c:pt idx="6">
                  <c:v>ГС</c:v>
                </c:pt>
                <c:pt idx="7">
                  <c:v>ХО</c:v>
                </c:pt>
                <c:pt idx="8">
                  <c:v>ДД</c:v>
                </c:pt>
                <c:pt idx="9">
                  <c:v>ТӨ</c:v>
                </c:pt>
                <c:pt idx="10">
                  <c:v>ХӨ</c:v>
                </c:pt>
                <c:pt idx="11">
                  <c:v>БХ</c:v>
                </c:pt>
                <c:pt idx="12">
                  <c:v>АР</c:v>
                </c:pt>
                <c:pt idx="13">
                  <c:v>ДО</c:v>
                </c:pt>
                <c:pt idx="14">
                  <c:v>УВ</c:v>
                </c:pt>
                <c:pt idx="15">
                  <c:v>СҮ</c:v>
                </c:pt>
                <c:pt idx="16">
                  <c:v>СЭ</c:v>
                </c:pt>
                <c:pt idx="17">
                  <c:v>ОР</c:v>
                </c:pt>
                <c:pt idx="18">
                  <c:v>ӨВ</c:v>
                </c:pt>
                <c:pt idx="19">
                  <c:v>БУ</c:v>
                </c:pt>
                <c:pt idx="20">
                  <c:v>ЗА</c:v>
                </c:pt>
              </c:strCache>
            </c:strRef>
          </c:cat>
          <c:val>
            <c:numRef>
              <c:f>'une1'!$B$2:$B$22</c:f>
              <c:numCache>
                <c:formatCode>General</c:formatCode>
                <c:ptCount val="21"/>
                <c:pt idx="0" formatCode="0.0">
                  <c:v>-0.1</c:v>
                </c:pt>
                <c:pt idx="1">
                  <c:v>-0.8</c:v>
                </c:pt>
                <c:pt idx="2">
                  <c:v>-0.2</c:v>
                </c:pt>
                <c:pt idx="3">
                  <c:v>1.9000000000000001</c:v>
                </c:pt>
                <c:pt idx="4">
                  <c:v>0.30000000000000032</c:v>
                </c:pt>
                <c:pt idx="5">
                  <c:v>-0.70000000000000062</c:v>
                </c:pt>
                <c:pt idx="6">
                  <c:v>-0.2</c:v>
                </c:pt>
                <c:pt idx="7">
                  <c:v>-1.6</c:v>
                </c:pt>
                <c:pt idx="8">
                  <c:v>0.60000000000000064</c:v>
                </c:pt>
                <c:pt idx="9">
                  <c:v>0</c:v>
                </c:pt>
                <c:pt idx="10" formatCode="0.0">
                  <c:v>0.9</c:v>
                </c:pt>
                <c:pt idx="11">
                  <c:v>-0.4</c:v>
                </c:pt>
                <c:pt idx="12">
                  <c:v>1.9000000000000001</c:v>
                </c:pt>
                <c:pt idx="13" formatCode="0.0">
                  <c:v>-1.7</c:v>
                </c:pt>
                <c:pt idx="14">
                  <c:v>1.3</c:v>
                </c:pt>
                <c:pt idx="15">
                  <c:v>0.9</c:v>
                </c:pt>
                <c:pt idx="16" formatCode="0.0">
                  <c:v>-1.9000000000000001</c:v>
                </c:pt>
                <c:pt idx="17">
                  <c:v>0</c:v>
                </c:pt>
                <c:pt idx="18" formatCode="0.0">
                  <c:v>0.9</c:v>
                </c:pt>
                <c:pt idx="19">
                  <c:v>1.3</c:v>
                </c:pt>
                <c:pt idx="20" formatCode="0.0">
                  <c:v>0.60000000000000064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395136"/>
        <c:axId val="82396672"/>
      </c:barChart>
      <c:catAx>
        <c:axId val="8239513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82396672"/>
        <c:crosses val="autoZero"/>
        <c:auto val="1"/>
        <c:lblAlgn val="ctr"/>
        <c:lblOffset val="100"/>
        <c:noMultiLvlLbl val="0"/>
      </c:catAx>
      <c:valAx>
        <c:axId val="82396672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0.0" sourceLinked="1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82395136"/>
        <c:crosses val="autoZero"/>
        <c:crossBetween val="between"/>
      </c:valAx>
      <c:spPr>
        <a:ln>
          <a:solidFill>
            <a:schemeClr val="bg1"/>
          </a:solidFill>
        </a:ln>
      </c:spPr>
    </c:plotArea>
    <c:legend>
      <c:legendPos val="r"/>
      <c:layout>
        <c:manualLayout>
          <c:xMode val="edge"/>
          <c:yMode val="edge"/>
          <c:x val="8.9546912696519002E-2"/>
          <c:y val="0.26902085156022182"/>
          <c:w val="7.1504016543386617E-2"/>
          <c:h val="8.3717191601050026E-2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mn-MN" sz="1200" dirty="0">
                <a:latin typeface="Arial" pitchFamily="34" charset="0"/>
                <a:cs typeface="Arial" pitchFamily="34" charset="0"/>
              </a:rPr>
              <a:t>Хэрэглээний үнийн 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индекс</a:t>
            </a:r>
          </a:p>
          <a:p>
            <a:pPr algn="ctr">
              <a:defRPr/>
            </a:pPr>
            <a:r>
              <a:rPr lang="mn-MN" sz="1200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aseline="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mn-MN" sz="1200" baseline="0" dirty="0" smtClean="0">
                <a:latin typeface="Arial" pitchFamily="34" charset="0"/>
                <a:cs typeface="Arial" pitchFamily="34" charset="0"/>
              </a:rPr>
              <a:t>өмнөх оны 12 сар</a:t>
            </a:r>
            <a:r>
              <a:rPr lang="en-US" sz="1200" baseline="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mn-MN" sz="1200" baseline="0" dirty="0" smtClean="0">
                <a:latin typeface="Arial" pitchFamily="34" charset="0"/>
                <a:cs typeface="Arial" pitchFamily="34" charset="0"/>
              </a:rPr>
              <a:t>100</a:t>
            </a:r>
            <a:r>
              <a:rPr lang="en-US" sz="1200" baseline="0" dirty="0" smtClean="0">
                <a:latin typeface="Arial" pitchFamily="34" charset="0"/>
                <a:cs typeface="Arial" pitchFamily="34" charset="0"/>
              </a:rPr>
              <a:t>%)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0364360704911887"/>
          <c:y val="2.805002315886984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624591568911029E-2"/>
          <c:y val="0.20599891925274047"/>
          <c:w val="0.92678151038980394"/>
          <c:h val="0.5897051103906128"/>
        </c:manualLayout>
      </c:layout>
      <c:lineChart>
        <c:grouping val="standard"/>
        <c:varyColors val="0"/>
        <c:ser>
          <c:idx val="0"/>
          <c:order val="0"/>
          <c:tx>
            <c:v>2012</c:v>
          </c:tx>
          <c:spPr>
            <a:ln>
              <a:solidFill>
                <a:srgbClr val="0000FF"/>
              </a:solidFill>
            </a:ln>
          </c:spPr>
          <c:marker>
            <c:spPr>
              <a:solidFill>
                <a:srgbClr val="0000FF"/>
              </a:solidFill>
              <a:ln>
                <a:solidFill>
                  <a:srgbClr val="0000FF"/>
                </a:solidFill>
              </a:ln>
            </c:spPr>
          </c:marker>
          <c:dLbls>
            <c:dLbl>
              <c:idx val="0"/>
              <c:layout>
                <c:manualLayout>
                  <c:x val="-3.8816108685104565E-2"/>
                  <c:y val="-5.5555555555555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0756914119359514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6579330422125177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8816108685104572E-2"/>
                  <c:y val="-5.5555555555555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2697719553614823E-2"/>
                  <c:y val="-4.6296296296296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2769966254218222E-2"/>
                  <c:y val="5.69171684421800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8816219401146282E-2"/>
                  <c:y val="-2.0152462559827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4638571964218755E-2"/>
                  <c:y val="-5.4738690751891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4.6579330422125177E-2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4.6579330422125177E-2"/>
                  <c:y val="-5.5555555555555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4.0756914119359534E-2"/>
                  <c:y val="-7.407407407407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3.4934497816593885E-2"/>
                  <c:y val="-6.9444444444444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00B0F0"/>
              </a:solidFill>
            </c:spPr>
            <c:txPr>
              <a:bodyPr/>
              <a:lstStyle/>
              <a:p>
                <a:pPr>
                  <a:defRPr sz="9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'une1'!$P$4:$P$15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'une1'!$Q$4:$Q$15</c:f>
              <c:numCache>
                <c:formatCode>General</c:formatCode>
                <c:ptCount val="12"/>
                <c:pt idx="0">
                  <c:v>102.5</c:v>
                </c:pt>
                <c:pt idx="1">
                  <c:v>103.1</c:v>
                </c:pt>
                <c:pt idx="2" formatCode="0.0">
                  <c:v>105</c:v>
                </c:pt>
                <c:pt idx="3">
                  <c:v>105.5</c:v>
                </c:pt>
                <c:pt idx="4">
                  <c:v>105.7</c:v>
                </c:pt>
                <c:pt idx="5">
                  <c:v>106.2</c:v>
                </c:pt>
                <c:pt idx="6">
                  <c:v>105.7</c:v>
                </c:pt>
                <c:pt idx="7">
                  <c:v>105.7</c:v>
                </c:pt>
                <c:pt idx="8">
                  <c:v>107.5</c:v>
                </c:pt>
                <c:pt idx="9">
                  <c:v>108.9</c:v>
                </c:pt>
                <c:pt idx="10">
                  <c:v>109.5</c:v>
                </c:pt>
                <c:pt idx="11">
                  <c:v>109.9</c:v>
                </c:pt>
              </c:numCache>
            </c:numRef>
          </c:val>
          <c:smooth val="0"/>
        </c:ser>
        <c:ser>
          <c:idx val="1"/>
          <c:order val="1"/>
          <c:tx>
            <c:v>2013</c:v>
          </c:tx>
          <c:spPr>
            <a:ln>
              <a:solidFill>
                <a:srgbClr val="FF0000"/>
              </a:solidFill>
            </a:ln>
          </c:spPr>
          <c:marker>
            <c:symbol val="circl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0"/>
              <c:layout>
                <c:manualLayout>
                  <c:x val="-3.6875303250849423E-2"/>
                  <c:y val="6.01851851851850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0756914119359514E-2"/>
                  <c:y val="6.0185185185185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4934497816593885E-2"/>
                  <c:y val="6.0185185185185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6875303250849437E-2"/>
                  <c:y val="6.01851851851852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6875303250849437E-2"/>
                  <c:y val="5.5555555555555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8816108685104572E-2"/>
                  <c:y val="6.0185185185185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299369238233868E-2"/>
                  <c:y val="5.5555555555555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1052886948083541E-2"/>
                  <c:y val="5.5555555555555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9112081513828238E-2"/>
                  <c:y val="6.9444444444444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4934497816593885E-2"/>
                  <c:y val="6.9444444444444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299369238233868E-2"/>
                  <c:y val="6.9444444444444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2.7171276079573457E-2"/>
                  <c:y val="6.4814814814815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5050"/>
              </a:solidFill>
            </c:spPr>
            <c:txPr>
              <a:bodyPr/>
              <a:lstStyle/>
              <a:p>
                <a:pPr>
                  <a:defRPr sz="9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'une1'!$P$4:$P$15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'une1'!$R$4:$R$15</c:f>
              <c:numCache>
                <c:formatCode>General</c:formatCode>
                <c:ptCount val="12"/>
                <c:pt idx="0">
                  <c:v>100.9</c:v>
                </c:pt>
                <c:pt idx="1">
                  <c:v>101.4</c:v>
                </c:pt>
                <c:pt idx="2">
                  <c:v>101.7</c:v>
                </c:pt>
                <c:pt idx="3">
                  <c:v>102.8</c:v>
                </c:pt>
                <c:pt idx="4">
                  <c:v>103.7</c:v>
                </c:pt>
                <c:pt idx="5">
                  <c:v>103.8</c:v>
                </c:pt>
                <c:pt idx="6" formatCode="0.0">
                  <c:v>104</c:v>
                </c:pt>
                <c:pt idx="7">
                  <c:v>105.5</c:v>
                </c:pt>
                <c:pt idx="8">
                  <c:v>107.2</c:v>
                </c:pt>
                <c:pt idx="9">
                  <c:v>108.3</c:v>
                </c:pt>
                <c:pt idx="10">
                  <c:v>109.6</c:v>
                </c:pt>
                <c:pt idx="11">
                  <c:v>110.1</c:v>
                </c:pt>
              </c:numCache>
            </c:numRef>
          </c:val>
          <c:smooth val="0"/>
        </c:ser>
        <c:ser>
          <c:idx val="2"/>
          <c:order val="2"/>
          <c:tx>
            <c:v>2014</c:v>
          </c:tx>
          <c:spPr>
            <a:ln>
              <a:solidFill>
                <a:srgbClr val="00B050"/>
              </a:solidFill>
            </a:ln>
          </c:spPr>
          <c:marker>
            <c:symbol val="triangle"/>
            <c:size val="6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dLbls>
            <c:dLbl>
              <c:idx val="5"/>
              <c:layout>
                <c:manualLayout>
                  <c:x val="-3.2312925170068028E-2"/>
                  <c:y val="-4.41176470588235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7414965986394558E-2"/>
                  <c:y val="-4.90196078431372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2312925170068028E-2"/>
                  <c:y val="-2.94117647058823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8911564625850341E-2"/>
                  <c:y val="-4.41176470588235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2AFA0E"/>
              </a:solidFill>
            </c:spPr>
            <c:txPr>
              <a:bodyPr/>
              <a:lstStyle/>
              <a:p>
                <a:pPr>
                  <a:defRPr sz="9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'une1'!$P$4:$P$15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'une1'!$S$4:$S$15</c:f>
              <c:numCache>
                <c:formatCode>General</c:formatCode>
                <c:ptCount val="12"/>
                <c:pt idx="0" formatCode="0.0">
                  <c:v>102</c:v>
                </c:pt>
                <c:pt idx="1">
                  <c:v>102.7</c:v>
                </c:pt>
                <c:pt idx="2">
                  <c:v>103.5</c:v>
                </c:pt>
                <c:pt idx="3">
                  <c:v>104.9</c:v>
                </c:pt>
                <c:pt idx="4">
                  <c:v>105.2</c:v>
                </c:pt>
                <c:pt idx="5">
                  <c:v>106.5</c:v>
                </c:pt>
                <c:pt idx="6">
                  <c:v>107.5</c:v>
                </c:pt>
                <c:pt idx="7">
                  <c:v>108.5</c:v>
                </c:pt>
                <c:pt idx="8">
                  <c:v>109.4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492864"/>
        <c:axId val="83494400"/>
      </c:lineChart>
      <c:catAx>
        <c:axId val="8349286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83494400"/>
        <c:crosses val="autoZero"/>
        <c:auto val="1"/>
        <c:lblAlgn val="ctr"/>
        <c:lblOffset val="100"/>
        <c:noMultiLvlLbl val="0"/>
      </c:catAx>
      <c:valAx>
        <c:axId val="83494400"/>
        <c:scaling>
          <c:orientation val="minMax"/>
          <c:max val="111"/>
          <c:min val="99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83492864"/>
        <c:crosses val="autoZero"/>
        <c:crossBetween val="between"/>
      </c:valAx>
      <c:spPr>
        <a:ln>
          <a:solidFill>
            <a:schemeClr val="bg1"/>
          </a:solidFill>
        </a:ln>
      </c:spPr>
    </c:plotArea>
    <c:legend>
      <c:legendPos val="b"/>
      <c:layout/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bg1"/>
      </a:solidFill>
    </a:ln>
  </c:sp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0619427634226531"/>
          <c:y val="2.4526969219794827E-2"/>
          <c:w val="0.59835208098987624"/>
          <c:h val="0.77649830707602896"/>
        </c:manualLayout>
      </c:layout>
      <c:barChart>
        <c:barDir val="bar"/>
        <c:grouping val="clustered"/>
        <c:varyColors val="0"/>
        <c:ser>
          <c:idx val="1"/>
          <c:order val="1"/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'XAA8'!$A$75:$A$87</c:f>
            </c:multiLvlStrRef>
          </c:cat>
          <c:val>
            <c:numRef>
              <c:f>'XAA8'!$B$75:$B$87</c:f>
            </c:numRef>
          </c:val>
        </c:ser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[XAA1_2_taniltuulga_hb.xlsx]XAA8!$R$53:$R$65</c:f>
              <c:strCache>
                <c:ptCount val="13"/>
                <c:pt idx="0">
                  <c:v>Наран</c:v>
                </c:pt>
                <c:pt idx="1">
                  <c:v>Халзан</c:v>
                </c:pt>
                <c:pt idx="2">
                  <c:v>Баяндэлгэр</c:v>
                </c:pt>
                <c:pt idx="3">
                  <c:v>Дарьганга</c:v>
                </c:pt>
                <c:pt idx="4">
                  <c:v>Асгат</c:v>
                </c:pt>
                <c:pt idx="5">
                  <c:v>Уулбаян</c:v>
                </c:pt>
                <c:pt idx="6">
                  <c:v>Онгон</c:v>
                </c:pt>
                <c:pt idx="7">
                  <c:v>Түвшинширээ</c:v>
                </c:pt>
                <c:pt idx="8">
                  <c:v>Мөнххаан</c:v>
                </c:pt>
                <c:pt idx="9">
                  <c:v>Эрдэнэцагаан</c:v>
                </c:pt>
                <c:pt idx="10">
                  <c:v>Сүхбаатар</c:v>
                </c:pt>
                <c:pt idx="11">
                  <c:v>Түмэнцогт</c:v>
                </c:pt>
                <c:pt idx="12">
                  <c:v>Баруун-Урт</c:v>
                </c:pt>
              </c:strCache>
            </c:strRef>
          </c:cat>
          <c:val>
            <c:numRef>
              <c:f>[XAA1_2_taniltuulga_hb.xlsx]XAA8!$S$53:$S$65</c:f>
              <c:numCache>
                <c:formatCode>General</c:formatCode>
                <c:ptCount val="13"/>
                <c:pt idx="0">
                  <c:v>9.9700000000000042</c:v>
                </c:pt>
                <c:pt idx="1">
                  <c:v>13.400000000000002</c:v>
                </c:pt>
                <c:pt idx="2" formatCode="0.00">
                  <c:v>14.55</c:v>
                </c:pt>
                <c:pt idx="3">
                  <c:v>23.2</c:v>
                </c:pt>
                <c:pt idx="4">
                  <c:v>24.919999999999995</c:v>
                </c:pt>
                <c:pt idx="5">
                  <c:v>34.21</c:v>
                </c:pt>
                <c:pt idx="6">
                  <c:v>59.1</c:v>
                </c:pt>
                <c:pt idx="7">
                  <c:v>59.47</c:v>
                </c:pt>
                <c:pt idx="8">
                  <c:v>63.5</c:v>
                </c:pt>
                <c:pt idx="9">
                  <c:v>64.02</c:v>
                </c:pt>
                <c:pt idx="10">
                  <c:v>64.099999999999994</c:v>
                </c:pt>
                <c:pt idx="11">
                  <c:v>88.7</c:v>
                </c:pt>
                <c:pt idx="12">
                  <c:v>545.5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overlap val="100"/>
        <c:axId val="83890944"/>
        <c:axId val="83892480"/>
      </c:barChart>
      <c:catAx>
        <c:axId val="83890944"/>
        <c:scaling>
          <c:orientation val="minMax"/>
        </c:scaling>
        <c:delete val="0"/>
        <c:axPos val="l"/>
        <c:majorTickMark val="out"/>
        <c:minorTickMark val="none"/>
        <c:tickLblPos val="nextTo"/>
        <c:crossAx val="83892480"/>
        <c:crosses val="autoZero"/>
        <c:auto val="1"/>
        <c:lblAlgn val="ctr"/>
        <c:lblOffset val="100"/>
        <c:noMultiLvlLbl val="0"/>
      </c:catAx>
      <c:valAx>
        <c:axId val="83892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389094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861111111111123"/>
          <c:y val="9.0277777777777721E-2"/>
          <c:w val="0.5152777777777775"/>
          <c:h val="0.8587962962962967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0626596675415589"/>
                  <c:y val="7.986111111111113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014982502187214E-2"/>
                  <c:y val="0.1235239865850102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3683945756780312E-2"/>
                  <c:y val="0.266049868766404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4580446194225723"/>
                  <c:y val="-0.1252081510644503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1765529308836483E-2"/>
                  <c:y val="7.024660979877515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16528412073490814"/>
                  <c:y val="5.902777777777778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0" i="0" u="none" strike="noStrike" baseline="0">
                    <a:solidFill>
                      <a:schemeClr val="tx1"/>
                    </a:solidFill>
                    <a:latin typeface="Arial" pitchFamily="34" charset="0"/>
                    <a:ea typeface="Calibri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</c:dLbls>
          <c:cat>
            <c:strRef>
              <c:f>'2'!$V$27:$AB$27</c:f>
              <c:strCache>
                <c:ptCount val="7"/>
                <c:pt idx="0">
                  <c:v>Дээд боловсролтой</c:v>
                </c:pt>
                <c:pt idx="1">
                  <c:v>Тусгай дунд боловсролтой</c:v>
                </c:pt>
                <c:pt idx="2">
                  <c:v>Мэргэжлийн анхан шатны</c:v>
                </c:pt>
                <c:pt idx="3">
                  <c:v>Бүрэн дунд боловсролтой</c:v>
                </c:pt>
                <c:pt idx="4">
                  <c:v>Суурь</c:v>
                </c:pt>
                <c:pt idx="5">
                  <c:v>Бага</c:v>
                </c:pt>
                <c:pt idx="6">
                  <c:v>Боловсролгүй</c:v>
                </c:pt>
              </c:strCache>
            </c:strRef>
          </c:cat>
          <c:val>
            <c:numRef>
              <c:f>'2'!$V$28:$AB$28</c:f>
              <c:numCache>
                <c:formatCode>0.0%</c:formatCode>
                <c:ptCount val="7"/>
                <c:pt idx="0">
                  <c:v>0.13487738419618528</c:v>
                </c:pt>
                <c:pt idx="1">
                  <c:v>4.4959128065395093E-2</c:v>
                </c:pt>
                <c:pt idx="2">
                  <c:v>3.8147138964577658E-2</c:v>
                </c:pt>
                <c:pt idx="3">
                  <c:v>0.46321525885558584</c:v>
                </c:pt>
                <c:pt idx="4">
                  <c:v>0.22479564032697547</c:v>
                </c:pt>
                <c:pt idx="5">
                  <c:v>7.7656675749318796E-2</c:v>
                </c:pt>
                <c:pt idx="6">
                  <c:v>1.6348773841961851E-2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025371828521519E-2"/>
          <c:y val="5.0925925925925923E-2"/>
          <c:w val="0.94297462817148003"/>
          <c:h val="0.73577136191309545"/>
        </c:manualLayout>
      </c:layout>
      <c:lineChart>
        <c:grouping val="standard"/>
        <c:varyColors val="0"/>
        <c:ser>
          <c:idx val="2"/>
          <c:order val="2"/>
          <c:tx>
            <c:strRef>
              <c:f>'XAA8'!$J$50</c:f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cat>
            <c:multiLvlStrRef>
              <c:f>'XAA8'!$K$49:$M$49</c:f>
            </c:multiLvlStrRef>
          </c:cat>
          <c:val>
            <c:numRef>
              <c:f>'XAA8'!$K$50:$M$50</c:f>
            </c:numRef>
          </c:val>
          <c:smooth val="0"/>
        </c:ser>
        <c:ser>
          <c:idx val="3"/>
          <c:order val="3"/>
          <c:tx>
            <c:strRef>
              <c:f>'XAA8'!$J$51</c:f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cat>
            <c:multiLvlStrRef>
              <c:f>'XAA8'!$K$49:$M$49</c:f>
            </c:multiLvlStrRef>
          </c:cat>
          <c:val>
            <c:numRef>
              <c:f>'XAA8'!$K$51:$M$51</c:f>
            </c:numRef>
          </c:val>
          <c:smooth val="0"/>
        </c:ser>
        <c:ser>
          <c:idx val="0"/>
          <c:order val="0"/>
          <c:tx>
            <c:strRef>
              <c:f>[XAA1_2_taniltuulga_hb.xlsx]XAA8!$J$50</c:f>
              <c:strCache>
                <c:ptCount val="1"/>
                <c:pt idx="0">
                  <c:v>Төмс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888888888888889E-2"/>
                  <c:y val="-5.5555555555555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05"/>
                  <c:y val="-4.62962962962964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8333333333333591E-2"/>
                  <c:y val="-5.09259259259259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[XAA1_2_taniltuulga_hb.xlsx]XAA8!$K$49:$M$49</c:f>
              <c:strCache>
                <c:ptCount val="3"/>
                <c:pt idx="0">
                  <c:v>2012.I-X</c:v>
                </c:pt>
                <c:pt idx="1">
                  <c:v>2013.I-X</c:v>
                </c:pt>
                <c:pt idx="2">
                  <c:v>2014.I-X</c:v>
                </c:pt>
              </c:strCache>
            </c:strRef>
          </c:cat>
          <c:val>
            <c:numRef>
              <c:f>[XAA1_2_taniltuulga_hb.xlsx]XAA8!$K$50:$M$50</c:f>
              <c:numCache>
                <c:formatCode>#\ ##0.0</c:formatCode>
                <c:ptCount val="3"/>
                <c:pt idx="0" formatCode="General">
                  <c:v>683.2</c:v>
                </c:pt>
                <c:pt idx="1">
                  <c:v>709.8</c:v>
                </c:pt>
                <c:pt idx="2">
                  <c:v>713.6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[XAA1_2_taniltuulga_hb.xlsx]XAA8!$J$51</c:f>
              <c:strCache>
                <c:ptCount val="1"/>
                <c:pt idx="0">
                  <c:v>Хүнсний ногоо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9444444444444483E-2"/>
                  <c:y val="-6.48148148148150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3888888888888926E-2"/>
                  <c:y val="-7.407407407407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1666666666666782E-2"/>
                  <c:y val="-5.5555555555555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[XAA1_2_taniltuulga_hb.xlsx]XAA8!$K$49:$M$49</c:f>
              <c:strCache>
                <c:ptCount val="3"/>
                <c:pt idx="0">
                  <c:v>2012.I-X</c:v>
                </c:pt>
                <c:pt idx="1">
                  <c:v>2013.I-X</c:v>
                </c:pt>
                <c:pt idx="2">
                  <c:v>2014.I-X</c:v>
                </c:pt>
              </c:strCache>
            </c:strRef>
          </c:cat>
          <c:val>
            <c:numRef>
              <c:f>[XAA1_2_taniltuulga_hb.xlsx]XAA8!$K$51:$M$51</c:f>
              <c:numCache>
                <c:formatCode>#\ ##0.0</c:formatCode>
                <c:ptCount val="3"/>
                <c:pt idx="0" formatCode="General">
                  <c:v>223.1</c:v>
                </c:pt>
                <c:pt idx="1">
                  <c:v>272.70000000000005</c:v>
                </c:pt>
                <c:pt idx="2" formatCode="0.0">
                  <c:v>351.04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944192"/>
        <c:axId val="83945728"/>
      </c:lineChart>
      <c:catAx>
        <c:axId val="8394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3945728"/>
        <c:crosses val="autoZero"/>
        <c:auto val="1"/>
        <c:lblAlgn val="ctr"/>
        <c:lblOffset val="100"/>
        <c:noMultiLvlLbl val="0"/>
      </c:catAx>
      <c:valAx>
        <c:axId val="839457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3944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0978061704551083E-2"/>
          <c:y val="1.5827709036370468E-3"/>
          <c:w val="0.95175438596491202"/>
          <c:h val="0.75502446809533441"/>
        </c:manualLayout>
      </c:layout>
      <c:lineChart>
        <c:grouping val="standard"/>
        <c:varyColors val="0"/>
        <c:ser>
          <c:idx val="0"/>
          <c:order val="0"/>
          <c:tx>
            <c:strRef>
              <c:f>'3'!$L$22</c:f>
              <c:strCache>
                <c:ptCount val="1"/>
                <c:pt idx="0">
                  <c:v>Шинээр бүртгүүлсэн</c:v>
                </c:pt>
              </c:strCache>
            </c:strRef>
          </c:tx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 pitchFamily="34" charset="0"/>
                    <a:ea typeface="Calibri"/>
                    <a:cs typeface="Arial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'3'!$M$21:$O$21</c:f>
              <c:strCache>
                <c:ptCount val="3"/>
                <c:pt idx="0">
                  <c:v>2012.I-X</c:v>
                </c:pt>
                <c:pt idx="1">
                  <c:v>2013.I-X</c:v>
                </c:pt>
                <c:pt idx="2">
                  <c:v>2014.I-X</c:v>
                </c:pt>
              </c:strCache>
            </c:strRef>
          </c:cat>
          <c:val>
            <c:numRef>
              <c:f>'3'!$M$22:$O$22</c:f>
              <c:numCache>
                <c:formatCode>#\ ##0</c:formatCode>
                <c:ptCount val="3"/>
                <c:pt idx="0">
                  <c:v>1260</c:v>
                </c:pt>
                <c:pt idx="1">
                  <c:v>2508</c:v>
                </c:pt>
                <c:pt idx="2">
                  <c:v>2097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'3'!$L$23</c:f>
              <c:strCache>
                <c:ptCount val="1"/>
                <c:pt idx="0">
                  <c:v>Ажилд орсон хүний тоо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0.1318681318681318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 pitchFamily="34" charset="0"/>
                    <a:ea typeface="Calibri"/>
                    <a:cs typeface="Arial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'3'!$M$21:$O$21</c:f>
              <c:strCache>
                <c:ptCount val="3"/>
                <c:pt idx="0">
                  <c:v>2012.I-X</c:v>
                </c:pt>
                <c:pt idx="1">
                  <c:v>2013.I-X</c:v>
                </c:pt>
                <c:pt idx="2">
                  <c:v>2014.I-X</c:v>
                </c:pt>
              </c:strCache>
            </c:strRef>
          </c:cat>
          <c:val>
            <c:numRef>
              <c:f>'3'!$M$23:$O$23</c:f>
              <c:numCache>
                <c:formatCode>#\ ##0</c:formatCode>
                <c:ptCount val="3"/>
                <c:pt idx="0">
                  <c:v>1073</c:v>
                </c:pt>
                <c:pt idx="1">
                  <c:v>1544</c:v>
                </c:pt>
                <c:pt idx="2">
                  <c:v>964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577088"/>
        <c:axId val="79578624"/>
      </c:lineChart>
      <c:catAx>
        <c:axId val="79577088"/>
        <c:scaling>
          <c:orientation val="minMax"/>
        </c:scaling>
        <c:delete val="0"/>
        <c:axPos val="b"/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9578624"/>
        <c:crosses val="autoZero"/>
        <c:auto val="1"/>
        <c:lblAlgn val="ctr"/>
        <c:lblOffset val="100"/>
        <c:noMultiLvlLbl val="0"/>
      </c:catAx>
      <c:valAx>
        <c:axId val="79578624"/>
        <c:scaling>
          <c:orientation val="minMax"/>
          <c:min val="400"/>
        </c:scaling>
        <c:delete val="1"/>
        <c:axPos val="l"/>
        <c:numFmt formatCode="#\ ##0" sourceLinked="1"/>
        <c:majorTickMark val="out"/>
        <c:minorTickMark val="none"/>
        <c:tickLblPos val="nextTo"/>
        <c:crossAx val="7957708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0834645669291339"/>
          <c:y val="0.89624835357118848"/>
          <c:w val="0.79865796380715559"/>
          <c:h val="7.7897570495995688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100" baseline="0">
                <a:latin typeface="Arial" pitchFamily="34" charset="0"/>
              </a:defRPr>
            </a:pPr>
            <a:r>
              <a:rPr lang="mn-MN" sz="1100" baseline="0" dirty="0">
                <a:latin typeface="Arial" pitchFamily="34" charset="0"/>
              </a:rPr>
              <a:t>Амаржсан эх, амьд төрсөн хүүхдийн тоо эхний </a:t>
            </a:r>
            <a:r>
              <a:rPr lang="en-US" sz="1100" baseline="0" dirty="0" smtClean="0">
                <a:latin typeface="Arial" pitchFamily="34" charset="0"/>
              </a:rPr>
              <a:t>10 </a:t>
            </a:r>
            <a:r>
              <a:rPr lang="mn-MN" sz="1100" baseline="0" dirty="0">
                <a:latin typeface="Arial" pitchFamily="34" charset="0"/>
              </a:rPr>
              <a:t>сарын байдлаар</a:t>
            </a:r>
            <a:endParaRPr lang="en-US" sz="1100" baseline="0" dirty="0">
              <a:latin typeface="Arial" pitchFamily="34" charset="0"/>
            </a:endParaRPr>
          </a:p>
        </c:rich>
      </c:tx>
      <c:layout>
        <c:manualLayout>
          <c:xMode val="edge"/>
          <c:yMode val="edge"/>
          <c:x val="0.18162109281794406"/>
          <c:y val="2.314814814814814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4444444444444502E-2"/>
          <c:y val="0.2236111111111112"/>
          <c:w val="0.9388888888888921"/>
          <c:h val="0.509889909594633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'eruul mend1'!$A$17</c:f>
              <c:strCache>
                <c:ptCount val="1"/>
                <c:pt idx="0">
                  <c:v>Амаржсан эх</c:v>
                </c:pt>
              </c:strCache>
            </c:strRef>
          </c:tx>
          <c:invertIfNegative val="0"/>
          <c:dLbls>
            <c:dLbl>
              <c:idx val="2"/>
              <c:spPr/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'eruul mend1'!$B$16:$D$16</c:f>
              <c:strCache>
                <c:ptCount val="3"/>
                <c:pt idx="0">
                  <c:v>2012.I-X</c:v>
                </c:pt>
                <c:pt idx="1">
                  <c:v>2013.I-X</c:v>
                </c:pt>
                <c:pt idx="2">
                  <c:v>2014.I-X</c:v>
                </c:pt>
              </c:strCache>
            </c:strRef>
          </c:cat>
          <c:val>
            <c:numRef>
              <c:f>'eruul mend1'!$B$17:$D$17</c:f>
              <c:numCache>
                <c:formatCode>General</c:formatCode>
                <c:ptCount val="3"/>
                <c:pt idx="0">
                  <c:v>1071</c:v>
                </c:pt>
                <c:pt idx="1">
                  <c:v>1026</c:v>
                </c:pt>
                <c:pt idx="2">
                  <c:v>1131</c:v>
                </c:pt>
              </c:numCache>
            </c:numRef>
          </c:val>
        </c:ser>
        <c:ser>
          <c:idx val="1"/>
          <c:order val="1"/>
          <c:tx>
            <c:strRef>
              <c:f>'eruul mend1'!$A$18</c:f>
              <c:strCache>
                <c:ptCount val="1"/>
                <c:pt idx="0">
                  <c:v>Амьд төрсөн хүүхдийн тоо</c:v>
                </c:pt>
              </c:strCache>
            </c:strRef>
          </c:tx>
          <c:invertIfNegative val="0"/>
          <c:dLbls>
            <c:dLbl>
              <c:idx val="0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1132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'eruul mend1'!$B$16:$D$16</c:f>
              <c:strCache>
                <c:ptCount val="3"/>
                <c:pt idx="0">
                  <c:v>2012.I-X</c:v>
                </c:pt>
                <c:pt idx="1">
                  <c:v>2013.I-X</c:v>
                </c:pt>
                <c:pt idx="2">
                  <c:v>2014.I-X</c:v>
                </c:pt>
              </c:strCache>
            </c:strRef>
          </c:cat>
          <c:val>
            <c:numRef>
              <c:f>'eruul mend1'!$B$18:$D$18</c:f>
              <c:numCache>
                <c:formatCode>General</c:formatCode>
                <c:ptCount val="3"/>
                <c:pt idx="0">
                  <c:v>1082</c:v>
                </c:pt>
                <c:pt idx="1">
                  <c:v>1032</c:v>
                </c:pt>
                <c:pt idx="2">
                  <c:v>1132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overlap val="-6"/>
        <c:axId val="79308672"/>
        <c:axId val="79310208"/>
      </c:barChart>
      <c:catAx>
        <c:axId val="79308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79310208"/>
        <c:crosses val="autoZero"/>
        <c:auto val="1"/>
        <c:lblAlgn val="ctr"/>
        <c:lblOffset val="100"/>
        <c:noMultiLvlLbl val="0"/>
      </c:catAx>
      <c:valAx>
        <c:axId val="79310208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79308672"/>
        <c:crosses val="autoZero"/>
        <c:crossBetween val="between"/>
      </c:valAx>
      <c:spPr>
        <a:solidFill>
          <a:schemeClr val="bg1"/>
        </a:solidFill>
        <a:ln>
          <a:solidFill>
            <a:schemeClr val="bg1"/>
          </a:solidFill>
        </a:ln>
      </c:spPr>
    </c:plotArea>
    <c:legend>
      <c:legendPos val="b"/>
      <c:layout/>
      <c:overlay val="0"/>
      <c:txPr>
        <a:bodyPr/>
        <a:lstStyle/>
        <a:p>
          <a:pPr>
            <a:defRPr sz="10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100" baseline="0"/>
            </a:pPr>
            <a:r>
              <a:rPr lang="mn-MN" sz="1100" baseline="0">
                <a:latin typeface="Arial" pitchFamily="34" charset="0"/>
              </a:rPr>
              <a:t>Эндсэн хүүхдийн тоо, эхний </a:t>
            </a:r>
            <a:r>
              <a:rPr lang="en-US" sz="1100" baseline="0">
                <a:latin typeface="Arial" pitchFamily="34" charset="0"/>
              </a:rPr>
              <a:t>10</a:t>
            </a:r>
            <a:r>
              <a:rPr lang="mn-MN" sz="1100" baseline="0">
                <a:latin typeface="Arial" pitchFamily="34" charset="0"/>
              </a:rPr>
              <a:t> сарын байдлаар</a:t>
            </a:r>
            <a:endParaRPr lang="en-US" sz="1100" baseline="0">
              <a:latin typeface="Arial" pitchFamily="34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888888888888889E-2"/>
          <c:y val="0.17936316100022429"/>
          <c:w val="0.9388888888888921"/>
          <c:h val="0.543801764362787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'eruul mend1'!$A$10:$B$10</c:f>
              <c:strCache>
                <c:ptCount val="1"/>
                <c:pt idx="0">
                  <c:v>Нялхсын эндэгдэл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25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'eruul mend1'!$C$9:$E$9</c:f>
              <c:strCache>
                <c:ptCount val="3"/>
                <c:pt idx="0">
                  <c:v>2012.I-X</c:v>
                </c:pt>
                <c:pt idx="1">
                  <c:v>2013.I-X</c:v>
                </c:pt>
                <c:pt idx="2">
                  <c:v>2014.I-X</c:v>
                </c:pt>
              </c:strCache>
            </c:strRef>
          </c:cat>
          <c:val>
            <c:numRef>
              <c:f>'eruul mend1'!$C$10:$E$10</c:f>
              <c:numCache>
                <c:formatCode>General</c:formatCode>
                <c:ptCount val="3"/>
                <c:pt idx="0">
                  <c:v>26</c:v>
                </c:pt>
                <c:pt idx="1">
                  <c:v>17</c:v>
                </c:pt>
                <c:pt idx="2">
                  <c:v>25</c:v>
                </c:pt>
              </c:numCache>
            </c:numRef>
          </c:val>
        </c:ser>
        <c:ser>
          <c:idx val="1"/>
          <c:order val="1"/>
          <c:tx>
            <c:strRef>
              <c:f>'eruul mend1'!$A$11:$B$11</c:f>
              <c:strCache>
                <c:ptCount val="1"/>
                <c:pt idx="0">
                  <c:v>5 хүртэлх насандаа эндсэн хүүхэд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'eruul mend1'!$C$9:$E$9</c:f>
              <c:strCache>
                <c:ptCount val="3"/>
                <c:pt idx="0">
                  <c:v>2012.I-X</c:v>
                </c:pt>
                <c:pt idx="1">
                  <c:v>2013.I-X</c:v>
                </c:pt>
                <c:pt idx="2">
                  <c:v>2014.I-X</c:v>
                </c:pt>
              </c:strCache>
            </c:strRef>
          </c:cat>
          <c:val>
            <c:numRef>
              <c:f>'eruul mend1'!$C$11:$E$11</c:f>
              <c:numCache>
                <c:formatCode>General</c:formatCode>
                <c:ptCount val="3"/>
                <c:pt idx="0">
                  <c:v>3</c:v>
                </c:pt>
                <c:pt idx="1">
                  <c:v>6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5"/>
        <c:overlap val="-5"/>
        <c:axId val="79357440"/>
        <c:axId val="79358976"/>
      </c:barChart>
      <c:catAx>
        <c:axId val="79357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79358976"/>
        <c:crosses val="autoZero"/>
        <c:auto val="1"/>
        <c:lblAlgn val="ctr"/>
        <c:lblOffset val="100"/>
        <c:noMultiLvlLbl val="0"/>
      </c:catAx>
      <c:valAx>
        <c:axId val="79358976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7935744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r>
              <a:rPr lang="mn-MN" sz="1100">
                <a:latin typeface="Arial" pitchFamily="34" charset="0"/>
                <a:cs typeface="Arial" pitchFamily="34" charset="0"/>
              </a:rPr>
              <a:t>Халдварт өвчнөөр өвчлөгчид, жил бүрийн эхний </a:t>
            </a:r>
            <a:r>
              <a:rPr lang="en-US" sz="1100">
                <a:latin typeface="Arial" pitchFamily="34" charset="0"/>
                <a:cs typeface="Arial" pitchFamily="34" charset="0"/>
              </a:rPr>
              <a:t>10 </a:t>
            </a:r>
            <a:r>
              <a:rPr lang="mn-MN" sz="1100">
                <a:latin typeface="Arial" pitchFamily="34" charset="0"/>
                <a:cs typeface="Arial" pitchFamily="34" charset="0"/>
              </a:rPr>
              <a:t>сарын байдлаар</a:t>
            </a:r>
          </a:p>
        </c:rich>
      </c:tx>
      <c:layout>
        <c:manualLayout>
          <c:xMode val="edge"/>
          <c:yMode val="edge"/>
          <c:x val="0.21042865228227395"/>
          <c:y val="5.4421768707482956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'eruul mend2'!$A$14:$B$14</c:f>
              <c:strCache>
                <c:ptCount val="1"/>
                <c:pt idx="0">
                  <c:v>Халдварт өвчнөөр өвчлөгчид</c:v>
                </c:pt>
              </c:strCache>
            </c:strRef>
          </c:tx>
          <c:invertIfNegative val="0"/>
          <c:dPt>
            <c:idx val="10"/>
            <c:invertIfNegative val="0"/>
            <c:bubble3D val="0"/>
            <c:spPr>
              <a:solidFill>
                <a:srgbClr val="C00000"/>
              </a:solidFill>
              <a:ln>
                <a:solidFill>
                  <a:sysClr val="window" lastClr="FFFFFF"/>
                </a:solidFill>
              </a:ln>
            </c:spPr>
          </c:dPt>
          <c:dLbls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436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'eruul mend2'!$C$13:$M$13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'eruul mend2'!$C$14:$M$14</c:f>
              <c:numCache>
                <c:formatCode>General</c:formatCode>
                <c:ptCount val="11"/>
                <c:pt idx="0">
                  <c:v>795</c:v>
                </c:pt>
                <c:pt idx="1">
                  <c:v>715</c:v>
                </c:pt>
                <c:pt idx="2">
                  <c:v>709</c:v>
                </c:pt>
                <c:pt idx="3">
                  <c:v>784</c:v>
                </c:pt>
                <c:pt idx="4">
                  <c:v>890</c:v>
                </c:pt>
                <c:pt idx="5">
                  <c:v>721</c:v>
                </c:pt>
                <c:pt idx="6">
                  <c:v>458</c:v>
                </c:pt>
                <c:pt idx="7">
                  <c:v>497</c:v>
                </c:pt>
                <c:pt idx="8">
                  <c:v>523</c:v>
                </c:pt>
                <c:pt idx="9">
                  <c:v>838</c:v>
                </c:pt>
                <c:pt idx="10">
                  <c:v>436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79396864"/>
        <c:axId val="79398400"/>
      </c:barChart>
      <c:catAx>
        <c:axId val="79396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0"/>
        </c:spPr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79398400"/>
        <c:crosses val="autoZero"/>
        <c:auto val="1"/>
        <c:lblAlgn val="ctr"/>
        <c:lblOffset val="100"/>
        <c:noMultiLvlLbl val="0"/>
      </c:catAx>
      <c:valAx>
        <c:axId val="79398400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7939686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r>
              <a:rPr lang="en-US" sz="1200" b="1" i="0" u="none" strike="noStrike" baseline="0" dirty="0" err="1">
                <a:solidFill>
                  <a:schemeClr val="tx1"/>
                </a:solidFill>
                <a:latin typeface="Arial"/>
                <a:cs typeface="Arial"/>
              </a:rPr>
              <a:t>Бүртгэ</a:t>
            </a:r>
            <a:r>
              <a:rPr lang="mn-MN" sz="1200" b="1" i="0" u="none" strike="noStrike" baseline="0" dirty="0">
                <a:solidFill>
                  <a:schemeClr val="tx1"/>
                </a:solidFill>
                <a:latin typeface="Arial"/>
                <a:cs typeface="Arial"/>
              </a:rPr>
              <a:t>гдсэн гэмт хэргийн</a:t>
            </a:r>
            <a:r>
              <a:rPr lang="en-US" sz="1200" b="1" i="0" u="none" strike="noStrike" baseline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200" b="1" i="0" u="none" strike="noStrike" baseline="0" dirty="0" err="1">
                <a:solidFill>
                  <a:schemeClr val="tx1"/>
                </a:solidFill>
                <a:latin typeface="Arial"/>
                <a:cs typeface="Arial"/>
              </a:rPr>
              <a:t>тоо</a:t>
            </a:r>
            <a:r>
              <a:rPr lang="en-US" sz="1200" b="1" i="0" u="none" strike="noStrike" baseline="0" dirty="0">
                <a:solidFill>
                  <a:schemeClr val="tx1"/>
                </a:solidFill>
                <a:latin typeface="Arial"/>
                <a:cs typeface="Arial"/>
              </a:rPr>
              <a:t>, </a:t>
            </a:r>
            <a:r>
              <a:rPr lang="en-US" sz="1200" b="1" i="0" u="none" strike="noStrike" baseline="0" dirty="0" err="1">
                <a:solidFill>
                  <a:schemeClr val="tx1"/>
                </a:solidFill>
                <a:latin typeface="Arial"/>
                <a:cs typeface="Arial"/>
              </a:rPr>
              <a:t>жил</a:t>
            </a:r>
            <a:r>
              <a:rPr lang="en-US" sz="1200" b="1" i="0" u="none" strike="noStrike" baseline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200" b="1" i="0" u="none" strike="noStrike" baseline="0" dirty="0" err="1">
                <a:solidFill>
                  <a:schemeClr val="tx1"/>
                </a:solidFill>
                <a:latin typeface="Arial"/>
                <a:cs typeface="Arial"/>
              </a:rPr>
              <a:t>бүрийн</a:t>
            </a:r>
            <a:r>
              <a:rPr lang="en-US" sz="1200" b="1" i="0" u="none" strike="noStrike" baseline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endParaRPr lang="mn-MN" sz="1200" b="1" i="0" u="none" strike="noStrike" baseline="0" dirty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 sz="1200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r>
              <a:rPr lang="en-US" sz="1200" b="1" i="0" u="none" strike="noStrike" baseline="0" dirty="0" err="1">
                <a:solidFill>
                  <a:schemeClr val="tx1"/>
                </a:solidFill>
                <a:latin typeface="Arial"/>
                <a:cs typeface="Arial"/>
              </a:rPr>
              <a:t>эхний</a:t>
            </a:r>
            <a:r>
              <a:rPr lang="en-US" sz="1200" b="1" i="0" u="none" strike="noStrike" baseline="0" dirty="0">
                <a:solidFill>
                  <a:schemeClr val="tx1"/>
                </a:solidFill>
                <a:latin typeface="Arial"/>
                <a:cs typeface="Arial"/>
              </a:rPr>
              <a:t> 10 </a:t>
            </a:r>
            <a:r>
              <a:rPr lang="en-US" sz="1200" b="1" i="0" u="none" strike="noStrike" baseline="0" dirty="0" err="1">
                <a:solidFill>
                  <a:schemeClr val="tx1"/>
                </a:solidFill>
                <a:latin typeface="Arial"/>
                <a:cs typeface="Arial"/>
              </a:rPr>
              <a:t>дугаар</a:t>
            </a:r>
            <a:r>
              <a:rPr lang="en-US" sz="1200" b="1" i="0" u="none" strike="noStrike" baseline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200" b="1" i="0" u="none" strike="noStrike" baseline="0" dirty="0" err="1">
                <a:solidFill>
                  <a:schemeClr val="tx1"/>
                </a:solidFill>
                <a:latin typeface="Arial"/>
                <a:cs typeface="Arial"/>
              </a:rPr>
              <a:t>сарын</a:t>
            </a:r>
            <a:r>
              <a:rPr lang="mn-MN" sz="1200" b="1" i="0" u="none" strike="noStrike" baseline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200" b="1" i="0" u="none" strike="noStrike" baseline="0" dirty="0" err="1">
                <a:solidFill>
                  <a:schemeClr val="tx1"/>
                </a:solidFill>
                <a:latin typeface="Arial"/>
                <a:cs typeface="Arial"/>
              </a:rPr>
              <a:t>байдлаар</a:t>
            </a:r>
            <a:r>
              <a:rPr lang="en-US" sz="1200" b="1" i="0" u="none" strike="noStrike" baseline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</a:p>
        </c:rich>
      </c:tx>
      <c:layout>
        <c:manualLayout>
          <c:xMode val="edge"/>
          <c:yMode val="edge"/>
          <c:x val="0.26757892475716782"/>
          <c:y val="3.242350761518139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1.8420100400071349E-2"/>
          <c:y val="0.12888902559055118"/>
          <c:w val="0.96882748848742473"/>
          <c:h val="0.720887649460485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slaid!$A$4</c:f>
              <c:strCache>
                <c:ptCount val="1"/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chemeClr val="tx1"/>
                    </a:solidFill>
                    <a:latin typeface="Arial" pitchFamily="34" charset="0"/>
                    <a:ea typeface="Calibri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slaid!$B$3:$L$3</c:f>
              <c:numCache>
                <c:formatCode>0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slaid!$B$4:$L$4</c:f>
              <c:numCache>
                <c:formatCode>0</c:formatCode>
                <c:ptCount val="11"/>
                <c:pt idx="0">
                  <c:v>112</c:v>
                </c:pt>
                <c:pt idx="1">
                  <c:v>129</c:v>
                </c:pt>
                <c:pt idx="2">
                  <c:v>143</c:v>
                </c:pt>
                <c:pt idx="3">
                  <c:v>179</c:v>
                </c:pt>
                <c:pt idx="4">
                  <c:v>154</c:v>
                </c:pt>
                <c:pt idx="5">
                  <c:v>172</c:v>
                </c:pt>
                <c:pt idx="6">
                  <c:v>143</c:v>
                </c:pt>
                <c:pt idx="7">
                  <c:v>188</c:v>
                </c:pt>
                <c:pt idx="8">
                  <c:v>204</c:v>
                </c:pt>
                <c:pt idx="9" formatCode="General">
                  <c:v>263</c:v>
                </c:pt>
                <c:pt idx="10" formatCode="General">
                  <c:v>283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7"/>
        <c:axId val="79424896"/>
        <c:axId val="79479936"/>
      </c:barChart>
      <c:catAx>
        <c:axId val="79424896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79479936"/>
        <c:crosses val="autoZero"/>
        <c:auto val="1"/>
        <c:lblAlgn val="ctr"/>
        <c:lblOffset val="100"/>
        <c:noMultiLvlLbl val="0"/>
      </c:catAx>
      <c:valAx>
        <c:axId val="7947993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crossAx val="794248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Гэмт</a:t>
            </a:r>
            <a:r>
              <a:rPr lang="mn-MN" sz="12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хэргийн улмаас гэмтсэн, нас барсан хүний тоо, жил бүрийн эхний </a:t>
            </a:r>
            <a:r>
              <a:rPr lang="en-US" sz="12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сарын байдлаар</a:t>
            </a:r>
            <a:endParaRPr lang="en-US" sz="12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6424300087489088"/>
          <c:y val="2.777777777777783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'gemt hereg1'!$G$3</c:f>
              <c:strCache>
                <c:ptCount val="1"/>
                <c:pt idx="0">
                  <c:v>Гэмтэж осолдсон хүн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hereg1'!$H$2:$J$2</c:f>
              <c:strCache>
                <c:ptCount val="3"/>
                <c:pt idx="0">
                  <c:v>2012.I-X</c:v>
                </c:pt>
                <c:pt idx="1">
                  <c:v>2013.I-X</c:v>
                </c:pt>
                <c:pt idx="2">
                  <c:v>2014.I-X</c:v>
                </c:pt>
              </c:strCache>
            </c:strRef>
          </c:cat>
          <c:val>
            <c:numRef>
              <c:f>'gemt hereg1'!$H$3:$J$3</c:f>
              <c:numCache>
                <c:formatCode>General</c:formatCode>
                <c:ptCount val="3"/>
                <c:pt idx="0">
                  <c:v>62</c:v>
                </c:pt>
                <c:pt idx="1">
                  <c:v>110</c:v>
                </c:pt>
                <c:pt idx="2">
                  <c:v>126</c:v>
                </c:pt>
              </c:numCache>
            </c:numRef>
          </c:val>
        </c:ser>
        <c:ser>
          <c:idx val="1"/>
          <c:order val="1"/>
          <c:tx>
            <c:strRef>
              <c:f>'gemt hereg1'!$G$4</c:f>
              <c:strCache>
                <c:ptCount val="1"/>
                <c:pt idx="0">
                  <c:v>Нас барсан хүн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hereg1'!$H$2:$J$2</c:f>
              <c:strCache>
                <c:ptCount val="3"/>
                <c:pt idx="0">
                  <c:v>2012.I-X</c:v>
                </c:pt>
                <c:pt idx="1">
                  <c:v>2013.I-X</c:v>
                </c:pt>
                <c:pt idx="2">
                  <c:v>2014.I-X</c:v>
                </c:pt>
              </c:strCache>
            </c:strRef>
          </c:cat>
          <c:val>
            <c:numRef>
              <c:f>'gemt hereg1'!$H$4:$J$4</c:f>
              <c:numCache>
                <c:formatCode>General</c:formatCode>
                <c:ptCount val="3"/>
                <c:pt idx="0">
                  <c:v>38</c:v>
                </c:pt>
                <c:pt idx="1">
                  <c:v>28</c:v>
                </c:pt>
                <c:pt idx="2">
                  <c:v>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505664"/>
        <c:axId val="79515648"/>
      </c:barChart>
      <c:catAx>
        <c:axId val="79505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9515648"/>
        <c:crosses val="autoZero"/>
        <c:auto val="1"/>
        <c:lblAlgn val="ctr"/>
        <c:lblOffset val="100"/>
        <c:noMultiLvlLbl val="0"/>
      </c:catAx>
      <c:valAx>
        <c:axId val="795156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9505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Гэмт</a:t>
            </a:r>
            <a:r>
              <a:rPr lang="mn-MN" sz="12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хэргийн  улмаас учирсан хохирлын хэмжээ, жил бүрийн </a:t>
            </a:r>
            <a:r>
              <a:rPr lang="mn-MN" sz="1200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эхний </a:t>
            </a:r>
            <a:r>
              <a:rPr lang="en-US" sz="1200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mn-MN" sz="1200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2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сарын байдлаар, сая төгрөг</a:t>
            </a: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'gemt hereg1'!$G$22</c:f>
              <c:strCache>
                <c:ptCount val="1"/>
                <c:pt idx="0">
                  <c:v>Нийт хохирол /сая төгрөг/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hereg1'!$H$21:$J$21</c:f>
              <c:strCache>
                <c:ptCount val="3"/>
                <c:pt idx="0">
                  <c:v>2012.I-X</c:v>
                </c:pt>
                <c:pt idx="1">
                  <c:v>2013.I-X</c:v>
                </c:pt>
                <c:pt idx="2">
                  <c:v>2014.I-X</c:v>
                </c:pt>
              </c:strCache>
            </c:strRef>
          </c:cat>
          <c:val>
            <c:numRef>
              <c:f>'gemt hereg1'!$H$22:$J$22</c:f>
              <c:numCache>
                <c:formatCode>General</c:formatCode>
                <c:ptCount val="3"/>
                <c:pt idx="0">
                  <c:v>179.6</c:v>
                </c:pt>
                <c:pt idx="1">
                  <c:v>431.3</c:v>
                </c:pt>
                <c:pt idx="2" formatCode="0.0">
                  <c:v>417.8</c:v>
                </c:pt>
              </c:numCache>
            </c:numRef>
          </c:val>
        </c:ser>
        <c:ser>
          <c:idx val="1"/>
          <c:order val="1"/>
          <c:tx>
            <c:strRef>
              <c:f>'gemt hereg1'!$G$23</c:f>
              <c:strCache>
                <c:ptCount val="1"/>
                <c:pt idx="0">
                  <c:v>Нөхөн төлүүлсэн хохирол /хувь/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hereg1'!$H$21:$J$21</c:f>
              <c:strCache>
                <c:ptCount val="3"/>
                <c:pt idx="0">
                  <c:v>2012.I-X</c:v>
                </c:pt>
                <c:pt idx="1">
                  <c:v>2013.I-X</c:v>
                </c:pt>
                <c:pt idx="2">
                  <c:v>2014.I-X</c:v>
                </c:pt>
              </c:strCache>
            </c:strRef>
          </c:cat>
          <c:val>
            <c:numRef>
              <c:f>'gemt hereg1'!$H$23:$J$23</c:f>
              <c:numCache>
                <c:formatCode>General</c:formatCode>
                <c:ptCount val="3"/>
                <c:pt idx="0">
                  <c:v>166.6</c:v>
                </c:pt>
                <c:pt idx="1">
                  <c:v>83.5</c:v>
                </c:pt>
                <c:pt idx="2" formatCode="0.0">
                  <c:v>78.3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541760"/>
        <c:axId val="79543296"/>
      </c:barChart>
      <c:catAx>
        <c:axId val="79541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en-US"/>
          </a:p>
        </c:txPr>
        <c:crossAx val="79543296"/>
        <c:crosses val="autoZero"/>
        <c:auto val="1"/>
        <c:lblAlgn val="ctr"/>
        <c:lblOffset val="100"/>
        <c:noMultiLvlLbl val="0"/>
      </c:catAx>
      <c:valAx>
        <c:axId val="795432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9541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5D2A3-FD34-47C6-8E7A-BA802A4573B2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07E1D-4B3E-4DFD-82C8-1EE3A4C7C6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52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FA200CC0-1B26-44A1-B2DA-4CDA38F38336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5301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F7E5C23B-B713-4208-9CAF-1784A814566C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703263" y="2395538"/>
            <a:ext cx="7983537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mn-MN" altLang="en-US" sz="44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СҮХБААТАР АЙМГИЙН </a:t>
            </a:r>
            <a:endParaRPr lang="mn-MN" altLang="en-US" sz="44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mn-MN" altLang="en-US" sz="32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НИЙГЭМ, ЭДИЙН ЗАСГИЙН БАЙДАЛ</a:t>
            </a:r>
            <a:endParaRPr lang="en-US" altLang="en-US" sz="32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827088" y="3636963"/>
            <a:ext cx="801211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2014 </a:t>
            </a:r>
            <a:r>
              <a:rPr lang="mn-MN" altLang="en-US" sz="3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оны </a:t>
            </a:r>
            <a:r>
              <a:rPr lang="en-US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10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дугаар сарын байдлаар</a:t>
            </a:r>
            <a:r>
              <a:rPr lang="en-US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altLang="en-US" sz="30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2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781054"/>
      </p:ext>
    </p:extLst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Аж үйлдвэр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990600" y="3581400"/>
            <a:ext cx="73914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055688" y="10668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Аж үйлдвэр</a:t>
            </a:r>
          </a:p>
        </p:txBody>
      </p:sp>
      <p:pic>
        <p:nvPicPr>
          <p:cNvPr id="22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Connector 22"/>
          <p:cNvCxnSpPr/>
          <p:nvPr/>
        </p:nvCxnSpPr>
        <p:spPr>
          <a:xfrm flipH="1">
            <a:off x="1055688" y="10668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685800" y="4492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Аж үйлдвэр</a:t>
            </a: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2636838" y="871538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200" b="1" dirty="0" smtClean="0">
                <a:latin typeface="Arial" charset="0"/>
              </a:rPr>
              <a:t>АЖ ҮЙЛДВЭРИЙН САЛБАРЫН НИЙТ </a:t>
            </a:r>
            <a:r>
              <a:rPr lang="mn-MN" altLang="en-US" sz="1200" b="1" dirty="0" smtClean="0">
                <a:latin typeface="Arial" charset="0"/>
              </a:rPr>
              <a:t>БҮТЭЭГДЭХҮҮН, </a:t>
            </a:r>
            <a:endParaRPr lang="en-US" altLang="en-US" sz="1200" b="1" dirty="0">
              <a:latin typeface="Arial" charset="0"/>
            </a:endParaRPr>
          </a:p>
          <a:p>
            <a:pPr algn="ctr"/>
            <a:r>
              <a:rPr lang="mn-MN" altLang="en-US" sz="1200" b="1" dirty="0">
                <a:latin typeface="Arial" charset="0"/>
              </a:rPr>
              <a:t>2005 оны зэрэгцүүлэх үнээр</a:t>
            </a:r>
            <a:r>
              <a:rPr lang="en-US" altLang="en-US" sz="1200" b="1" dirty="0">
                <a:latin typeface="Arial" charset="0"/>
              </a:rPr>
              <a:t>, </a:t>
            </a:r>
            <a:r>
              <a:rPr lang="mn-MN" altLang="en-US" sz="1200" b="1" dirty="0" smtClean="0">
                <a:latin typeface="Arial" charset="0"/>
              </a:rPr>
              <a:t>сая </a:t>
            </a:r>
            <a:r>
              <a:rPr lang="mn-MN" altLang="en-US" sz="1200" b="1" dirty="0">
                <a:latin typeface="Arial" charset="0"/>
              </a:rPr>
              <a:t>төг</a:t>
            </a:r>
            <a:endParaRPr lang="en-US" altLang="en-US" sz="1200" dirty="0">
              <a:latin typeface="Arial" charset="0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1295400" y="1371600"/>
          <a:ext cx="7493001" cy="2301386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3657801"/>
                <a:gridCol w="990655"/>
                <a:gridCol w="914451"/>
                <a:gridCol w="914451"/>
                <a:gridCol w="1015643"/>
              </a:tblGrid>
              <a:tr h="37982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mn-MN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Аж үйлдвэрийн салбар</a:t>
                      </a:r>
                      <a:endParaRPr lang="mn-MN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sng" strike="noStrike" dirty="0" smtClean="0"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en-US" sz="1200" b="1" i="0" u="sng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>
                    <a:solidFill>
                      <a:schemeClr val="accent3"/>
                    </a:solidFill>
                  </a:tcPr>
                </a:tc>
              </a:tr>
              <a:tr h="6107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>
                    <a:solidFill>
                      <a:schemeClr val="accent3"/>
                    </a:solidFill>
                  </a:tcPr>
                </a:tc>
              </a:tr>
              <a:tr h="211015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Нийт дүн</a:t>
                      </a:r>
                      <a:endParaRPr lang="mn-MN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25 592.5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23 461.5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22 172.4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94.5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</a:tr>
              <a:tr h="35872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Уул уурхай, олборлох аж үйлдвэр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21322.0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18 861.5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16 390.4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86.9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936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Боловсруулах аж үйлдвэр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435.3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212.1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455.6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214.8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Цахилгаан, дулааны эрчим хүч үйлдвэрлэл, усан хангамж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3835.1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4 387.9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5 326.4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121.4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7" name="Text Box 1"/>
          <p:cNvSpPr txBox="1">
            <a:spLocks noChangeArrowheads="1"/>
          </p:cNvSpPr>
          <p:nvPr/>
        </p:nvSpPr>
        <p:spPr bwMode="auto">
          <a:xfrm>
            <a:off x="8496300" y="1638300"/>
            <a:ext cx="190500" cy="2286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lIns="27432" tIns="22860" rIns="0" bIns="0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mn-MN" sz="13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1055688" y="9906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33909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10"/>
          <p:cNvSpPr>
            <a:spLocks noChangeArrowheads="1"/>
          </p:cNvSpPr>
          <p:nvPr/>
        </p:nvSpPr>
        <p:spPr bwMode="auto">
          <a:xfrm>
            <a:off x="2438400" y="3846125"/>
            <a:ext cx="5562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1200" b="1" dirty="0" smtClean="0">
                <a:latin typeface="Arial" charset="0"/>
              </a:rPr>
              <a:t>АЖ ҮЙЛДВЭРИЙН </a:t>
            </a:r>
            <a:r>
              <a:rPr lang="mn-MN" altLang="en-US" sz="1200" b="1" dirty="0" smtClean="0">
                <a:latin typeface="Arial" charset="0"/>
              </a:rPr>
              <a:t>БОРЛУУЛСАН БҮТЭЭГДЭХҮҮН, оны үнээр</a:t>
            </a:r>
            <a:r>
              <a:rPr lang="en-US" altLang="en-US" sz="1200" b="1" dirty="0" smtClean="0">
                <a:latin typeface="Arial" charset="0"/>
              </a:rPr>
              <a:t>, </a:t>
            </a:r>
            <a:r>
              <a:rPr lang="mn-MN" altLang="en-US" sz="1200" b="1" dirty="0" smtClean="0">
                <a:latin typeface="Arial" charset="0"/>
              </a:rPr>
              <a:t>сая төг</a:t>
            </a:r>
            <a:endParaRPr lang="en-US" altLang="en-US" sz="1200" dirty="0">
              <a:latin typeface="Arial" charset="0"/>
            </a:endParaRPr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1295400" y="4191000"/>
          <a:ext cx="7493001" cy="2070442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3657801"/>
                <a:gridCol w="990655"/>
                <a:gridCol w="914451"/>
                <a:gridCol w="914451"/>
                <a:gridCol w="1015643"/>
              </a:tblGrid>
              <a:tr h="37982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mn-MN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Аж үйлдвэрийн салбар</a:t>
                      </a:r>
                      <a:endParaRPr lang="mn-MN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sng" strike="noStrike" dirty="0" smtClean="0"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en-US" sz="1200" b="1" i="0" u="sng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>
                    <a:solidFill>
                      <a:schemeClr val="accent3"/>
                    </a:solidFill>
                  </a:tcPr>
                </a:tc>
              </a:tr>
              <a:tr h="3798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>
                    <a:solidFill>
                      <a:schemeClr val="accent3"/>
                    </a:solidFill>
                  </a:tcPr>
                </a:tc>
              </a:tr>
              <a:tr h="211015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Нийт дүн</a:t>
                      </a:r>
                      <a:endParaRPr lang="mn-MN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109 130.3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88 472.0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106 622.5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120.5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</a:tr>
              <a:tr h="35872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Уул уурхай, олборлох аж үйлдвэр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104 592.2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82 957.9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97 921.0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118.0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936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Боловсруулах аж үйлдвэр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 437.4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1 868.2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4 279.4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229.1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Цахилгаан, дулааны эрчим хүч үйлдвэрлэл, усан хангамж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 100.7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3 646.0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422.2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121.3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Text Box 1"/>
          <p:cNvSpPr txBox="1">
            <a:spLocks noChangeArrowheads="1"/>
          </p:cNvSpPr>
          <p:nvPr/>
        </p:nvSpPr>
        <p:spPr bwMode="auto">
          <a:xfrm>
            <a:off x="8496300" y="4419600"/>
            <a:ext cx="190500" cy="2286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lIns="27432" tIns="22860" rIns="0" bIns="0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mn-MN" sz="13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1066800" y="10668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6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1B34A27-36F3-4ADB-AF37-C6F3F98C216C}" type="slidenum">
              <a:rPr lang="en-US" altLang="en-US" sz="1200" smtClean="0">
                <a:solidFill>
                  <a:srgbClr val="898989"/>
                </a:solidFill>
                <a:cs typeface="Arial" charset="0"/>
              </a:rPr>
              <a:pPr/>
              <a:t>11</a:t>
            </a:fld>
            <a:endParaRPr lang="en-US" altLang="en-US" sz="1200" smtClean="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23555" name="Picture 2" descr="D:\2013\12. December 2013\display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0" t="30411" r="23524" b="9421"/>
          <a:stretch>
            <a:fillRect/>
          </a:stretch>
        </p:blipFill>
        <p:spPr bwMode="auto">
          <a:xfrm>
            <a:off x="685800" y="1077913"/>
            <a:ext cx="7543800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362200" y="3352800"/>
            <a:ext cx="655320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en-US" sz="4000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www.facebook.com/statistic</a:t>
            </a:r>
            <a:endParaRPr lang="mn-MN" altLang="en-US" sz="4000" b="1" dirty="0">
              <a:solidFill>
                <a:srgbClr val="0000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90600" y="4419600"/>
            <a:ext cx="7239000" cy="1877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mn-MN" altLang="en-US" sz="40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Вэб сайт: </a:t>
            </a:r>
            <a:r>
              <a:rPr lang="en-US" altLang="en-US" sz="4000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sukhbaatar.nso.mn</a:t>
            </a:r>
          </a:p>
          <a:p>
            <a:r>
              <a:rPr lang="mn-MN" altLang="en-US" sz="3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Майл хаяг: </a:t>
            </a:r>
            <a:r>
              <a:rPr lang="en-US" altLang="en-US" sz="3800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sukhbaatar@nso.mn</a:t>
            </a:r>
          </a:p>
          <a:p>
            <a:r>
              <a:rPr lang="en-US" altLang="en-US" sz="3800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en-US" sz="3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</a:t>
            </a:r>
            <a:r>
              <a:rPr lang="en-US" altLang="en-US" sz="3800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statistic_sukh@yahoo.com</a:t>
            </a:r>
            <a:endParaRPr lang="mn-MN" altLang="en-US" sz="3800" b="1" dirty="0">
              <a:solidFill>
                <a:srgbClr val="0000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572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- Хөдөлмөр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295400" y="4114800"/>
            <a:ext cx="6858000" cy="0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953000" y="990600"/>
            <a:ext cx="0" cy="3048000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5" name="Rectangle 9"/>
          <p:cNvSpPr>
            <a:spLocks noChangeArrowheads="1"/>
          </p:cNvSpPr>
          <p:nvPr/>
        </p:nvSpPr>
        <p:spPr bwMode="auto">
          <a:xfrm>
            <a:off x="723900" y="990600"/>
            <a:ext cx="4076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mn-MN" altLang="en-US" sz="1200" b="1" dirty="0">
                <a:latin typeface="Arial" charset="0"/>
                <a:cs typeface="Tahoma" pitchFamily="34" charset="0"/>
              </a:rPr>
              <a:t>Хөдөлмөрийн хэлтэст шинээр бүртгүүлсэн болон ажилд зуучлагдан орсон иргэд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,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жил бүрийн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 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           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эхний </a:t>
            </a:r>
            <a:r>
              <a:rPr lang="en-US" altLang="en-US" sz="1200" b="1" dirty="0" smtClean="0">
                <a:latin typeface="Arial" charset="0"/>
                <a:cs typeface="Tahoma" pitchFamily="34" charset="0"/>
              </a:rPr>
              <a:t>10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сарын байдлаар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sp>
        <p:nvSpPr>
          <p:cNvPr id="5126" name="Rectangle 10"/>
          <p:cNvSpPr>
            <a:spLocks noChangeArrowheads="1"/>
          </p:cNvSpPr>
          <p:nvPr/>
        </p:nvSpPr>
        <p:spPr bwMode="auto">
          <a:xfrm>
            <a:off x="4933950" y="990600"/>
            <a:ext cx="419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mn-MN" altLang="en-US" sz="1200" b="1" dirty="0">
                <a:latin typeface="Arial" charset="0"/>
                <a:cs typeface="Tahoma" pitchFamily="34" charset="0"/>
              </a:rPr>
              <a:t>Бүртгэлтэй ажилгүй иргэд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,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боловсролын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түвшнээр</a:t>
            </a:r>
            <a:r>
              <a:rPr lang="en-US" altLang="en-US" sz="1200" b="1" dirty="0" smtClean="0">
                <a:latin typeface="Arial" charset="0"/>
                <a:cs typeface="Tahoma" pitchFamily="34" charset="0"/>
              </a:rPr>
              <a:t> 2014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оны </a:t>
            </a:r>
            <a:r>
              <a:rPr lang="en-US" altLang="en-US" sz="1200" b="1" dirty="0" smtClean="0">
                <a:latin typeface="Arial" charset="0"/>
                <a:cs typeface="Tahoma" pitchFamily="34" charset="0"/>
              </a:rPr>
              <a:t>10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 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дугаар сарын эцэст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pic>
        <p:nvPicPr>
          <p:cNvPr id="5128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8301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Chart 11"/>
          <p:cNvGraphicFramePr>
            <a:graphicFrameLocks/>
          </p:cNvGraphicFramePr>
          <p:nvPr/>
        </p:nvGraphicFramePr>
        <p:xfrm>
          <a:off x="762000" y="4343400"/>
          <a:ext cx="79248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/>
        </p:nvGraphicFramePr>
        <p:xfrm>
          <a:off x="5257800" y="1600200"/>
          <a:ext cx="37338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/>
        </p:nvGraphicFramePr>
        <p:xfrm>
          <a:off x="685800" y="1752600"/>
          <a:ext cx="40386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11110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– Эрүүл мэнд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066800" y="3941763"/>
            <a:ext cx="7696200" cy="20637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24400" y="1219200"/>
            <a:ext cx="19050" cy="281940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657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129745417"/>
              </p:ext>
            </p:extLst>
          </p:nvPr>
        </p:nvGraphicFramePr>
        <p:xfrm>
          <a:off x="762000" y="1219200"/>
          <a:ext cx="38100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/>
          <p:cNvGraphicFramePr/>
          <p:nvPr/>
        </p:nvGraphicFramePr>
        <p:xfrm>
          <a:off x="4876800" y="1219200"/>
          <a:ext cx="3962401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Chart 16"/>
          <p:cNvGraphicFramePr/>
          <p:nvPr/>
        </p:nvGraphicFramePr>
        <p:xfrm>
          <a:off x="1066800" y="4343400"/>
          <a:ext cx="7524750" cy="2114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92159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Гэмт хэрэг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914400" y="4267200"/>
            <a:ext cx="7620000" cy="11113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941888" y="1143000"/>
            <a:ext cx="11112" cy="32004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924800" y="6164263"/>
            <a:ext cx="685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962400"/>
            <a:ext cx="461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Chart 11"/>
          <p:cNvGraphicFramePr>
            <a:graphicFrameLocks/>
          </p:cNvGraphicFramePr>
          <p:nvPr/>
        </p:nvGraphicFramePr>
        <p:xfrm>
          <a:off x="838200" y="4419600"/>
          <a:ext cx="78486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hart 16"/>
          <p:cNvGraphicFramePr/>
          <p:nvPr/>
        </p:nvGraphicFramePr>
        <p:xfrm>
          <a:off x="838200" y="1143000"/>
          <a:ext cx="3962400" cy="2881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Chart 17"/>
          <p:cNvGraphicFramePr/>
          <p:nvPr/>
        </p:nvGraphicFramePr>
        <p:xfrm>
          <a:off x="5100917" y="1143000"/>
          <a:ext cx="3814483" cy="2805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5211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Гэмт хэрэг</a:t>
            </a: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1453356" y="3880644"/>
            <a:ext cx="5486400" cy="11112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924800" y="6164263"/>
            <a:ext cx="685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4191000" y="2895600"/>
            <a:ext cx="4419600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4572000" y="1103312"/>
            <a:ext cx="419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mn-MN" altLang="en-US" sz="1200" b="1" dirty="0" smtClean="0">
                <a:latin typeface="Arial" charset="0"/>
                <a:cs typeface="Tahoma" pitchFamily="34" charset="0"/>
              </a:rPr>
              <a:t>Сэжигтэн яллагчдын тоо, жил бүрийн эхний 10  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сарын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байдлаар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131" y="2667000"/>
            <a:ext cx="461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Chart 11"/>
          <p:cNvGraphicFramePr/>
          <p:nvPr/>
        </p:nvGraphicFramePr>
        <p:xfrm>
          <a:off x="788894" y="1143000"/>
          <a:ext cx="3076575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3558327636"/>
              </p:ext>
            </p:extLst>
          </p:nvPr>
        </p:nvGraphicFramePr>
        <p:xfrm>
          <a:off x="4356846" y="1600200"/>
          <a:ext cx="4178953" cy="1214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Chart 19"/>
          <p:cNvGraphicFramePr/>
          <p:nvPr/>
        </p:nvGraphicFramePr>
        <p:xfrm>
          <a:off x="4495800" y="3007659"/>
          <a:ext cx="3904129" cy="3545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5211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</a:t>
            </a: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ҮЗҮҮЛЭЛТ</a:t>
            </a:r>
            <a:r>
              <a:rPr lang="en-US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Банк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838200" y="4267200"/>
            <a:ext cx="80772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4914900" y="4267200"/>
            <a:ext cx="0" cy="21336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7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63" y="4056063"/>
            <a:ext cx="47307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797097"/>
              </p:ext>
            </p:extLst>
          </p:nvPr>
        </p:nvGraphicFramePr>
        <p:xfrm>
          <a:off x="914400" y="990596"/>
          <a:ext cx="7467600" cy="3057052"/>
        </p:xfrm>
        <a:graphic>
          <a:graphicData uri="http://schemas.openxmlformats.org/drawingml/2006/table">
            <a:tbl>
              <a:tblPr/>
              <a:tblGrid>
                <a:gridCol w="1577949"/>
                <a:gridCol w="1132086"/>
                <a:gridCol w="859751"/>
                <a:gridCol w="1002214"/>
                <a:gridCol w="1047292"/>
                <a:gridCol w="857708"/>
                <a:gridCol w="990600"/>
              </a:tblGrid>
              <a:tr h="312075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                </a:t>
                      </a:r>
                      <a:r>
                        <a:rPr lang="mn-MN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ЗЭЭЛ,</a:t>
                      </a:r>
                      <a:r>
                        <a:rPr lang="mn-MN" sz="12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ХАДГАЛАМЖИЙН ҮЛДЭГДЭЛ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 </a:t>
                      </a:r>
                      <a:r>
                        <a:rPr lang="mn-MN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банкуудаар, сарын эцэст, сая.төг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92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506">
                <a:tc rowSpan="2"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Банк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Зээлийн өрийн үлдэгдэл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Хадгаламжийн үлдэгдэл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45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2013.XII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2013.I-X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2014.I-X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2013.XII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2013.I-X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2014.I-X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</a:tr>
              <a:tr h="33450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Хаан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47 034.5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47 130.3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58 949.1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17 950.6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12 779.3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13 587.9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3450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Хас</a:t>
                      </a:r>
                      <a:r>
                        <a:rPr lang="mn-MN" sz="1200" b="0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3 350.4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3 437.9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 253.0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3 730.8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3 458.3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3 826.0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</a:tr>
              <a:tr h="33450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Голомт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4 017.2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3 767.1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7 037.6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1 252.2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947.1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1 153.7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450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Төрийн</a:t>
                      </a:r>
                      <a:endParaRPr lang="mn-MN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19 077.2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19 000.8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26 671.1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10 271.4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8 622.0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10 073.6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</a:tr>
              <a:tr h="33450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Капитал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-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350.7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-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38.2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3450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Дүн</a:t>
                      </a:r>
                      <a:r>
                        <a:rPr lang="en-US" sz="1200" b="0" i="1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    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                        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73 479.3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73 336.1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97 261.5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33 205.0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25 806.7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28</a:t>
                      </a:r>
                      <a:r>
                        <a:rPr lang="en-US" sz="12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 679</a:t>
                      </a:r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.4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Chart 14"/>
          <p:cNvGraphicFramePr/>
          <p:nvPr/>
        </p:nvGraphicFramePr>
        <p:xfrm>
          <a:off x="838200" y="4343400"/>
          <a:ext cx="39624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Chart 15"/>
          <p:cNvGraphicFramePr/>
          <p:nvPr/>
        </p:nvGraphicFramePr>
        <p:xfrm>
          <a:off x="4953000" y="4343401"/>
          <a:ext cx="3886201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41259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Улсын нэгдсэн төсөв</a:t>
            </a:r>
          </a:p>
        </p:txBody>
      </p:sp>
      <p:pic>
        <p:nvPicPr>
          <p:cNvPr id="14339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990600" y="3678238"/>
            <a:ext cx="75438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055688" y="10668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29000"/>
            <a:ext cx="46355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3010410770"/>
              </p:ext>
            </p:extLst>
          </p:nvPr>
        </p:nvGraphicFramePr>
        <p:xfrm>
          <a:off x="1219200" y="3810000"/>
          <a:ext cx="74676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 title="Төсвийн орлого, зарлага сумаар"/>
          <p:cNvGraphicFramePr/>
          <p:nvPr>
            <p:extLst>
              <p:ext uri="{D42A27DB-BD31-4B8C-83A1-F6EECF244321}">
                <p14:modId xmlns:p14="http://schemas.microsoft.com/office/powerpoint/2010/main" val="2645400501"/>
              </p:ext>
            </p:extLst>
          </p:nvPr>
        </p:nvGraphicFramePr>
        <p:xfrm>
          <a:off x="1143000" y="1066800"/>
          <a:ext cx="75438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953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Хэрэглээний үнийн индекс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990600" y="3816350"/>
            <a:ext cx="75438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055688" y="11430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3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541713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749183778"/>
              </p:ext>
            </p:extLst>
          </p:nvPr>
        </p:nvGraphicFramePr>
        <p:xfrm>
          <a:off x="1143000" y="3962400"/>
          <a:ext cx="75438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297184794"/>
              </p:ext>
            </p:extLst>
          </p:nvPr>
        </p:nvGraphicFramePr>
        <p:xfrm>
          <a:off x="1219200" y="1143000"/>
          <a:ext cx="74676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965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114800" y="762000"/>
            <a:ext cx="0" cy="57150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680562"/>
              </p:ext>
            </p:extLst>
          </p:nvPr>
        </p:nvGraphicFramePr>
        <p:xfrm>
          <a:off x="4244002" y="1372438"/>
          <a:ext cx="4518998" cy="18590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78802"/>
                <a:gridCol w="806964"/>
                <a:gridCol w="806964"/>
                <a:gridCol w="726268"/>
              </a:tblGrid>
              <a:tr h="388712">
                <a:tc>
                  <a:txBody>
                    <a:bodyPr/>
                    <a:lstStyle/>
                    <a:p>
                      <a:pPr algn="l" fontAlgn="b"/>
                      <a:r>
                        <a:rPr lang="mn-M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Үзүүлэлт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09306">
                <a:tc>
                  <a:txBody>
                    <a:bodyPr/>
                    <a:lstStyle/>
                    <a:p>
                      <a:pPr algn="l" fontAlgn="b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Үр</a:t>
                      </a:r>
                      <a:r>
                        <a:rPr lang="mn-MN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тариа</a:t>
                      </a:r>
                    </a:p>
                  </a:txBody>
                  <a:tcPr marL="9525" marR="9525" marT="9525" marB="0" anchor="b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mn-MN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430.0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mn-MN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3 965.0</a:t>
                      </a:r>
                    </a:p>
                  </a:txBody>
                  <a:tcPr marL="9525" marR="9525" marT="9525" marB="0" anchor="b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20930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Төмс</a:t>
                      </a:r>
                      <a:endParaRPr lang="mn-MN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683.2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709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713.6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09306">
                <a:tc>
                  <a:txBody>
                    <a:bodyPr/>
                    <a:lstStyle/>
                    <a:p>
                      <a:pPr algn="l" fontAlgn="b"/>
                      <a:r>
                        <a:rPr lang="mn-MN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Хүнсний ногоо</a:t>
                      </a:r>
                      <a:endParaRPr lang="mn-M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223.1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272.7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351.0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209306">
                <a:tc>
                  <a:txBody>
                    <a:bodyPr/>
                    <a:lstStyle/>
                    <a:p>
                      <a:pPr algn="l" fontAlgn="b"/>
                      <a:r>
                        <a:rPr lang="mn-MN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Тэжээлийн</a:t>
                      </a:r>
                      <a:r>
                        <a:rPr lang="mn-MN" sz="12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ургамал</a:t>
                      </a:r>
                      <a:endParaRPr lang="mn-M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207.0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09306">
                <a:tc>
                  <a:txBody>
                    <a:bodyPr/>
                    <a:lstStyle/>
                    <a:p>
                      <a:pPr algn="l" fontAlgn="b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Техникийн ургамал</a:t>
                      </a:r>
                      <a:endParaRPr lang="mn-M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1350.</a:t>
                      </a:r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209306">
                <a:tc>
                  <a:txBody>
                    <a:bodyPr/>
                    <a:lstStyle/>
                    <a:p>
                      <a:pPr algn="l" fontAlgn="b"/>
                      <a:r>
                        <a:rPr lang="mn-MN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Бэлтгэсэн өвс</a:t>
                      </a:r>
                      <a:endParaRPr lang="mn-M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11391.</a:t>
                      </a:r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11948.5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12883.0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14517">
                <a:tc>
                  <a:txBody>
                    <a:bodyPr/>
                    <a:lstStyle/>
                    <a:p>
                      <a:pPr algn="l" fontAlgn="b"/>
                      <a:r>
                        <a:rPr lang="mn-MN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Бэлтгэсэн гар тэжээл</a:t>
                      </a:r>
                      <a:endParaRPr lang="mn-M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675.0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657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4856193" y="762000"/>
            <a:ext cx="35496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mn-MN" altLang="en-US" sz="1200" b="1" dirty="0" smtClean="0">
                <a:latin typeface="Arial" charset="0"/>
              </a:rPr>
              <a:t>Ургац хураалт, хадлан тэжээл, тн-оор, жил бүрийн </a:t>
            </a:r>
            <a:r>
              <a:rPr lang="en-US" altLang="en-US" sz="1200" b="1" dirty="0" smtClean="0">
                <a:latin typeface="Arial" charset="0"/>
              </a:rPr>
              <a:t>10</a:t>
            </a:r>
            <a:r>
              <a:rPr lang="mn-MN" altLang="en-US" sz="1200" b="1" dirty="0" smtClean="0">
                <a:latin typeface="Arial" charset="0"/>
              </a:rPr>
              <a:t> сарын байдлаар</a:t>
            </a:r>
            <a:endParaRPr lang="en-US" altLang="en-US" sz="1200" b="1" dirty="0">
              <a:latin typeface="Arial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rot="10800000">
            <a:off x="4114800" y="3581400"/>
            <a:ext cx="4648200" cy="1588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5078048"/>
              </p:ext>
            </p:extLst>
          </p:nvPr>
        </p:nvGraphicFramePr>
        <p:xfrm>
          <a:off x="685801" y="1162229"/>
          <a:ext cx="3200400" cy="5009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7584268"/>
              </p:ext>
            </p:extLst>
          </p:nvPr>
        </p:nvGraphicFramePr>
        <p:xfrm>
          <a:off x="4203441" y="4267200"/>
          <a:ext cx="45720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4"/>
          <p:cNvSpPr txBox="1">
            <a:spLocks noChangeArrowheads="1"/>
          </p:cNvSpPr>
          <p:nvPr/>
        </p:nvSpPr>
        <p:spPr bwMode="auto">
          <a:xfrm>
            <a:off x="4724400" y="3636664"/>
            <a:ext cx="35496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mn-MN" altLang="en-US" sz="1200" b="1" dirty="0" smtClean="0">
                <a:latin typeface="Arial" charset="0"/>
              </a:rPr>
              <a:t>Ургац хураалт, тн-оор, жил бүрийн </a:t>
            </a:r>
            <a:r>
              <a:rPr lang="en-US" altLang="en-US" sz="1200" b="1" dirty="0" smtClean="0">
                <a:latin typeface="Arial" charset="0"/>
              </a:rPr>
              <a:t>10</a:t>
            </a:r>
            <a:r>
              <a:rPr lang="mn-MN" altLang="en-US" sz="1200" b="1" dirty="0" smtClean="0">
                <a:latin typeface="Arial" charset="0"/>
              </a:rPr>
              <a:t> сарын байдлаар</a:t>
            </a:r>
            <a:endParaRPr lang="en-US" altLang="en-US" sz="1200" b="1" dirty="0">
              <a:latin typeface="Arial" charset="0"/>
            </a:endParaRPr>
          </a:p>
        </p:txBody>
      </p:sp>
      <p:pic>
        <p:nvPicPr>
          <p:cNvPr id="4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499" y="3332699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38200" y="685800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b="1" dirty="0" smtClean="0">
                <a:latin typeface="Arial" pitchFamily="34" charset="0"/>
                <a:cs typeface="Arial" pitchFamily="34" charset="0"/>
              </a:rPr>
              <a:t>Ургац хураалт  тн /сумдаар/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216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2213</TotalTime>
  <Words>684</Words>
  <Application>Microsoft Office PowerPoint</Application>
  <PresentationFormat>On-screen Show (4:3)</PresentationFormat>
  <Paragraphs>256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Ankhtsetseg</dc:creator>
  <cp:lastModifiedBy>Bataa</cp:lastModifiedBy>
  <cp:revision>249</cp:revision>
  <dcterms:created xsi:type="dcterms:W3CDTF">2006-08-16T00:00:00Z</dcterms:created>
  <dcterms:modified xsi:type="dcterms:W3CDTF">2014-11-13T03:27:34Z</dcterms:modified>
</cp:coreProperties>
</file>