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2" r:id="rId3"/>
    <p:sldId id="313" r:id="rId4"/>
    <p:sldId id="287" r:id="rId5"/>
    <p:sldId id="288" r:id="rId6"/>
    <p:sldId id="314" r:id="rId7"/>
    <p:sldId id="308" r:id="rId8"/>
    <p:sldId id="298" r:id="rId9"/>
    <p:sldId id="277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2AFA0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7" autoAdjust="0"/>
    <p:restoredTop sz="94660"/>
  </p:normalViewPr>
  <p:slideViewPr>
    <p:cSldViewPr>
      <p:cViewPr varScale="1">
        <p:scale>
          <a:sx n="103" d="100"/>
          <a:sy n="103" d="100"/>
        </p:scale>
        <p:origin x="2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1-r%20sar\gemt%20hereg_b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web\web%20taniltsuulga\taniltsuulga_10-r%20sar%20az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web\web%20taniltsuulga\taniltsuulga_10-r%20sar%20aza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8sar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9sar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1-r%20sar\XAA1_2_taniltuulga_b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2014%20on_taniltsuulga\11-r%20sar\XAA1_2_taniltuulga_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0%20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0%20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10%20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122807017543865E-2"/>
          <c:y val="4.9201926682241687E-2"/>
          <c:w val="0.95175438596491202"/>
          <c:h val="0.69933013628261853"/>
        </c:manualLayout>
      </c:layout>
      <c:lineChart>
        <c:grouping val="standard"/>
        <c:varyColors val="0"/>
        <c:ser>
          <c:idx val="0"/>
          <c:order val="0"/>
          <c:tx>
            <c:strRef>
              <c:f>'3'!$L$22</c:f>
              <c:strCache>
                <c:ptCount val="1"/>
                <c:pt idx="0">
                  <c:v>Шинээр бүртгүүлсэн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'3'!$M$21:$O$21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'3'!$M$22:$O$22</c:f>
              <c:numCache>
                <c:formatCode>#\ ##0</c:formatCode>
                <c:ptCount val="3"/>
                <c:pt idx="0">
                  <c:v>1324</c:v>
                </c:pt>
                <c:pt idx="1">
                  <c:v>2619</c:v>
                </c:pt>
                <c:pt idx="2">
                  <c:v>2364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'3'!$L$23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dLbls>
            <c:dLbl>
              <c:idx val="0"/>
              <c:layout>
                <c:manualLayout>
                  <c:x val="-6.578947368421054E-3"/>
                  <c:y val="6.83760683760683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'3'!$M$21:$O$21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'3'!$M$23:$O$23</c:f>
              <c:numCache>
                <c:formatCode>#\ ##0</c:formatCode>
                <c:ptCount val="3"/>
                <c:pt idx="0">
                  <c:v>1143</c:v>
                </c:pt>
                <c:pt idx="1">
                  <c:v>1647</c:v>
                </c:pt>
                <c:pt idx="2">
                  <c:v>1010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26544"/>
        <c:axId val="136826936"/>
      </c:lineChart>
      <c:catAx>
        <c:axId val="13682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6826936"/>
        <c:crosses val="autoZero"/>
        <c:auto val="1"/>
        <c:lblAlgn val="ctr"/>
        <c:lblOffset val="100"/>
        <c:noMultiLvlLbl val="0"/>
      </c:catAx>
      <c:valAx>
        <c:axId val="136826936"/>
        <c:scaling>
          <c:orientation val="minMax"/>
          <c:min val="400"/>
        </c:scaling>
        <c:delete val="1"/>
        <c:axPos val="l"/>
        <c:numFmt formatCode="#\ ##0" sourceLinked="1"/>
        <c:majorTickMark val="out"/>
        <c:minorTickMark val="none"/>
        <c:tickLblPos val="nextTo"/>
        <c:crossAx val="1368265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834645669291339"/>
          <c:y val="0.88648030520348542"/>
          <c:w val="0.7986579409361908"/>
          <c:h val="7.789753046668426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6328353628347411"/>
          <c:w val="0.66547313164801913"/>
          <c:h val="0.807470876356482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Түвшинширээ</c:v>
                </c:pt>
                <c:pt idx="1">
                  <c:v>Халзан</c:v>
                </c:pt>
                <c:pt idx="2">
                  <c:v>Наран</c:v>
                </c:pt>
                <c:pt idx="3">
                  <c:v>Онгон</c:v>
                </c:pt>
                <c:pt idx="4">
                  <c:v>Баяндэлгэр</c:v>
                </c:pt>
                <c:pt idx="5">
                  <c:v>Дарьганга</c:v>
                </c:pt>
                <c:pt idx="6">
                  <c:v>Түмэнцогт</c:v>
                </c:pt>
                <c:pt idx="7">
                  <c:v>Асгат</c:v>
                </c:pt>
                <c:pt idx="8">
                  <c:v>Уулбаян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  <c:pt idx="8">
                  <c:v>13</c:v>
                </c:pt>
                <c:pt idx="9">
                  <c:v>15</c:v>
                </c:pt>
                <c:pt idx="10">
                  <c:v>21</c:v>
                </c:pt>
                <c:pt idx="11">
                  <c:v>40</c:v>
                </c:pt>
                <c:pt idx="12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180344"/>
        <c:axId val="137180736"/>
      </c:barChart>
      <c:catAx>
        <c:axId val="137180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80736"/>
        <c:crosses val="autoZero"/>
        <c:auto val="1"/>
        <c:lblAlgn val="ctr"/>
        <c:lblOffset val="100"/>
        <c:noMultiLvlLbl val="0"/>
      </c:catAx>
      <c:valAx>
        <c:axId val="13718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180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9333339492564805E-2"/>
          <c:y val="7.2082018628537914E-2"/>
          <c:w val="0.94133332101487055"/>
          <c:h val="0.72681056096767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191</c:v>
                </c:pt>
                <c:pt idx="1">
                  <c:v>300</c:v>
                </c:pt>
                <c:pt idx="2">
                  <c:v>316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547176"/>
        <c:axId val="208547568"/>
      </c:barChart>
      <c:catAx>
        <c:axId val="20854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547568"/>
        <c:crosses val="autoZero"/>
        <c:auto val="1"/>
        <c:lblAlgn val="ctr"/>
        <c:lblOffset val="100"/>
        <c:noMultiLvlLbl val="0"/>
      </c:catAx>
      <c:valAx>
        <c:axId val="208547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5471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2014 оны 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Халзан</c:v>
                </c:pt>
                <c:pt idx="1">
                  <c:v>Түвшинширээ</c:v>
                </c:pt>
                <c:pt idx="2">
                  <c:v>Наран</c:v>
                </c:pt>
                <c:pt idx="3">
                  <c:v>Түмэнцогт</c:v>
                </c:pt>
                <c:pt idx="4">
                  <c:v>Дарьганга</c:v>
                </c:pt>
                <c:pt idx="5">
                  <c:v>Баяндэлгэр</c:v>
                </c:pt>
                <c:pt idx="6">
                  <c:v>Онгон</c:v>
                </c:pt>
                <c:pt idx="7">
                  <c:v>Асгат</c:v>
                </c:pt>
                <c:pt idx="8">
                  <c:v>Уулбаян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17</c:v>
                </c:pt>
                <c:pt idx="10">
                  <c:v>23</c:v>
                </c:pt>
                <c:pt idx="11">
                  <c:v>48</c:v>
                </c:pt>
                <c:pt idx="12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208548352"/>
        <c:axId val="208548744"/>
      </c:barChart>
      <c:catAx>
        <c:axId val="20854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48744"/>
        <c:crosses val="autoZero"/>
        <c:auto val="1"/>
        <c:lblAlgn val="ctr"/>
        <c:lblOffset val="100"/>
        <c:noMultiLvlLbl val="0"/>
      </c:catAx>
      <c:valAx>
        <c:axId val="208548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54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Зээлийн өрийн үлдэгдэл,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тэрбум төг</a:t>
            </a:r>
            <a:endParaRPr lang="mn-MN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7529653745204948"/>
          <c:y val="3.5714285714285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8461538461538464E-2"/>
          <c:y val="0.17648809523809542"/>
          <c:w val="0.92948717948717952"/>
          <c:h val="0.61804555680540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grafic!$A$4:$A$8</c:f>
              <c:strCache>
                <c:ptCount val="5"/>
                <c:pt idx="0">
                  <c:v>2010.I-X</c:v>
                </c:pt>
                <c:pt idx="1">
                  <c:v>2011.I-X</c:v>
                </c:pt>
                <c:pt idx="2">
                  <c:v>2012.I-X</c:v>
                </c:pt>
                <c:pt idx="3">
                  <c:v>2013.I-X</c:v>
                </c:pt>
                <c:pt idx="4">
                  <c:v>2014.I-X</c:v>
                </c:pt>
              </c:strCache>
            </c:strRef>
          </c:cat>
          <c:val>
            <c:numRef>
              <c:f>grafic!$B$4:$B$8</c:f>
              <c:numCache>
                <c:formatCode>General</c:formatCode>
                <c:ptCount val="5"/>
                <c:pt idx="0">
                  <c:v>17.899999999999999</c:v>
                </c:pt>
                <c:pt idx="1">
                  <c:v>34.300000000000004</c:v>
                </c:pt>
                <c:pt idx="2">
                  <c:v>46.8</c:v>
                </c:pt>
                <c:pt idx="3">
                  <c:v>73.3</c:v>
                </c:pt>
                <c:pt idx="4" formatCode="###\ ##0.0">
                  <c:v>97.3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549528"/>
        <c:axId val="208549920"/>
      </c:barChart>
      <c:catAx>
        <c:axId val="208549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8549920"/>
        <c:crosses val="autoZero"/>
        <c:auto val="1"/>
        <c:lblAlgn val="ctr"/>
        <c:lblOffset val="100"/>
        <c:noMultiLvlLbl val="0"/>
      </c:catAx>
      <c:valAx>
        <c:axId val="208549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5495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Хадгаламжийн үлдэгдэл,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тэрбум төг</a:t>
            </a:r>
            <a:endParaRPr lang="mn-MN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grafic!$A$4:$A$8</c:f>
              <c:strCache>
                <c:ptCount val="5"/>
                <c:pt idx="0">
                  <c:v>2010.I-X</c:v>
                </c:pt>
                <c:pt idx="1">
                  <c:v>2011.I-X</c:v>
                </c:pt>
                <c:pt idx="2">
                  <c:v>2012.I-X</c:v>
                </c:pt>
                <c:pt idx="3">
                  <c:v>2013.I-X</c:v>
                </c:pt>
                <c:pt idx="4">
                  <c:v>2014.I-X</c:v>
                </c:pt>
              </c:strCache>
            </c:strRef>
          </c:cat>
          <c:val>
            <c:numRef>
              <c:f>grafic!$C$4:$C$8</c:f>
              <c:numCache>
                <c:formatCode>General</c:formatCode>
                <c:ptCount val="5"/>
                <c:pt idx="0" formatCode="0.0">
                  <c:v>10</c:v>
                </c:pt>
                <c:pt idx="1">
                  <c:v>15.8</c:v>
                </c:pt>
                <c:pt idx="2" formatCode="0.0">
                  <c:v>21</c:v>
                </c:pt>
                <c:pt idx="3">
                  <c:v>25.8</c:v>
                </c:pt>
                <c:pt idx="4" formatCode="###\ ##0.0">
                  <c:v>28.7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03271096"/>
        <c:axId val="303271488"/>
      </c:barChart>
      <c:catAx>
        <c:axId val="303271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3271488"/>
        <c:crosses val="autoZero"/>
        <c:auto val="1"/>
        <c:lblAlgn val="ctr"/>
        <c:lblOffset val="100"/>
        <c:noMultiLvlLbl val="0"/>
      </c:catAx>
      <c:valAx>
        <c:axId val="3032714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03271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аймгаар</a:t>
            </a:r>
          </a:p>
          <a:p>
            <a:pPr>
              <a:defRPr/>
            </a:pPr>
            <a:r>
              <a:rPr lang="mn-MN" sz="11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-р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сард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0673602485659"/>
          <c:y val="1.85185185185185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591599530522014E-2"/>
          <c:y val="0.22400787401574787"/>
          <c:w val="0.91619327612991963"/>
          <c:h val="0.73935185185185182"/>
        </c:manualLayout>
      </c:layout>
      <c:barChart>
        <c:barDir val="col"/>
        <c:grouping val="clustered"/>
        <c:varyColors val="0"/>
        <c:ser>
          <c:idx val="0"/>
          <c:order val="0"/>
          <c:tx>
            <c:v>Хувь</c:v>
          </c:tx>
          <c:invertIfNegative val="0"/>
          <c:dLbls>
            <c:dLbl>
              <c:idx val="0"/>
              <c:layout>
                <c:manualLayout>
                  <c:x val="8.8437634093338164E-18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240740740740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295706705258129E-3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295706705258129E-3"/>
                  <c:y val="-5.0925561388159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0.11574074074074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ДА</c:v>
                </c:pt>
                <c:pt idx="1">
                  <c:v>ГО</c:v>
                </c:pt>
                <c:pt idx="2">
                  <c:v>ДУ</c:v>
                </c:pt>
                <c:pt idx="3">
                  <c:v>ХЭ</c:v>
                </c:pt>
                <c:pt idx="4">
                  <c:v>ӨМ</c:v>
                </c:pt>
                <c:pt idx="5">
                  <c:v>БӨ</c:v>
                </c:pt>
                <c:pt idx="6">
                  <c:v>ГС</c:v>
                </c:pt>
                <c:pt idx="7">
                  <c:v>ХО</c:v>
                </c:pt>
                <c:pt idx="8">
                  <c:v>ДД</c:v>
                </c:pt>
                <c:pt idx="9">
                  <c:v>ТӨ</c:v>
                </c:pt>
                <c:pt idx="10">
                  <c:v>ХӨ</c:v>
                </c:pt>
                <c:pt idx="11">
                  <c:v>БХ</c:v>
                </c:pt>
                <c:pt idx="12">
                  <c:v>АР</c:v>
                </c:pt>
                <c:pt idx="13">
                  <c:v>ДО</c:v>
                </c:pt>
                <c:pt idx="14">
                  <c:v>УВ</c:v>
                </c:pt>
                <c:pt idx="15">
                  <c:v>СҮ</c:v>
                </c:pt>
                <c:pt idx="16">
                  <c:v>СЭ</c:v>
                </c:pt>
                <c:pt idx="17">
                  <c:v>ОР</c:v>
                </c:pt>
                <c:pt idx="18">
                  <c:v>ӨВ</c:v>
                </c:pt>
                <c:pt idx="19">
                  <c:v>БУ</c:v>
                </c:pt>
                <c:pt idx="20">
                  <c:v>ЗА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 formatCode="0.0">
                  <c:v>-0.1</c:v>
                </c:pt>
                <c:pt idx="1">
                  <c:v>-0.8</c:v>
                </c:pt>
                <c:pt idx="2">
                  <c:v>-0.2</c:v>
                </c:pt>
                <c:pt idx="3">
                  <c:v>1.9000000000000001</c:v>
                </c:pt>
                <c:pt idx="4">
                  <c:v>0.30000000000000032</c:v>
                </c:pt>
                <c:pt idx="5">
                  <c:v>-0.70000000000000062</c:v>
                </c:pt>
                <c:pt idx="6">
                  <c:v>-0.2</c:v>
                </c:pt>
                <c:pt idx="7">
                  <c:v>-1.6</c:v>
                </c:pt>
                <c:pt idx="8">
                  <c:v>0.60000000000000064</c:v>
                </c:pt>
                <c:pt idx="9">
                  <c:v>0</c:v>
                </c:pt>
                <c:pt idx="10" formatCode="0.0">
                  <c:v>0.9</c:v>
                </c:pt>
                <c:pt idx="11">
                  <c:v>-0.4</c:v>
                </c:pt>
                <c:pt idx="12">
                  <c:v>1.9000000000000001</c:v>
                </c:pt>
                <c:pt idx="13" formatCode="0.0">
                  <c:v>-1.7</c:v>
                </c:pt>
                <c:pt idx="14">
                  <c:v>1.3</c:v>
                </c:pt>
                <c:pt idx="15">
                  <c:v>0.9</c:v>
                </c:pt>
                <c:pt idx="16" formatCode="0.0">
                  <c:v>-1.9000000000000001</c:v>
                </c:pt>
                <c:pt idx="17">
                  <c:v>0</c:v>
                </c:pt>
                <c:pt idx="18" formatCode="0.0">
                  <c:v>0.9</c:v>
                </c:pt>
                <c:pt idx="19">
                  <c:v>1.3</c:v>
                </c:pt>
                <c:pt idx="20" formatCode="0.0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272272"/>
        <c:axId val="303272664"/>
      </c:barChart>
      <c:catAx>
        <c:axId val="30327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3272664"/>
        <c:crosses val="autoZero"/>
        <c:auto val="1"/>
        <c:lblAlgn val="ctr"/>
        <c:lblOffset val="100"/>
        <c:noMultiLvlLbl val="0"/>
      </c:catAx>
      <c:valAx>
        <c:axId val="30327266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327227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8.9546912696519043E-2"/>
          <c:y val="0.26902085156022182"/>
          <c:w val="7.1504016543386631E-2"/>
          <c:h val="8.371719160105002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Хэрэглээний үнийн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индекс</a:t>
            </a:r>
          </a:p>
          <a:p>
            <a:pPr algn="ctr">
              <a:defRPr/>
            </a:pP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%)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36436070491189"/>
          <c:y val="2.80500231588698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245915689110269E-2"/>
          <c:y val="0.20599891925274053"/>
          <c:w val="0.92678151038980416"/>
          <c:h val="0.5897051103906128"/>
        </c:manualLayout>
      </c:layout>
      <c:lineChart>
        <c:grouping val="standard"/>
        <c:varyColors val="0"/>
        <c:ser>
          <c:idx val="0"/>
          <c:order val="0"/>
          <c:tx>
            <c:v>2012</c:v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dLbls>
            <c:dLbl>
              <c:idx val="0"/>
              <c:layout>
                <c:manualLayout>
                  <c:x val="-3.8816108685104579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16108685104586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697719553614823E-2"/>
                  <c:y val="-4.6296296296296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769966254218222E-2"/>
                  <c:y val="5.6917168442180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816219401146282E-2"/>
                  <c:y val="-2.015246255982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7196421879E-2"/>
                  <c:y val="-5.473869075189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579330422125177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6579330422125177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  <c:smooth val="0"/>
        </c:ser>
        <c:ser>
          <c:idx val="1"/>
          <c:order val="1"/>
          <c:tx>
            <c:v>2013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687530325084945E-2"/>
                  <c:y val="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875303250849457E-2"/>
                  <c:y val="6.018518518518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875303250849457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816108685104586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99369238233868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052886948083541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171276079573484E-2"/>
                  <c:y val="6.481481481481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2"/>
          <c:order val="2"/>
          <c:tx>
            <c:v>2014</c:v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5"/>
              <c:layout>
                <c:manualLayout>
                  <c:x val="-3.2312925170068035E-2"/>
                  <c:y val="-4.4117647058823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414965986394579E-2"/>
                  <c:y val="-4.901960784313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312925170068035E-2"/>
                  <c:y val="-2.9411764705882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911564625850341E-2"/>
                  <c:y val="-4.4117647058823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2AFA0E"/>
              </a:solidFill>
            </c:spPr>
            <c:txPr>
              <a:bodyPr/>
              <a:lstStyle/>
              <a:p>
                <a:pPr>
                  <a:defRPr sz="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>
                  <c:v>107.5</c:v>
                </c:pt>
                <c:pt idx="7">
                  <c:v>108.5</c:v>
                </c:pt>
                <c:pt idx="8">
                  <c:v>109.4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273448"/>
        <c:axId val="303273840"/>
      </c:lineChart>
      <c:catAx>
        <c:axId val="303273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3273840"/>
        <c:crosses val="autoZero"/>
        <c:auto val="1"/>
        <c:lblAlgn val="ctr"/>
        <c:lblOffset val="100"/>
        <c:noMultiLvlLbl val="0"/>
      </c:catAx>
      <c:valAx>
        <c:axId val="303273840"/>
        <c:scaling>
          <c:orientation val="minMax"/>
          <c:max val="111"/>
          <c:min val="99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032734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'XAA8'!$R$52:$R$63</c:f>
              <c:strCache>
                <c:ptCount val="12"/>
                <c:pt idx="0">
                  <c:v>Халзан</c:v>
                </c:pt>
                <c:pt idx="1">
                  <c:v>Баяндэлгэр</c:v>
                </c:pt>
                <c:pt idx="2">
                  <c:v>Дарьганга</c:v>
                </c:pt>
                <c:pt idx="3">
                  <c:v>Асгат</c:v>
                </c:pt>
                <c:pt idx="4">
                  <c:v>Уулбаян</c:v>
                </c:pt>
                <c:pt idx="5">
                  <c:v>Онгон</c:v>
                </c:pt>
                <c:pt idx="6">
                  <c:v>Түвшинширээ</c:v>
                </c:pt>
                <c:pt idx="7">
                  <c:v>Мөнххаан</c:v>
                </c:pt>
                <c:pt idx="8">
                  <c:v>Эрдэнэцагаан</c:v>
                </c:pt>
                <c:pt idx="9">
                  <c:v>Сүхбаатар</c:v>
                </c:pt>
                <c:pt idx="10">
                  <c:v>Түмэнцогт</c:v>
                </c:pt>
                <c:pt idx="11">
                  <c:v>Баруун-Урт</c:v>
                </c:pt>
              </c:strCache>
            </c:strRef>
          </c:cat>
          <c:val>
            <c:numRef>
              <c:f>'XAA8'!$S$52:$S$63</c:f>
              <c:numCache>
                <c:formatCode>General</c:formatCode>
                <c:ptCount val="12"/>
                <c:pt idx="0">
                  <c:v>13.400000000000002</c:v>
                </c:pt>
                <c:pt idx="1">
                  <c:v>14.55</c:v>
                </c:pt>
                <c:pt idx="2" formatCode="0.00">
                  <c:v>23.2</c:v>
                </c:pt>
                <c:pt idx="3">
                  <c:v>24.919999999999991</c:v>
                </c:pt>
                <c:pt idx="4">
                  <c:v>34.21</c:v>
                </c:pt>
                <c:pt idx="5">
                  <c:v>59.1</c:v>
                </c:pt>
                <c:pt idx="6">
                  <c:v>59.47</c:v>
                </c:pt>
                <c:pt idx="7">
                  <c:v>63.5</c:v>
                </c:pt>
                <c:pt idx="8">
                  <c:v>64.02</c:v>
                </c:pt>
                <c:pt idx="9">
                  <c:v>65.099999999999994</c:v>
                </c:pt>
                <c:pt idx="10">
                  <c:v>88.7</c:v>
                </c:pt>
                <c:pt idx="11">
                  <c:v>545.5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303274624"/>
        <c:axId val="209038384"/>
      </c:barChart>
      <c:catAx>
        <c:axId val="303274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9038384"/>
        <c:crosses val="autoZero"/>
        <c:auto val="1"/>
        <c:lblAlgn val="ctr"/>
        <c:lblOffset val="100"/>
        <c:noMultiLvlLbl val="0"/>
      </c:catAx>
      <c:valAx>
        <c:axId val="209038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2746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25371828521526E-2"/>
          <c:y val="5.0925925925925923E-2"/>
          <c:w val="0.94297462817148014"/>
          <c:h val="0.73577136191309556"/>
        </c:manualLayout>
      </c:layout>
      <c:lineChart>
        <c:grouping val="standard"/>
        <c:varyColors val="0"/>
        <c:ser>
          <c:idx val="0"/>
          <c:order val="0"/>
          <c:tx>
            <c:strRef>
              <c:f>'XAA8'!$J$50</c:f>
              <c:strCache>
                <c:ptCount val="1"/>
                <c:pt idx="0">
                  <c:v>Төмс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88888888888889E-2"/>
                  <c:y val="-5.555555555555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"/>
                  <c:y val="-4.6296296296296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33333333333605E-2"/>
                  <c:y val="-5.0925925925925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'XAA8'!$K$49:$M$49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'XAA8'!$K$50:$M$50</c:f>
              <c:numCache>
                <c:formatCode>#\ ##0.0</c:formatCode>
                <c:ptCount val="3"/>
                <c:pt idx="0" formatCode="General">
                  <c:v>683.2</c:v>
                </c:pt>
                <c:pt idx="1">
                  <c:v>709.8</c:v>
                </c:pt>
                <c:pt idx="2">
                  <c:v>713.6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'XAA8'!$J$51</c:f>
              <c:strCache>
                <c:ptCount val="1"/>
                <c:pt idx="0">
                  <c:v>Хүнсний ногоо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4444444444483E-2"/>
                  <c:y val="-6.481481481481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93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782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'XAA8'!$K$49:$M$49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'XAA8'!$K$51:$M$51</c:f>
              <c:numCache>
                <c:formatCode>#\ ##0.0</c:formatCode>
                <c:ptCount val="3"/>
                <c:pt idx="0" formatCode="General">
                  <c:v>223.1</c:v>
                </c:pt>
                <c:pt idx="1">
                  <c:v>272.70000000000005</c:v>
                </c:pt>
                <c:pt idx="2" formatCode="0.0">
                  <c:v>352.04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39168"/>
        <c:axId val="209039560"/>
      </c:lineChart>
      <c:catAx>
        <c:axId val="2090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039560"/>
        <c:crosses val="autoZero"/>
        <c:auto val="1"/>
        <c:lblAlgn val="ctr"/>
        <c:lblOffset val="100"/>
        <c:noMultiLvlLbl val="0"/>
      </c:catAx>
      <c:valAx>
        <c:axId val="209039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0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32786526684166"/>
          <c:y val="0.89409667541557458"/>
          <c:w val="0.73579645838189933"/>
          <c:h val="7.8996427529892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61111111111123"/>
          <c:y val="9.0277777777777721E-2"/>
          <c:w val="0.5152777777777775"/>
          <c:h val="0.858796296296296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626596675415589"/>
                  <c:y val="7.986111111111113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14982502187214E-2"/>
                  <c:y val="0.1235239865850102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83945756780312E-2"/>
                  <c:y val="0.266049868766404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63998250218722"/>
                  <c:y val="-2.0815106445027723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1765529308836483E-2"/>
                  <c:y val="7.02466097987751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6528412073490814"/>
                  <c:y val="5.90277777777777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'2'!$V$27:$AB$27</c:f>
              <c:strCache>
                <c:ptCount val="7"/>
                <c:pt idx="0">
                  <c:v>Дээд боловсролтой</c:v>
                </c:pt>
                <c:pt idx="1">
                  <c:v>Тусгай дунд боловсролтой</c:v>
                </c:pt>
                <c:pt idx="2">
                  <c:v>Мэргэжлийн анхан шатны</c:v>
                </c:pt>
                <c:pt idx="3">
                  <c:v>Бүрэн дунд боловсролтой</c:v>
                </c:pt>
                <c:pt idx="4">
                  <c:v>Суурь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'2'!$V$28:$AB$28</c:f>
              <c:numCache>
                <c:formatCode>0.0%</c:formatCode>
                <c:ptCount val="7"/>
                <c:pt idx="0">
                  <c:v>0.13140604467805519</c:v>
                </c:pt>
                <c:pt idx="1">
                  <c:v>2.8909329829172149E-2</c:v>
                </c:pt>
                <c:pt idx="2">
                  <c:v>3.5479632063074931E-2</c:v>
                </c:pt>
                <c:pt idx="3">
                  <c:v>0.50591327201051262</c:v>
                </c:pt>
                <c:pt idx="4">
                  <c:v>0.21944809461235232</c:v>
                </c:pt>
                <c:pt idx="5">
                  <c:v>6.5703022339027625E-2</c:v>
                </c:pt>
                <c:pt idx="6">
                  <c:v>1.3140604467805525E-2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Бүртгэлтэй ажилгүй иргэдийн тоо, жил бүрийн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11 сарын байдлаар </a:t>
            </a:r>
          </a:p>
        </c:rich>
      </c:tx>
      <c:layout>
        <c:manualLayout>
          <c:xMode val="edge"/>
          <c:yMode val="edge"/>
          <c:x val="0.28458725246892774"/>
          <c:y val="2.31481481481481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31E-2"/>
          <c:y val="0.18097222222222231"/>
          <c:w val="0.96882748848742473"/>
          <c:h val="0.72088764946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slaid!$B$3:$S$3</c:f>
              <c:numCache>
                <c:formatCode>0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slaid!$B$4:$S$4</c:f>
              <c:numCache>
                <c:formatCode>0</c:formatCode>
                <c:ptCount val="18"/>
                <c:pt idx="0">
                  <c:v>1761</c:v>
                </c:pt>
                <c:pt idx="1">
                  <c:v>1547</c:v>
                </c:pt>
                <c:pt idx="2">
                  <c:v>1195</c:v>
                </c:pt>
                <c:pt idx="3">
                  <c:v>1020</c:v>
                </c:pt>
                <c:pt idx="4">
                  <c:v>823</c:v>
                </c:pt>
                <c:pt idx="5">
                  <c:v>661</c:v>
                </c:pt>
                <c:pt idx="6">
                  <c:v>507</c:v>
                </c:pt>
                <c:pt idx="7">
                  <c:v>612</c:v>
                </c:pt>
                <c:pt idx="8">
                  <c:v>732</c:v>
                </c:pt>
                <c:pt idx="9">
                  <c:v>934</c:v>
                </c:pt>
                <c:pt idx="10">
                  <c:v>886</c:v>
                </c:pt>
                <c:pt idx="11">
                  <c:v>1000</c:v>
                </c:pt>
                <c:pt idx="12">
                  <c:v>1332</c:v>
                </c:pt>
                <c:pt idx="13">
                  <c:v>1209</c:v>
                </c:pt>
                <c:pt idx="14">
                  <c:v>854</c:v>
                </c:pt>
                <c:pt idx="15">
                  <c:v>809</c:v>
                </c:pt>
                <c:pt idx="16" formatCode="General">
                  <c:v>249</c:v>
                </c:pt>
                <c:pt idx="17" formatCode="General">
                  <c:v>761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36828112"/>
        <c:axId val="136828504"/>
      </c:barChart>
      <c:catAx>
        <c:axId val="1368281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6828504"/>
        <c:crosses val="autoZero"/>
        <c:auto val="1"/>
        <c:lblAlgn val="ctr"/>
        <c:lblOffset val="100"/>
        <c:noMultiLvlLbl val="0"/>
      </c:catAx>
      <c:valAx>
        <c:axId val="136828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36828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 dirty="0" smtClean="0">
                <a:latin typeface="Arial" pitchFamily="34" charset="0"/>
              </a:rPr>
              <a:t>10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411"/>
          <c:y val="2.3148148148148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16E-2"/>
          <c:y val="0.22361111111111126"/>
          <c:w val="0.93888888888889233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1071</c:v>
                </c:pt>
                <c:pt idx="1">
                  <c:v>1026</c:v>
                </c:pt>
                <c:pt idx="2">
                  <c:v>1131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1132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1082</c:v>
                </c:pt>
                <c:pt idx="1">
                  <c:v>1032</c:v>
                </c:pt>
                <c:pt idx="2">
                  <c:v>1132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38430696"/>
        <c:axId val="137177208"/>
      </c:barChart>
      <c:catAx>
        <c:axId val="13843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7177208"/>
        <c:crosses val="autoZero"/>
        <c:auto val="1"/>
        <c:lblAlgn val="ctr"/>
        <c:lblOffset val="100"/>
        <c:noMultiLvlLbl val="0"/>
      </c:catAx>
      <c:valAx>
        <c:axId val="13717720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38430696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10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7936316100022434"/>
          <c:w val="0.93888888888889233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26</c:v>
                </c:pt>
                <c:pt idx="1">
                  <c:v>17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2012.I-X</c:v>
                </c:pt>
                <c:pt idx="1">
                  <c:v>2013.I-X</c:v>
                </c:pt>
                <c:pt idx="2">
                  <c:v>2014.I-X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137177992"/>
        <c:axId val="137178384"/>
      </c:barChart>
      <c:catAx>
        <c:axId val="13717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7178384"/>
        <c:crosses val="autoZero"/>
        <c:auto val="1"/>
        <c:lblAlgn val="ctr"/>
        <c:lblOffset val="100"/>
        <c:noMultiLvlLbl val="0"/>
      </c:catAx>
      <c:valAx>
        <c:axId val="13717838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371779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10 </a:t>
            </a:r>
            <a:r>
              <a:rPr lang="mn-MN" sz="11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4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795</c:v>
                </c:pt>
                <c:pt idx="1">
                  <c:v>715</c:v>
                </c:pt>
                <c:pt idx="2">
                  <c:v>709</c:v>
                </c:pt>
                <c:pt idx="3">
                  <c:v>784</c:v>
                </c:pt>
                <c:pt idx="4">
                  <c:v>890</c:v>
                </c:pt>
                <c:pt idx="5">
                  <c:v>721</c:v>
                </c:pt>
                <c:pt idx="6">
                  <c:v>458</c:v>
                </c:pt>
                <c:pt idx="7">
                  <c:v>497</c:v>
                </c:pt>
                <c:pt idx="8">
                  <c:v>523</c:v>
                </c:pt>
                <c:pt idx="9">
                  <c:v>838</c:v>
                </c:pt>
                <c:pt idx="10">
                  <c:v>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37179168"/>
        <c:axId val="137179560"/>
      </c:barChart>
      <c:catAx>
        <c:axId val="1371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7179560"/>
        <c:crosses val="autoZero"/>
        <c:auto val="1"/>
        <c:lblAlgn val="ctr"/>
        <c:lblOffset val="100"/>
        <c:noMultiLvlLbl val="0"/>
      </c:catAx>
      <c:valAx>
        <c:axId val="1371795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37179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83"/>
          <c:y val="2.77777777777778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68</c:v>
                </c:pt>
                <c:pt idx="1">
                  <c:v>120</c:v>
                </c:pt>
                <c:pt idx="2">
                  <c:v>149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40</c:v>
                </c:pt>
                <c:pt idx="1">
                  <c:v>31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898088"/>
        <c:axId val="208898480"/>
      </c:barChart>
      <c:catAx>
        <c:axId val="20889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898480"/>
        <c:crosses val="autoZero"/>
        <c:auto val="1"/>
        <c:lblAlgn val="ctr"/>
        <c:lblOffset val="100"/>
        <c:noMultiLvlLbl val="0"/>
      </c:catAx>
      <c:valAx>
        <c:axId val="208898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89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188.2</c:v>
                </c:pt>
                <c:pt idx="1">
                  <c:v>557.9</c:v>
                </c:pt>
                <c:pt idx="2">
                  <c:v>630.5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2012.I-XI</c:v>
                </c:pt>
                <c:pt idx="1">
                  <c:v>2013.I-XI</c:v>
                </c:pt>
                <c:pt idx="2">
                  <c:v>2014.I-XI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175.3</c:v>
                </c:pt>
                <c:pt idx="1">
                  <c:v>77</c:v>
                </c:pt>
                <c:pt idx="2">
                  <c:v>79.099999999999994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899264"/>
        <c:axId val="208899656"/>
      </c:barChart>
      <c:catAx>
        <c:axId val="20889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99656"/>
        <c:crosses val="autoZero"/>
        <c:auto val="1"/>
        <c:lblAlgn val="ctr"/>
        <c:lblOffset val="100"/>
        <c:noMultiLvlLbl val="0"/>
      </c:catAx>
      <c:valAx>
        <c:axId val="2088996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889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11 дугаар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475716782"/>
          <c:y val="3.24235076151813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62E-2"/>
          <c:y val="0.18097222222222256"/>
          <c:w val="0.96882748848742473"/>
          <c:h val="0.72088764946048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slaid!$B$3:$L$3</c:f>
              <c:numCache>
                <c:formatCode>0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slaid!$B$4:$L$4</c:f>
              <c:numCache>
                <c:formatCode>0</c:formatCode>
                <c:ptCount val="11"/>
                <c:pt idx="0">
                  <c:v>130</c:v>
                </c:pt>
                <c:pt idx="1">
                  <c:v>146</c:v>
                </c:pt>
                <c:pt idx="2">
                  <c:v>146</c:v>
                </c:pt>
                <c:pt idx="3">
                  <c:v>201</c:v>
                </c:pt>
                <c:pt idx="4">
                  <c:v>165</c:v>
                </c:pt>
                <c:pt idx="5">
                  <c:v>191</c:v>
                </c:pt>
                <c:pt idx="6">
                  <c:v>168</c:v>
                </c:pt>
                <c:pt idx="7">
                  <c:v>219</c:v>
                </c:pt>
                <c:pt idx="8">
                  <c:v>231</c:v>
                </c:pt>
                <c:pt idx="9" formatCode="General">
                  <c:v>295</c:v>
                </c:pt>
                <c:pt idx="10" formatCode="General">
                  <c:v>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37439096"/>
        <c:axId val="137439488"/>
      </c:barChart>
      <c:catAx>
        <c:axId val="1374390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7439488"/>
        <c:crosses val="autoZero"/>
        <c:auto val="1"/>
        <c:lblAlgn val="ctr"/>
        <c:lblOffset val="100"/>
        <c:noMultiLvlLbl val="0"/>
      </c:catAx>
      <c:valAx>
        <c:axId val="137439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37439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3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033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62000" y="1828801"/>
            <a:ext cx="79835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32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4419600"/>
            <a:ext cx="8012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дүгээр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11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түвшнээр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2014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оны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11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дүгээр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607784"/>
              </p:ext>
            </p:extLst>
          </p:nvPr>
        </p:nvGraphicFramePr>
        <p:xfrm>
          <a:off x="723901" y="1752599"/>
          <a:ext cx="4210050" cy="203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897569"/>
              </p:ext>
            </p:extLst>
          </p:nvPr>
        </p:nvGraphicFramePr>
        <p:xfrm>
          <a:off x="5105400" y="1497013"/>
          <a:ext cx="388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807905"/>
              </p:ext>
            </p:extLst>
          </p:nvPr>
        </p:nvGraphicFramePr>
        <p:xfrm>
          <a:off x="723900" y="4240213"/>
          <a:ext cx="8229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11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29745417"/>
              </p:ext>
            </p:extLst>
          </p:nvPr>
        </p:nvGraphicFramePr>
        <p:xfrm>
          <a:off x="762000" y="12192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76800" y="1219200"/>
          <a:ext cx="3962401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066800" y="4343400"/>
          <a:ext cx="7524750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978568"/>
              </p:ext>
            </p:extLst>
          </p:nvPr>
        </p:nvGraphicFramePr>
        <p:xfrm>
          <a:off x="703263" y="1143000"/>
          <a:ext cx="4173537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477207"/>
              </p:ext>
            </p:extLst>
          </p:nvPr>
        </p:nvGraphicFramePr>
        <p:xfrm>
          <a:off x="5005389" y="1157288"/>
          <a:ext cx="3986212" cy="280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034309"/>
              </p:ext>
            </p:extLst>
          </p:nvPr>
        </p:nvGraphicFramePr>
        <p:xfrm>
          <a:off x="762000" y="4371975"/>
          <a:ext cx="8077200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103759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11 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149559"/>
              </p:ext>
            </p:extLst>
          </p:nvPr>
        </p:nvGraphicFramePr>
        <p:xfrm>
          <a:off x="762000" y="1061324"/>
          <a:ext cx="3209131" cy="556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868750"/>
              </p:ext>
            </p:extLst>
          </p:nvPr>
        </p:nvGraphicFramePr>
        <p:xfrm>
          <a:off x="4295775" y="1565424"/>
          <a:ext cx="4467225" cy="125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530681"/>
              </p:ext>
            </p:extLst>
          </p:nvPr>
        </p:nvGraphicFramePr>
        <p:xfrm>
          <a:off x="4521523" y="2971801"/>
          <a:ext cx="408907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Банк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97097"/>
              </p:ext>
            </p:extLst>
          </p:nvPr>
        </p:nvGraphicFramePr>
        <p:xfrm>
          <a:off x="914400" y="990596"/>
          <a:ext cx="7467600" cy="3057052"/>
        </p:xfrm>
        <a:graphic>
          <a:graphicData uri="http://schemas.openxmlformats.org/drawingml/2006/table">
            <a:tbl>
              <a:tblPr/>
              <a:tblGrid>
                <a:gridCol w="1577949"/>
                <a:gridCol w="1132086"/>
                <a:gridCol w="859751"/>
                <a:gridCol w="1002214"/>
                <a:gridCol w="1047292"/>
                <a:gridCol w="857708"/>
                <a:gridCol w="990600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2014.I-X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Хаан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47 130.3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58 949.1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12 779.3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13 587.9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Хас</a:t>
                      </a:r>
                      <a:r>
                        <a:rPr lang="mn-MN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3 437.9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253.0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3 458.3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3 826.0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3 767.1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7 037.6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947.1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1 153.7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Төрийн</a:t>
                      </a:r>
                      <a:endParaRPr lang="mn-MN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19 000.8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26 671.1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8 622.0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10 073.6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350.7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38.2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73 336.1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97 261.5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25 806.7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28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679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.4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838200" y="4343400"/>
          <a:ext cx="3962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953000" y="4343401"/>
          <a:ext cx="3886201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749183778"/>
              </p:ext>
            </p:extLst>
          </p:nvPr>
        </p:nvGraphicFramePr>
        <p:xfrm>
          <a:off x="1143000" y="3962400"/>
          <a:ext cx="7543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97184794"/>
              </p:ext>
            </p:extLst>
          </p:nvPr>
        </p:nvGraphicFramePr>
        <p:xfrm>
          <a:off x="1219200" y="1143000"/>
          <a:ext cx="7467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114800" y="762000"/>
            <a:ext cx="0" cy="5715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518322"/>
              </p:ext>
            </p:extLst>
          </p:nvPr>
        </p:nvGraphicFramePr>
        <p:xfrm>
          <a:off x="4244002" y="1372438"/>
          <a:ext cx="4518998" cy="1859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8802"/>
                <a:gridCol w="806964"/>
                <a:gridCol w="806964"/>
                <a:gridCol w="726268"/>
              </a:tblGrid>
              <a:tr h="38871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mn-MN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Үр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тариа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mn-M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430.0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mn-MN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3 965.0</a:t>
                      </a: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Төмс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Хүнсний ногоо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mn-MN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Тэжээлийн</a:t>
                      </a:r>
                      <a:r>
                        <a:rPr lang="mn-MN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ургамал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Техникийн ургамал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9306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Бэлтгэсэн өвс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948.5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517">
                <a:tc>
                  <a:txBody>
                    <a:bodyPr/>
                    <a:lstStyle/>
                    <a:p>
                      <a:pPr algn="l" fontAlgn="b"/>
                      <a:r>
                        <a:rPr lang="mn-MN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Бэлтгэсэн гар тэжээл</a:t>
                      </a:r>
                      <a:endParaRPr lang="mn-M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856193" y="76200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хадлан тэжээл, тн-оор, жил бүрийн </a:t>
            </a:r>
            <a:r>
              <a:rPr lang="en-US" altLang="en-US" sz="1200" b="1" dirty="0" smtClean="0">
                <a:latin typeface="Arial" charset="0"/>
              </a:rPr>
              <a:t>1</a:t>
            </a:r>
            <a:r>
              <a:rPr lang="mn-MN" altLang="en-US" sz="1200" b="1" dirty="0" smtClean="0">
                <a:latin typeface="Arial" charset="0"/>
              </a:rPr>
              <a:t>1 сарын байдлаар</a:t>
            </a:r>
            <a:endParaRPr lang="en-US" altLang="en-US" sz="1200" b="1" dirty="0"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4114800" y="3581400"/>
            <a:ext cx="46482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724400" y="3636664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тн-оор, жил бүрийн </a:t>
            </a:r>
            <a:r>
              <a:rPr lang="en-US" altLang="en-US" sz="1200" b="1" dirty="0" smtClean="0">
                <a:latin typeface="Arial" charset="0"/>
              </a:rPr>
              <a:t>10</a:t>
            </a:r>
            <a:r>
              <a:rPr lang="mn-MN" altLang="en-US" sz="1200" b="1" dirty="0" smtClean="0">
                <a:latin typeface="Arial" charset="0"/>
              </a:rPr>
              <a:t> сарын байдлаар</a:t>
            </a:r>
            <a:endParaRPr lang="en-US" altLang="en-US" sz="1200" b="1" dirty="0">
              <a:latin typeface="Arial" charset="0"/>
            </a:endParaRPr>
          </a:p>
        </p:txBody>
      </p:sp>
      <p:pic>
        <p:nvPicPr>
          <p:cNvPr id="4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3332699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685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Ургац хураалт, тн-оор, 2014 оны эхний 11 дүгээр сарын байдлаар /сумдаар/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888300"/>
              </p:ext>
            </p:extLst>
          </p:nvPr>
        </p:nvGraphicFramePr>
        <p:xfrm>
          <a:off x="704461" y="1172303"/>
          <a:ext cx="3334139" cy="528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875788"/>
              </p:ext>
            </p:extLst>
          </p:nvPr>
        </p:nvGraphicFramePr>
        <p:xfrm>
          <a:off x="4234283" y="4098328"/>
          <a:ext cx="4757317" cy="237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821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5814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2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863392"/>
              </p:ext>
            </p:extLst>
          </p:nvPr>
        </p:nvGraphicFramePr>
        <p:xfrm>
          <a:off x="1295400" y="1371600"/>
          <a:ext cx="7493001" cy="230138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093"/>
                <a:gridCol w="1016001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61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29 072.3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26 529.5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24 304.2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91.7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398.3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21 467.5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17 854.3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83.3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461.0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448.9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502.6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112.0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4 213.0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4 613.1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5 947.3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128.3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438400" y="3846125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60238"/>
              </p:ext>
            </p:extLst>
          </p:nvPr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123705.9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680.5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114 299.3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112.4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118 655.8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95 581.0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104 706.1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1 551.9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1 992.8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4 438.1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222.7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3 498.3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4 106.7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5 155.1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125.5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84963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66800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676</Words>
  <Application>Microsoft Office PowerPoint</Application>
  <PresentationFormat>On-screen Show (4:3)</PresentationFormat>
  <Paragraphs>249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Ankhtsetseg</dc:creator>
  <cp:lastModifiedBy>Munkhgerel Narangerel</cp:lastModifiedBy>
  <cp:revision>275</cp:revision>
  <dcterms:created xsi:type="dcterms:W3CDTF">2006-08-16T00:00:00Z</dcterms:created>
  <dcterms:modified xsi:type="dcterms:W3CDTF">2015-01-08T06:03:13Z</dcterms:modified>
</cp:coreProperties>
</file>