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314" r:id="rId3"/>
    <p:sldId id="336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2AFA0E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2014\taniltsuulga_2014\taniltsuulga_12-r%20sar\taniltsuulga_12-r%20sar%20azaa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2014\taniltsuulga_2014\taniltsuulga_12-r%20sar\taniltsuulga_12-r%20sar%20azaa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Зээлийн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өрийн үлдэгдэл,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6862106406080473E-3"/>
          <c:y val="0.31683184783755558"/>
          <c:w val="0.90445168295331169"/>
          <c:h val="0.5273374014902945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grafic!$A$4:$A$8</c:f>
              <c:strCache>
                <c:ptCount val="5"/>
                <c:pt idx="0">
                  <c:v>2010.I-XII</c:v>
                </c:pt>
                <c:pt idx="1">
                  <c:v>2011.I-XII</c:v>
                </c:pt>
                <c:pt idx="2">
                  <c:v>2012.I-XII</c:v>
                </c:pt>
                <c:pt idx="3">
                  <c:v>2013.I-XII</c:v>
                </c:pt>
                <c:pt idx="4">
                  <c:v>2014.I-XII</c:v>
                </c:pt>
              </c:strCache>
            </c:strRef>
          </c:cat>
          <c:val>
            <c:numRef>
              <c:f>grafic!$B$4:$B$8</c:f>
              <c:numCache>
                <c:formatCode>###\ ##0.0</c:formatCode>
                <c:ptCount val="5"/>
                <c:pt idx="0">
                  <c:v>19.600000000000001</c:v>
                </c:pt>
                <c:pt idx="1">
                  <c:v>35.1</c:v>
                </c:pt>
                <c:pt idx="2">
                  <c:v>46.9</c:v>
                </c:pt>
                <c:pt idx="3">
                  <c:v>73.5</c:v>
                </c:pt>
                <c:pt idx="4">
                  <c:v>95.5</c:v>
                </c:pt>
              </c:numCache>
            </c:numRef>
          </c:val>
        </c:ser>
        <c:dLbls>
          <c:showVal val="1"/>
        </c:dLbls>
        <c:overlap val="-25"/>
        <c:axId val="98402688"/>
        <c:axId val="98404224"/>
      </c:barChart>
      <c:catAx>
        <c:axId val="98402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404224"/>
        <c:crosses val="autoZero"/>
        <c:auto val="1"/>
        <c:lblAlgn val="ctr"/>
        <c:lblOffset val="100"/>
      </c:catAx>
      <c:valAx>
        <c:axId val="98404224"/>
        <c:scaling>
          <c:orientation val="minMax"/>
        </c:scaling>
        <c:delete val="1"/>
        <c:axPos val="l"/>
        <c:numFmt formatCode="###\ ##0.0" sourceLinked="1"/>
        <c:tickLblPos val="nextTo"/>
        <c:crossAx val="984026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Хадгаламжийн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үлдэгдэл, тэрбум.төг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333333333333363"/>
          <c:y val="7.1428571428571425E-2"/>
        </c:manualLayout>
      </c:layout>
    </c:title>
    <c:plotArea>
      <c:layout>
        <c:manualLayout>
          <c:layoutTarget val="inner"/>
          <c:xMode val="edge"/>
          <c:yMode val="edge"/>
          <c:x val="1.7078538259640622E-2"/>
          <c:y val="0.42679274465691774"/>
          <c:w val="0.89294403892944063"/>
          <c:h val="0.3601054555680540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grafic!$A$4:$A$8</c:f>
              <c:strCache>
                <c:ptCount val="5"/>
                <c:pt idx="0">
                  <c:v>2010.I-XII</c:v>
                </c:pt>
                <c:pt idx="1">
                  <c:v>2011.I-XII</c:v>
                </c:pt>
                <c:pt idx="2">
                  <c:v>2012.I-XII</c:v>
                </c:pt>
                <c:pt idx="3">
                  <c:v>2013.I-XII</c:v>
                </c:pt>
                <c:pt idx="4">
                  <c:v>2014.I-XII</c:v>
                </c:pt>
              </c:strCache>
            </c:strRef>
          </c:cat>
          <c:val>
            <c:numRef>
              <c:f>grafic!$C$4:$C$8</c:f>
              <c:numCache>
                <c:formatCode>###\ ##0.0</c:formatCode>
                <c:ptCount val="5"/>
                <c:pt idx="0">
                  <c:v>11.4</c:v>
                </c:pt>
                <c:pt idx="1">
                  <c:v>16.8</c:v>
                </c:pt>
                <c:pt idx="2">
                  <c:v>25.3</c:v>
                </c:pt>
                <c:pt idx="3">
                  <c:v>31.1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  <c:overlap val="-25"/>
        <c:axId val="98420224"/>
        <c:axId val="98421760"/>
      </c:barChart>
      <c:catAx>
        <c:axId val="98420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421760"/>
        <c:crosses val="autoZero"/>
        <c:auto val="1"/>
        <c:lblAlgn val="ctr"/>
        <c:lblOffset val="100"/>
      </c:catAx>
      <c:valAx>
        <c:axId val="98421760"/>
        <c:scaling>
          <c:orientation val="minMax"/>
        </c:scaling>
        <c:delete val="1"/>
        <c:axPos val="l"/>
        <c:numFmt formatCode="###\ ##0.0" sourceLinked="1"/>
        <c:tickLblPos val="nextTo"/>
        <c:crossAx val="9842022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орлого, зарлага тэрбум. 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89003436426117E-2"/>
          <c:y val="0.15411581364829396"/>
          <c:w val="0.96219931271477777"/>
          <c:h val="0.5975725885826762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2010.I-XII</c:v>
                </c:pt>
                <c:pt idx="1">
                  <c:v>2011.I-XII</c:v>
                </c:pt>
                <c:pt idx="2">
                  <c:v>2012.I-XII</c:v>
                </c:pt>
                <c:pt idx="3">
                  <c:v>2013.I-XII</c:v>
                </c:pt>
                <c:pt idx="4">
                  <c:v>2014.I-XII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7.4</c:v>
                </c:pt>
                <c:pt idx="1">
                  <c:v>9.8000000000000007</c:v>
                </c:pt>
                <c:pt idx="2" formatCode="General">
                  <c:v>12.8</c:v>
                </c:pt>
                <c:pt idx="3" formatCode="General">
                  <c:v>52.5</c:v>
                </c:pt>
                <c:pt idx="4" formatCode="General">
                  <c:v>51.7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2010.I-XII</c:v>
                </c:pt>
                <c:pt idx="1">
                  <c:v>2011.I-XII</c:v>
                </c:pt>
                <c:pt idx="2">
                  <c:v>2012.I-XII</c:v>
                </c:pt>
                <c:pt idx="3">
                  <c:v>2013.I-XII</c:v>
                </c:pt>
                <c:pt idx="4">
                  <c:v>2014.I-XII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6.5</c:v>
                </c:pt>
                <c:pt idx="1">
                  <c:v>8.5</c:v>
                </c:pt>
                <c:pt idx="2">
                  <c:v>9.5</c:v>
                </c:pt>
                <c:pt idx="3">
                  <c:v>44.4</c:v>
                </c:pt>
                <c:pt idx="4" formatCode="0.0">
                  <c:v>55</c:v>
                </c:pt>
              </c:numCache>
            </c:numRef>
          </c:val>
        </c:ser>
        <c:dLbls>
          <c:showVal val="1"/>
        </c:dLbls>
        <c:overlap val="-25"/>
        <c:axId val="110460928"/>
        <c:axId val="110462464"/>
      </c:barChart>
      <c:catAx>
        <c:axId val="110460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0462464"/>
        <c:crosses val="autoZero"/>
        <c:auto val="1"/>
        <c:lblAlgn val="ctr"/>
        <c:lblOffset val="100"/>
      </c:catAx>
      <c:valAx>
        <c:axId val="110462464"/>
        <c:scaling>
          <c:orientation val="minMax"/>
        </c:scaling>
        <c:delete val="1"/>
        <c:axPos val="l"/>
        <c:numFmt formatCode="General" sourceLinked="1"/>
        <c:tickLblPos val="nextTo"/>
        <c:crossAx val="110460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778864626457782"/>
          <c:y val="0.90539083005249399"/>
          <c:w val="0.38710311984197882"/>
          <c:h val="8.2058316929133873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орлого, сумаар, сая.төг</a:t>
            </a:r>
            <a:endParaRPr lang="en-US" sz="1200" dirty="0"/>
          </a:p>
        </c:rich>
      </c:tx>
      <c:layout>
        <c:manualLayout>
          <c:xMode val="edge"/>
          <c:yMode val="edge"/>
          <c:x val="0.32710027318013846"/>
          <c:y val="8.3333333333333343E-2"/>
        </c:manualLayout>
      </c:layout>
    </c:title>
    <c:plotArea>
      <c:layout>
        <c:manualLayout>
          <c:layoutTarget val="inner"/>
          <c:xMode val="edge"/>
          <c:yMode val="edge"/>
          <c:x val="1.8707482993197282E-2"/>
          <c:y val="2.9048556430446189E-2"/>
          <c:w val="0.96258503401360562"/>
          <c:h val="0.749172863808690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2013.I-XII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3.4013605442176926E-3"/>
                  <c:y val="-2.9411764705882353E-2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Ас</c:v>
                </c:pt>
                <c:pt idx="1">
                  <c:v>Бд</c:v>
                </c:pt>
                <c:pt idx="2">
                  <c:v>Да</c:v>
                </c:pt>
                <c:pt idx="3">
                  <c:v>Мх</c:v>
                </c:pt>
                <c:pt idx="4">
                  <c:v>На</c:v>
                </c:pt>
                <c:pt idx="5">
                  <c:v>Он</c:v>
                </c:pt>
                <c:pt idx="6">
                  <c:v>Сү</c:v>
                </c:pt>
                <c:pt idx="7">
                  <c:v>Тш</c:v>
                </c:pt>
                <c:pt idx="8">
                  <c:v>Тц</c:v>
                </c:pt>
                <c:pt idx="9">
                  <c:v>Уб</c:v>
                </c:pt>
                <c:pt idx="10">
                  <c:v>Ха</c:v>
                </c:pt>
                <c:pt idx="11">
                  <c:v>Эц</c:v>
                </c:pt>
                <c:pt idx="12">
                  <c:v>Бу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67.599999999999994</c:v>
                </c:pt>
                <c:pt idx="1">
                  <c:v>167.6</c:v>
                </c:pt>
                <c:pt idx="2">
                  <c:v>104.4</c:v>
                </c:pt>
                <c:pt idx="3">
                  <c:v>143.6</c:v>
                </c:pt>
                <c:pt idx="4">
                  <c:v>82.3</c:v>
                </c:pt>
                <c:pt idx="5">
                  <c:v>296.89999999999969</c:v>
                </c:pt>
                <c:pt idx="6">
                  <c:v>154.9</c:v>
                </c:pt>
                <c:pt idx="7">
                  <c:v>99.2</c:v>
                </c:pt>
                <c:pt idx="8">
                  <c:v>872.7</c:v>
                </c:pt>
                <c:pt idx="9">
                  <c:v>94.3</c:v>
                </c:pt>
                <c:pt idx="10">
                  <c:v>75.7</c:v>
                </c:pt>
                <c:pt idx="11">
                  <c:v>475.5</c:v>
                </c:pt>
                <c:pt idx="12">
                  <c:v>2439.4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2014.I-XII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7006802721088441E-3"/>
                  <c:y val="-4.9023467654779398E-3"/>
                </c:manualLayout>
              </c:layout>
              <c:showVal val="1"/>
            </c:dLbl>
            <c:dLbl>
              <c:idx val="1"/>
              <c:layout>
                <c:manualLayout>
                  <c:x val="1.1904761904761915E-2"/>
                  <c:y val="-9.8039215686274508E-3"/>
                </c:manualLayout>
              </c:layout>
              <c:showVal val="1"/>
            </c:dLbl>
            <c:dLbl>
              <c:idx val="2"/>
              <c:layout>
                <c:manualLayout>
                  <c:x val="8.5034013605442323E-3"/>
                  <c:y val="8.9868242880141571E-17"/>
                </c:manualLayout>
              </c:layout>
              <c:showVal val="1"/>
            </c:dLbl>
            <c:dLbl>
              <c:idx val="3"/>
              <c:layout>
                <c:manualLayout>
                  <c:x val="1.7006802721088437E-2"/>
                  <c:y val="-4.901960784313741E-3"/>
                </c:manualLayout>
              </c:layout>
              <c:showVal val="1"/>
            </c:dLbl>
            <c:dLbl>
              <c:idx val="4"/>
              <c:layout>
                <c:manualLayout>
                  <c:x val="1.0204081632653074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1904761904761915E-2"/>
                  <c:y val="-9.8039215686274508E-3"/>
                </c:manualLayout>
              </c:layout>
              <c:showVal val="1"/>
            </c:dLbl>
            <c:dLbl>
              <c:idx val="6"/>
              <c:layout>
                <c:manualLayout>
                  <c:x val="1.8707482993197282E-2"/>
                  <c:y val="-1.4705882352941086E-2"/>
                </c:manualLayout>
              </c:layout>
              <c:showVal val="1"/>
            </c:dLbl>
            <c:dLbl>
              <c:idx val="7"/>
              <c:layout>
                <c:manualLayout>
                  <c:x val="1.7006802721088437E-2"/>
                  <c:y val="4.901960784313741E-3"/>
                </c:manualLayout>
              </c:layout>
              <c:showVal val="1"/>
            </c:dLbl>
            <c:dLbl>
              <c:idx val="9"/>
              <c:layout>
                <c:manualLayout>
                  <c:x val="1.1904761904761915E-2"/>
                  <c:y val="4.901960784313741E-3"/>
                </c:manualLayout>
              </c:layout>
              <c:showVal val="1"/>
            </c:dLbl>
            <c:dLbl>
              <c:idx val="10"/>
              <c:layout>
                <c:manualLayout>
                  <c:x val="5.1020408163265285E-3"/>
                  <c:y val="-8.9868242880141571E-17"/>
                </c:manualLayout>
              </c:layout>
              <c:showVal val="1"/>
            </c:dLbl>
            <c:dLbl>
              <c:idx val="11"/>
              <c:layout>
                <c:manualLayout>
                  <c:x val="2.7210884353741478E-2"/>
                  <c:y val="1.4705882352941176E-2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Ас</c:v>
                </c:pt>
                <c:pt idx="1">
                  <c:v>Бд</c:v>
                </c:pt>
                <c:pt idx="2">
                  <c:v>Да</c:v>
                </c:pt>
                <c:pt idx="3">
                  <c:v>Мх</c:v>
                </c:pt>
                <c:pt idx="4">
                  <c:v>На</c:v>
                </c:pt>
                <c:pt idx="5">
                  <c:v>Он</c:v>
                </c:pt>
                <c:pt idx="6">
                  <c:v>Сү</c:v>
                </c:pt>
                <c:pt idx="7">
                  <c:v>Тш</c:v>
                </c:pt>
                <c:pt idx="8">
                  <c:v>Тц</c:v>
                </c:pt>
                <c:pt idx="9">
                  <c:v>Уб</c:v>
                </c:pt>
                <c:pt idx="10">
                  <c:v>Ха</c:v>
                </c:pt>
                <c:pt idx="11">
                  <c:v>Эц</c:v>
                </c:pt>
                <c:pt idx="12">
                  <c:v>Бу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78.099999999999994</c:v>
                </c:pt>
                <c:pt idx="1">
                  <c:v>187.1</c:v>
                </c:pt>
                <c:pt idx="2">
                  <c:v>106.7</c:v>
                </c:pt>
                <c:pt idx="3">
                  <c:v>189.7</c:v>
                </c:pt>
                <c:pt idx="4">
                  <c:v>88.6</c:v>
                </c:pt>
                <c:pt idx="5">
                  <c:v>324.3</c:v>
                </c:pt>
                <c:pt idx="6">
                  <c:v>146.19999999999999</c:v>
                </c:pt>
                <c:pt idx="7">
                  <c:v>119.1</c:v>
                </c:pt>
                <c:pt idx="8">
                  <c:v>321.2</c:v>
                </c:pt>
                <c:pt idx="9">
                  <c:v>134.30000000000001</c:v>
                </c:pt>
                <c:pt idx="10">
                  <c:v>81.400000000000006</c:v>
                </c:pt>
                <c:pt idx="11">
                  <c:v>479.3</c:v>
                </c:pt>
                <c:pt idx="12">
                  <c:v>3668.1</c:v>
                </c:pt>
              </c:numCache>
            </c:numRef>
          </c:val>
        </c:ser>
        <c:dLbls>
          <c:showVal val="1"/>
        </c:dLbls>
        <c:overlap val="-25"/>
        <c:axId val="100932224"/>
        <c:axId val="100954496"/>
      </c:barChart>
      <c:catAx>
        <c:axId val="100932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0954496"/>
        <c:crosses val="autoZero"/>
        <c:auto val="1"/>
        <c:lblAlgn val="ctr"/>
        <c:lblOffset val="100"/>
      </c:catAx>
      <c:valAx>
        <c:axId val="100954496"/>
        <c:scaling>
          <c:orientation val="minMax"/>
        </c:scaling>
        <c:delete val="1"/>
        <c:axPos val="l"/>
        <c:numFmt formatCode="General" sourceLinked="1"/>
        <c:tickLblPos val="nextTo"/>
        <c:crossAx val="100932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746451336440172"/>
          <c:y val="0.93946078431372548"/>
          <c:w val="0.26166961272698053"/>
          <c:h val="6.0176007410838409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5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9033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62000" y="1828801"/>
            <a:ext cx="7983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3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4419600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угаар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378237"/>
              </p:ext>
            </p:extLst>
          </p:nvPr>
        </p:nvGraphicFramePr>
        <p:xfrm>
          <a:off x="914400" y="990596"/>
          <a:ext cx="7467600" cy="3057052"/>
        </p:xfrm>
        <a:graphic>
          <a:graphicData uri="http://schemas.openxmlformats.org/drawingml/2006/table">
            <a:tbl>
              <a:tblPr/>
              <a:tblGrid>
                <a:gridCol w="1577949"/>
                <a:gridCol w="1132086"/>
                <a:gridCol w="859751"/>
                <a:gridCol w="1002214"/>
                <a:gridCol w="1047292"/>
                <a:gridCol w="857708"/>
                <a:gridCol w="990600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2012.I-XII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2014.I-XII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2012.I-XII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Хаан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31 000.7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58 300.3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12 425.1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17 498.6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Хас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3 139.4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423.0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3 422.1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3 914.6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2 646.3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5 835.0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1 013.6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1 195.4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Төрийн</a:t>
                      </a:r>
                      <a:endParaRPr lang="mn-MN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101 55.0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26 535.0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8 421.2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11 344.8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420.2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469 41.4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95 514.0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25 282.0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34 020.2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838200" y="4343401"/>
          <a:ext cx="4038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953000" y="426720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143000" y="3962400"/>
          <a:ext cx="7391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066800" y="914400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342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169</Words>
  <Application>Microsoft Office PowerPoint</Application>
  <PresentationFormat>On-screen Show (4:3)</PresentationFormat>
  <Paragraphs>87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Ankhtsetseg</dc:creator>
  <cp:lastModifiedBy>Khad</cp:lastModifiedBy>
  <cp:revision>360</cp:revision>
  <dcterms:created xsi:type="dcterms:W3CDTF">2006-08-16T00:00:00Z</dcterms:created>
  <dcterms:modified xsi:type="dcterms:W3CDTF">2015-04-10T06:36:57Z</dcterms:modified>
</cp:coreProperties>
</file>