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charts/chart29.xml" ContentType="application/vnd.openxmlformats-officedocument.drawingml.chart+xml"/>
  <Override PartName="/ppt/theme/themeOverride11.xml" ContentType="application/vnd.openxmlformats-officedocument.themeOverride+xml"/>
  <Default Extension="bin" ContentType="application/vnd.openxmlformats-officedocument.oleObject"/>
  <Override PartName="/ppt/charts/chart49.xml" ContentType="application/vnd.openxmlformats-officedocument.drawingml.chart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Default Extension="emf" ContentType="image/x-emf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50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charts/chart48.xml" ContentType="application/vnd.openxmlformats-officedocument.drawingml.char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charts/colors4.xml" ContentType="application/vnd.ms-office.chartcolorstyle+xml"/>
  <Default Extension="rels" ContentType="application/vnd.openxmlformats-package.relationships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2" r:id="rId3"/>
    <p:sldId id="303" r:id="rId4"/>
    <p:sldId id="307" r:id="rId5"/>
    <p:sldId id="302" r:id="rId6"/>
    <p:sldId id="287" r:id="rId7"/>
    <p:sldId id="288" r:id="rId8"/>
    <p:sldId id="313" r:id="rId9"/>
    <p:sldId id="306" r:id="rId10"/>
    <p:sldId id="314" r:id="rId11"/>
    <p:sldId id="308" r:id="rId12"/>
    <p:sldId id="299" r:id="rId13"/>
    <p:sldId id="300" r:id="rId14"/>
    <p:sldId id="301" r:id="rId15"/>
    <p:sldId id="298" r:id="rId16"/>
    <p:sldId id="277" r:id="rId17"/>
    <p:sldId id="310" r:id="rId18"/>
    <p:sldId id="311" r:id="rId19"/>
    <p:sldId id="312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7" autoAdjust="0"/>
    <p:restoredTop sz="94660"/>
  </p:normalViewPr>
  <p:slideViewPr>
    <p:cSldViewPr>
      <p:cViewPr varScale="1">
        <p:scale>
          <a:sx n="82" d="100"/>
          <a:sy n="82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7.xlsx"/><Relationship Id="rId1" Type="http://schemas.openxmlformats.org/officeDocument/2006/relationships/themeOverride" Target="../theme/themeOverride6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8.xlsx"/><Relationship Id="rId1" Type="http://schemas.openxmlformats.org/officeDocument/2006/relationships/themeOverride" Target="../theme/themeOverride7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9.xlsx"/><Relationship Id="rId1" Type="http://schemas.openxmlformats.org/officeDocument/2006/relationships/themeOverride" Target="../theme/themeOverride8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0.xlsx"/><Relationship Id="rId1" Type="http://schemas.openxmlformats.org/officeDocument/2006/relationships/themeOverride" Target="../theme/themeOverride9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1.xlsx"/><Relationship Id="rId1" Type="http://schemas.openxmlformats.org/officeDocument/2006/relationships/themeOverride" Target="../theme/themeOverride10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aniltsuulga_2015\taniltsuulga_9-r%20sar\taniltsuulga_9-r%20sar%20azaa%20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aniltsuulga_2015\taniltsuulga_9-r%20sar\taniltsuulga_9-r%20sar%20azaa%20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aniltsuulga_2015\taniltsuulga_9-r%20sar\taniltsuulga_9-r%20sar%20azaa%20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aniltsuulga_2015\taniltsuulga_9-r%20sar\taniltsuulga_9-r%20sar%20azaa%20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aniltsuulga_2015\taniltsuulga_9-r%20sar\taniltsuulga_9-r%20sar%20azaa%20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aniltsuulga_2015\taniltsuulga_9-r%20sar\taniltsuulga_9-r%20sar%20azaa%20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aniltsuulga_2015\taniltsuulga_9-r%20sar\taniltsuulga_9-r%20sar%20azaa%20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aniltsuulga_2015\taniltsuulga_9-r%20sar\taniltsuulga_9-r%20sar%20azaa%20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ZJARGAL_TS\SharedDocs\taniltsuulga_2015\taniltsuulga_9-r%20sar\taniltsuulga_9-r%20sar%20azaa%20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5%20on%20_taniltsuulga\9-r%20sar\XAA1_2_taniltuulga%20huuchin%209sar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5%20on%20_taniltsuulga\9-r%20sar\XAA1_2_taniltuulga%20huuchin%209sar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3.xml"/><Relationship Id="rId4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13.xlsx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14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5.xlsx"/><Relationship Id="rId1" Type="http://schemas.openxmlformats.org/officeDocument/2006/relationships/themeOverride" Target="../theme/themeOverride11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5%20on%20_taniltsuulga\9-r%20sar\XAA1_2_taniltuulga%20huuchin%209sar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19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0.xlsx"/><Relationship Id="rId1" Type="http://schemas.openxmlformats.org/officeDocument/2006/relationships/themeOverride" Target="../theme/themeOverride12.xm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aniltsuulga_2015\taniltsuulga_9-r%20sar\taniltsuulga_9-r%20sar%20azaa%20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5%20on%20_taniltsuulga\9-r%20sar\XAA1_2_taniltuulga%20huuchin%209sar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5%20on%20_taniltsuulga\9-r%20sar\XAA1_2_taniltuulga%20huuchin%209sar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5%20on%20_taniltsuulga\9-r%20sar\XAA1_2_taniltuulga%20huuchin%209sar.xlsx" TargetMode="External"/></Relationships>
</file>

<file path=ppt/charts/_rels/chart43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2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5%20on%20_taniltsuulga\9-r%20sar\XAA1_2_taniltuulga%20huuchin%209sar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9-r%20sar\2014-09-had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9-r%20sar\2014-09-had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9-r%20sar\2014-09-had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9-r%20sar\2014-09-had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9-r%20sar\2014-09-ha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aniltsuulga_2015\taniltsuulga_9-r%20sar\taniltsuulga_9-r%20sar%20azaa%20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9-r%20sar\2014-09-had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9-r%20sar\2014-09-had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ZJARGAL_TS\SharedDocs\taniltsuulga_2015\taniltsuulga_9-r%20sar\taniltsuulga_9-r%20sar%20azaa%2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9sa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5%20on%20_taniltsuulga\9-r%20sar\eruul%20mend,%20une,%20gemt%20hereg_9sar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5%20on%20_taniltsuulga\9-r%20sar\eruul%20mend,%20une,%20gemt%20hereg_9s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3.0555555555555582E-2"/>
          <c:y val="0.10185185185185186"/>
          <c:w val="0.93888888888888977"/>
          <c:h val="0.68159740449110562"/>
        </c:manualLayout>
      </c:layout>
      <c:lineChart>
        <c:grouping val="standard"/>
        <c:ser>
          <c:idx val="0"/>
          <c:order val="0"/>
          <c:tx>
            <c:strRef>
              <c:f>'3'!$K$22</c:f>
              <c:strCache>
                <c:ptCount val="1"/>
                <c:pt idx="0">
                  <c:v>Шинээр бүртгүүлсэн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'3'!$L$21:$N$21</c:f>
              <c:strCache>
                <c:ptCount val="3"/>
                <c:pt idx="0">
                  <c:v>2013.I-IX</c:v>
                </c:pt>
                <c:pt idx="1">
                  <c:v>2014.I-IX</c:v>
                </c:pt>
                <c:pt idx="2">
                  <c:v>2015.I-IX</c:v>
                </c:pt>
              </c:strCache>
            </c:strRef>
          </c:cat>
          <c:val>
            <c:numRef>
              <c:f>'3'!$L$22:$N$22</c:f>
              <c:numCache>
                <c:formatCode>#\ ##0</c:formatCode>
                <c:ptCount val="3"/>
                <c:pt idx="0">
                  <c:v>1980</c:v>
                </c:pt>
                <c:pt idx="1">
                  <c:v>1850</c:v>
                </c:pt>
                <c:pt idx="2">
                  <c:v>1899</c:v>
                </c:pt>
              </c:numCache>
            </c:numRef>
          </c:val>
        </c:ser>
        <c:ser>
          <c:idx val="1"/>
          <c:order val="1"/>
          <c:tx>
            <c:strRef>
              <c:f>'3'!$K$23</c:f>
              <c:strCache>
                <c:ptCount val="1"/>
                <c:pt idx="0">
                  <c:v>Ажилд орсон хүний тоо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'3'!$L$21:$N$21</c:f>
              <c:strCache>
                <c:ptCount val="3"/>
                <c:pt idx="0">
                  <c:v>2013.I-IX</c:v>
                </c:pt>
                <c:pt idx="1">
                  <c:v>2014.I-IX</c:v>
                </c:pt>
                <c:pt idx="2">
                  <c:v>2015.I-IX</c:v>
                </c:pt>
              </c:strCache>
            </c:strRef>
          </c:cat>
          <c:val>
            <c:numRef>
              <c:f>'3'!$L$23:$N$23</c:f>
              <c:numCache>
                <c:formatCode>#\ ##0</c:formatCode>
                <c:ptCount val="3"/>
                <c:pt idx="0">
                  <c:v>1038</c:v>
                </c:pt>
                <c:pt idx="1">
                  <c:v>812</c:v>
                </c:pt>
                <c:pt idx="2">
                  <c:v>569</c:v>
                </c:pt>
              </c:numCache>
            </c:numRef>
          </c:val>
        </c:ser>
        <c:marker val="1"/>
        <c:axId val="80657792"/>
        <c:axId val="80704640"/>
      </c:lineChart>
      <c:catAx>
        <c:axId val="806577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704640"/>
        <c:crosses val="autoZero"/>
        <c:auto val="1"/>
        <c:lblAlgn val="ctr"/>
        <c:lblOffset val="100"/>
      </c:catAx>
      <c:valAx>
        <c:axId val="80704640"/>
        <c:scaling>
          <c:orientation val="minMax"/>
        </c:scaling>
        <c:delete val="1"/>
        <c:axPos val="l"/>
        <c:numFmt formatCode="#\ ##0" sourceLinked="1"/>
        <c:tickLblPos val="none"/>
        <c:crossAx val="806577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8.1099956255468064E-2"/>
          <c:y val="0.8839665354330708"/>
          <c:w val="0.83780008748906465"/>
          <c:h val="7.8996427529892235E-2"/>
        </c:manualLayout>
      </c:layout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3613074449164642"/>
          <c:y val="5.7014106113448246E-2"/>
          <c:w val="0.8416731241928096"/>
          <c:h val="0.89814814814814814"/>
        </c:manualLayout>
      </c:layout>
      <c:barChart>
        <c:barDir val="bar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'газар өмчлөл'!$X$1:$X$13</c:f>
              <c:strCache>
                <c:ptCount val="13"/>
                <c:pt idx="0">
                  <c:v>Íà</c:v>
                </c:pt>
                <c:pt idx="1">
                  <c:v>Äà</c:v>
                </c:pt>
                <c:pt idx="2">
                  <c:v>Õà</c:v>
                </c:pt>
                <c:pt idx="3">
                  <c:v>Àñ</c:v>
                </c:pt>
                <c:pt idx="4">
                  <c:v>Óá</c:v>
                </c:pt>
                <c:pt idx="5">
                  <c:v>Ñ¿</c:v>
                </c:pt>
                <c:pt idx="6">
                  <c:v>Òø</c:v>
                </c:pt>
                <c:pt idx="7">
                  <c:v>Ìõ</c:v>
                </c:pt>
                <c:pt idx="8">
                  <c:v>Îí</c:v>
                </c:pt>
                <c:pt idx="9">
                  <c:v>Áä</c:v>
                </c:pt>
                <c:pt idx="10">
                  <c:v>Òö</c:v>
                </c:pt>
                <c:pt idx="11">
                  <c:v>Ýö</c:v>
                </c:pt>
                <c:pt idx="12">
                  <c:v>Áó</c:v>
                </c:pt>
              </c:strCache>
            </c:strRef>
          </c:cat>
          <c:val>
            <c:numRef>
              <c:f>'газар өмчлөл'!$Y$1:$Y$13</c:f>
              <c:numCache>
                <c:formatCode>General</c:formatCode>
                <c:ptCount val="13"/>
                <c:pt idx="0">
                  <c:v>112</c:v>
                </c:pt>
                <c:pt idx="1">
                  <c:v>182</c:v>
                </c:pt>
                <c:pt idx="2">
                  <c:v>214</c:v>
                </c:pt>
                <c:pt idx="3">
                  <c:v>220</c:v>
                </c:pt>
                <c:pt idx="4">
                  <c:v>297</c:v>
                </c:pt>
                <c:pt idx="5">
                  <c:v>400</c:v>
                </c:pt>
                <c:pt idx="6">
                  <c:v>424</c:v>
                </c:pt>
                <c:pt idx="7">
                  <c:v>550</c:v>
                </c:pt>
                <c:pt idx="8">
                  <c:v>551</c:v>
                </c:pt>
                <c:pt idx="9">
                  <c:v>563</c:v>
                </c:pt>
                <c:pt idx="10">
                  <c:v>613</c:v>
                </c:pt>
                <c:pt idx="11" formatCode="#\ ##0">
                  <c:v>1391</c:v>
                </c:pt>
                <c:pt idx="12" formatCode="#\ ##0">
                  <c:v>4400</c:v>
                </c:pt>
              </c:numCache>
            </c:numRef>
          </c:val>
        </c:ser>
        <c:axId val="83203968"/>
        <c:axId val="83205504"/>
      </c:barChart>
      <c:catAx>
        <c:axId val="8320396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baseline="0">
                <a:latin typeface="Arial Mon" pitchFamily="34" charset="0"/>
              </a:defRPr>
            </a:pPr>
            <a:endParaRPr lang="en-US"/>
          </a:p>
        </c:txPr>
        <c:crossAx val="83205504"/>
        <c:crosses val="autoZero"/>
        <c:auto val="1"/>
        <c:lblAlgn val="ctr"/>
        <c:lblOffset val="100"/>
      </c:catAx>
      <c:valAx>
        <c:axId val="83205504"/>
        <c:scaling>
          <c:orientation val="minMax"/>
        </c:scaling>
        <c:delete val="1"/>
        <c:axPos val="b"/>
        <c:numFmt formatCode="General" sourceLinked="1"/>
        <c:tickLblPos val="none"/>
        <c:crossAx val="83203968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4743564339225843"/>
          <c:y val="4.5026383771808585E-2"/>
          <c:w val="0.82320453320818543"/>
          <c:h val="0.88888888888888884"/>
        </c:manualLayout>
      </c:layout>
      <c:barChart>
        <c:barDir val="bar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'газар өмчлөл'!$AB$1:$AB$13</c:f>
              <c:strCache>
                <c:ptCount val="13"/>
                <c:pt idx="0">
                  <c:v>Íà</c:v>
                </c:pt>
                <c:pt idx="1">
                  <c:v>Äà</c:v>
                </c:pt>
                <c:pt idx="2">
                  <c:v>Àñ</c:v>
                </c:pt>
                <c:pt idx="3">
                  <c:v>Õà</c:v>
                </c:pt>
                <c:pt idx="4">
                  <c:v>Óá</c:v>
                </c:pt>
                <c:pt idx="5">
                  <c:v>Ñ¿</c:v>
                </c:pt>
                <c:pt idx="6">
                  <c:v>Ìõ</c:v>
                </c:pt>
                <c:pt idx="7">
                  <c:v>Òø</c:v>
                </c:pt>
                <c:pt idx="8">
                  <c:v>Îí</c:v>
                </c:pt>
                <c:pt idx="9">
                  <c:v>Áä</c:v>
                </c:pt>
                <c:pt idx="10">
                  <c:v>Òö</c:v>
                </c:pt>
                <c:pt idx="11">
                  <c:v>Ýö</c:v>
                </c:pt>
                <c:pt idx="12">
                  <c:v>Áó</c:v>
                </c:pt>
              </c:strCache>
            </c:strRef>
          </c:cat>
          <c:val>
            <c:numRef>
              <c:f>'газар өмчлөл'!$AC$1:$AC$13</c:f>
              <c:numCache>
                <c:formatCode>General</c:formatCode>
                <c:ptCount val="13"/>
                <c:pt idx="0">
                  <c:v>112</c:v>
                </c:pt>
                <c:pt idx="1">
                  <c:v>162</c:v>
                </c:pt>
                <c:pt idx="2">
                  <c:v>183</c:v>
                </c:pt>
                <c:pt idx="3">
                  <c:v>194</c:v>
                </c:pt>
                <c:pt idx="4">
                  <c:v>263</c:v>
                </c:pt>
                <c:pt idx="5">
                  <c:v>372</c:v>
                </c:pt>
                <c:pt idx="6">
                  <c:v>378</c:v>
                </c:pt>
                <c:pt idx="7">
                  <c:v>424</c:v>
                </c:pt>
                <c:pt idx="8">
                  <c:v>534</c:v>
                </c:pt>
                <c:pt idx="9">
                  <c:v>550</c:v>
                </c:pt>
                <c:pt idx="10">
                  <c:v>605</c:v>
                </c:pt>
                <c:pt idx="11" formatCode="#\ ##0">
                  <c:v>1274</c:v>
                </c:pt>
                <c:pt idx="12" formatCode="#\ ##0">
                  <c:v>3390</c:v>
                </c:pt>
              </c:numCache>
            </c:numRef>
          </c:val>
        </c:ser>
        <c:axId val="84159488"/>
        <c:axId val="84169472"/>
      </c:barChart>
      <c:catAx>
        <c:axId val="8415948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000" baseline="0">
                <a:latin typeface="Arial Mon" pitchFamily="34" charset="0"/>
              </a:defRPr>
            </a:pPr>
            <a:endParaRPr lang="en-US"/>
          </a:p>
        </c:txPr>
        <c:crossAx val="84169472"/>
        <c:crosses val="autoZero"/>
        <c:auto val="1"/>
        <c:lblAlgn val="ctr"/>
        <c:lblOffset val="100"/>
      </c:catAx>
      <c:valAx>
        <c:axId val="84169472"/>
        <c:scaling>
          <c:orientation val="minMax"/>
        </c:scaling>
        <c:delete val="1"/>
        <c:axPos val="b"/>
        <c:numFmt formatCode="General" sourceLinked="1"/>
        <c:tickLblPos val="none"/>
        <c:crossAx val="84159488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хэргийн улмаас гэмтсэн, нас барсан хүний тоо, жил бүрийн эхний 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дүгээр</a:t>
            </a:r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424300087489113"/>
          <c:y val="2.7777777777777891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'gemt hereg1'!$G$3</c:f>
              <c:strCache>
                <c:ptCount val="1"/>
                <c:pt idx="0">
                  <c:v>Гэмтэж осолдсон хүн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2013.I-IX</c:v>
                </c:pt>
                <c:pt idx="1">
                  <c:v>2014.I-IX</c:v>
                </c:pt>
                <c:pt idx="2">
                  <c:v>2015.I-IX</c:v>
                </c:pt>
              </c:strCache>
            </c:strRef>
          </c:cat>
          <c:val>
            <c:numRef>
              <c:f>'gemt hereg1'!$H$3:$J$3</c:f>
              <c:numCache>
                <c:formatCode>General</c:formatCode>
                <c:ptCount val="3"/>
                <c:pt idx="0">
                  <c:v>92</c:v>
                </c:pt>
                <c:pt idx="1">
                  <c:v>107</c:v>
                </c:pt>
                <c:pt idx="2">
                  <c:v>125</c:v>
                </c:pt>
              </c:numCache>
            </c:numRef>
          </c:val>
        </c:ser>
        <c:ser>
          <c:idx val="1"/>
          <c:order val="1"/>
          <c:tx>
            <c:strRef>
              <c:f>'gemt hereg1'!$G$4</c:f>
              <c:strCache>
                <c:ptCount val="1"/>
                <c:pt idx="0">
                  <c:v>Нас барсан хүн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2013.I-IX</c:v>
                </c:pt>
                <c:pt idx="1">
                  <c:v>2014.I-IX</c:v>
                </c:pt>
                <c:pt idx="2">
                  <c:v>2015.I-IX</c:v>
                </c:pt>
              </c:strCache>
            </c:strRef>
          </c:cat>
          <c:val>
            <c:numRef>
              <c:f>'gemt hereg1'!$H$4:$J$4</c:f>
              <c:numCache>
                <c:formatCode>General</c:formatCode>
                <c:ptCount val="3"/>
                <c:pt idx="0">
                  <c:v>25</c:v>
                </c:pt>
                <c:pt idx="1">
                  <c:v>26</c:v>
                </c:pt>
                <c:pt idx="2">
                  <c:v>35</c:v>
                </c:pt>
              </c:numCache>
            </c:numRef>
          </c:val>
        </c:ser>
        <c:gapWidth val="219"/>
        <c:overlap val="-27"/>
        <c:axId val="86059264"/>
        <c:axId val="86065152"/>
      </c:barChart>
      <c:catAx>
        <c:axId val="860592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6065152"/>
        <c:crosses val="autoZero"/>
        <c:auto val="1"/>
        <c:lblAlgn val="ctr"/>
        <c:lblOffset val="100"/>
      </c:catAx>
      <c:valAx>
        <c:axId val="8606515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605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хэргийн  улмаас учирсан хохирлын хэмжээ, жил бүрийн эхний 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дүгээр 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байдлаар, сая төгрөг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'gemt hereg1'!$G$22</c:f>
              <c:strCache>
                <c:ptCount val="1"/>
                <c:pt idx="0">
                  <c:v>Нийт хохирол /сая төгрөг/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2013.I-IX</c:v>
                </c:pt>
                <c:pt idx="1">
                  <c:v>2014.I-IX</c:v>
                </c:pt>
                <c:pt idx="2">
                  <c:v>2015.I-IX</c:v>
                </c:pt>
              </c:strCache>
            </c:strRef>
          </c:cat>
          <c:val>
            <c:numRef>
              <c:f>'gemt hereg1'!$H$22:$J$22</c:f>
              <c:numCache>
                <c:formatCode>0.0</c:formatCode>
                <c:ptCount val="3"/>
                <c:pt idx="0">
                  <c:v>431.3</c:v>
                </c:pt>
                <c:pt idx="1">
                  <c:v>333.2</c:v>
                </c:pt>
                <c:pt idx="2">
                  <c:v>799.7</c:v>
                </c:pt>
              </c:numCache>
            </c:numRef>
          </c:val>
        </c:ser>
        <c:ser>
          <c:idx val="1"/>
          <c:order val="1"/>
          <c:tx>
            <c:strRef>
              <c:f>'gemt hereg1'!$G$23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2013.I-IX</c:v>
                </c:pt>
                <c:pt idx="1">
                  <c:v>2014.I-IX</c:v>
                </c:pt>
                <c:pt idx="2">
                  <c:v>2015.I-IX</c:v>
                </c:pt>
              </c:strCache>
            </c:strRef>
          </c:cat>
          <c:val>
            <c:numRef>
              <c:f>'gemt hereg1'!$H$23:$J$23</c:f>
              <c:numCache>
                <c:formatCode>0.0</c:formatCode>
                <c:ptCount val="3"/>
                <c:pt idx="0">
                  <c:v>83.5</c:v>
                </c:pt>
                <c:pt idx="1">
                  <c:v>72.900000000000006</c:v>
                </c:pt>
                <c:pt idx="2">
                  <c:v>79.2</c:v>
                </c:pt>
              </c:numCache>
            </c:numRef>
          </c:val>
        </c:ser>
        <c:gapWidth val="219"/>
        <c:overlap val="-27"/>
        <c:axId val="84452480"/>
        <c:axId val="84454016"/>
      </c:barChart>
      <c:catAx>
        <c:axId val="844524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54016"/>
        <c:crosses val="autoZero"/>
        <c:auto val="1"/>
        <c:lblAlgn val="ctr"/>
        <c:lblOffset val="100"/>
      </c:catAx>
      <c:valAx>
        <c:axId val="84454016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8445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 dirty="0" err="1">
                <a:solidFill>
                  <a:srgbClr val="424242"/>
                </a:solidFill>
                <a:latin typeface="Arial"/>
                <a:cs typeface="Arial"/>
              </a:rPr>
              <a:t>Бүртгэ</a:t>
            </a:r>
            <a:r>
              <a:rPr lang="mn-MN" sz="1200" b="1" i="0" u="none" strike="noStrike" baseline="0" dirty="0">
                <a:solidFill>
                  <a:srgbClr val="424242"/>
                </a:solidFill>
                <a:latin typeface="Arial"/>
                <a:cs typeface="Arial"/>
              </a:rPr>
              <a:t>гдсэн гэмт хэргийн</a:t>
            </a:r>
            <a:r>
              <a:rPr lang="en-US" sz="1200" b="1" i="0" u="none" strike="noStrike" baseline="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 dirty="0" err="1">
                <a:solidFill>
                  <a:srgbClr val="424242"/>
                </a:solidFill>
                <a:latin typeface="Arial"/>
                <a:cs typeface="Arial"/>
              </a:rPr>
              <a:t>тоо</a:t>
            </a:r>
            <a:r>
              <a:rPr lang="en-US" sz="1200" b="1" i="0" u="none" strike="noStrike" baseline="0" dirty="0">
                <a:solidFill>
                  <a:srgbClr val="424242"/>
                </a:solidFill>
                <a:latin typeface="Arial"/>
                <a:cs typeface="Arial"/>
              </a:rPr>
              <a:t>, </a:t>
            </a:r>
            <a:r>
              <a:rPr lang="en-US" sz="1200" b="1" i="0" u="none" strike="noStrike" baseline="0" dirty="0" err="1">
                <a:solidFill>
                  <a:srgbClr val="424242"/>
                </a:solidFill>
                <a:latin typeface="Arial"/>
                <a:cs typeface="Arial"/>
              </a:rPr>
              <a:t>жил</a:t>
            </a:r>
            <a:r>
              <a:rPr lang="en-US" sz="1200" b="1" i="0" u="none" strike="noStrike" baseline="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 dirty="0" err="1">
                <a:solidFill>
                  <a:srgbClr val="424242"/>
                </a:solidFill>
                <a:latin typeface="Arial"/>
                <a:cs typeface="Arial"/>
              </a:rPr>
              <a:t>бүрийн</a:t>
            </a:r>
            <a:r>
              <a:rPr lang="en-US" sz="1200" b="1" i="0" u="none" strike="noStrike" baseline="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endParaRPr lang="mn-MN" sz="1200" b="1" i="0" u="none" strike="noStrike" baseline="0" dirty="0">
              <a:solidFill>
                <a:srgbClr val="424242"/>
              </a:solidFill>
              <a:latin typeface="Arial"/>
              <a:cs typeface="Arial"/>
            </a:endParaRP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 dirty="0" err="1">
                <a:solidFill>
                  <a:srgbClr val="424242"/>
                </a:solidFill>
                <a:latin typeface="Arial"/>
                <a:cs typeface="Arial"/>
              </a:rPr>
              <a:t>эхний</a:t>
            </a:r>
            <a:r>
              <a:rPr lang="en-US" sz="1200" b="1" i="0" u="none" strike="noStrike" baseline="0" dirty="0">
                <a:solidFill>
                  <a:srgbClr val="424242"/>
                </a:solidFill>
                <a:latin typeface="Arial"/>
                <a:cs typeface="Arial"/>
              </a:rPr>
              <a:t> 9 </a:t>
            </a:r>
            <a:r>
              <a:rPr lang="en-US" sz="1200" b="1" i="0" u="none" strike="noStrike" baseline="0" dirty="0" smtClean="0">
                <a:solidFill>
                  <a:srgbClr val="424242"/>
                </a:solidFill>
                <a:latin typeface="Arial"/>
                <a:cs typeface="Arial"/>
              </a:rPr>
              <a:t>д</a:t>
            </a:r>
            <a:r>
              <a:rPr lang="mn-MN" sz="1200" b="1" i="0" u="none" strike="noStrike" baseline="0" dirty="0" smtClean="0">
                <a:solidFill>
                  <a:srgbClr val="424242"/>
                </a:solidFill>
                <a:latin typeface="Arial"/>
                <a:cs typeface="Arial"/>
              </a:rPr>
              <a:t>үгээр</a:t>
            </a:r>
            <a:r>
              <a:rPr lang="en-US" sz="1200" b="1" i="0" u="none" strike="noStrike" baseline="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 dirty="0" err="1">
                <a:solidFill>
                  <a:srgbClr val="424242"/>
                </a:solidFill>
                <a:latin typeface="Arial"/>
                <a:cs typeface="Arial"/>
              </a:rPr>
              <a:t>сарын</a:t>
            </a:r>
            <a:r>
              <a:rPr lang="mn-MN" sz="1200" b="1" i="0" u="none" strike="noStrike" baseline="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 dirty="0" err="1">
                <a:solidFill>
                  <a:srgbClr val="424242"/>
                </a:solidFill>
                <a:latin typeface="Arial"/>
                <a:cs typeface="Arial"/>
              </a:rPr>
              <a:t>байдлаар</a:t>
            </a:r>
            <a:r>
              <a:rPr lang="en-US" sz="1200" b="1" i="0" u="none" strike="noStrike" baseline="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</a:p>
        </c:rich>
      </c:tx>
      <c:layout>
        <c:manualLayout>
          <c:xMode val="edge"/>
          <c:yMode val="edge"/>
          <c:x val="0.26757892475716782"/>
          <c:y val="3.242350761518143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1.8420120439249083E-2"/>
          <c:y val="0.18097222222222278"/>
          <c:w val="0.96882748848742473"/>
          <c:h val="0.72088764946048611"/>
        </c:manualLayout>
      </c:layout>
      <c:barChart>
        <c:barDir val="col"/>
        <c:grouping val="clustered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slaid!$B$3:$K$3</c:f>
              <c:numCache>
                <c:formatCode>0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slaid!$B$4:$K$4</c:f>
              <c:numCache>
                <c:formatCode>0</c:formatCode>
                <c:ptCount val="10"/>
                <c:pt idx="0">
                  <c:v>125</c:v>
                </c:pt>
                <c:pt idx="1">
                  <c:v>161</c:v>
                </c:pt>
                <c:pt idx="2">
                  <c:v>129</c:v>
                </c:pt>
                <c:pt idx="3">
                  <c:v>144</c:v>
                </c:pt>
                <c:pt idx="4">
                  <c:v>120</c:v>
                </c:pt>
                <c:pt idx="5">
                  <c:v>169</c:v>
                </c:pt>
                <c:pt idx="6" formatCode="General">
                  <c:v>176</c:v>
                </c:pt>
                <c:pt idx="7" formatCode="General">
                  <c:v>224</c:v>
                </c:pt>
                <c:pt idx="8" formatCode="General">
                  <c:v>237</c:v>
                </c:pt>
                <c:pt idx="9" formatCode="General">
                  <c:v>259</c:v>
                </c:pt>
              </c:numCache>
            </c:numRef>
          </c:val>
        </c:ser>
        <c:gapWidth val="80"/>
        <c:overlap val="-27"/>
        <c:axId val="83254272"/>
        <c:axId val="84448000"/>
      </c:barChart>
      <c:catAx>
        <c:axId val="83254272"/>
        <c:scaling>
          <c:orientation val="minMax"/>
        </c:scaling>
        <c:axPos val="b"/>
        <c:numFmt formatCode="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4448000"/>
        <c:crosses val="autoZero"/>
        <c:auto val="1"/>
        <c:lblAlgn val="ctr"/>
        <c:lblOffset val="100"/>
      </c:catAx>
      <c:valAx>
        <c:axId val="844480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tickLblPos val="none"/>
        <c:crossAx val="83254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хэргийн тоо, сумдаар, 2015 оны 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дүгээр 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5896892149844943"/>
          <c:y val="1.9698380376017829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8911923161307634"/>
          <c:y val="0.12927950151795123"/>
          <c:w val="0.66547313164802002"/>
          <c:h val="0.84147476888014328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hereg1'!$O$1:$O$13</c:f>
              <c:strCache>
                <c:ptCount val="13"/>
                <c:pt idx="0">
                  <c:v>Түвшинширээ</c:v>
                </c:pt>
                <c:pt idx="1">
                  <c:v>Уулбаян</c:v>
                </c:pt>
                <c:pt idx="2">
                  <c:v>Наран</c:v>
                </c:pt>
                <c:pt idx="3">
                  <c:v>Баяндэлгэр</c:v>
                </c:pt>
                <c:pt idx="4">
                  <c:v>Онгон</c:v>
                </c:pt>
                <c:pt idx="5">
                  <c:v>Түмэнцогт</c:v>
                </c:pt>
                <c:pt idx="6">
                  <c:v>Халзан</c:v>
                </c:pt>
                <c:pt idx="7">
                  <c:v>Асгат</c:v>
                </c:pt>
                <c:pt idx="8">
                  <c:v>Дарьганга</c:v>
                </c:pt>
                <c:pt idx="9">
                  <c:v>Мөнххаан</c:v>
                </c:pt>
                <c:pt idx="10">
                  <c:v>Сүхбаатар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hereg1'!$P$1:$P$13</c:f>
              <c:numCache>
                <c:formatCode>General</c:formatCode>
                <c:ptCount val="13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18</c:v>
                </c:pt>
                <c:pt idx="10">
                  <c:v>20</c:v>
                </c:pt>
                <c:pt idx="11">
                  <c:v>28</c:v>
                </c:pt>
                <c:pt idx="12">
                  <c:v>132</c:v>
                </c:pt>
              </c:numCache>
            </c:numRef>
          </c:val>
        </c:ser>
        <c:gapWidth val="182"/>
        <c:axId val="85886464"/>
        <c:axId val="85888000"/>
      </c:barChart>
      <c:catAx>
        <c:axId val="858864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5888000"/>
        <c:crosses val="autoZero"/>
        <c:auto val="1"/>
        <c:lblAlgn val="ctr"/>
        <c:lblOffset val="100"/>
      </c:catAx>
      <c:valAx>
        <c:axId val="8588800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588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layout/>
    </c:title>
    <c:plotArea>
      <c:layout>
        <c:manualLayout>
          <c:layoutTarget val="inner"/>
          <c:xMode val="edge"/>
          <c:yMode val="edge"/>
          <c:x val="3.2176351090442062E-2"/>
          <c:y val="5.5479513838503094E-2"/>
          <c:w val="0.94133332101487055"/>
          <c:h val="0.79770544927371656"/>
        </c:manualLayout>
      </c:layout>
      <c:barChart>
        <c:barDir val="col"/>
        <c:grouping val="clustered"/>
        <c:ser>
          <c:idx val="0"/>
          <c:order val="0"/>
          <c:tx>
            <c:strRef>
              <c:f>'gemt hereg2'!$G$24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hereg2'!$H$23:$J$23</c:f>
              <c:strCache>
                <c:ptCount val="3"/>
                <c:pt idx="0">
                  <c:v>2013.I-IX</c:v>
                </c:pt>
                <c:pt idx="1">
                  <c:v>2014.I-IX</c:v>
                </c:pt>
                <c:pt idx="2">
                  <c:v>2015.I-IX</c:v>
                </c:pt>
              </c:strCache>
            </c:strRef>
          </c:cat>
          <c:val>
            <c:numRef>
              <c:f>'gemt hereg2'!$H$24:$J$24</c:f>
              <c:numCache>
                <c:formatCode>General</c:formatCode>
                <c:ptCount val="3"/>
                <c:pt idx="0">
                  <c:v>233</c:v>
                </c:pt>
                <c:pt idx="1">
                  <c:v>240</c:v>
                </c:pt>
                <c:pt idx="2">
                  <c:v>271</c:v>
                </c:pt>
              </c:numCache>
            </c:numRef>
          </c:val>
        </c:ser>
        <c:dLbls>
          <c:showVal val="1"/>
        </c:dLbls>
        <c:overlap val="-25"/>
        <c:axId val="86465536"/>
        <c:axId val="86487808"/>
      </c:barChart>
      <c:catAx>
        <c:axId val="864655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6487808"/>
        <c:crosses val="autoZero"/>
        <c:auto val="1"/>
        <c:lblAlgn val="ctr"/>
        <c:lblOffset val="100"/>
      </c:catAx>
      <c:valAx>
        <c:axId val="86487808"/>
        <c:scaling>
          <c:orientation val="minMax"/>
        </c:scaling>
        <c:delete val="1"/>
        <c:axPos val="l"/>
        <c:numFmt formatCode="General" sourceLinked="1"/>
        <c:tickLblPos val="none"/>
        <c:crossAx val="86465536"/>
        <c:crosses val="autoZero"/>
        <c:crossBetween val="between"/>
      </c:valAx>
      <c:spPr>
        <a:ln>
          <a:noFill/>
        </a:ln>
      </c:spPr>
    </c:plotArea>
    <c:plotVisOnly val="1"/>
    <c:dispBlanksAs val="gap"/>
  </c:chart>
  <c:spPr>
    <a:noFill/>
    <a:ln>
      <a:noFill/>
    </a:ln>
  </c:sp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Сэжигтэн,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яллагдагчийн тоо, сумаар, 2015 оны 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дүгээр 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hereg2'!$G$2:$G$14</c:f>
              <c:strCache>
                <c:ptCount val="13"/>
                <c:pt idx="0">
                  <c:v>Түвшинширээ</c:v>
                </c:pt>
                <c:pt idx="1">
                  <c:v>Наран</c:v>
                </c:pt>
                <c:pt idx="2">
                  <c:v>Халзан</c:v>
                </c:pt>
                <c:pt idx="3">
                  <c:v>Асгат</c:v>
                </c:pt>
                <c:pt idx="4">
                  <c:v>Онгон</c:v>
                </c:pt>
                <c:pt idx="5">
                  <c:v>Уулбаян</c:v>
                </c:pt>
                <c:pt idx="6">
                  <c:v>Баяндэлгэр</c:v>
                </c:pt>
                <c:pt idx="7">
                  <c:v>Түмэнцогт</c:v>
                </c:pt>
                <c:pt idx="8">
                  <c:v>Дарьганга</c:v>
                </c:pt>
                <c:pt idx="9">
                  <c:v>Сүхбаатар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hereg2'!$H$2:$H$14</c:f>
              <c:numCache>
                <c:formatCode>General</c:formatCode>
                <c:ptCount val="13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7</c:v>
                </c:pt>
                <c:pt idx="7">
                  <c:v>7</c:v>
                </c:pt>
                <c:pt idx="8">
                  <c:v>9</c:v>
                </c:pt>
                <c:pt idx="9">
                  <c:v>15</c:v>
                </c:pt>
                <c:pt idx="10">
                  <c:v>21</c:v>
                </c:pt>
                <c:pt idx="11">
                  <c:v>21</c:v>
                </c:pt>
                <c:pt idx="12">
                  <c:v>159</c:v>
                </c:pt>
              </c:numCache>
            </c:numRef>
          </c:val>
        </c:ser>
        <c:gapWidth val="107"/>
        <c:axId val="83804544"/>
        <c:axId val="83806080"/>
      </c:barChart>
      <c:catAx>
        <c:axId val="838045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806080"/>
        <c:crosses val="autoZero"/>
        <c:auto val="1"/>
        <c:lblAlgn val="ctr"/>
        <c:lblOffset val="100"/>
      </c:catAx>
      <c:valAx>
        <c:axId val="8380608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380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/>
            </a:pPr>
            <a:r>
              <a:rPr lang="mn-MN" sz="1200"/>
              <a:t>Зээлийн өрийн үлдэгдэл тэрбум төгрөг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3.4920634920634921E-2"/>
          <c:y val="0.18746177370030667"/>
          <c:w val="0.93015873015873063"/>
          <c:h val="0.60753304919453877"/>
        </c:manualLayout>
      </c:layout>
      <c:barChart>
        <c:barDir val="col"/>
        <c:grouping val="clustered"/>
        <c:ser>
          <c:idx val="0"/>
          <c:order val="0"/>
          <c:tx>
            <c:strRef>
              <c:f>'grafic (2)'!$B$3</c:f>
              <c:strCache>
                <c:ptCount val="1"/>
                <c:pt idx="0">
                  <c:v>Зээлийн өрийн үлдэгдэл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'grafic (2)'!$A$4:$A$8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'grafic (2)'!$B$4:$B$8</c:f>
              <c:numCache>
                <c:formatCode>General</c:formatCode>
                <c:ptCount val="5"/>
                <c:pt idx="0">
                  <c:v>32.800000000000004</c:v>
                </c:pt>
                <c:pt idx="1">
                  <c:v>45.5</c:v>
                </c:pt>
                <c:pt idx="2">
                  <c:v>70.5</c:v>
                </c:pt>
                <c:pt idx="3" formatCode="###\ ##0.0">
                  <c:v>94.4</c:v>
                </c:pt>
                <c:pt idx="4" formatCode="0.0">
                  <c:v>100.3</c:v>
                </c:pt>
              </c:numCache>
            </c:numRef>
          </c:val>
        </c:ser>
        <c:dLbls>
          <c:showVal val="1"/>
        </c:dLbls>
        <c:overlap val="-25"/>
        <c:axId val="59522048"/>
        <c:axId val="59527936"/>
      </c:barChart>
      <c:catAx>
        <c:axId val="595220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9527936"/>
        <c:crosses val="autoZero"/>
        <c:auto val="1"/>
        <c:lblAlgn val="ctr"/>
        <c:lblOffset val="100"/>
      </c:catAx>
      <c:valAx>
        <c:axId val="59527936"/>
        <c:scaling>
          <c:orientation val="minMax"/>
        </c:scaling>
        <c:delete val="1"/>
        <c:axPos val="l"/>
        <c:numFmt formatCode="General" sourceLinked="1"/>
        <c:tickLblPos val="none"/>
        <c:crossAx val="59522048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/>
            </a:pPr>
            <a:r>
              <a:rPr lang="mn-MN" sz="1200"/>
              <a:t>Хадгаламжийн үлдэгдэл тэрбум төгрөг</a:t>
            </a:r>
            <a:endParaRPr lang="en-US" sz="1200"/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tx>
            <c:strRef>
              <c:f>'grafic (2)'!$C$3</c:f>
              <c:strCache>
                <c:ptCount val="1"/>
                <c:pt idx="0">
                  <c:v>Хадгаламжийн үлдэгдэл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'grafic (2)'!$A$4:$A$8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'grafic (2)'!$C$4:$C$8</c:f>
              <c:numCache>
                <c:formatCode>0.0</c:formatCode>
                <c:ptCount val="5"/>
                <c:pt idx="0" formatCode="General">
                  <c:v>15.4</c:v>
                </c:pt>
                <c:pt idx="1">
                  <c:v>21.4</c:v>
                </c:pt>
                <c:pt idx="2" formatCode="General">
                  <c:v>26.2</c:v>
                </c:pt>
                <c:pt idx="3" formatCode="###\ ##0.0">
                  <c:v>29.8</c:v>
                </c:pt>
                <c:pt idx="4" formatCode="General">
                  <c:v>32.1</c:v>
                </c:pt>
              </c:numCache>
            </c:numRef>
          </c:val>
        </c:ser>
        <c:dLbls>
          <c:showVal val="1"/>
        </c:dLbls>
        <c:overlap val="-25"/>
        <c:axId val="59552512"/>
        <c:axId val="59554048"/>
      </c:barChart>
      <c:catAx>
        <c:axId val="595525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9554048"/>
        <c:crosses val="autoZero"/>
        <c:auto val="1"/>
        <c:lblAlgn val="ctr"/>
        <c:lblOffset val="100"/>
      </c:catAx>
      <c:valAx>
        <c:axId val="59554048"/>
        <c:scaling>
          <c:orientation val="minMax"/>
        </c:scaling>
        <c:delete val="1"/>
        <c:axPos val="l"/>
        <c:numFmt formatCode="General" sourceLinked="1"/>
        <c:tickLblPos val="none"/>
        <c:crossAx val="59552512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r>
              <a:rPr lang="mn-MN" dirty="0"/>
              <a:t>Бүртгэлтэй ажилгүй иргэдийн тоо, жил бүрийн 9 </a:t>
            </a:r>
            <a:r>
              <a:rPr lang="mn-MN" dirty="0" smtClean="0"/>
              <a:t>дүгээр </a:t>
            </a:r>
            <a:r>
              <a:rPr lang="mn-MN" dirty="0"/>
              <a:t>сарын байдлаар </a:t>
            </a:r>
          </a:p>
        </c:rich>
      </c:tx>
      <c:layout>
        <c:manualLayout>
          <c:xMode val="edge"/>
          <c:yMode val="edge"/>
          <c:x val="0.17307201145311382"/>
          <c:y val="1.851851851851854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2.0007374078240263E-2"/>
          <c:y val="0.21337947675895352"/>
          <c:w val="0.96882748848742473"/>
          <c:h val="0.68848024205307756"/>
        </c:manualLayout>
      </c:layout>
      <c:barChart>
        <c:barDir val="col"/>
        <c:grouping val="clustered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slaid!$B$3:$K$3</c:f>
              <c:numCache>
                <c:formatCode>0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slaid!$B$4:$K$4</c:f>
              <c:numCache>
                <c:formatCode>0</c:formatCode>
                <c:ptCount val="10"/>
                <c:pt idx="0">
                  <c:v>961</c:v>
                </c:pt>
                <c:pt idx="1">
                  <c:v>810</c:v>
                </c:pt>
                <c:pt idx="2" formatCode="#\ ##0">
                  <c:v>1127</c:v>
                </c:pt>
                <c:pt idx="3" formatCode="#\ ##0">
                  <c:v>1318</c:v>
                </c:pt>
                <c:pt idx="4" formatCode="#\ ##0">
                  <c:v>1270</c:v>
                </c:pt>
                <c:pt idx="5">
                  <c:v>953</c:v>
                </c:pt>
                <c:pt idx="6">
                  <c:v>855</c:v>
                </c:pt>
                <c:pt idx="7" formatCode="General">
                  <c:v>866</c:v>
                </c:pt>
                <c:pt idx="8" formatCode="General">
                  <c:v>711</c:v>
                </c:pt>
                <c:pt idx="9">
                  <c:v>881</c:v>
                </c:pt>
              </c:numCache>
            </c:numRef>
          </c:val>
        </c:ser>
        <c:gapWidth val="129"/>
        <c:overlap val="-27"/>
        <c:axId val="80639104"/>
        <c:axId val="80640640"/>
      </c:barChart>
      <c:catAx>
        <c:axId val="80639104"/>
        <c:scaling>
          <c:orientation val="minMax"/>
        </c:scaling>
        <c:axPos val="b"/>
        <c:numFmt formatCode="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0640640"/>
        <c:crosses val="autoZero"/>
        <c:auto val="1"/>
        <c:lblAlgn val="ctr"/>
        <c:lblOffset val="100"/>
      </c:catAx>
      <c:valAx>
        <c:axId val="80640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tickLblPos val="none"/>
        <c:crossAx val="806391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Даатгалын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хураамжийн орлого сая.төг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'[taniltsuulga_9-r sar azaa .xlsx]Sheet6'!$B$21</c:f>
              <c:strCache>
                <c:ptCount val="1"/>
                <c:pt idx="0">
                  <c:v>Даатгалын хураамж орлого сая.төг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'[taniltsuulga_9-r sar azaa .xlsx]Sheet6'!$A$22:$A$26</c:f>
              <c:strCache>
                <c:ptCount val="5"/>
                <c:pt idx="0">
                  <c:v>2011.I-IX</c:v>
                </c:pt>
                <c:pt idx="1">
                  <c:v>2012.I-IX</c:v>
                </c:pt>
                <c:pt idx="2">
                  <c:v>2013.I-IX</c:v>
                </c:pt>
                <c:pt idx="3">
                  <c:v>2014.I-IX</c:v>
                </c:pt>
                <c:pt idx="4">
                  <c:v>2015.I-IX</c:v>
                </c:pt>
              </c:strCache>
            </c:strRef>
          </c:cat>
          <c:val>
            <c:numRef>
              <c:f>'[taniltsuulga_9-r sar azaa .xlsx]Sheet6'!$B$22:$B$26</c:f>
              <c:numCache>
                <c:formatCode>###\ ##0.0</c:formatCode>
                <c:ptCount val="5"/>
                <c:pt idx="0">
                  <c:v>101.1</c:v>
                </c:pt>
                <c:pt idx="1">
                  <c:v>258.89999999999969</c:v>
                </c:pt>
                <c:pt idx="2">
                  <c:v>489.2</c:v>
                </c:pt>
                <c:pt idx="3">
                  <c:v>369.3</c:v>
                </c:pt>
                <c:pt idx="4" formatCode="0.0">
                  <c:v>443.5</c:v>
                </c:pt>
              </c:numCache>
            </c:numRef>
          </c:val>
        </c:ser>
        <c:dLbls>
          <c:showVal val="1"/>
        </c:dLbls>
        <c:overlap val="-25"/>
        <c:axId val="59533184"/>
        <c:axId val="59298944"/>
      </c:barChart>
      <c:catAx>
        <c:axId val="5953318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9298944"/>
        <c:crosses val="autoZero"/>
        <c:auto val="1"/>
        <c:lblAlgn val="ctr"/>
        <c:lblOffset val="100"/>
      </c:catAx>
      <c:valAx>
        <c:axId val="59298944"/>
        <c:scaling>
          <c:orientation val="minMax"/>
        </c:scaling>
        <c:delete val="1"/>
        <c:axPos val="l"/>
        <c:numFmt formatCode="###\ ##0.0" sourceLinked="1"/>
        <c:tickLblPos val="none"/>
        <c:crossAx val="59533184"/>
        <c:crosses val="autoZero"/>
        <c:crossBetween val="between"/>
      </c:valAx>
    </c:plotArea>
    <c:plotVisOnly val="1"/>
    <c:dispBlanksAs val="gap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/>
            </a:pPr>
            <a:r>
              <a:rPr lang="mn-MN" sz="1200"/>
              <a:t>Даатгалын хураамж 2015 оны эхний 9 сарын байдлаар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7687257217847768"/>
                  <c:y val="0.13717339768012871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801089363154273E-2"/>
                  <c:y val="0.12791834186339104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289700583256447E-2"/>
                  <c:y val="-3.9328281986785894E-3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2159280749668934E-2"/>
                  <c:y val="-1.6715526356049941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3898803296478221"/>
                  <c:y val="-0.13241202933191781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2529580052493441"/>
                  <c:y val="-0.1026763186859707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416165354330709"/>
                  <c:y val="-0.12978325289983925"/>
                </c:manualLayout>
              </c:layout>
              <c:tx>
                <c:rich>
                  <a:bodyPr/>
                  <a:lstStyle/>
                  <a:p>
                    <a:r>
                      <a:rPr lang="mn-MN" dirty="0"/>
                      <a:t>Гэр, хашаа, </a:t>
                    </a:r>
                  </a:p>
                  <a:p>
                    <a:r>
                      <a:rPr lang="mn-MN" dirty="0"/>
                      <a:t>байшин
1%</a:t>
                    </a: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6634776902887117E-2"/>
                  <c:y val="-0.20490136313605978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2620333615322893E-2"/>
                  <c:y val="-2.2992442800716245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5781736839956964"/>
                  <c:y val="6.2561048803737709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Sheet6!$A$8:$A$17</c:f>
              <c:strCache>
                <c:ptCount val="10"/>
                <c:pt idx="0">
                  <c:v>Àâòî òýýâðèéí õýðýãñýë</c:v>
                </c:pt>
                <c:pt idx="1">
                  <c:v>Æîëîî÷èéí õàðèóöëàãà</c:v>
                </c:pt>
                <c:pt idx="2">
                  <c:v>Иргэд эд хөрөнгө</c:v>
                </c:pt>
                <c:pt idx="3">
                  <c:v>Õºäºëìºðèéí ÷àäâàð ò¿ð àëäàëò</c:v>
                </c:pt>
                <c:pt idx="4">
                  <c:v>Зорчигчийн амь даатгал</c:v>
                </c:pt>
                <c:pt idx="5">
                  <c:v>Ãýíýòèéí îñîë</c:v>
                </c:pt>
                <c:pt idx="6">
                  <c:v>Гэр, хашаа, байшин</c:v>
                </c:pt>
                <c:pt idx="7">
                  <c:v>Õ¿¿õäèéí ãýíýòèéí îñîë </c:v>
                </c:pt>
                <c:pt idx="8">
                  <c:v>МИД</c:v>
                </c:pt>
                <c:pt idx="9">
                  <c:v>Хариуцлагын даатгал</c:v>
                </c:pt>
              </c:strCache>
            </c:strRef>
          </c:cat>
          <c:val>
            <c:numRef>
              <c:f>Sheet6!$C$8:$C$17</c:f>
              <c:numCache>
                <c:formatCode>0.0</c:formatCode>
                <c:ptCount val="10"/>
                <c:pt idx="0">
                  <c:v>7.0349492671927845</c:v>
                </c:pt>
                <c:pt idx="1">
                  <c:v>49.830890642615529</c:v>
                </c:pt>
                <c:pt idx="2">
                  <c:v>2.3224351747463361</c:v>
                </c:pt>
                <c:pt idx="3">
                  <c:v>4.3066516347237904</c:v>
                </c:pt>
                <c:pt idx="4">
                  <c:v>1.149943630214205</c:v>
                </c:pt>
                <c:pt idx="5">
                  <c:v>10.326944757609931</c:v>
                </c:pt>
                <c:pt idx="6">
                  <c:v>0.49605411499436342</c:v>
                </c:pt>
                <c:pt idx="7">
                  <c:v>5.9751972942502833</c:v>
                </c:pt>
                <c:pt idx="8">
                  <c:v>18.511837655016937</c:v>
                </c:pt>
                <c:pt idx="9">
                  <c:v>4.5095828635851175E-2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Sheet6!$C$21</c:f>
              <c:strCache>
                <c:ptCount val="1"/>
                <c:pt idx="0">
                  <c:v>Нөхөн төлбөр сая.төг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Sheet6!$A$22:$A$26</c:f>
              <c:strCache>
                <c:ptCount val="5"/>
                <c:pt idx="0">
                  <c:v>2011.I-IX</c:v>
                </c:pt>
                <c:pt idx="1">
                  <c:v>2012.I-IX</c:v>
                </c:pt>
                <c:pt idx="2">
                  <c:v>2013.I-IX</c:v>
                </c:pt>
                <c:pt idx="3">
                  <c:v>2014.I-IX</c:v>
                </c:pt>
                <c:pt idx="4">
                  <c:v>2015.I-IX</c:v>
                </c:pt>
              </c:strCache>
            </c:strRef>
          </c:cat>
          <c:val>
            <c:numRef>
              <c:f>Sheet6!$C$22:$C$26</c:f>
              <c:numCache>
                <c:formatCode>###\ ##0.0</c:formatCode>
                <c:ptCount val="5"/>
                <c:pt idx="0">
                  <c:v>13.2</c:v>
                </c:pt>
                <c:pt idx="1">
                  <c:v>18.100000000000001</c:v>
                </c:pt>
                <c:pt idx="2">
                  <c:v>88.7</c:v>
                </c:pt>
                <c:pt idx="3">
                  <c:v>99.8</c:v>
                </c:pt>
                <c:pt idx="4" formatCode="0.0">
                  <c:v>44.5</c:v>
                </c:pt>
              </c:numCache>
            </c:numRef>
          </c:val>
        </c:ser>
        <c:dLbls>
          <c:showVal val="1"/>
        </c:dLbls>
        <c:overlap val="-25"/>
        <c:axId val="59632640"/>
        <c:axId val="60834560"/>
      </c:barChart>
      <c:catAx>
        <c:axId val="5963264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0834560"/>
        <c:crosses val="autoZero"/>
        <c:auto val="1"/>
        <c:lblAlgn val="ctr"/>
        <c:lblOffset val="100"/>
      </c:catAx>
      <c:valAx>
        <c:axId val="60834560"/>
        <c:scaling>
          <c:orientation val="minMax"/>
        </c:scaling>
        <c:delete val="1"/>
        <c:axPos val="l"/>
        <c:numFmt formatCode="###\ ##0.0" sourceLinked="1"/>
        <c:tickLblPos val="none"/>
        <c:crossAx val="59632640"/>
        <c:crosses val="autoZero"/>
        <c:crossBetween val="between"/>
      </c:valAx>
    </c:plotArea>
    <c:plotVisOnly val="1"/>
    <c:dispBlanksAs val="gap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орлого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Tosov!$B$14</c:f>
              <c:strCache>
                <c:ptCount val="1"/>
                <c:pt idx="0">
                  <c:v>Орлого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Tosov!$A$15:$A$19</c:f>
              <c:strCache>
                <c:ptCount val="5"/>
                <c:pt idx="0">
                  <c:v>2011.I-IX</c:v>
                </c:pt>
                <c:pt idx="1">
                  <c:v>2012.I-IX</c:v>
                </c:pt>
                <c:pt idx="2">
                  <c:v>2013.I-IX</c:v>
                </c:pt>
                <c:pt idx="3">
                  <c:v>2014.I-IX</c:v>
                </c:pt>
                <c:pt idx="4">
                  <c:v>2015.I-IX</c:v>
                </c:pt>
              </c:strCache>
            </c:strRef>
          </c:cat>
          <c:val>
            <c:numRef>
              <c:f>Tosov!$B$15:$B$19</c:f>
              <c:numCache>
                <c:formatCode>###\ ##0.0</c:formatCode>
                <c:ptCount val="5"/>
                <c:pt idx="0">
                  <c:v>7.6</c:v>
                </c:pt>
                <c:pt idx="1">
                  <c:v>7.6</c:v>
                </c:pt>
                <c:pt idx="2">
                  <c:v>36.200000000000003</c:v>
                </c:pt>
                <c:pt idx="3">
                  <c:v>36.700000000000003</c:v>
                </c:pt>
                <c:pt idx="4" formatCode="0.0">
                  <c:v>35.1</c:v>
                </c:pt>
              </c:numCache>
            </c:numRef>
          </c:val>
        </c:ser>
        <c:dLbls>
          <c:showVal val="1"/>
        </c:dLbls>
        <c:overlap val="-25"/>
        <c:axId val="60880000"/>
        <c:axId val="60881536"/>
      </c:barChart>
      <c:catAx>
        <c:axId val="608800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0881536"/>
        <c:crosses val="autoZero"/>
        <c:auto val="1"/>
        <c:lblAlgn val="ctr"/>
        <c:lblOffset val="100"/>
      </c:catAx>
      <c:valAx>
        <c:axId val="60881536"/>
        <c:scaling>
          <c:orientation val="minMax"/>
        </c:scaling>
        <c:delete val="1"/>
        <c:axPos val="l"/>
        <c:numFmt formatCode="###\ ##0.0" sourceLinked="1"/>
        <c:tickLblPos val="none"/>
        <c:crossAx val="60880000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 зарлага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Tosov!$C$14</c:f>
              <c:strCache>
                <c:ptCount val="1"/>
                <c:pt idx="0">
                  <c:v>Зарлага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Tosov!$A$15:$A$19</c:f>
              <c:strCache>
                <c:ptCount val="5"/>
                <c:pt idx="0">
                  <c:v>2011.I-IX</c:v>
                </c:pt>
                <c:pt idx="1">
                  <c:v>2012.I-IX</c:v>
                </c:pt>
                <c:pt idx="2">
                  <c:v>2013.I-IX</c:v>
                </c:pt>
                <c:pt idx="3">
                  <c:v>2014.I-IX</c:v>
                </c:pt>
                <c:pt idx="4">
                  <c:v>2015.I-IX</c:v>
                </c:pt>
              </c:strCache>
            </c:strRef>
          </c:cat>
          <c:val>
            <c:numRef>
              <c:f>Tosov!$C$15:$C$19</c:f>
              <c:numCache>
                <c:formatCode>###\ ##0.0</c:formatCode>
                <c:ptCount val="5"/>
                <c:pt idx="0">
                  <c:v>6.4</c:v>
                </c:pt>
                <c:pt idx="1">
                  <c:v>5.9</c:v>
                </c:pt>
                <c:pt idx="2">
                  <c:v>30.3</c:v>
                </c:pt>
                <c:pt idx="3">
                  <c:v>38.4</c:v>
                </c:pt>
                <c:pt idx="4" formatCode="0.0">
                  <c:v>32.9</c:v>
                </c:pt>
              </c:numCache>
            </c:numRef>
          </c:val>
        </c:ser>
        <c:dLbls>
          <c:showVal val="1"/>
        </c:dLbls>
        <c:overlap val="-25"/>
        <c:axId val="60775040"/>
        <c:axId val="60789120"/>
      </c:barChart>
      <c:catAx>
        <c:axId val="607750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0789120"/>
        <c:crosses val="autoZero"/>
        <c:auto val="1"/>
        <c:lblAlgn val="ctr"/>
        <c:lblOffset val="100"/>
      </c:catAx>
      <c:valAx>
        <c:axId val="60789120"/>
        <c:scaling>
          <c:orientation val="minMax"/>
        </c:scaling>
        <c:delete val="1"/>
        <c:axPos val="l"/>
        <c:numFmt formatCode="###\ ##0.0" sourceLinked="1"/>
        <c:tickLblPos val="none"/>
        <c:crossAx val="60775040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/>
            </a:pPr>
            <a:r>
              <a:rPr lang="mn-MN" sz="1200"/>
              <a:t>Төсвийн зарлага </a:t>
            </a:r>
            <a:r>
              <a:rPr lang="en-US" sz="1200"/>
              <a:t>9</a:t>
            </a:r>
            <a:r>
              <a:rPr lang="mn-MN" sz="1200"/>
              <a:t>-р сар</a:t>
            </a:r>
            <a:endParaRPr lang="en-US" sz="1200"/>
          </a:p>
        </c:rich>
      </c:tx>
      <c:layout/>
    </c:title>
    <c:plotArea>
      <c:layout>
        <c:manualLayout>
          <c:layoutTarget val="inner"/>
          <c:xMode val="edge"/>
          <c:yMode val="edge"/>
          <c:x val="9.0718075852221997E-2"/>
          <c:y val="0.21379350292284879"/>
          <c:w val="0.32049103569324788"/>
          <c:h val="0.66168804742104204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7.091072484346489E-2"/>
                  <c:y val="9.9412688848201109E-3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9516434356780791E-3"/>
                  <c:y val="-1.7069777653450181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588600912228699E-2"/>
                  <c:y val="-8.7831510521984124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7062057128209349E-3"/>
                  <c:y val="-2.3907606045331077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7755240915565606E-2"/>
                  <c:y val="-4.4938111734431331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9041527545540171E-3"/>
                  <c:y val="-2.2034598488325358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7961494776645412E-2"/>
                  <c:y val="-1.8632954126532833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6.6971576468531407E-4"/>
                  <c:y val="1.7623096300014979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1356300304358543E-2"/>
                  <c:y val="8.8076154154985327E-3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5128887245587801E-2"/>
                  <c:y val="7.2516204576061599E-3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6.8138097147842358E-2"/>
                  <c:y val="2.1091426160002789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Sheet4!$A$3:$A$15</c:f>
              <c:strCache>
                <c:ptCount val="13"/>
                <c:pt idx="0">
                  <c:v> Цалин хөлс ба нэмэгдэл урамшил</c:v>
                </c:pt>
                <c:pt idx="1">
                  <c:v>Ажил олгогчоос нийгмийн даатгалд төлөх шимтгэл</c:v>
                </c:pt>
                <c:pt idx="2">
                  <c:v> Байр ашиглалттай холбоотой зардал</c:v>
                </c:pt>
                <c:pt idx="3">
                  <c:v>Хангамжийн бараа материал</c:v>
                </c:pt>
                <c:pt idx="4">
                  <c:v> Нормативт зардал</c:v>
                </c:pt>
                <c:pt idx="5">
                  <c:v> Эд хогшил, урсгал засварын зардал</c:v>
                </c:pt>
                <c:pt idx="6">
                  <c:v> Бусдаар гүйцэтгүүлсэн ажил үйлчилгээ</c:v>
                </c:pt>
                <c:pt idx="7">
                  <c:v> Томилолт зочны зардал</c:v>
                </c:pt>
                <c:pt idx="8">
                  <c:v> Бараа үйлчилгээний бусад зардал</c:v>
                </c:pt>
                <c:pt idx="9">
                  <c:v> Нийгмийн халамж үйлчилгээний зардал</c:v>
                </c:pt>
                <c:pt idx="10">
                  <c:v> Ажил олгогчоос олгох тэтгэмж, урамшуулал</c:v>
                </c:pt>
                <c:pt idx="11">
                  <c:v> Хөрөнгө оруулалт</c:v>
                </c:pt>
                <c:pt idx="12">
                  <c:v>Татаас</c:v>
                </c:pt>
              </c:strCache>
            </c:strRef>
          </c:cat>
          <c:val>
            <c:numRef>
              <c:f>Sheet4!$C$3:$C$15</c:f>
              <c:numCache>
                <c:formatCode>General</c:formatCode>
                <c:ptCount val="13"/>
                <c:pt idx="0">
                  <c:v>44.2</c:v>
                </c:pt>
                <c:pt idx="1">
                  <c:v>4.8</c:v>
                </c:pt>
                <c:pt idx="2">
                  <c:v>7.8</c:v>
                </c:pt>
                <c:pt idx="3">
                  <c:v>1.4</c:v>
                </c:pt>
                <c:pt idx="4">
                  <c:v>4</c:v>
                </c:pt>
                <c:pt idx="5">
                  <c:v>0.7000000000000004</c:v>
                </c:pt>
                <c:pt idx="6">
                  <c:v>2.4</c:v>
                </c:pt>
                <c:pt idx="7">
                  <c:v>0.4</c:v>
                </c:pt>
                <c:pt idx="8">
                  <c:v>21.5</c:v>
                </c:pt>
                <c:pt idx="9">
                  <c:v>10.1</c:v>
                </c:pt>
                <c:pt idx="10">
                  <c:v>1.7</c:v>
                </c:pt>
                <c:pt idx="11">
                  <c:v>0.4</c:v>
                </c:pt>
                <c:pt idx="12">
                  <c:v>0.60000000000000042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Sheet4!$A$3:$A$16</c:f>
              <c:strCache>
                <c:ptCount val="13"/>
                <c:pt idx="0">
                  <c:v> Цалин хөлс ба нэмэгдэл урамшил</c:v>
                </c:pt>
                <c:pt idx="1">
                  <c:v>Ажил олгогчоос нийгмийн даатгалд төлөх шимтгэл</c:v>
                </c:pt>
                <c:pt idx="2">
                  <c:v> Байр ашиглалттай холбоотой зардал</c:v>
                </c:pt>
                <c:pt idx="3">
                  <c:v>Хангамжийн бараа материал</c:v>
                </c:pt>
                <c:pt idx="4">
                  <c:v> Нормативт зардал</c:v>
                </c:pt>
                <c:pt idx="5">
                  <c:v> Эд хогшил, урсгал засварын зардал</c:v>
                </c:pt>
                <c:pt idx="6">
                  <c:v> Бусдаар гүйцэтгүүлсэн ажил үйлчилгээ</c:v>
                </c:pt>
                <c:pt idx="7">
                  <c:v> Томилолт зочны зардал</c:v>
                </c:pt>
                <c:pt idx="8">
                  <c:v> Бараа үйлчилгээний бусад зардал</c:v>
                </c:pt>
                <c:pt idx="9">
                  <c:v> Нийгмийн халамж үйлчилгээний зардал</c:v>
                </c:pt>
                <c:pt idx="10">
                  <c:v> Ажил олгогчоос олгох тэтгэмж, урамшуулал</c:v>
                </c:pt>
                <c:pt idx="11">
                  <c:v> Хөрөнгө оруулалт</c:v>
                </c:pt>
                <c:pt idx="12">
                  <c:v>Татаас</c:v>
                </c:pt>
              </c:strCache>
            </c:strRef>
          </c:cat>
          <c:val>
            <c:numRef>
              <c:f>Sheet4!$C$3:$C$16</c:f>
              <c:numCache>
                <c:formatCode>General</c:formatCode>
                <c:ptCount val="14"/>
                <c:pt idx="0">
                  <c:v>44.2</c:v>
                </c:pt>
                <c:pt idx="1">
                  <c:v>4.8</c:v>
                </c:pt>
                <c:pt idx="2">
                  <c:v>7.8</c:v>
                </c:pt>
                <c:pt idx="3">
                  <c:v>1.4</c:v>
                </c:pt>
                <c:pt idx="4">
                  <c:v>4</c:v>
                </c:pt>
                <c:pt idx="5">
                  <c:v>0.7000000000000004</c:v>
                </c:pt>
                <c:pt idx="6">
                  <c:v>2.4</c:v>
                </c:pt>
                <c:pt idx="7">
                  <c:v>0.4</c:v>
                </c:pt>
                <c:pt idx="8">
                  <c:v>21.5</c:v>
                </c:pt>
                <c:pt idx="9">
                  <c:v>10.1</c:v>
                </c:pt>
                <c:pt idx="10">
                  <c:v>1.7</c:v>
                </c:pt>
                <c:pt idx="11">
                  <c:v>0.4</c:v>
                </c:pt>
                <c:pt idx="12">
                  <c:v>0.60000000000000042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5569260189724756"/>
          <c:y val="0.14727388009083212"/>
          <c:w val="0.33765871325976826"/>
          <c:h val="0.8231466390166936"/>
        </c:manualLayout>
      </c:layout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zero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 algn="r">
              <a:defRPr sz="1050"/>
            </a:pPr>
            <a:r>
              <a:rPr lang="mn-MN" sz="1050" dirty="0">
                <a:latin typeface="Arial" pitchFamily="34" charset="0"/>
                <a:cs typeface="Arial" pitchFamily="34" charset="0"/>
              </a:rPr>
              <a:t>Хэрэглээний үнийн </a:t>
            </a:r>
            <a:r>
              <a:rPr lang="mn-MN" sz="1050" dirty="0" smtClean="0">
                <a:latin typeface="Arial" pitchFamily="34" charset="0"/>
                <a:cs typeface="Arial" pitchFamily="34" charset="0"/>
              </a:rPr>
              <a:t>индекс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baseline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050" baseline="0" dirty="0">
                <a:latin typeface="Arial" pitchFamily="34" charset="0"/>
                <a:cs typeface="Arial" pitchFamily="34" charset="0"/>
              </a:rPr>
              <a:t>өмнөх оны 12 сар</a:t>
            </a:r>
            <a:r>
              <a:rPr lang="en-US" sz="1050" baseline="0" dirty="0">
                <a:latin typeface="Arial" pitchFamily="34" charset="0"/>
                <a:cs typeface="Arial" pitchFamily="34" charset="0"/>
              </a:rPr>
              <a:t>=</a:t>
            </a:r>
            <a:r>
              <a:rPr lang="mn-MN" sz="1050" baseline="0" dirty="0">
                <a:latin typeface="Arial" pitchFamily="34" charset="0"/>
                <a:cs typeface="Arial" pitchFamily="34" charset="0"/>
              </a:rPr>
              <a:t>100</a:t>
            </a:r>
            <a:r>
              <a:rPr lang="en-US" sz="1050" baseline="0" dirty="0">
                <a:latin typeface="Arial" pitchFamily="34" charset="0"/>
                <a:cs typeface="Arial" pitchFamily="34" charset="0"/>
              </a:rPr>
              <a:t>%)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8044632545931758"/>
          <c:y val="3.1622625561635302E-2"/>
        </c:manualLayout>
      </c:layout>
    </c:title>
    <c:plotArea>
      <c:layout>
        <c:manualLayout>
          <c:layoutTarget val="inner"/>
          <c:xMode val="edge"/>
          <c:yMode val="edge"/>
          <c:x val="0.10293711102706048"/>
          <c:y val="0.15649043869516477"/>
          <c:w val="0.79674754629471178"/>
          <c:h val="0.6926461796442116"/>
        </c:manualLayout>
      </c:layout>
      <c:lineChart>
        <c:grouping val="standard"/>
        <c:ser>
          <c:idx val="0"/>
          <c:order val="0"/>
          <c:tx>
            <c:v>2013</c:v>
          </c:tx>
          <c:spPr>
            <a:ln w="22225"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5.822416302765648E-3"/>
                  <c:y val="-1.242236024844728E-2"/>
                </c:manualLayout>
              </c:layout>
              <c:dLblPos val="b"/>
              <c:showVal val="1"/>
            </c:dLbl>
            <c:dLbl>
              <c:idx val="1"/>
              <c:layout>
                <c:manualLayout>
                  <c:x val="1.1644832605531362E-2"/>
                  <c:y val="-1.6563146997929608E-2"/>
                </c:manualLayout>
              </c:layout>
              <c:dLblPos val="b"/>
              <c:showVal val="1"/>
            </c:dLbl>
            <c:dLbl>
              <c:idx val="2"/>
              <c:layout>
                <c:manualLayout>
                  <c:x val="1.7467248908296932E-2"/>
                  <c:y val="-8.2815734989648056E-3"/>
                </c:manualLayout>
              </c:layout>
              <c:dLblPos val="b"/>
              <c:showVal val="1"/>
            </c:dLbl>
            <c:dLbl>
              <c:idx val="3"/>
              <c:layout>
                <c:manualLayout>
                  <c:x val="2.134885977680738E-2"/>
                  <c:y val="-4.1407867494823334E-3"/>
                </c:manualLayout>
              </c:layout>
              <c:dLblPos val="b"/>
              <c:showVal val="1"/>
            </c:dLbl>
            <c:dLbl>
              <c:idx val="4"/>
              <c:layout>
                <c:manualLayout>
                  <c:x val="-2.9112081513828238E-2"/>
                  <c:y val="-8.2815734989648032E-2"/>
                </c:manualLayout>
              </c:layout>
              <c:dLblPos val="b"/>
              <c:showVal val="1"/>
            </c:dLbl>
            <c:dLbl>
              <c:idx val="5"/>
              <c:layout>
                <c:manualLayout>
                  <c:x val="-9.7040271712760789E-3"/>
                  <c:y val="-0.10351966873706005"/>
                </c:manualLayout>
              </c:layout>
              <c:dLblPos val="b"/>
              <c:showVal val="1"/>
            </c:dLbl>
            <c:dLbl>
              <c:idx val="6"/>
              <c:layout>
                <c:manualLayout>
                  <c:x val="-1.1644832605531362E-2"/>
                  <c:y val="-0.11180124223602518"/>
                </c:manualLayout>
              </c:layout>
              <c:dLblPos val="b"/>
              <c:showVal val="1"/>
            </c:dLbl>
            <c:dLbl>
              <c:idx val="7"/>
              <c:layout>
                <c:manualLayout>
                  <c:x val="-1.7467248908296932E-2"/>
                  <c:y val="-9.109730848861354E-2"/>
                </c:manualLayout>
              </c:layout>
              <c:dLblPos val="b"/>
              <c:showVal val="1"/>
            </c:dLbl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05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"/>
            <c:showVal val="1"/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'une1'!$R$4:$R$15</c:f>
              <c:numCache>
                <c:formatCode>General</c:formatCode>
                <c:ptCount val="12"/>
                <c:pt idx="0">
                  <c:v>100.9</c:v>
                </c:pt>
                <c:pt idx="1">
                  <c:v>101.4</c:v>
                </c:pt>
                <c:pt idx="2">
                  <c:v>101.7</c:v>
                </c:pt>
                <c:pt idx="3">
                  <c:v>102.8</c:v>
                </c:pt>
                <c:pt idx="4">
                  <c:v>103.7</c:v>
                </c:pt>
                <c:pt idx="5">
                  <c:v>103.8</c:v>
                </c:pt>
                <c:pt idx="6" formatCode="0.0">
                  <c:v>104</c:v>
                </c:pt>
                <c:pt idx="7">
                  <c:v>105.5</c:v>
                </c:pt>
                <c:pt idx="8">
                  <c:v>107.2</c:v>
                </c:pt>
                <c:pt idx="9">
                  <c:v>108.3</c:v>
                </c:pt>
                <c:pt idx="10">
                  <c:v>109.6</c:v>
                </c:pt>
                <c:pt idx="11">
                  <c:v>110.1</c:v>
                </c:pt>
              </c:numCache>
            </c:numRef>
          </c:val>
        </c:ser>
        <c:ser>
          <c:idx val="1"/>
          <c:order val="1"/>
          <c:tx>
            <c:v>2014</c:v>
          </c:tx>
          <c:spPr>
            <a:ln w="2222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squar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Lbls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  <c:txPr>
              <a:bodyPr/>
              <a:lstStyle/>
              <a:p>
                <a:pPr>
                  <a:defRPr sz="105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'une1'!$S$4:$S$15</c:f>
              <c:numCache>
                <c:formatCode>General</c:formatCode>
                <c:ptCount val="12"/>
                <c:pt idx="0" formatCode="0.0">
                  <c:v>102</c:v>
                </c:pt>
                <c:pt idx="1">
                  <c:v>102.7</c:v>
                </c:pt>
                <c:pt idx="2">
                  <c:v>103.5</c:v>
                </c:pt>
                <c:pt idx="3">
                  <c:v>104.9</c:v>
                </c:pt>
                <c:pt idx="4">
                  <c:v>105.2</c:v>
                </c:pt>
                <c:pt idx="5">
                  <c:v>106.5</c:v>
                </c:pt>
                <c:pt idx="6">
                  <c:v>107.5</c:v>
                </c:pt>
                <c:pt idx="7">
                  <c:v>108.5</c:v>
                </c:pt>
                <c:pt idx="8">
                  <c:v>109.4</c:v>
                </c:pt>
                <c:pt idx="9">
                  <c:v>109.5</c:v>
                </c:pt>
                <c:pt idx="10">
                  <c:v>110.4</c:v>
                </c:pt>
                <c:pt idx="11">
                  <c:v>111.3</c:v>
                </c:pt>
              </c:numCache>
            </c:numRef>
          </c:val>
        </c:ser>
        <c:ser>
          <c:idx val="2"/>
          <c:order val="2"/>
          <c:tx>
            <c:v>2015</c:v>
          </c:tx>
          <c:spPr>
            <a:ln w="22225">
              <a:solidFill>
                <a:srgbClr val="92D050"/>
              </a:solidFill>
            </a:ln>
          </c:spPr>
          <c:marker>
            <c:symbol val="triangle"/>
            <c:size val="5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dLbls>
            <c:dLbl>
              <c:idx val="0"/>
              <c:layout>
                <c:manualLayout>
                  <c:x val="-5.4342552159146462E-2"/>
                  <c:y val="-1.242236024844728E-2"/>
                </c:manualLayout>
              </c:layout>
              <c:showVal val="1"/>
            </c:dLbl>
            <c:dLbl>
              <c:idx val="1"/>
              <c:layout>
                <c:manualLayout>
                  <c:x val="-4.6579330422125177E-2"/>
                  <c:y val="-3.7267080745341616E-2"/>
                </c:manualLayout>
              </c:layout>
              <c:showVal val="1"/>
            </c:dLbl>
            <c:dLbl>
              <c:idx val="2"/>
              <c:layout>
                <c:manualLayout>
                  <c:x val="-3.4934650635919419E-2"/>
                  <c:y val="-4.140786749482394E-2"/>
                </c:manualLayout>
              </c:layout>
              <c:showVal val="1"/>
            </c:dLbl>
            <c:dLbl>
              <c:idx val="3"/>
              <c:layout>
                <c:manualLayout>
                  <c:x val="-2.9112081513828197E-2"/>
                  <c:y val="-1.242236024844728E-2"/>
                </c:manualLayout>
              </c:layout>
              <c:showVal val="1"/>
            </c:dLbl>
            <c:dLbl>
              <c:idx val="4"/>
              <c:layout>
                <c:manualLayout>
                  <c:x val="-1.1644832605531362E-2"/>
                  <c:y val="4.1407867494824016E-2"/>
                </c:manualLayout>
              </c:layout>
              <c:showVal val="1"/>
            </c:dLbl>
            <c:dLbl>
              <c:idx val="5"/>
              <c:layout>
                <c:manualLayout>
                  <c:x val="-1.1644832605531362E-2"/>
                  <c:y val="4.1407541448623332E-2"/>
                </c:manualLayout>
              </c:layout>
              <c:showVal val="1"/>
            </c:dLbl>
            <c:dLbl>
              <c:idx val="6"/>
              <c:layout>
                <c:manualLayout>
                  <c:x val="-5.822416302765648E-3"/>
                  <c:y val="4.5548654244306513E-2"/>
                </c:manualLayout>
              </c:layout>
              <c:showVal val="1"/>
            </c:dLbl>
            <c:dLbl>
              <c:idx val="7"/>
              <c:layout>
                <c:manualLayout>
                  <c:x val="-3.8817636878359816E-3"/>
                  <c:y val="1.242236024844728E-2"/>
                </c:manualLayout>
              </c:layout>
              <c:showVal val="1"/>
            </c:dLbl>
            <c:dLbl>
              <c:idx val="8"/>
              <c:layout>
                <c:manualLayout>
                  <c:x val="-7.7632217370208843E-3"/>
                  <c:y val="-2.0703933747412012E-2"/>
                </c:manualLayout>
              </c:layout>
              <c:showVal val="1"/>
            </c:dLbl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  <c:txPr>
              <a:bodyPr/>
              <a:lstStyle/>
              <a:p>
                <a:pPr>
                  <a:defRPr sz="105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'une1'!$T$4:$T$15</c:f>
              <c:numCache>
                <c:formatCode>General</c:formatCode>
                <c:ptCount val="12"/>
                <c:pt idx="0">
                  <c:v>101.3</c:v>
                </c:pt>
                <c:pt idx="1">
                  <c:v>101.7</c:v>
                </c:pt>
                <c:pt idx="2">
                  <c:v>102.4</c:v>
                </c:pt>
                <c:pt idx="3">
                  <c:v>102.9</c:v>
                </c:pt>
                <c:pt idx="4">
                  <c:v>103.4</c:v>
                </c:pt>
                <c:pt idx="5">
                  <c:v>103.7</c:v>
                </c:pt>
                <c:pt idx="6">
                  <c:v>103.8</c:v>
                </c:pt>
                <c:pt idx="7" formatCode="0.0">
                  <c:v>104</c:v>
                </c:pt>
                <c:pt idx="8">
                  <c:v>104.5</c:v>
                </c:pt>
              </c:numCache>
            </c:numRef>
          </c:val>
        </c:ser>
        <c:marker val="1"/>
        <c:axId val="61106816"/>
        <c:axId val="61133184"/>
      </c:lineChart>
      <c:catAx>
        <c:axId val="611068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1133184"/>
        <c:crosses val="autoZero"/>
        <c:auto val="1"/>
        <c:lblAlgn val="ctr"/>
        <c:lblOffset val="100"/>
      </c:catAx>
      <c:valAx>
        <c:axId val="61133184"/>
        <c:scaling>
          <c:orientation val="minMax"/>
          <c:max val="112"/>
          <c:min val="100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extTo"/>
        <c:spPr>
          <a:noFill/>
          <a:ln w="12700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1106816"/>
        <c:crosses val="autoZero"/>
        <c:crossBetween val="between"/>
        <c:majorUnit val="2"/>
        <c:minorUnit val="2"/>
      </c:valAx>
      <c:spPr>
        <a:ln>
          <a:solidFill>
            <a:schemeClr val="bg1"/>
          </a:solidFill>
        </a:ln>
      </c:spPr>
    </c:plotArea>
    <c:legend>
      <c:legendPos val="tr"/>
      <c:layout>
        <c:manualLayout>
          <c:xMode val="edge"/>
          <c:yMode val="edge"/>
          <c:x val="0.842328966521109"/>
          <c:y val="0.52236024844720219"/>
          <c:w val="0.13049975739932151"/>
          <c:h val="0.21196556952120213"/>
        </c:manualLayout>
      </c:layout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solidFill>
        <a:schemeClr val="bg1"/>
      </a:solidFill>
    </a:ln>
  </c:sp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layout>
        <c:manualLayout>
          <c:xMode val="edge"/>
          <c:yMode val="edge"/>
          <c:x val="0.28354048964218481"/>
          <c:y val="3.0917864987526411E-2"/>
        </c:manualLayout>
      </c:layout>
      <c:txPr>
        <a:bodyPr rot="0" vert="horz"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6136720198110829"/>
          <c:y val="0.1939657822006825"/>
          <c:w val="0.73809446577939031"/>
          <c:h val="0.8060340391616726"/>
        </c:manualLayout>
      </c:layout>
      <c:pieChart>
        <c:varyColors val="1"/>
        <c:ser>
          <c:idx val="0"/>
          <c:order val="0"/>
          <c:tx>
            <c:strRef>
              <c:f>'[XAA1_2_taniltuulga huuchin 9sar.xlsx]ХАА 1 2'!$W$5</c:f>
              <c:strCache>
                <c:ptCount val="1"/>
                <c:pt idx="0">
                  <c:v>Эм ямаа</c:v>
                </c:pt>
              </c:strCache>
            </c:strRef>
          </c:tx>
          <c:explosion val="4"/>
          <c:dLbls>
            <c:dLbl>
              <c:idx val="0"/>
              <c:layout>
                <c:manualLayout>
                  <c:x val="0.12615329047171855"/>
                  <c:y val="-0.53385534987689953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900">
                        <a:latin typeface="Arial" pitchFamily="34" charset="0"/>
                        <a:cs typeface="Arial" pitchFamily="34" charset="0"/>
                      </a:defRPr>
                    </a:pPr>
                    <a:fld id="{BAB434A3-B363-440A-B380-CB3AF0037362}" type="VALUE">
                      <a:rPr lang="en-US" sz="900">
                        <a:latin typeface="Arial" pitchFamily="34" charset="0"/>
                        <a:cs typeface="Arial" pitchFamily="34" charset="0"/>
                      </a:rPr>
                      <a:pPr>
                        <a:defRPr sz="900">
                          <a:latin typeface="Arial" pitchFamily="34" charset="0"/>
                          <a:cs typeface="Arial" pitchFamily="34" charset="0"/>
                        </a:defRPr>
                      </a:pPr>
                      <a:t>[VALUE]</a:t>
                    </a:fld>
                    <a:r>
                      <a:rPr lang="en-US" sz="900" dirty="0">
                        <a:latin typeface="Arial" pitchFamily="34" charset="0"/>
                        <a:cs typeface="Arial" pitchFamily="34" charset="0"/>
                      </a:rPr>
                      <a:t>%</a:t>
                    </a:r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'[XAA1_2_taniltuulga huuchin 9sar.xlsx]ХАА 1 2'!$X$5:$Y$5</c:f>
              <c:numCache>
                <c:formatCode>0.0</c:formatCode>
                <c:ptCount val="2"/>
                <c:pt idx="0">
                  <c:v>89.2</c:v>
                </c:pt>
                <c:pt idx="1">
                  <c:v>10.8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1"/>
  <c:chart>
    <c:title>
      <c:layout>
        <c:manualLayout>
          <c:xMode val="edge"/>
          <c:yMode val="edge"/>
          <c:x val="0.29527001862197394"/>
          <c:y val="2.2535204603096496E-2"/>
        </c:manualLayout>
      </c:layout>
      <c:txPr>
        <a:bodyPr rot="0" vert="horz"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20456469184067441"/>
          <c:y val="0.1539597408174577"/>
          <c:w val="0.6745119770385134"/>
          <c:h val="0.67525167069240588"/>
        </c:manualLayout>
      </c:layout>
      <c:pieChart>
        <c:varyColors val="1"/>
        <c:ser>
          <c:idx val="0"/>
          <c:order val="0"/>
          <c:tx>
            <c:strRef>
              <c:f>'[XAA1_2_taniltuulga huuchin 9sar.xlsx]ХАА 1 2'!$W$4</c:f>
              <c:strCache>
                <c:ptCount val="1"/>
                <c:pt idx="0">
                  <c:v>Эм хонь</c:v>
                </c:pt>
              </c:strCache>
            </c:strRef>
          </c:tx>
          <c:dPt>
            <c:idx val="1"/>
            <c:explosion val="13"/>
          </c:dPt>
          <c:dLbls>
            <c:dLbl>
              <c:idx val="0"/>
              <c:layout>
                <c:manualLayout>
                  <c:x val="0.14016510506019225"/>
                  <c:y val="-0.1175965050914187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900">
                        <a:latin typeface="Arial" pitchFamily="34" charset="0"/>
                        <a:cs typeface="Arial" pitchFamily="34" charset="0"/>
                      </a:defRPr>
                    </a:pPr>
                    <a:fld id="{8C28DCA4-B15F-4720-8AAC-5F2C7C75B16D}" type="VALUE">
                      <a:rPr lang="en-US" sz="900">
                        <a:latin typeface="Arial" pitchFamily="34" charset="0"/>
                        <a:cs typeface="Arial" pitchFamily="34" charset="0"/>
                      </a:rPr>
                      <a:pPr>
                        <a:defRPr sz="900">
                          <a:latin typeface="Arial" pitchFamily="34" charset="0"/>
                          <a:cs typeface="Arial" pitchFamily="34" charset="0"/>
                        </a:defRPr>
                      </a:pPr>
                      <a:t>[VALUE]</a:t>
                    </a:fld>
                    <a:r>
                      <a:rPr lang="en-US" sz="900" dirty="0">
                        <a:latin typeface="Arial" pitchFamily="34" charset="0"/>
                        <a:cs typeface="Arial" pitchFamily="34" charset="0"/>
                      </a:rPr>
                      <a:t>%</a:t>
                    </a:r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'[XAA1_2_taniltuulga huuchin 9sar.xlsx]ХАА 1 2'!$X$4:$Y$4</c:f>
              <c:numCache>
                <c:formatCode>0.0</c:formatCode>
                <c:ptCount val="2"/>
                <c:pt idx="0">
                  <c:v>88.6</c:v>
                </c:pt>
                <c:pt idx="1">
                  <c:v>11.400000000000006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1029879362283832"/>
          <c:y val="0.22343721943522407"/>
          <c:w val="0.62467213738409688"/>
          <c:h val="0.69712645418295227"/>
        </c:manualLayout>
      </c:layout>
      <c:pieChart>
        <c:varyColors val="1"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1874956255468095"/>
                  <c:y val="3.9997812773403418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632897364219594"/>
                  <c:y val="9.422653561959055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28321629316313873"/>
                      <c:h val="0.1263070677637256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3330190878560161"/>
                  <c:y val="7.1179205947619117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4359164479440095"/>
                  <c:y val="0.19896544181977294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1520341207349084E-2"/>
                  <c:y val="0.2001243073782443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4625109361329851E-2"/>
                  <c:y val="7.9542140565762615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9829219669442785E-3"/>
                  <c:y val="5.0065952653901964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'2'!$T$26:$Z$26</c:f>
              <c:strCache>
                <c:ptCount val="7"/>
                <c:pt idx="0">
                  <c:v>Боловсролгүй</c:v>
                </c:pt>
                <c:pt idx="1">
                  <c:v>Тусгай мэргэж-лийн дунд </c:v>
                </c:pt>
                <c:pt idx="2">
                  <c:v>Бага</c:v>
                </c:pt>
                <c:pt idx="3">
                  <c:v>Техник болон мэргэжлийн анхан шатны</c:v>
                </c:pt>
                <c:pt idx="4">
                  <c:v>Суурь</c:v>
                </c:pt>
                <c:pt idx="5">
                  <c:v>Дээд </c:v>
                </c:pt>
                <c:pt idx="6">
                  <c:v>Бүрэн дунд </c:v>
                </c:pt>
              </c:strCache>
            </c:strRef>
          </c:cat>
          <c:val>
            <c:numRef>
              <c:f>'2'!$T$27:$Z$27</c:f>
              <c:numCache>
                <c:formatCode>0.0%</c:formatCode>
                <c:ptCount val="7"/>
                <c:pt idx="0">
                  <c:v>3.5169988276670602E-3</c:v>
                </c:pt>
                <c:pt idx="1">
                  <c:v>2.3446658851113716E-2</c:v>
                </c:pt>
                <c:pt idx="2">
                  <c:v>3.8686987104337635E-2</c:v>
                </c:pt>
                <c:pt idx="3">
                  <c:v>5.0410316529894493E-2</c:v>
                </c:pt>
                <c:pt idx="4">
                  <c:v>0.11606096131301299</c:v>
                </c:pt>
                <c:pt idx="5">
                  <c:v>0.19812426729191088</c:v>
                </c:pt>
                <c:pt idx="6">
                  <c:v>0.56975381008206361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8649557694177121"/>
          <c:y val="0.13401229889326213"/>
          <c:w val="0.63925904323688176"/>
          <c:h val="0.74862606365593065"/>
        </c:manualLayout>
      </c:layout>
      <c:pieChart>
        <c:varyColors val="1"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2825544104541462"/>
          <c:y val="0.23051536413478749"/>
          <c:w val="0.63470723907609905"/>
          <c:h val="0.66281796454723751"/>
        </c:manualLayout>
      </c:layout>
      <c:pieChart>
        <c:varyColors val="1"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Төллөсөн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хээлтэгч, мянган.толгой, сумдаар, 2015 оны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дүгээр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2'!$U$63:$U$75</c:f>
              <c:strCache>
                <c:ptCount val="13"/>
                <c:pt idx="0">
                  <c:v>Түмэнцогт</c:v>
                </c:pt>
                <c:pt idx="1">
                  <c:v>Асгат</c:v>
                </c:pt>
                <c:pt idx="2">
                  <c:v>Халзан</c:v>
                </c:pt>
                <c:pt idx="3">
                  <c:v>Наран</c:v>
                </c:pt>
                <c:pt idx="4">
                  <c:v>Дарьганга</c:v>
                </c:pt>
                <c:pt idx="5">
                  <c:v>Уулбаян</c:v>
                </c:pt>
                <c:pt idx="6">
                  <c:v>Эрдэнэцагаан</c:v>
                </c:pt>
                <c:pt idx="7">
                  <c:v>Сүхбаатар</c:v>
                </c:pt>
                <c:pt idx="8">
                  <c:v>Онгон</c:v>
                </c:pt>
                <c:pt idx="9">
                  <c:v>Түвшинширээ</c:v>
                </c:pt>
                <c:pt idx="10">
                  <c:v>Мөнххаан</c:v>
                </c:pt>
                <c:pt idx="11">
                  <c:v>Баруун-Урт</c:v>
                </c:pt>
                <c:pt idx="12">
                  <c:v>Баяндэлгэр</c:v>
                </c:pt>
              </c:strCache>
            </c:strRef>
          </c:cat>
          <c:val>
            <c:numRef>
              <c:f>'ХАА 1 2'!$V$63:$V$75</c:f>
              <c:numCache>
                <c:formatCode>_(* #,##0.0_);_(* \(#,##0.0\);_(* "-"?_);_(@_)</c:formatCode>
                <c:ptCount val="13"/>
                <c:pt idx="0">
                  <c:v>28.221999999999987</c:v>
                </c:pt>
                <c:pt idx="1">
                  <c:v>40.002000000000002</c:v>
                </c:pt>
                <c:pt idx="2">
                  <c:v>49.341000000000001</c:v>
                </c:pt>
                <c:pt idx="3">
                  <c:v>49.664000000000001</c:v>
                </c:pt>
                <c:pt idx="4">
                  <c:v>54.517000000000003</c:v>
                </c:pt>
                <c:pt idx="5">
                  <c:v>81.912999999999997</c:v>
                </c:pt>
                <c:pt idx="6">
                  <c:v>83.287999999999997</c:v>
                </c:pt>
                <c:pt idx="7">
                  <c:v>84.242000000000004</c:v>
                </c:pt>
                <c:pt idx="8">
                  <c:v>95.274000000000001</c:v>
                </c:pt>
                <c:pt idx="9">
                  <c:v>104.485</c:v>
                </c:pt>
                <c:pt idx="10">
                  <c:v>128.816</c:v>
                </c:pt>
                <c:pt idx="11">
                  <c:v>132.05600000000001</c:v>
                </c:pt>
                <c:pt idx="12">
                  <c:v>137.666</c:v>
                </c:pt>
              </c:numCache>
            </c:numRef>
          </c:val>
        </c:ser>
        <c:gapWidth val="101"/>
        <c:axId val="62816256"/>
        <c:axId val="62817792"/>
      </c:barChart>
      <c:catAx>
        <c:axId val="6281625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62817792"/>
        <c:crosses val="autoZero"/>
        <c:auto val="1"/>
        <c:lblAlgn val="ctr"/>
        <c:lblOffset val="100"/>
      </c:catAx>
      <c:valAx>
        <c:axId val="62817792"/>
        <c:scaling>
          <c:orientation val="minMax"/>
        </c:scaling>
        <c:delete val="1"/>
        <c:axPos val="b"/>
        <c:numFmt formatCode="_(* #,##0.0_);_(* \(#,##0.0\);_(* &quot;-&quot;?_);_(@_)" sourceLinked="1"/>
        <c:majorTickMark val="none"/>
        <c:tickLblPos val="none"/>
        <c:crossAx val="6281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title>
      <c:layout>
        <c:manualLayout>
          <c:xMode val="edge"/>
          <c:yMode val="edge"/>
          <c:x val="0.38736624139190329"/>
          <c:y val="3.1080023473983254E-2"/>
        </c:manualLayout>
      </c:layout>
      <c:txPr>
        <a:bodyPr rot="0" vert="horz"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22682289162575636"/>
          <c:y val="0.19087938813780028"/>
          <c:w val="0.62798964102217625"/>
          <c:h val="0.7195433068638718"/>
        </c:manualLayout>
      </c:layout>
      <c:pieChart>
        <c:varyColors val="1"/>
        <c:ser>
          <c:idx val="0"/>
          <c:order val="0"/>
          <c:tx>
            <c:strRef>
              <c:f>'ХАА 1 2'!$W$1</c:f>
              <c:strCache>
                <c:ptCount val="1"/>
                <c:pt idx="0">
                  <c:v>Ингэ</c:v>
                </c:pt>
              </c:strCache>
            </c:strRef>
          </c:tx>
          <c:dLbls>
            <c:dLbl>
              <c:idx val="0"/>
              <c:layout>
                <c:manualLayout>
                  <c:x val="-3.8602024729729185E-2"/>
                  <c:y val="-9.5553982703018708E-2"/>
                </c:manualLayout>
              </c:layout>
              <c:tx>
                <c:rich>
                  <a:bodyPr/>
                  <a:lstStyle/>
                  <a:p>
                    <a:r>
                      <a:rPr lang="en-US" sz="900" baseline="0" dirty="0" smtClean="0">
                        <a:latin typeface="Arial" pitchFamily="34" charset="0"/>
                        <a:cs typeface="Arial" pitchFamily="34" charset="0"/>
                      </a:rPr>
                      <a:t>44.6%</a:t>
                    </a:r>
                    <a:endParaRPr lang="en-US" sz="900" baseline="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Val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showPercent val="1"/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2'!$X$1:$Y$1</c:f>
              <c:numCache>
                <c:formatCode>0.0</c:formatCode>
                <c:ptCount val="2"/>
                <c:pt idx="0">
                  <c:v>44.6</c:v>
                </c:pt>
                <c:pt idx="1">
                  <c:v>55.4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title>
      <c:layout>
        <c:manualLayout>
          <c:xMode val="edge"/>
          <c:yMode val="edge"/>
          <c:x val="0.3960987453494188"/>
          <c:y val="0.10824871254909002"/>
        </c:manualLayout>
      </c:layout>
      <c:txPr>
        <a:bodyPr rot="0" vert="horz"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8.7332297186297106E-2"/>
          <c:y val="0.19998937360242888"/>
          <c:w val="0.78262588112762854"/>
          <c:h val="0.66627455640503308"/>
        </c:manualLayout>
      </c:layout>
      <c:pieChart>
        <c:varyColors val="1"/>
        <c:ser>
          <c:idx val="0"/>
          <c:order val="0"/>
          <c:tx>
            <c:strRef>
              <c:f>'ХАА 1 2'!$W$2</c:f>
              <c:strCache>
                <c:ptCount val="1"/>
                <c:pt idx="0">
                  <c:v>Гүү</c:v>
                </c:pt>
              </c:strCache>
            </c:strRef>
          </c:tx>
          <c:explosion val="17"/>
          <c:dPt>
            <c:idx val="0"/>
            <c:explosion val="5"/>
          </c:dPt>
          <c:dPt>
            <c:idx val="1"/>
            <c:explosion val="0"/>
          </c:dPt>
          <c:dLbls>
            <c:dLbl>
              <c:idx val="0"/>
              <c:layout>
                <c:manualLayout>
                  <c:x val="-9.9225842473438988E-3"/>
                  <c:y val="-5.974777731184152E-3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latin typeface="Arial" pitchFamily="34" charset="0"/>
                        <a:cs typeface="Arial" pitchFamily="34" charset="0"/>
                      </a:rPr>
                      <a:t>78.6%</a:t>
                    </a:r>
                    <a:endParaRPr lang="en-US" sz="10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2'!$X$2:$Y$2</c:f>
              <c:numCache>
                <c:formatCode>0.0</c:formatCode>
                <c:ptCount val="2"/>
                <c:pt idx="0">
                  <c:v>78.599999999999994</c:v>
                </c:pt>
                <c:pt idx="1">
                  <c:v>21.400000000000006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plotArea>
      <c:layout>
        <c:manualLayout>
          <c:layoutTarget val="inner"/>
          <c:xMode val="edge"/>
          <c:yMode val="edge"/>
          <c:x val="0.18045340823625128"/>
          <c:y val="8.7937757780277501E-2"/>
          <c:w val="0.70377492287148513"/>
          <c:h val="0.75689001139008982"/>
        </c:manualLayout>
      </c:layout>
      <c:pieChart>
        <c:varyColors val="1"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37584296428729441"/>
          <c:y val="0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7154364476370279"/>
          <c:y val="0.21174730517175974"/>
          <c:w val="0.70377492287148447"/>
          <c:h val="0.7568900113900886"/>
        </c:manualLayout>
      </c:layout>
      <c:pieChart>
        <c:varyColors val="1"/>
        <c:ser>
          <c:idx val="0"/>
          <c:order val="0"/>
          <c:tx>
            <c:strRef>
              <c:f>'ХАА 1 2'!$W$3</c:f>
              <c:strCache>
                <c:ptCount val="1"/>
                <c:pt idx="0">
                  <c:v>Үнээ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explosion val="1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2578463828052477E-2"/>
                  <c:y val="-1.18617918809717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E0DFB28-76DB-4C76-993F-8B9098BC6C29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031171873848826"/>
                      <c:h val="0.1746010327951352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2'!$X$3:$Y$3</c:f>
              <c:numCache>
                <c:formatCode>0.0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Төл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бойжилт, мян.тол, сумдаар, 2014 оны эхний </a:t>
            </a:r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дүгээр 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933780862062345"/>
          <c:y val="2.5710833765710216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4774715904828729"/>
          <c:y val="0.13980226289281444"/>
          <c:w val="0.6256431627956599"/>
          <c:h val="0.83281176846137472"/>
        </c:manualLayout>
      </c:layout>
      <c:barChart>
        <c:barDir val="bar"/>
        <c:grouping val="clustered"/>
        <c:gapWidth val="76"/>
        <c:axId val="94413568"/>
        <c:axId val="94415104"/>
      </c:barChart>
      <c:catAx>
        <c:axId val="944135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415104"/>
        <c:crosses val="autoZero"/>
        <c:auto val="1"/>
        <c:lblAlgn val="ctr"/>
        <c:lblOffset val="100"/>
      </c:catAx>
      <c:valAx>
        <c:axId val="94415104"/>
        <c:scaling>
          <c:orientation val="minMax"/>
        </c:scaling>
        <c:delete val="1"/>
        <c:axPos val="b"/>
        <c:numFmt formatCode="_(* #,##0.0_);_(* \(#,##0.0\);_(* &quot;-&quot;?_);_(@_)" sourceLinked="1"/>
        <c:majorTickMark val="none"/>
        <c:tickLblPos val="none"/>
        <c:crossAx val="9441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Төл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бойжилт, мян.тол, сумдаар, 2015 оны эхний </a:t>
            </a:r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дүгээр 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086956387154928"/>
          <c:y val="1.4492826205911543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2234236643655273"/>
          <c:y val="0.17185108928521742"/>
          <c:w val="0.58330872461200156"/>
          <c:h val="0.8107030967418854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2'!$M$39:$M$51</c:f>
              <c:strCache>
                <c:ptCount val="13"/>
                <c:pt idx="0">
                  <c:v>Түмэнцогт</c:v>
                </c:pt>
                <c:pt idx="1">
                  <c:v>Асгат</c:v>
                </c:pt>
                <c:pt idx="2">
                  <c:v>Наран</c:v>
                </c:pt>
                <c:pt idx="3">
                  <c:v>Халзан</c:v>
                </c:pt>
                <c:pt idx="4">
                  <c:v>Дарьганга</c:v>
                </c:pt>
                <c:pt idx="5">
                  <c:v>Уулбаян</c:v>
                </c:pt>
                <c:pt idx="6">
                  <c:v>Эрдэнэцагаан</c:v>
                </c:pt>
                <c:pt idx="7">
                  <c:v>Сүхбаатар</c:v>
                </c:pt>
                <c:pt idx="8">
                  <c:v>Онгон</c:v>
                </c:pt>
                <c:pt idx="9">
                  <c:v>Түвшинширээ</c:v>
                </c:pt>
                <c:pt idx="10">
                  <c:v>Мөнххаан</c:v>
                </c:pt>
                <c:pt idx="11">
                  <c:v>Баруун-Урт</c:v>
                </c:pt>
                <c:pt idx="12">
                  <c:v>Баяндэлгэр</c:v>
                </c:pt>
              </c:strCache>
            </c:strRef>
          </c:cat>
          <c:val>
            <c:numRef>
              <c:f>'ХАА 1 2'!$N$39:$N$51</c:f>
              <c:numCache>
                <c:formatCode>0.0</c:formatCode>
                <c:ptCount val="13"/>
                <c:pt idx="0">
                  <c:v>25.581</c:v>
                </c:pt>
                <c:pt idx="1">
                  <c:v>39.336000000000006</c:v>
                </c:pt>
                <c:pt idx="2">
                  <c:v>49.707000000000001</c:v>
                </c:pt>
                <c:pt idx="3">
                  <c:v>49.921000000000006</c:v>
                </c:pt>
                <c:pt idx="4">
                  <c:v>54.484999999999999</c:v>
                </c:pt>
                <c:pt idx="5">
                  <c:v>81.944000000000145</c:v>
                </c:pt>
                <c:pt idx="6">
                  <c:v>82.959000000000003</c:v>
                </c:pt>
                <c:pt idx="7">
                  <c:v>83.598000000000013</c:v>
                </c:pt>
                <c:pt idx="8">
                  <c:v>96.316999999999993</c:v>
                </c:pt>
                <c:pt idx="9">
                  <c:v>102.44700000000013</c:v>
                </c:pt>
                <c:pt idx="10">
                  <c:v>126.65600000000001</c:v>
                </c:pt>
                <c:pt idx="11">
                  <c:v>132.28800000000001</c:v>
                </c:pt>
                <c:pt idx="12">
                  <c:v>137.76599999999999</c:v>
                </c:pt>
              </c:numCache>
            </c:numRef>
          </c:val>
        </c:ser>
        <c:gapWidth val="182"/>
        <c:axId val="94726016"/>
        <c:axId val="94727552"/>
      </c:barChart>
      <c:catAx>
        <c:axId val="947260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727552"/>
        <c:crosses val="autoZero"/>
        <c:auto val="1"/>
        <c:lblAlgn val="ctr"/>
        <c:lblOffset val="100"/>
      </c:catAx>
      <c:valAx>
        <c:axId val="9472755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tickLblPos val="none"/>
        <c:crossAx val="9472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Төл</a:t>
            </a:r>
            <a:r>
              <a:rPr lang="mn-MN" sz="1200" b="1" baseline="0" dirty="0" smtClean="0">
                <a:latin typeface="Arial" pitchFamily="34" charset="0"/>
                <a:cs typeface="Arial" pitchFamily="34" charset="0"/>
              </a:rPr>
              <a:t> бойжилт, таван төрлөөр, 2015 оны эхний </a:t>
            </a:r>
            <a:r>
              <a:rPr lang="en-US" sz="1200" b="1" baseline="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mn-MN" sz="1200" b="1" baseline="0" dirty="0" smtClean="0">
                <a:latin typeface="Arial" pitchFamily="34" charset="0"/>
                <a:cs typeface="Arial" pitchFamily="34" charset="0"/>
              </a:rPr>
              <a:t> дүгээр сарын байдлаар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3788451443569555"/>
          <c:y val="2.7777777777778012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0555555555555582E-2"/>
          <c:y val="0.21892203615393199"/>
          <c:w val="0.9388888888888911"/>
          <c:h val="0.64127093268271218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2'!$R$58:$R$62</c:f>
              <c:strCache>
                <c:ptCount val="5"/>
                <c:pt idx="0">
                  <c:v>Ботго</c:v>
                </c:pt>
                <c:pt idx="1">
                  <c:v>Унага</c:v>
                </c:pt>
                <c:pt idx="2">
                  <c:v>Тугал</c:v>
                </c:pt>
                <c:pt idx="3">
                  <c:v>Хурга</c:v>
                </c:pt>
                <c:pt idx="4">
                  <c:v>Ишиг</c:v>
                </c:pt>
              </c:strCache>
            </c:strRef>
          </c:cat>
          <c:val>
            <c:numRef>
              <c:f>'ХАА 1 2'!$S$58:$S$62</c:f>
              <c:numCache>
                <c:formatCode>#\ ##0</c:formatCode>
                <c:ptCount val="5"/>
                <c:pt idx="0">
                  <c:v>1445</c:v>
                </c:pt>
                <c:pt idx="1">
                  <c:v>53809</c:v>
                </c:pt>
                <c:pt idx="2">
                  <c:v>60215</c:v>
                </c:pt>
                <c:pt idx="3">
                  <c:v>554879</c:v>
                </c:pt>
                <c:pt idx="4">
                  <c:v>392657</c:v>
                </c:pt>
              </c:numCache>
            </c:numRef>
          </c:val>
        </c:ser>
        <c:gapWidth val="52"/>
        <c:overlap val="-27"/>
        <c:axId val="94755840"/>
        <c:axId val="94327552"/>
      </c:barChart>
      <c:catAx>
        <c:axId val="947558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94327552"/>
        <c:crosses val="autoZero"/>
        <c:auto val="1"/>
        <c:lblAlgn val="ctr"/>
        <c:lblOffset val="100"/>
      </c:catAx>
      <c:valAx>
        <c:axId val="943275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\ ##0" sourceLinked="1"/>
        <c:majorTickMark val="none"/>
        <c:tickLblPos val="none"/>
        <c:crossAx val="9475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'Sheet4 (2)'!$B$5</c:f>
              <c:strCache>
                <c:ptCount val="1"/>
                <c:pt idx="0">
                  <c:v>Тэтгэвэр авагчдын тоо</c:v>
                </c:pt>
              </c:strCache>
            </c:strRef>
          </c:tx>
          <c:dLbls>
            <c:dLbl>
              <c:idx val="0"/>
              <c:layout>
                <c:manualLayout>
                  <c:x val="8.3333333333333506E-3"/>
                  <c:y val="-1.851851851851854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555555555555558E-3"/>
                  <c:y val="-1.388888888888891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333333333333506E-3"/>
                  <c:y val="-2.31481481481481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111111111111129E-2"/>
                  <c:y val="-1.388888888888891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666666666666691E-2"/>
                  <c:y val="-1.388888888888891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'Sheet4 (2)'!$A$6:$A$10</c:f>
              <c:strCache>
                <c:ptCount val="5"/>
                <c:pt idx="0">
                  <c:v>2011.I-IX</c:v>
                </c:pt>
                <c:pt idx="1">
                  <c:v>2012.I-IX</c:v>
                </c:pt>
                <c:pt idx="2">
                  <c:v>2013.I-IX</c:v>
                </c:pt>
                <c:pt idx="3">
                  <c:v>2014.I-IX</c:v>
                </c:pt>
                <c:pt idx="4">
                  <c:v>2015.I-IX</c:v>
                </c:pt>
              </c:strCache>
            </c:strRef>
          </c:cat>
          <c:val>
            <c:numRef>
              <c:f>'Sheet4 (2)'!$B$6:$B$10</c:f>
              <c:numCache>
                <c:formatCode>#\ ##0</c:formatCode>
                <c:ptCount val="5"/>
                <c:pt idx="0">
                  <c:v>6009</c:v>
                </c:pt>
                <c:pt idx="1">
                  <c:v>6100</c:v>
                </c:pt>
                <c:pt idx="2">
                  <c:v>6388</c:v>
                </c:pt>
                <c:pt idx="3">
                  <c:v>7136</c:v>
                </c:pt>
                <c:pt idx="4">
                  <c:v>7404</c:v>
                </c:pt>
              </c:numCache>
            </c:numRef>
          </c:val>
        </c:ser>
        <c:dLbls>
          <c:showVal val="1"/>
        </c:dLbls>
        <c:shape val="box"/>
        <c:axId val="47907200"/>
        <c:axId val="47908736"/>
        <c:axId val="0"/>
      </c:bar3DChart>
      <c:catAx>
        <c:axId val="4790720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908736"/>
        <c:crosses val="autoZero"/>
        <c:auto val="1"/>
        <c:lblAlgn val="ctr"/>
        <c:lblOffset val="100"/>
      </c:catAx>
      <c:valAx>
        <c:axId val="47908736"/>
        <c:scaling>
          <c:orientation val="minMax"/>
        </c:scaling>
        <c:delete val="1"/>
        <c:axPos val="l"/>
        <c:numFmt formatCode="#\ ##0" sourceLinked="1"/>
        <c:tickLblPos val="none"/>
        <c:crossAx val="47907200"/>
        <c:crosses val="autoZero"/>
        <c:crossBetween val="between"/>
      </c:valAx>
    </c:plotArea>
    <c:plotVisOnly val="1"/>
    <c:dispBlanksAs val="gap"/>
  </c:chart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Том малын зүй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бусын хорогдол, сумдаар, 201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дүгээр сарын байдлаар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458208568999298"/>
          <c:y val="1.3698630136986301E-2"/>
        </c:manualLayout>
      </c:layout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2'!$L$76:$L$88</c:f>
              <c:strCache>
                <c:ptCount val="13"/>
                <c:pt idx="0">
                  <c:v>Онгон</c:v>
                </c:pt>
                <c:pt idx="1">
                  <c:v>Халзан</c:v>
                </c:pt>
                <c:pt idx="2">
                  <c:v>Наран</c:v>
                </c:pt>
                <c:pt idx="3">
                  <c:v>Дарьганга</c:v>
                </c:pt>
                <c:pt idx="4">
                  <c:v>Баруун-Урт</c:v>
                </c:pt>
                <c:pt idx="5">
                  <c:v>Уулбаян</c:v>
                </c:pt>
                <c:pt idx="6">
                  <c:v>Асгат</c:v>
                </c:pt>
                <c:pt idx="7">
                  <c:v>Баяндэлгэр</c:v>
                </c:pt>
                <c:pt idx="8">
                  <c:v>Эрдэнэцагаан</c:v>
                </c:pt>
                <c:pt idx="9">
                  <c:v>Түвшинширээ</c:v>
                </c:pt>
                <c:pt idx="10">
                  <c:v>Сүхбаатар</c:v>
                </c:pt>
                <c:pt idx="11">
                  <c:v>Түмэнцогт</c:v>
                </c:pt>
                <c:pt idx="12">
                  <c:v>Мөнххаан</c:v>
                </c:pt>
              </c:strCache>
            </c:strRef>
          </c:cat>
          <c:val>
            <c:numRef>
              <c:f>'ХАА 1 2'!$M$76:$M$88</c:f>
              <c:numCache>
                <c:formatCode>General</c:formatCode>
                <c:ptCount val="13"/>
                <c:pt idx="0">
                  <c:v>27</c:v>
                </c:pt>
                <c:pt idx="1">
                  <c:v>104</c:v>
                </c:pt>
                <c:pt idx="2">
                  <c:v>203</c:v>
                </c:pt>
                <c:pt idx="3">
                  <c:v>288</c:v>
                </c:pt>
                <c:pt idx="4" formatCode="#\ ##0">
                  <c:v>319</c:v>
                </c:pt>
                <c:pt idx="5">
                  <c:v>436</c:v>
                </c:pt>
                <c:pt idx="6">
                  <c:v>531</c:v>
                </c:pt>
                <c:pt idx="7">
                  <c:v>612</c:v>
                </c:pt>
                <c:pt idx="8">
                  <c:v>651</c:v>
                </c:pt>
                <c:pt idx="9">
                  <c:v>1255</c:v>
                </c:pt>
                <c:pt idx="10">
                  <c:v>2708</c:v>
                </c:pt>
                <c:pt idx="11">
                  <c:v>2943</c:v>
                </c:pt>
                <c:pt idx="12">
                  <c:v>3016</c:v>
                </c:pt>
              </c:numCache>
            </c:numRef>
          </c:val>
        </c:ser>
        <c:gapWidth val="93"/>
        <c:axId val="63606144"/>
        <c:axId val="62276352"/>
      </c:barChart>
      <c:catAx>
        <c:axId val="636061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276352"/>
        <c:crosses val="autoZero"/>
        <c:auto val="1"/>
        <c:lblAlgn val="ctr"/>
        <c:lblOffset val="100"/>
      </c:catAx>
      <c:valAx>
        <c:axId val="6227635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6360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Том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малын зүй бусын хорогдол, мян.тол жил бүрийн 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дүгээр сарын байдлаар 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2'!$N$100:$P$100</c:f>
              <c:strCache>
                <c:ptCount val="3"/>
                <c:pt idx="0">
                  <c:v>2013.I-IX</c:v>
                </c:pt>
                <c:pt idx="1">
                  <c:v>2014.I-IX</c:v>
                </c:pt>
                <c:pt idx="2">
                  <c:v>2015.I-IX</c:v>
                </c:pt>
              </c:strCache>
            </c:strRef>
          </c:cat>
          <c:val>
            <c:numRef>
              <c:f>'ХАА 1 2'!$N$101:$P$101</c:f>
              <c:numCache>
                <c:formatCode>#\ ##0</c:formatCode>
                <c:ptCount val="3"/>
                <c:pt idx="0">
                  <c:v>20856</c:v>
                </c:pt>
                <c:pt idx="1">
                  <c:v>10323</c:v>
                </c:pt>
                <c:pt idx="2">
                  <c:v>13093</c:v>
                </c:pt>
              </c:numCache>
            </c:numRef>
          </c:val>
        </c:ser>
        <c:gapWidth val="120"/>
        <c:overlap val="-27"/>
        <c:axId val="62296448"/>
        <c:axId val="62297984"/>
      </c:barChart>
      <c:catAx>
        <c:axId val="622964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297984"/>
        <c:crosses val="autoZero"/>
        <c:auto val="1"/>
        <c:lblAlgn val="ctr"/>
        <c:lblOffset val="100"/>
      </c:catAx>
      <c:valAx>
        <c:axId val="62297984"/>
        <c:scaling>
          <c:orientation val="minMax"/>
        </c:scaling>
        <c:delete val="1"/>
        <c:axPos val="l"/>
        <c:numFmt formatCode="#\ ##0" sourceLinked="1"/>
        <c:majorTickMark val="none"/>
        <c:tickLblPos val="none"/>
        <c:crossAx val="6229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Өвчнөөр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хорогдсон малын тоо, жил бүрийн 9 дүгээр сарын байдлаар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333333333333334E-2"/>
          <c:y val="0.22638888888888889"/>
          <c:w val="0.93888888888889166"/>
          <c:h val="0.6592049431321086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2'!$M$121:$O$121</c:f>
              <c:strCache>
                <c:ptCount val="3"/>
                <c:pt idx="0">
                  <c:v>2013.I-IX</c:v>
                </c:pt>
                <c:pt idx="1">
                  <c:v>2014.I-IX</c:v>
                </c:pt>
                <c:pt idx="2">
                  <c:v>2015.I-IX</c:v>
                </c:pt>
              </c:strCache>
            </c:strRef>
          </c:cat>
          <c:val>
            <c:numRef>
              <c:f>'ХАА 1 2'!$M$122:$O$122</c:f>
              <c:numCache>
                <c:formatCode>#\ ##0</c:formatCode>
                <c:ptCount val="3"/>
                <c:pt idx="0">
                  <c:v>787</c:v>
                </c:pt>
                <c:pt idx="1">
                  <c:v>3078</c:v>
                </c:pt>
                <c:pt idx="2">
                  <c:v>306</c:v>
                </c:pt>
              </c:numCache>
            </c:numRef>
          </c:val>
        </c:ser>
        <c:gapWidth val="119"/>
        <c:overlap val="-27"/>
        <c:axId val="62490112"/>
        <c:axId val="62491648"/>
      </c:barChart>
      <c:catAx>
        <c:axId val="624901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491648"/>
        <c:crosses val="autoZero"/>
        <c:auto val="1"/>
        <c:lblAlgn val="ctr"/>
        <c:lblOffset val="100"/>
      </c:catAx>
      <c:valAx>
        <c:axId val="62491648"/>
        <c:scaling>
          <c:orientation val="minMax"/>
        </c:scaling>
        <c:delete val="1"/>
        <c:axPos val="l"/>
        <c:numFmt formatCode="#\ ##0" sourceLinked="1"/>
        <c:majorTickMark val="none"/>
        <c:tickLblPos val="none"/>
        <c:crossAx val="6249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3.202537182852154E-2"/>
          <c:y val="5.0925925925925923E-2"/>
          <c:w val="0.94297462817148026"/>
          <c:h val="0.73577136191309578"/>
        </c:manualLayout>
      </c:layout>
      <c:lineChart>
        <c:grouping val="standard"/>
        <c:ser>
          <c:idx val="0"/>
          <c:order val="0"/>
          <c:tx>
            <c:strRef>
              <c:f>'XAA8'!$J$50</c:f>
              <c:strCache>
                <c:ptCount val="1"/>
                <c:pt idx="0">
                  <c:v>Төмс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888888888888889E-2"/>
                  <c:y val="-5.55555555555554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5"/>
                  <c:y val="-4.629629629629643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8333333333333633E-2"/>
                  <c:y val="-5.092592592592593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'XAA8'!$K$49:$M$49</c:f>
              <c:strCache>
                <c:ptCount val="3"/>
                <c:pt idx="0">
                  <c:v>2012.I-IX</c:v>
                </c:pt>
                <c:pt idx="1">
                  <c:v>2013.I-IX</c:v>
                </c:pt>
                <c:pt idx="2">
                  <c:v>2014.I-IX</c:v>
                </c:pt>
              </c:strCache>
            </c:strRef>
          </c:cat>
          <c:val>
            <c:numRef>
              <c:f>'XAA8'!$K$50:$M$50</c:f>
              <c:numCache>
                <c:formatCode>#\ ##0.0</c:formatCode>
                <c:ptCount val="3"/>
                <c:pt idx="0" formatCode="General">
                  <c:v>631.4</c:v>
                </c:pt>
                <c:pt idx="1">
                  <c:v>668.2</c:v>
                </c:pt>
                <c:pt idx="2">
                  <c:v>668.8</c:v>
                </c:pt>
              </c:numCache>
            </c:numRef>
          </c:val>
        </c:ser>
        <c:ser>
          <c:idx val="1"/>
          <c:order val="1"/>
          <c:tx>
            <c:strRef>
              <c:f>'XAA8'!$J$51</c:f>
              <c:strCache>
                <c:ptCount val="1"/>
                <c:pt idx="0">
                  <c:v>Хүнсний ногоо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444444444444483E-2"/>
                  <c:y val="-6.481481481481510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888888888888935E-2"/>
                  <c:y val="-7.4074074074074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666666666666782E-2"/>
                  <c:y val="-5.55555555555554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'XAA8'!$K$49:$M$49</c:f>
              <c:strCache>
                <c:ptCount val="3"/>
                <c:pt idx="0">
                  <c:v>2012.I-IX</c:v>
                </c:pt>
                <c:pt idx="1">
                  <c:v>2013.I-IX</c:v>
                </c:pt>
                <c:pt idx="2">
                  <c:v>2014.I-IX</c:v>
                </c:pt>
              </c:strCache>
            </c:strRef>
          </c:cat>
          <c:val>
            <c:numRef>
              <c:f>'XAA8'!$K$51:$M$51</c:f>
              <c:numCache>
                <c:formatCode>#\ ##0.0</c:formatCode>
                <c:ptCount val="3"/>
                <c:pt idx="0" formatCode="General">
                  <c:v>199.4</c:v>
                </c:pt>
                <c:pt idx="1">
                  <c:v>254</c:v>
                </c:pt>
                <c:pt idx="2" formatCode="0.0">
                  <c:v>310.12</c:v>
                </c:pt>
              </c:numCache>
            </c:numRef>
          </c:val>
        </c:ser>
        <c:marker val="1"/>
        <c:axId val="64082688"/>
        <c:axId val="64084224"/>
      </c:lineChart>
      <c:catAx>
        <c:axId val="640826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084224"/>
        <c:crosses val="autoZero"/>
        <c:auto val="1"/>
        <c:lblAlgn val="ctr"/>
        <c:lblOffset val="100"/>
      </c:catAx>
      <c:valAx>
        <c:axId val="640842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408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32786526684166"/>
          <c:y val="0.8940966754155748"/>
          <c:w val="0.73850021872265958"/>
          <c:h val="7.899642752989230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title>
      <c:tx>
        <c:rich>
          <a:bodyPr rot="0" vert="horz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Ургац хураалт, тн-оор, 201</a:t>
            </a:r>
            <a:r>
              <a:rPr lang="en-US" sz="1200">
                <a:latin typeface="Arial" pitchFamily="34" charset="0"/>
                <a:cs typeface="Arial" pitchFamily="34" charset="0"/>
              </a:rPr>
              <a:t>5</a:t>
            </a:r>
            <a:r>
              <a:rPr lang="mn-MN" sz="1200">
                <a:latin typeface="Arial" pitchFamily="34" charset="0"/>
                <a:cs typeface="Arial" pitchFamily="34" charset="0"/>
              </a:rPr>
              <a:t> оны эхний </a:t>
            </a:r>
            <a:r>
              <a:rPr lang="en-US" sz="1200">
                <a:latin typeface="Arial" pitchFamily="34" charset="0"/>
                <a:cs typeface="Arial" pitchFamily="34" charset="0"/>
              </a:rPr>
              <a:t>9</a:t>
            </a:r>
            <a:r>
              <a:rPr lang="mn-MN" sz="1200">
                <a:latin typeface="Arial" pitchFamily="34" charset="0"/>
                <a:cs typeface="Arial" pitchFamily="34" charset="0"/>
              </a:rPr>
              <a:t> сарын байдлаар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6232544575338931"/>
          <c:y val="2.1185035858175449E-2"/>
        </c:manualLayout>
      </c:layout>
    </c:title>
    <c:plotArea>
      <c:layout/>
      <c:barChart>
        <c:barDir val="bar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'XAA8'!$A$74:$A$86</c:f>
              <c:strCache>
                <c:ptCount val="13"/>
                <c:pt idx="0">
                  <c:v>Халзан</c:v>
                </c:pt>
                <c:pt idx="1">
                  <c:v>Асгат</c:v>
                </c:pt>
                <c:pt idx="2">
                  <c:v>Баяндэлгэр</c:v>
                </c:pt>
                <c:pt idx="3">
                  <c:v>Түвшинширээ</c:v>
                </c:pt>
                <c:pt idx="4">
                  <c:v>Наран</c:v>
                </c:pt>
                <c:pt idx="5">
                  <c:v>Сүхбаатар</c:v>
                </c:pt>
                <c:pt idx="6">
                  <c:v>Уулбаян</c:v>
                </c:pt>
                <c:pt idx="7">
                  <c:v>Дарьганга</c:v>
                </c:pt>
                <c:pt idx="8">
                  <c:v>Эрдэнэцагаан</c:v>
                </c:pt>
                <c:pt idx="9">
                  <c:v>Онгон</c:v>
                </c:pt>
                <c:pt idx="10">
                  <c:v>Мөнххаан</c:v>
                </c:pt>
                <c:pt idx="11">
                  <c:v>Түмэнцогт</c:v>
                </c:pt>
                <c:pt idx="12">
                  <c:v>Баруун-Урт</c:v>
                </c:pt>
              </c:strCache>
            </c:strRef>
          </c:cat>
          <c:val>
            <c:numRef>
              <c:f>'XAA8'!$B$74:$B$86</c:f>
              <c:numCache>
                <c:formatCode>0.0</c:formatCode>
                <c:ptCount val="13"/>
                <c:pt idx="0" formatCode="General">
                  <c:v>1.27</c:v>
                </c:pt>
                <c:pt idx="1">
                  <c:v>9.67</c:v>
                </c:pt>
                <c:pt idx="2">
                  <c:v>13.148</c:v>
                </c:pt>
                <c:pt idx="3" formatCode="General">
                  <c:v>15.5</c:v>
                </c:pt>
                <c:pt idx="4" formatCode="General">
                  <c:v>19.100000000000001</c:v>
                </c:pt>
                <c:pt idx="5" formatCode="General">
                  <c:v>30</c:v>
                </c:pt>
                <c:pt idx="6">
                  <c:v>33.696000000000012</c:v>
                </c:pt>
                <c:pt idx="7" formatCode="General">
                  <c:v>34.300000000000004</c:v>
                </c:pt>
                <c:pt idx="8" formatCode="General">
                  <c:v>42.8</c:v>
                </c:pt>
                <c:pt idx="9" formatCode="General">
                  <c:v>48.5</c:v>
                </c:pt>
                <c:pt idx="10" formatCode="General">
                  <c:v>53</c:v>
                </c:pt>
                <c:pt idx="11" formatCode="General">
                  <c:v>79.2</c:v>
                </c:pt>
                <c:pt idx="12">
                  <c:v>411.9299999999995</c:v>
                </c:pt>
              </c:numCache>
            </c:numRef>
          </c:val>
        </c:ser>
        <c:gapWidth val="92"/>
        <c:axId val="64317312"/>
        <c:axId val="64318848"/>
      </c:barChart>
      <c:catAx>
        <c:axId val="6431731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4318848"/>
        <c:crosses val="autoZero"/>
        <c:auto val="1"/>
        <c:lblAlgn val="ctr"/>
        <c:lblOffset val="100"/>
      </c:catAx>
      <c:valAx>
        <c:axId val="6431884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643173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2.4360969584684266E-2"/>
          <c:y val="0.13760747578966423"/>
          <c:w val="0.94038845144356964"/>
          <c:h val="0.58830210878812428"/>
        </c:manualLayout>
      </c:layout>
      <c:barChart>
        <c:barDir val="col"/>
        <c:grouping val="clustered"/>
        <c:ser>
          <c:idx val="0"/>
          <c:order val="0"/>
          <c:tx>
            <c:strRef>
              <c:f>Soyol_09!$O$2</c:f>
              <c:strCache>
                <c:ptCount val="1"/>
                <c:pt idx="0">
                  <c:v>Нийт тоглолт /тоо/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55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15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38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26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Soyol_09!$N$3:$N$7</c:f>
              <c:strCache>
                <c:ptCount val="5"/>
                <c:pt idx="0">
                  <c:v>2010.I-IX</c:v>
                </c:pt>
                <c:pt idx="1">
                  <c:v>2011.I-IX</c:v>
                </c:pt>
                <c:pt idx="2">
                  <c:v>2012.I-IX</c:v>
                </c:pt>
                <c:pt idx="3">
                  <c:v>2013.I-IX</c:v>
                </c:pt>
                <c:pt idx="4">
                  <c:v>2014.I-IX</c:v>
                </c:pt>
              </c:strCache>
            </c:strRef>
          </c:cat>
          <c:val>
            <c:numRef>
              <c:f>Soyol_09!$O$3:$O$7</c:f>
              <c:numCache>
                <c:formatCode>General</c:formatCode>
                <c:ptCount val="5"/>
                <c:pt idx="0">
                  <c:v>55</c:v>
                </c:pt>
                <c:pt idx="1">
                  <c:v>12</c:v>
                </c:pt>
                <c:pt idx="2">
                  <c:v>51</c:v>
                </c:pt>
                <c:pt idx="3">
                  <c:v>38</c:v>
                </c:pt>
                <c:pt idx="4">
                  <c:v>26</c:v>
                </c:pt>
              </c:numCache>
            </c:numRef>
          </c:val>
        </c:ser>
        <c:ser>
          <c:idx val="1"/>
          <c:order val="1"/>
          <c:tx>
            <c:strRef>
              <c:f>Soyol_09!$P$2</c:f>
              <c:strCache>
                <c:ptCount val="1"/>
                <c:pt idx="0">
                  <c:v>Үзэгчид /мян,хүн/</c:v>
                </c:pt>
              </c:strCache>
            </c:strRef>
          </c:tx>
          <c:dLbls>
            <c:dLbl>
              <c:idx val="0"/>
              <c:layout>
                <c:manualLayout>
                  <c:x val="-1.6427104722792643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Soyol_09!$N$3:$N$7</c:f>
              <c:strCache>
                <c:ptCount val="5"/>
                <c:pt idx="0">
                  <c:v>2010.I-IX</c:v>
                </c:pt>
                <c:pt idx="1">
                  <c:v>2011.I-IX</c:v>
                </c:pt>
                <c:pt idx="2">
                  <c:v>2012.I-IX</c:v>
                </c:pt>
                <c:pt idx="3">
                  <c:v>2013.I-IX</c:v>
                </c:pt>
                <c:pt idx="4">
                  <c:v>2014.I-IX</c:v>
                </c:pt>
              </c:strCache>
            </c:strRef>
          </c:cat>
          <c:val>
            <c:numRef>
              <c:f>Soyol_09!$P$3:$P$7</c:f>
              <c:numCache>
                <c:formatCode>General</c:formatCode>
                <c:ptCount val="5"/>
                <c:pt idx="0">
                  <c:v>16.100000000000001</c:v>
                </c:pt>
                <c:pt idx="1">
                  <c:v>4.7</c:v>
                </c:pt>
                <c:pt idx="2">
                  <c:v>3.1</c:v>
                </c:pt>
                <c:pt idx="3" formatCode="0.0">
                  <c:v>4.5999999999999996</c:v>
                </c:pt>
                <c:pt idx="4">
                  <c:v>6.3</c:v>
                </c:pt>
              </c:numCache>
            </c:numRef>
          </c:val>
        </c:ser>
        <c:ser>
          <c:idx val="2"/>
          <c:order val="2"/>
          <c:tx>
            <c:strRef>
              <c:f>Soyol_09!$Q$2</c:f>
              <c:strCache>
                <c:ptCount val="1"/>
                <c:pt idx="0">
                  <c:v>Орлого /сая.төг/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Soyol_09!$N$3:$N$7</c:f>
              <c:strCache>
                <c:ptCount val="5"/>
                <c:pt idx="0">
                  <c:v>2010.I-IX</c:v>
                </c:pt>
                <c:pt idx="1">
                  <c:v>2011.I-IX</c:v>
                </c:pt>
                <c:pt idx="2">
                  <c:v>2012.I-IX</c:v>
                </c:pt>
                <c:pt idx="3">
                  <c:v>2013.I-IX</c:v>
                </c:pt>
                <c:pt idx="4">
                  <c:v>2014.I-IX</c:v>
                </c:pt>
              </c:strCache>
            </c:strRef>
          </c:cat>
          <c:val>
            <c:numRef>
              <c:f>Soyol_09!$Q$3:$Q$7</c:f>
              <c:numCache>
                <c:formatCode>General</c:formatCode>
                <c:ptCount val="5"/>
                <c:pt idx="0">
                  <c:v>12.4</c:v>
                </c:pt>
                <c:pt idx="1">
                  <c:v>11.6</c:v>
                </c:pt>
                <c:pt idx="2">
                  <c:v>11.9</c:v>
                </c:pt>
                <c:pt idx="3">
                  <c:v>19.899999999999999</c:v>
                </c:pt>
                <c:pt idx="4">
                  <c:v>12.4</c:v>
                </c:pt>
              </c:numCache>
            </c:numRef>
          </c:val>
        </c:ser>
        <c:axId val="64500480"/>
        <c:axId val="64502016"/>
      </c:barChart>
      <c:catAx>
        <c:axId val="64500480"/>
        <c:scaling>
          <c:orientation val="minMax"/>
        </c:scaling>
        <c:axPos val="b"/>
        <c:numFmt formatCode="General" sourceLinked="0"/>
        <c:tickLblPos val="nextTo"/>
        <c:crossAx val="64502016"/>
        <c:crosses val="autoZero"/>
        <c:auto val="1"/>
        <c:lblAlgn val="ctr"/>
        <c:lblOffset val="100"/>
      </c:catAx>
      <c:valAx>
        <c:axId val="64502016"/>
        <c:scaling>
          <c:orientation val="minMax"/>
        </c:scaling>
        <c:delete val="1"/>
        <c:axPos val="l"/>
        <c:numFmt formatCode="General" sourceLinked="1"/>
        <c:tickLblPos val="none"/>
        <c:crossAx val="64500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247353455818022"/>
          <c:y val="0.82605258394424708"/>
          <c:w val="0.87085979877515363"/>
          <c:h val="0.16063444655624973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4.2162216136026658E-2"/>
          <c:y val="0.15241072138709974"/>
          <c:w val="0.9359622846057285"/>
          <c:h val="0.64612110986126736"/>
        </c:manualLayout>
      </c:layout>
      <c:barChart>
        <c:barDir val="col"/>
        <c:grouping val="clustered"/>
        <c:ser>
          <c:idx val="0"/>
          <c:order val="0"/>
          <c:tx>
            <c:strRef>
              <c:f>Soyol_09!$N$10</c:f>
              <c:strCache>
                <c:ptCount val="1"/>
                <c:pt idx="0">
                  <c:v>Нийт үзмэрийн тоо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1 765  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1 765  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1 765  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2 025  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2 025  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Soyol_09!$M$11:$M$15</c:f>
              <c:strCache>
                <c:ptCount val="5"/>
                <c:pt idx="0">
                  <c:v> 2010.I-IX </c:v>
                </c:pt>
                <c:pt idx="1">
                  <c:v> 2011.I-IX </c:v>
                </c:pt>
                <c:pt idx="2">
                  <c:v> 2012.I-IX </c:v>
                </c:pt>
                <c:pt idx="3">
                  <c:v> 2013.I-IX </c:v>
                </c:pt>
                <c:pt idx="4">
                  <c:v> 2014.I-IX </c:v>
                </c:pt>
              </c:strCache>
            </c:strRef>
          </c:cat>
          <c:val>
            <c:numRef>
              <c:f>Soyol_09!$N$11:$N$15</c:f>
              <c:numCache>
                <c:formatCode>_-* #,##0_₮_-;\-* #,##0_₮_-;_-* "-"??_₮_-;_-@_-</c:formatCode>
                <c:ptCount val="5"/>
                <c:pt idx="0">
                  <c:v>-1765</c:v>
                </c:pt>
                <c:pt idx="1">
                  <c:v>-1765</c:v>
                </c:pt>
                <c:pt idx="2">
                  <c:v>-1765</c:v>
                </c:pt>
                <c:pt idx="3">
                  <c:v>-2025</c:v>
                </c:pt>
                <c:pt idx="4">
                  <c:v>-2025</c:v>
                </c:pt>
              </c:numCache>
            </c:numRef>
          </c:val>
        </c:ser>
        <c:ser>
          <c:idx val="1"/>
          <c:order val="1"/>
          <c:tx>
            <c:strRef>
              <c:f>Soyol_09!$O$10</c:f>
              <c:strCache>
                <c:ptCount val="1"/>
                <c:pt idx="0">
                  <c:v>Үзэгчид /мян,хүн/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Soyol_09!$M$11:$M$15</c:f>
              <c:strCache>
                <c:ptCount val="5"/>
                <c:pt idx="0">
                  <c:v> 2010.I-IX </c:v>
                </c:pt>
                <c:pt idx="1">
                  <c:v> 2011.I-IX </c:v>
                </c:pt>
                <c:pt idx="2">
                  <c:v> 2012.I-IX </c:v>
                </c:pt>
                <c:pt idx="3">
                  <c:v> 2013.I-IX </c:v>
                </c:pt>
                <c:pt idx="4">
                  <c:v> 2014.I-IX </c:v>
                </c:pt>
              </c:strCache>
            </c:strRef>
          </c:cat>
          <c:val>
            <c:numRef>
              <c:f>Soyol_09!$O$11:$O$15</c:f>
              <c:numCache>
                <c:formatCode>General</c:formatCode>
                <c:ptCount val="5"/>
                <c:pt idx="0">
                  <c:v>0.9</c:v>
                </c:pt>
                <c:pt idx="1">
                  <c:v>3</c:v>
                </c:pt>
                <c:pt idx="2">
                  <c:v>1.2</c:v>
                </c:pt>
                <c:pt idx="3">
                  <c:v>1.7</c:v>
                </c:pt>
                <c:pt idx="4">
                  <c:v>1.7</c:v>
                </c:pt>
              </c:numCache>
            </c:numRef>
          </c:val>
        </c:ser>
        <c:ser>
          <c:idx val="2"/>
          <c:order val="2"/>
          <c:tx>
            <c:strRef>
              <c:f>Soyol_09!$P$10</c:f>
              <c:strCache>
                <c:ptCount val="1"/>
                <c:pt idx="0">
                  <c:v>Орлого               /мян.төг/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Soyol_09!$M$11:$M$15</c:f>
              <c:strCache>
                <c:ptCount val="5"/>
                <c:pt idx="0">
                  <c:v> 2010.I-IX </c:v>
                </c:pt>
                <c:pt idx="1">
                  <c:v> 2011.I-IX </c:v>
                </c:pt>
                <c:pt idx="2">
                  <c:v> 2012.I-IX </c:v>
                </c:pt>
                <c:pt idx="3">
                  <c:v> 2013.I-IX </c:v>
                </c:pt>
                <c:pt idx="4">
                  <c:v> 2014.I-IX </c:v>
                </c:pt>
              </c:strCache>
            </c:strRef>
          </c:cat>
          <c:val>
            <c:numRef>
              <c:f>Soyol_09!$P$11:$P$15</c:f>
              <c:numCache>
                <c:formatCode>General</c:formatCode>
                <c:ptCount val="5"/>
                <c:pt idx="0">
                  <c:v>570.1</c:v>
                </c:pt>
                <c:pt idx="1">
                  <c:v>457.6</c:v>
                </c:pt>
                <c:pt idx="2">
                  <c:v>1459.2</c:v>
                </c:pt>
                <c:pt idx="3">
                  <c:v>1292.9000000000001</c:v>
                </c:pt>
                <c:pt idx="4">
                  <c:v>1497.8</c:v>
                </c:pt>
              </c:numCache>
            </c:numRef>
          </c:val>
        </c:ser>
        <c:axId val="64532864"/>
        <c:axId val="64534400"/>
      </c:barChart>
      <c:catAx>
        <c:axId val="64532864"/>
        <c:scaling>
          <c:orientation val="minMax"/>
        </c:scaling>
        <c:axPos val="b"/>
        <c:numFmt formatCode="General" sourceLinked="0"/>
        <c:tickLblPos val="nextTo"/>
        <c:crossAx val="64534400"/>
        <c:crosses val="autoZero"/>
        <c:auto val="1"/>
        <c:lblAlgn val="ctr"/>
        <c:lblOffset val="100"/>
      </c:catAx>
      <c:valAx>
        <c:axId val="64534400"/>
        <c:scaling>
          <c:orientation val="minMax"/>
        </c:scaling>
        <c:delete val="1"/>
        <c:axPos val="l"/>
        <c:numFmt formatCode="_-* #,##0_₮_-;\-* #,##0_₮_-;_-* &quot;-&quot;??_₮_-;_-@_-" sourceLinked="1"/>
        <c:tickLblPos val="none"/>
        <c:crossAx val="64532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4084645669291373E-2"/>
          <c:y val="0.82760479940007625"/>
          <c:w val="0.93176870416971069"/>
          <c:h val="8.8137982752156216E-2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6.1111203204862546E-2"/>
          <c:y val="7.407407407407407E-2"/>
          <c:w val="0.93888888888889055"/>
          <c:h val="0.79869969378827943"/>
        </c:manualLayout>
      </c:layout>
      <c:barChart>
        <c:barDir val="col"/>
        <c:grouping val="clustered"/>
        <c:ser>
          <c:idx val="0"/>
          <c:order val="0"/>
          <c:tx>
            <c:strRef>
              <c:f>Soyol_09!$T$22:$T$23</c:f>
              <c:strCache>
                <c:ptCount val="1"/>
                <c:pt idx="0">
                  <c:v>Óíøèã÷èä    /ìÿí.õ¿í/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Soyol_09!$S$24:$S$28</c:f>
              <c:strCache>
                <c:ptCount val="5"/>
                <c:pt idx="0">
                  <c:v>2010.I-IX</c:v>
                </c:pt>
                <c:pt idx="1">
                  <c:v>2011.I-IX</c:v>
                </c:pt>
                <c:pt idx="2">
                  <c:v>2012.I-IX</c:v>
                </c:pt>
                <c:pt idx="3">
                  <c:v>2013.I-IX</c:v>
                </c:pt>
                <c:pt idx="4">
                  <c:v>2014.I-IX</c:v>
                </c:pt>
              </c:strCache>
            </c:strRef>
          </c:cat>
          <c:val>
            <c:numRef>
              <c:f>Soyol_09!$T$24:$T$28</c:f>
              <c:numCache>
                <c:formatCode>General</c:formatCode>
                <c:ptCount val="5"/>
                <c:pt idx="0">
                  <c:v>16.600000000000001</c:v>
                </c:pt>
                <c:pt idx="1">
                  <c:v>16.3</c:v>
                </c:pt>
                <c:pt idx="2">
                  <c:v>21.2</c:v>
                </c:pt>
                <c:pt idx="3">
                  <c:v>22.5</c:v>
                </c:pt>
                <c:pt idx="4">
                  <c:v>22.5</c:v>
                </c:pt>
              </c:numCache>
            </c:numRef>
          </c:val>
        </c:ser>
        <c:axId val="64833024"/>
        <c:axId val="64834560"/>
      </c:barChart>
      <c:catAx>
        <c:axId val="64833024"/>
        <c:scaling>
          <c:orientation val="minMax"/>
        </c:scaling>
        <c:axPos val="b"/>
        <c:numFmt formatCode="General" sourceLinked="0"/>
        <c:tickLblPos val="nextTo"/>
        <c:crossAx val="64834560"/>
        <c:crosses val="autoZero"/>
        <c:auto val="1"/>
        <c:lblAlgn val="ctr"/>
        <c:lblOffset val="100"/>
      </c:catAx>
      <c:valAx>
        <c:axId val="64834560"/>
        <c:scaling>
          <c:orientation val="minMax"/>
        </c:scaling>
        <c:delete val="1"/>
        <c:axPos val="l"/>
        <c:numFmt formatCode="General" sourceLinked="1"/>
        <c:tickLblPos val="none"/>
        <c:crossAx val="64833024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4100596760443309E-2"/>
          <c:y val="5.5555555555555455E-2"/>
          <c:w val="0.96409368266307005"/>
          <c:h val="0.6320330271216098"/>
        </c:manualLayout>
      </c:layout>
      <c:bar3DChart>
        <c:barDir val="col"/>
        <c:grouping val="clustered"/>
        <c:ser>
          <c:idx val="0"/>
          <c:order val="0"/>
          <c:tx>
            <c:strRef>
              <c:f>'bolovs-1'!$W$18</c:f>
              <c:strCache>
                <c:ptCount val="1"/>
                <c:pt idx="0">
                  <c:v>Бүх сурагчид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'bolovs-1'!$V$19:$V$21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'bolovs-1'!$W$19:$W$21</c:f>
              <c:numCache>
                <c:formatCode>#\ ##0</c:formatCode>
                <c:ptCount val="3"/>
                <c:pt idx="0">
                  <c:v>9964</c:v>
                </c:pt>
                <c:pt idx="1">
                  <c:v>9801</c:v>
                </c:pt>
                <c:pt idx="2">
                  <c:v>10013</c:v>
                </c:pt>
              </c:numCache>
            </c:numRef>
          </c:val>
        </c:ser>
        <c:ser>
          <c:idx val="1"/>
          <c:order val="1"/>
          <c:tx>
            <c:strRef>
              <c:f>'bolovs-1'!$X$18</c:f>
              <c:strCache>
                <c:ptCount val="1"/>
                <c:pt idx="0">
                  <c:v>Үүнээс: эмэгтэй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'bolovs-1'!$V$19:$V$21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'bolovs-1'!$X$19:$X$21</c:f>
              <c:numCache>
                <c:formatCode>0</c:formatCode>
                <c:ptCount val="3"/>
                <c:pt idx="0">
                  <c:v>4934</c:v>
                </c:pt>
                <c:pt idx="1">
                  <c:v>4855</c:v>
                </c:pt>
                <c:pt idx="2" formatCode="#\ ##0">
                  <c:v>4985</c:v>
                </c:pt>
              </c:numCache>
            </c:numRef>
          </c:val>
        </c:ser>
        <c:shape val="cylinder"/>
        <c:axId val="64882944"/>
        <c:axId val="64888832"/>
        <c:axId val="0"/>
      </c:bar3DChart>
      <c:catAx>
        <c:axId val="64882944"/>
        <c:scaling>
          <c:orientation val="minMax"/>
        </c:scaling>
        <c:axPos val="b"/>
        <c:numFmt formatCode="General" sourceLinked="1"/>
        <c:tickLblPos val="nextTo"/>
        <c:crossAx val="64888832"/>
        <c:crosses val="autoZero"/>
        <c:auto val="1"/>
        <c:lblAlgn val="ctr"/>
        <c:lblOffset val="100"/>
      </c:catAx>
      <c:valAx>
        <c:axId val="64888832"/>
        <c:scaling>
          <c:orientation val="minMax"/>
        </c:scaling>
        <c:delete val="1"/>
        <c:axPos val="l"/>
        <c:numFmt formatCode="#\ ##0" sourceLinked="1"/>
        <c:tickLblPos val="none"/>
        <c:crossAx val="64882944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9.254740855602793E-2"/>
          <c:y val="0.82831984543598713"/>
          <c:w val="0.86114075893965969"/>
          <c:h val="0.11469162581092462"/>
        </c:manualLayout>
      </c:layout>
    </c:legend>
    <c:plotVisOnly val="1"/>
    <c:dispBlanksAs val="gap"/>
  </c:chart>
  <c:spPr>
    <a:noFill/>
    <a:ln>
      <a:noFill/>
    </a:ln>
  </c:sp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0555555555555582E-2"/>
          <c:y val="5.0925925925925923E-2"/>
          <c:w val="0.91887808141629368"/>
          <c:h val="0.64129228638087055"/>
        </c:manualLayout>
      </c:layout>
      <c:bar3DChart>
        <c:barDir val="col"/>
        <c:grouping val="clustered"/>
        <c:ser>
          <c:idx val="0"/>
          <c:order val="0"/>
          <c:tx>
            <c:strRef>
              <c:f>'bolovs-1'!$AB$18</c:f>
              <c:strCache>
                <c:ptCount val="1"/>
                <c:pt idx="0">
                  <c:v>Бүлэг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'bolovs-1'!$AA$19:$AA$21</c:f>
              <c:numCache>
                <c:formatCode>0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'bolovs-1'!$AB$19:$AB$21</c:f>
              <c:numCache>
                <c:formatCode>0</c:formatCode>
                <c:ptCount val="3"/>
                <c:pt idx="0">
                  <c:v>354</c:v>
                </c:pt>
                <c:pt idx="1">
                  <c:v>355</c:v>
                </c:pt>
                <c:pt idx="2">
                  <c:v>380</c:v>
                </c:pt>
              </c:numCache>
            </c:numRef>
          </c:val>
        </c:ser>
        <c:ser>
          <c:idx val="1"/>
          <c:order val="1"/>
          <c:tx>
            <c:strRef>
              <c:f>'bolovs-1'!$AC$18</c:f>
              <c:strCache>
                <c:ptCount val="1"/>
                <c:pt idx="0">
                  <c:v>1 багшид ногдох сурагчийн тоо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'bolovs-1'!$AA$19:$AA$21</c:f>
              <c:numCache>
                <c:formatCode>0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'bolovs-1'!$AC$19:$AC$21</c:f>
              <c:numCache>
                <c:formatCode>General</c:formatCode>
                <c:ptCount val="3"/>
                <c:pt idx="0">
                  <c:v>20</c:v>
                </c:pt>
                <c:pt idx="1">
                  <c:v>19</c:v>
                </c:pt>
                <c:pt idx="2">
                  <c:v>19</c:v>
                </c:pt>
              </c:numCache>
            </c:numRef>
          </c:val>
        </c:ser>
        <c:shape val="cylinder"/>
        <c:axId val="64906368"/>
        <c:axId val="64907904"/>
        <c:axId val="0"/>
      </c:bar3DChart>
      <c:catAx>
        <c:axId val="64906368"/>
        <c:scaling>
          <c:orientation val="minMax"/>
        </c:scaling>
        <c:axPos val="b"/>
        <c:numFmt formatCode="0" sourceLinked="1"/>
        <c:tickLblPos val="nextTo"/>
        <c:crossAx val="64907904"/>
        <c:crosses val="autoZero"/>
        <c:auto val="1"/>
        <c:lblAlgn val="ctr"/>
        <c:lblOffset val="100"/>
      </c:catAx>
      <c:valAx>
        <c:axId val="64907904"/>
        <c:scaling>
          <c:orientation val="minMax"/>
        </c:scaling>
        <c:delete val="1"/>
        <c:axPos val="l"/>
        <c:numFmt formatCode="0" sourceLinked="1"/>
        <c:tickLblPos val="none"/>
        <c:crossAx val="64906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5571376494604756"/>
          <c:w val="0.93242913385826776"/>
          <c:h val="0.14042432195975502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3.6111190646623756E-2"/>
          <c:y val="0.14261592300962381"/>
          <c:w val="0.93888888888888966"/>
          <c:h val="0.6975769174686498"/>
        </c:manualLayout>
      </c:layout>
      <c:bar3DChart>
        <c:barDir val="col"/>
        <c:grouping val="clustered"/>
        <c:ser>
          <c:idx val="0"/>
          <c:order val="0"/>
          <c:tx>
            <c:strRef>
              <c:f>'Sheet4 (2)'!$C$5</c:f>
              <c:strCache>
                <c:ptCount val="1"/>
                <c:pt idx="0">
                  <c:v>Олгосон тэтгэвэр сая.төг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6666666666666691E-2"/>
                  <c:y val="-1.388888888888891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555555555555558E-3"/>
                  <c:y val="-2.31481481481480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777777777777367E-3"/>
                  <c:y val="-3.703703703703705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3.24074074074074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4.16666666666666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'Sheet4 (2)'!$A$6:$A$10</c:f>
              <c:strCache>
                <c:ptCount val="5"/>
                <c:pt idx="0">
                  <c:v>2011.I-IX</c:v>
                </c:pt>
                <c:pt idx="1">
                  <c:v>2012.I-IX</c:v>
                </c:pt>
                <c:pt idx="2">
                  <c:v>2013.I-IX</c:v>
                </c:pt>
                <c:pt idx="3">
                  <c:v>2014.I-IX</c:v>
                </c:pt>
                <c:pt idx="4">
                  <c:v>2015.I-IX</c:v>
                </c:pt>
              </c:strCache>
            </c:strRef>
          </c:cat>
          <c:val>
            <c:numRef>
              <c:f>'Sheet4 (2)'!$C$6:$C$10</c:f>
              <c:numCache>
                <c:formatCode>#\ ##0.0</c:formatCode>
                <c:ptCount val="5"/>
                <c:pt idx="0">
                  <c:v>1983.2</c:v>
                </c:pt>
                <c:pt idx="1">
                  <c:v>2038.3</c:v>
                </c:pt>
                <c:pt idx="2">
                  <c:v>10749</c:v>
                </c:pt>
                <c:pt idx="3">
                  <c:v>11127.1</c:v>
                </c:pt>
                <c:pt idx="4">
                  <c:v>12918.2</c:v>
                </c:pt>
              </c:numCache>
            </c:numRef>
          </c:val>
        </c:ser>
        <c:dLbls>
          <c:showVal val="1"/>
        </c:dLbls>
        <c:shape val="box"/>
        <c:axId val="47953792"/>
        <c:axId val="47955328"/>
        <c:axId val="0"/>
      </c:bar3DChart>
      <c:catAx>
        <c:axId val="4795379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955328"/>
        <c:crosses val="autoZero"/>
        <c:auto val="1"/>
        <c:lblAlgn val="ctr"/>
        <c:lblOffset val="100"/>
      </c:catAx>
      <c:valAx>
        <c:axId val="47955328"/>
        <c:scaling>
          <c:orientation val="minMax"/>
        </c:scaling>
        <c:delete val="1"/>
        <c:axPos val="l"/>
        <c:numFmt formatCode="#\ ##0.0" sourceLinked="1"/>
        <c:tickLblPos val="none"/>
        <c:crossAx val="47953792"/>
        <c:crosses val="autoZero"/>
        <c:crossBetween val="between"/>
      </c:valAx>
    </c:plotArea>
    <c:plotVisOnly val="1"/>
    <c:dispBlanksAs val="gap"/>
  </c:chart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0555555555555582E-2"/>
          <c:y val="6.0069626713327523E-2"/>
          <c:w val="0.95002909011373726"/>
          <c:h val="0.75619969378827911"/>
        </c:manualLayout>
      </c:layout>
      <c:bar3DChart>
        <c:barDir val="col"/>
        <c:grouping val="clustered"/>
        <c:ser>
          <c:idx val="0"/>
          <c:order val="0"/>
          <c:tx>
            <c:strRef>
              <c:f>tms!$A$15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(tms!$B$2,tms!$D$2,tms!$F$2)</c:f>
              <c:strCache>
                <c:ptCount val="3"/>
                <c:pt idx="0">
                  <c:v>Суралцагчид </c:v>
                </c:pt>
                <c:pt idx="1">
                  <c:v>Мэргэжлийн боловсрол</c:v>
                </c:pt>
                <c:pt idx="2">
                  <c:v>Мэргэжлийн сургалт</c:v>
                </c:pt>
              </c:strCache>
            </c:strRef>
          </c:cat>
          <c:val>
            <c:numRef>
              <c:f>(tms!$B$15,tms!$D$15,tms!$F$15)</c:f>
              <c:numCache>
                <c:formatCode>General</c:formatCode>
                <c:ptCount val="3"/>
                <c:pt idx="0">
                  <c:v>417</c:v>
                </c:pt>
                <c:pt idx="1">
                  <c:v>377</c:v>
                </c:pt>
                <c:pt idx="2">
                  <c:v>40</c:v>
                </c:pt>
              </c:numCache>
            </c:numRef>
          </c:val>
        </c:ser>
        <c:shape val="cylinder"/>
        <c:axId val="64944384"/>
        <c:axId val="65150976"/>
        <c:axId val="0"/>
      </c:bar3DChart>
      <c:catAx>
        <c:axId val="64944384"/>
        <c:scaling>
          <c:orientation val="minMax"/>
        </c:scaling>
        <c:axPos val="b"/>
        <c:numFmt formatCode="General" sourceLinked="0"/>
        <c:tickLblPos val="nextTo"/>
        <c:crossAx val="65150976"/>
        <c:crosses val="autoZero"/>
        <c:auto val="1"/>
        <c:lblAlgn val="ctr"/>
        <c:lblOffset val="100"/>
      </c:catAx>
      <c:valAx>
        <c:axId val="65150976"/>
        <c:scaling>
          <c:orientation val="minMax"/>
        </c:scaling>
        <c:delete val="1"/>
        <c:axPos val="l"/>
        <c:numFmt formatCode="General" sourceLinked="1"/>
        <c:tickLblPos val="none"/>
        <c:crossAx val="64944384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tms!$A$3:$A$14</c:f>
              <c:strCache>
                <c:ptCount val="12"/>
                <c:pt idx="0">
                  <c:v>Тогооч</c:v>
                </c:pt>
                <c:pt idx="1">
                  <c:v>Авто машины засварчин</c:v>
                </c:pt>
                <c:pt idx="2">
                  <c:v>Гагнуунчин</c:v>
                </c:pt>
                <c:pt idx="3">
                  <c:v>Модон эдлэлийн мужаан</c:v>
                </c:pt>
                <c:pt idx="4">
                  <c:v>Барилгын өрөг угсрагч</c:v>
                </c:pt>
                <c:pt idx="5">
                  <c:v>Барилгын засал чимэглэгч</c:v>
                </c:pt>
                <c:pt idx="6">
                  <c:v>Гоо засалч</c:v>
                </c:pt>
                <c:pt idx="7">
                  <c:v>Барилгын цахилгаанчин</c:v>
                </c:pt>
                <c:pt idx="8">
                  <c:v>Барилгын сантехникч</c:v>
                </c:pt>
                <c:pt idx="9">
                  <c:v>Цахим тоног төхөөрөмж үйлчилгээний ажилтан</c:v>
                </c:pt>
                <c:pt idx="10">
                  <c:v>Гар урлалын ажилтан</c:v>
                </c:pt>
                <c:pt idx="11">
                  <c:v>Оёмол бүтээгдэхүүний оёдолчин</c:v>
                </c:pt>
              </c:strCache>
            </c:strRef>
          </c:cat>
          <c:val>
            <c:numRef>
              <c:f>tms!$H$3:$H$14</c:f>
              <c:numCache>
                <c:formatCode>0.0</c:formatCode>
                <c:ptCount val="12"/>
                <c:pt idx="0">
                  <c:v>14.148681055155858</c:v>
                </c:pt>
                <c:pt idx="1">
                  <c:v>9.1127098321343105</c:v>
                </c:pt>
                <c:pt idx="2">
                  <c:v>3.3573141486810609</c:v>
                </c:pt>
                <c:pt idx="3">
                  <c:v>10.551558752997602</c:v>
                </c:pt>
                <c:pt idx="4">
                  <c:v>17.266187050359687</c:v>
                </c:pt>
                <c:pt idx="5">
                  <c:v>13.429256594724249</c:v>
                </c:pt>
                <c:pt idx="6">
                  <c:v>6.7146282973621103</c:v>
                </c:pt>
                <c:pt idx="7">
                  <c:v>4.5563549160671455</c:v>
                </c:pt>
                <c:pt idx="8">
                  <c:v>4.5563549160671455</c:v>
                </c:pt>
                <c:pt idx="9">
                  <c:v>5.275779376498801</c:v>
                </c:pt>
                <c:pt idx="10">
                  <c:v>6.2350119904076804</c:v>
                </c:pt>
                <c:pt idx="11">
                  <c:v>4.7961630695443747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3.3327517777627769E-2"/>
          <c:y val="5.5875463842881723E-2"/>
          <c:w val="0.93888888888888988"/>
          <c:h val="0.6872047244094488"/>
        </c:manualLayout>
      </c:layout>
      <c:barChart>
        <c:barDir val="col"/>
        <c:grouping val="clustered"/>
        <c:ser>
          <c:idx val="0"/>
          <c:order val="0"/>
          <c:tx>
            <c:strRef>
              <c:f>'Sheet4 (2)'!$B$25</c:f>
              <c:strCache>
                <c:ptCount val="1"/>
                <c:pt idx="0">
                  <c:v>Нийгмийн даатгалын шимтгэл</c:v>
                </c:pt>
              </c:strCache>
            </c:strRef>
          </c:tx>
          <c:cat>
            <c:strRef>
              <c:f>'Sheet4 (2)'!$A$26:$A$30</c:f>
              <c:strCache>
                <c:ptCount val="5"/>
                <c:pt idx="0">
                  <c:v>2011.I-IX</c:v>
                </c:pt>
                <c:pt idx="1">
                  <c:v>2012.I-IX</c:v>
                </c:pt>
                <c:pt idx="2">
                  <c:v>2013.I-IX</c:v>
                </c:pt>
                <c:pt idx="3">
                  <c:v>2014.I-IX</c:v>
                </c:pt>
                <c:pt idx="4">
                  <c:v>2015.I-IX</c:v>
                </c:pt>
              </c:strCache>
            </c:strRef>
          </c:cat>
          <c:val>
            <c:numRef>
              <c:f>'Sheet4 (2)'!$B$26:$B$30</c:f>
              <c:numCache>
                <c:formatCode>#\ ##0.0</c:formatCode>
                <c:ptCount val="5"/>
                <c:pt idx="0">
                  <c:v>3947.6</c:v>
                </c:pt>
                <c:pt idx="1">
                  <c:v>5369.8</c:v>
                </c:pt>
                <c:pt idx="2">
                  <c:v>5886</c:v>
                </c:pt>
                <c:pt idx="3">
                  <c:v>6762.3</c:v>
                </c:pt>
                <c:pt idx="4">
                  <c:v>8058.9</c:v>
                </c:pt>
              </c:numCache>
            </c:numRef>
          </c:val>
        </c:ser>
        <c:ser>
          <c:idx val="1"/>
          <c:order val="1"/>
          <c:tx>
            <c:strRef>
              <c:f>'Sheet4 (2)'!$C$25</c:f>
              <c:strCache>
                <c:ptCount val="1"/>
                <c:pt idx="0">
                  <c:v>Үүнээс: Сайн дурын даатгал</c:v>
                </c:pt>
              </c:strCache>
            </c:strRef>
          </c:tx>
          <c:cat>
            <c:strRef>
              <c:f>'Sheet4 (2)'!$A$26:$A$30</c:f>
              <c:strCache>
                <c:ptCount val="5"/>
                <c:pt idx="0">
                  <c:v>2011.I-IX</c:v>
                </c:pt>
                <c:pt idx="1">
                  <c:v>2012.I-IX</c:v>
                </c:pt>
                <c:pt idx="2">
                  <c:v>2013.I-IX</c:v>
                </c:pt>
                <c:pt idx="3">
                  <c:v>2014.I-IX</c:v>
                </c:pt>
                <c:pt idx="4">
                  <c:v>2015.I-IX</c:v>
                </c:pt>
              </c:strCache>
            </c:strRef>
          </c:cat>
          <c:val>
            <c:numRef>
              <c:f>'Sheet4 (2)'!$C$26:$C$30</c:f>
              <c:numCache>
                <c:formatCode>#\ ##0.0</c:formatCode>
                <c:ptCount val="5"/>
                <c:pt idx="0">
                  <c:v>87.9</c:v>
                </c:pt>
                <c:pt idx="1">
                  <c:v>115.8</c:v>
                </c:pt>
                <c:pt idx="2">
                  <c:v>186.2</c:v>
                </c:pt>
                <c:pt idx="3">
                  <c:v>377.8</c:v>
                </c:pt>
                <c:pt idx="4">
                  <c:v>374.6</c:v>
                </c:pt>
              </c:numCache>
            </c:numRef>
          </c:val>
        </c:ser>
        <c:dLbls>
          <c:showVal val="1"/>
        </c:dLbls>
        <c:overlap val="-25"/>
        <c:axId val="48275840"/>
        <c:axId val="48277376"/>
      </c:barChart>
      <c:catAx>
        <c:axId val="48275840"/>
        <c:scaling>
          <c:orientation val="minMax"/>
        </c:scaling>
        <c:axPos val="b"/>
        <c:majorTickMark val="none"/>
        <c:tickLblPos val="nextTo"/>
        <c:crossAx val="48277376"/>
        <c:crosses val="autoZero"/>
        <c:auto val="1"/>
        <c:lblAlgn val="ctr"/>
        <c:lblOffset val="100"/>
      </c:catAx>
      <c:valAx>
        <c:axId val="48277376"/>
        <c:scaling>
          <c:orientation val="minMax"/>
        </c:scaling>
        <c:delete val="1"/>
        <c:axPos val="l"/>
        <c:numFmt formatCode="#\ ##0.0" sourceLinked="1"/>
        <c:majorTickMark val="none"/>
        <c:tickLblPos val="none"/>
        <c:crossAx val="482758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0268153980752385E-2"/>
          <c:y val="0.87037037037037146"/>
          <c:w val="0.9"/>
          <c:h val="7.8996427529892235E-2"/>
        </c:manualLayout>
      </c:layout>
    </c:legend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>
                <a:latin typeface="Arial" pitchFamily="34" charset="0"/>
              </a:rPr>
              <a:t>Эндсэн хүүхдийн тоо, эхний </a:t>
            </a:r>
            <a:r>
              <a:rPr lang="en-US" sz="1100" baseline="0">
                <a:latin typeface="Arial" pitchFamily="34" charset="0"/>
              </a:rPr>
              <a:t>9</a:t>
            </a:r>
            <a:r>
              <a:rPr lang="mn-MN" sz="1100" baseline="0">
                <a:latin typeface="Arial" pitchFamily="34" charset="0"/>
              </a:rPr>
              <a:t> сарын байдлаар</a:t>
            </a:r>
            <a:endParaRPr lang="en-US" sz="1100" baseline="0">
              <a:latin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3.888888888888889E-2"/>
          <c:y val="0.17936316100022445"/>
          <c:w val="0.93888888888889266"/>
          <c:h val="0.54380176436278793"/>
        </c:manualLayout>
      </c:layout>
      <c:barChart>
        <c:barDir val="col"/>
        <c:grouping val="clustered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22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2012.I-IX</c:v>
                </c:pt>
                <c:pt idx="1">
                  <c:v>2013.I-IX</c:v>
                </c:pt>
                <c:pt idx="2">
                  <c:v>2014.I-IX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24</c:v>
                </c:pt>
                <c:pt idx="1">
                  <c:v>16</c:v>
                </c:pt>
                <c:pt idx="2">
                  <c:v>22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5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2012.I-IX</c:v>
                </c:pt>
                <c:pt idx="1">
                  <c:v>2013.I-IX</c:v>
                </c:pt>
                <c:pt idx="2">
                  <c:v>2014.I-IX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  <c:gapWidth val="195"/>
        <c:overlap val="-5"/>
        <c:axId val="59198464"/>
        <c:axId val="59200256"/>
      </c:barChart>
      <c:catAx>
        <c:axId val="591984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9200256"/>
        <c:crosses val="autoZero"/>
        <c:auto val="1"/>
        <c:lblAlgn val="ctr"/>
        <c:lblOffset val="100"/>
      </c:catAx>
      <c:valAx>
        <c:axId val="5920025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one"/>
        <c:crossAx val="591984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Амаржсан эх, амьд төрсөн хүүхдийн тоо эхний </a:t>
            </a:r>
            <a:r>
              <a:rPr lang="en-US" sz="1200">
                <a:latin typeface="Arial" pitchFamily="34" charset="0"/>
                <a:cs typeface="Arial" pitchFamily="34" charset="0"/>
              </a:rPr>
              <a:t>9 </a:t>
            </a:r>
            <a:r>
              <a:rPr lang="mn-MN" sz="1200">
                <a:latin typeface="Arial" pitchFamily="34" charset="0"/>
                <a:cs typeface="Arial" pitchFamily="34" charset="0"/>
              </a:rPr>
              <a:t>сарын байдлаар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8162109281794395"/>
          <c:y val="2.3148148148148147E-2"/>
        </c:manualLayout>
      </c:layout>
    </c:title>
    <c:plotArea>
      <c:layout>
        <c:manualLayout>
          <c:layoutTarget val="inner"/>
          <c:xMode val="edge"/>
          <c:yMode val="edge"/>
          <c:x val="4.4444444444444502E-2"/>
          <c:y val="0.2236111111111112"/>
          <c:w val="0.93888888888889166"/>
          <c:h val="0.50988990959463398"/>
        </c:manualLayout>
      </c:layout>
      <c:barChart>
        <c:barDir val="col"/>
        <c:grouping val="clustered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'eruul mend1'!$B$16:$E$16</c:f>
              <c:strCache>
                <c:ptCount val="4"/>
                <c:pt idx="0">
                  <c:v>2012.I-IX</c:v>
                </c:pt>
                <c:pt idx="1">
                  <c:v>2013.I-IX</c:v>
                </c:pt>
                <c:pt idx="2">
                  <c:v>2014.I-IX</c:v>
                </c:pt>
                <c:pt idx="3">
                  <c:v>2015.I-IX</c:v>
                </c:pt>
              </c:strCache>
            </c:strRef>
          </c:cat>
          <c:val>
            <c:numRef>
              <c:f>'eruul mend1'!$B$17:$E$17</c:f>
              <c:numCache>
                <c:formatCode>General</c:formatCode>
                <c:ptCount val="4"/>
                <c:pt idx="0">
                  <c:v>972</c:v>
                </c:pt>
                <c:pt idx="1">
                  <c:v>911</c:v>
                </c:pt>
                <c:pt idx="2">
                  <c:v>995</c:v>
                </c:pt>
                <c:pt idx="3">
                  <c:v>1046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rPr>
                      <a:t>9</a:t>
                    </a:r>
                    <a:r>
                      <a: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94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>
                        <a:solidFill>
                          <a:srgbClr val="FF0000"/>
                        </a:solidFill>
                      </a:rPr>
                      <a:t>046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'eruul mend1'!$B$16:$E$16</c:f>
              <c:strCache>
                <c:ptCount val="4"/>
                <c:pt idx="0">
                  <c:v>2012.I-IX</c:v>
                </c:pt>
                <c:pt idx="1">
                  <c:v>2013.I-IX</c:v>
                </c:pt>
                <c:pt idx="2">
                  <c:v>2014.I-IX</c:v>
                </c:pt>
                <c:pt idx="3">
                  <c:v>2015.I-IX</c:v>
                </c:pt>
              </c:strCache>
            </c:strRef>
          </c:cat>
          <c:val>
            <c:numRef>
              <c:f>'eruul mend1'!$B$18:$E$18</c:f>
              <c:numCache>
                <c:formatCode>General</c:formatCode>
                <c:ptCount val="4"/>
                <c:pt idx="0">
                  <c:v>983</c:v>
                </c:pt>
                <c:pt idx="1">
                  <c:v>917</c:v>
                </c:pt>
                <c:pt idx="2">
                  <c:v>994</c:v>
                </c:pt>
                <c:pt idx="3">
                  <c:v>1046</c:v>
                </c:pt>
              </c:numCache>
            </c:numRef>
          </c:val>
        </c:ser>
        <c:gapWidth val="199"/>
        <c:overlap val="-6"/>
        <c:axId val="38602624"/>
        <c:axId val="38604160"/>
      </c:barChart>
      <c:catAx>
        <c:axId val="386026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8604160"/>
        <c:crosses val="autoZero"/>
        <c:auto val="1"/>
        <c:lblAlgn val="ctr"/>
        <c:lblOffset val="100"/>
      </c:catAx>
      <c:valAx>
        <c:axId val="3860416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386026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8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200">
                <a:latin typeface="Arial" pitchFamily="34" charset="0"/>
                <a:cs typeface="Arial" pitchFamily="34" charset="0"/>
              </a:rPr>
              <a:t>9 </a:t>
            </a:r>
            <a:r>
              <a:rPr lang="mn-MN" sz="1200">
                <a:latin typeface="Arial" pitchFamily="34" charset="0"/>
                <a:cs typeface="Arial" pitchFamily="34" charset="0"/>
              </a:rPr>
              <a:t>сарын байдлаар</a:t>
            </a:r>
          </a:p>
        </c:rich>
      </c:tx>
      <c:layout>
        <c:manualLayout>
          <c:xMode val="edge"/>
          <c:yMode val="edge"/>
          <c:x val="0.21042865228227384"/>
          <c:y val="5.4421768707482956E-2"/>
        </c:manualLayout>
      </c:layout>
    </c:title>
    <c:plotArea>
      <c:layout>
        <c:manualLayout>
          <c:layoutTarget val="inner"/>
          <c:xMode val="edge"/>
          <c:yMode val="edge"/>
          <c:x val="1.8565400843881873E-2"/>
          <c:y val="0.30269360269360268"/>
          <c:w val="0.96286919831223627"/>
          <c:h val="0.53544314536440518"/>
        </c:manualLayout>
      </c:layout>
      <c:barChart>
        <c:barDir val="col"/>
        <c:grouping val="clustered"/>
        <c:ser>
          <c:idx val="0"/>
          <c:order val="0"/>
          <c:tx>
            <c:strRef>
              <c:f>'eruul mend2'!$A$14:$B$14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dPt>
            <c:idx val="11"/>
            <c:spPr>
              <a:solidFill>
                <a:srgbClr val="FF0000"/>
              </a:solidFill>
            </c:spPr>
          </c:dPt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latin typeface="Arial" pitchFamily="34" charset="0"/>
                        <a:cs typeface="Arial" pitchFamily="34" charset="0"/>
                      </a:rPr>
                      <a:t>3</a:t>
                    </a:r>
                    <a:r>
                      <a:rPr lang="en-US"/>
                      <a:t>99</a:t>
                    </a:r>
                  </a:p>
                </c:rich>
              </c:tx>
              <c:showVal val="1"/>
            </c:dLbl>
            <c:dLbl>
              <c:idx val="11"/>
              <c:layout>
                <c:manualLayout>
                  <c:x val="5.06329113924064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597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'eruul mend2'!$C$13:$N$13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'eruul mend2'!$C$14:$N$14</c:f>
              <c:numCache>
                <c:formatCode>General</c:formatCode>
                <c:ptCount val="12"/>
                <c:pt idx="0">
                  <c:v>710</c:v>
                </c:pt>
                <c:pt idx="1">
                  <c:v>645</c:v>
                </c:pt>
                <c:pt idx="2">
                  <c:v>640</c:v>
                </c:pt>
                <c:pt idx="3">
                  <c:v>698</c:v>
                </c:pt>
                <c:pt idx="4">
                  <c:v>979</c:v>
                </c:pt>
                <c:pt idx="5">
                  <c:v>597</c:v>
                </c:pt>
                <c:pt idx="6">
                  <c:v>384</c:v>
                </c:pt>
                <c:pt idx="7">
                  <c:v>421</c:v>
                </c:pt>
                <c:pt idx="8">
                  <c:v>485</c:v>
                </c:pt>
                <c:pt idx="9">
                  <c:v>794</c:v>
                </c:pt>
                <c:pt idx="10">
                  <c:v>399</c:v>
                </c:pt>
                <c:pt idx="11">
                  <c:v>597</c:v>
                </c:pt>
              </c:numCache>
            </c:numRef>
          </c:val>
        </c:ser>
        <c:overlap val="-25"/>
        <c:axId val="38649856"/>
        <c:axId val="38651392"/>
      </c:barChart>
      <c:catAx>
        <c:axId val="386498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8651392"/>
        <c:crosses val="autoZero"/>
        <c:auto val="1"/>
        <c:lblAlgn val="ctr"/>
        <c:lblOffset val="100"/>
      </c:catAx>
      <c:valAx>
        <c:axId val="38651392"/>
        <c:scaling>
          <c:orientation val="minMax"/>
        </c:scaling>
        <c:delete val="1"/>
        <c:axPos val="l"/>
        <c:numFmt formatCode="General" sourceLinked="1"/>
        <c:tickLblPos val="none"/>
        <c:crossAx val="38649856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8530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61185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chart" Target="../charts/chart31.xml"/><Relationship Id="rId18" Type="http://schemas.openxmlformats.org/officeDocument/2006/relationships/chart" Target="../charts/chart36.xm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chart" Target="../charts/chart30.xml"/><Relationship Id="rId17" Type="http://schemas.openxmlformats.org/officeDocument/2006/relationships/chart" Target="../charts/chart35.xml"/><Relationship Id="rId2" Type="http://schemas.openxmlformats.org/officeDocument/2006/relationships/image" Target="../media/image2.jpeg"/><Relationship Id="rId16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chart" Target="../charts/chart29.xml"/><Relationship Id="rId5" Type="http://schemas.openxmlformats.org/officeDocument/2006/relationships/image" Target="../media/image14.jpeg"/><Relationship Id="rId15" Type="http://schemas.openxmlformats.org/officeDocument/2006/relationships/chart" Target="../charts/chart33.xml"/><Relationship Id="rId10" Type="http://schemas.openxmlformats.org/officeDocument/2006/relationships/chart" Target="../charts/chart28.xml"/><Relationship Id="rId4" Type="http://schemas.openxmlformats.org/officeDocument/2006/relationships/image" Target="../media/image13.jpeg"/><Relationship Id="rId9" Type="http://schemas.openxmlformats.org/officeDocument/2006/relationships/chart" Target="../charts/chart27.xml"/><Relationship Id="rId14" Type="http://schemas.openxmlformats.org/officeDocument/2006/relationships/chart" Target="../charts/chart3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7.xm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chart" Target="../charts/chart39.xml"/><Relationship Id="rId5" Type="http://schemas.openxmlformats.org/officeDocument/2006/relationships/image" Target="../media/image20.png"/><Relationship Id="rId10" Type="http://schemas.openxmlformats.org/officeDocument/2006/relationships/chart" Target="../charts/chart38.xml"/><Relationship Id="rId4" Type="http://schemas.openxmlformats.org/officeDocument/2006/relationships/image" Target="../media/image19.pn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2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49.xml"/><Relationship Id="rId5" Type="http://schemas.openxmlformats.org/officeDocument/2006/relationships/chart" Target="../charts/chart48.x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03263" y="2395538"/>
            <a:ext cx="79835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4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СҮХБААТАР АЙМГИЙН </a:t>
            </a:r>
            <a:endParaRPr lang="mn-MN" altLang="en-US" sz="44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27088" y="4191000"/>
            <a:ext cx="8012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дүгээр 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1433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90600" y="3678238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1561306" y="3695700"/>
            <a:ext cx="5257006" cy="794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 rot="5400000">
            <a:off x="3429000" y="5105400"/>
            <a:ext cx="28956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hart 22"/>
          <p:cNvGraphicFramePr/>
          <p:nvPr/>
        </p:nvGraphicFramePr>
        <p:xfrm>
          <a:off x="1066800" y="3733800"/>
          <a:ext cx="38290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876800" y="3733800"/>
          <a:ext cx="381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1295400" y="762000"/>
          <a:ext cx="6772276" cy="2924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95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171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hart 8"/>
          <p:cNvGraphicFramePr/>
          <p:nvPr/>
        </p:nvGraphicFramePr>
        <p:xfrm>
          <a:off x="1066800" y="1447800"/>
          <a:ext cx="7620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696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6858000"/>
            <a:ext cx="82296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0" y="1135063"/>
            <a:ext cx="0" cy="2674937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2274257"/>
              </p:ext>
            </p:extLst>
          </p:nvPr>
        </p:nvGraphicFramePr>
        <p:xfrm>
          <a:off x="4648200" y="1625598"/>
          <a:ext cx="4343400" cy="195580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809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latin typeface="Arial" pitchFamily="34" charset="0"/>
                          <a:cs typeface="Arial" pitchFamily="34" charset="0"/>
                        </a:rPr>
                        <a:t> 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r>
                        <a:rPr lang="mn-MN" sz="10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262473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itchFamily="34" charset="0"/>
                          <a:cs typeface="Arial" pitchFamily="34" charset="0"/>
                        </a:rPr>
                        <a:t>  Бүгд  </a:t>
                      </a:r>
                      <a:endParaRPr lang="mn-MN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726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57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93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1069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62473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itchFamily="34" charset="0"/>
                          <a:cs typeface="Arial" pitchFamily="34" charset="0"/>
                        </a:rPr>
                        <a:t>    Тэмээ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2473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itchFamily="34" charset="0"/>
                          <a:cs typeface="Arial" pitchFamily="34" charset="0"/>
                        </a:rPr>
                        <a:t>    Адуу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54.2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62473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itchFamily="34" charset="0"/>
                          <a:cs typeface="Arial" pitchFamily="34" charset="0"/>
                        </a:rPr>
                        <a:t>    Үхэр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53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2473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>
                          <a:latin typeface="Arial" pitchFamily="34" charset="0"/>
                          <a:cs typeface="Arial" pitchFamily="34" charset="0"/>
                        </a:rPr>
                        <a:t>    Хонь </a:t>
                      </a:r>
                      <a:endParaRPr lang="mn-MN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96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84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557.1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62473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itchFamily="34" charset="0"/>
                          <a:cs typeface="Arial" pitchFamily="34" charset="0"/>
                        </a:rPr>
                        <a:t>    Ямаа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96.1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443" name="TextBox 14"/>
          <p:cNvSpPr txBox="1">
            <a:spLocks noChangeArrowheads="1"/>
          </p:cNvSpPr>
          <p:nvPr/>
        </p:nvSpPr>
        <p:spPr bwMode="auto">
          <a:xfrm>
            <a:off x="5189529" y="1135063"/>
            <a:ext cx="35496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" charset="0"/>
              </a:rPr>
              <a:t>Мал төллөлт</a:t>
            </a:r>
            <a:endParaRPr lang="en-US" altLang="en-US" sz="1200" b="1" dirty="0">
              <a:latin typeface="Arial" charset="0"/>
            </a:endParaRPr>
          </a:p>
        </p:txBody>
      </p:sp>
      <p:pic>
        <p:nvPicPr>
          <p:cNvPr id="17" name="il_fi" descr="http://www.unen.mn/resource/unen/photo/2012/11/7fc0642add8681f7/91d665641ca0a0ad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8212" y="5428742"/>
            <a:ext cx="1219732" cy="1218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http://bj4img.com/d/bb/user_uploads/20110401/195681/uher_ea8e11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75364">
            <a:off x="5749568" y="5335129"/>
            <a:ext cx="1176223" cy="1219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l_fi" descr="http://www.zavkhan.gov.mn/images/gallery/090400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3247" y="5356610"/>
            <a:ext cx="1223204" cy="1218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l_fi" descr="http://altan-ovoo.mn/Uploads/orig/229o0kjib4vh03rg5joytmmf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10459">
            <a:off x="7950514" y="5331709"/>
            <a:ext cx="1133389" cy="1176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49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0700" y="360727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l_fi" descr="http://bj4img.com/d/bb/user_uploads/20110401/195681/24lzll034868-02_1d412b9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2006" y="5417983"/>
            <a:ext cx="1171421" cy="1170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14"/>
          <p:cNvSpPr txBox="1">
            <a:spLocks noChangeArrowheads="1"/>
          </p:cNvSpPr>
          <p:nvPr/>
        </p:nvSpPr>
        <p:spPr bwMode="auto">
          <a:xfrm>
            <a:off x="4114800" y="3810000"/>
            <a:ext cx="4191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" charset="0"/>
              </a:rPr>
              <a:t>Мал төллөлтийн явц</a:t>
            </a:r>
            <a:endParaRPr lang="en-US" altLang="en-US" sz="1200" b="1" dirty="0">
              <a:latin typeface="Arial" charset="0"/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21109821"/>
              </p:ext>
            </p:extLst>
          </p:nvPr>
        </p:nvGraphicFramePr>
        <p:xfrm>
          <a:off x="7725878" y="4100736"/>
          <a:ext cx="1418122" cy="1292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39320305"/>
              </p:ext>
            </p:extLst>
          </p:nvPr>
        </p:nvGraphicFramePr>
        <p:xfrm>
          <a:off x="6629400" y="4114800"/>
          <a:ext cx="1477953" cy="147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42293009"/>
              </p:ext>
            </p:extLst>
          </p:nvPr>
        </p:nvGraphicFramePr>
        <p:xfrm>
          <a:off x="5528982" y="4106987"/>
          <a:ext cx="1435372" cy="125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87406089"/>
              </p:ext>
            </p:extLst>
          </p:nvPr>
        </p:nvGraphicFramePr>
        <p:xfrm>
          <a:off x="4254925" y="3911707"/>
          <a:ext cx="1917276" cy="1803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75227359"/>
              </p:ext>
            </p:extLst>
          </p:nvPr>
        </p:nvGraphicFramePr>
        <p:xfrm>
          <a:off x="3394970" y="4126664"/>
          <a:ext cx="1439659" cy="1293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cxnSp>
        <p:nvCxnSpPr>
          <p:cNvPr id="27" name="Straight Connector 26"/>
          <p:cNvCxnSpPr/>
          <p:nvPr/>
        </p:nvCxnSpPr>
        <p:spPr>
          <a:xfrm flipH="1">
            <a:off x="4813300" y="3761096"/>
            <a:ext cx="4191000" cy="13901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17316832"/>
              </p:ext>
            </p:extLst>
          </p:nvPr>
        </p:nvGraphicFramePr>
        <p:xfrm>
          <a:off x="685800" y="990600"/>
          <a:ext cx="3047999" cy="558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49669773"/>
              </p:ext>
            </p:extLst>
          </p:nvPr>
        </p:nvGraphicFramePr>
        <p:xfrm>
          <a:off x="3216276" y="4143091"/>
          <a:ext cx="1539148" cy="134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27693616"/>
              </p:ext>
            </p:extLst>
          </p:nvPr>
        </p:nvGraphicFramePr>
        <p:xfrm>
          <a:off x="4465496" y="3962400"/>
          <a:ext cx="1448066" cy="173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57636122"/>
              </p:ext>
            </p:extLst>
          </p:nvPr>
        </p:nvGraphicFramePr>
        <p:xfrm>
          <a:off x="5486400" y="4191000"/>
          <a:ext cx="1628775" cy="1361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55882017"/>
              </p:ext>
            </p:extLst>
          </p:nvPr>
        </p:nvGraphicFramePr>
        <p:xfrm>
          <a:off x="5486400" y="4086999"/>
          <a:ext cx="1628775" cy="133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  <p:extLst>
      <p:ext uri="{BB962C8B-B14F-4D97-AF65-F5344CB8AC3E}">
        <p14:creationId xmlns:p14="http://schemas.microsoft.com/office/powerpoint/2010/main" xmlns="" val="14039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0"/>
          <a:stretch/>
        </p:blipFill>
        <p:spPr bwMode="auto">
          <a:xfrm>
            <a:off x="4103872" y="4038600"/>
            <a:ext cx="842184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7239" y="4627137"/>
            <a:ext cx="899924" cy="136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05" t="4889" b="1327"/>
          <a:stretch/>
        </p:blipFill>
        <p:spPr bwMode="auto">
          <a:xfrm>
            <a:off x="5983067" y="4038600"/>
            <a:ext cx="871541" cy="1282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56" t="13339" r="22668"/>
          <a:stretch/>
        </p:blipFill>
        <p:spPr bwMode="auto">
          <a:xfrm>
            <a:off x="6944174" y="4630196"/>
            <a:ext cx="947445" cy="1362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88" t="26538" r="10862"/>
          <a:stretch/>
        </p:blipFill>
        <p:spPr bwMode="auto">
          <a:xfrm>
            <a:off x="7965138" y="4038600"/>
            <a:ext cx="954737" cy="1286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73633145"/>
              </p:ext>
            </p:extLst>
          </p:nvPr>
        </p:nvGraphicFramePr>
        <p:xfrm>
          <a:off x="703263" y="1066799"/>
          <a:ext cx="2999435" cy="5660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3810000" y="1104122"/>
            <a:ext cx="0" cy="560147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6390" y="1104122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46479177"/>
              </p:ext>
            </p:extLst>
          </p:nvPr>
        </p:nvGraphicFramePr>
        <p:xfrm>
          <a:off x="671482" y="1104122"/>
          <a:ext cx="2924908" cy="5601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08395096"/>
              </p:ext>
            </p:extLst>
          </p:nvPr>
        </p:nvGraphicFramePr>
        <p:xfrm>
          <a:off x="4103872" y="1219200"/>
          <a:ext cx="4916394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24428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191000" y="1143000"/>
            <a:ext cx="0" cy="54102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191000" y="3810000"/>
            <a:ext cx="4572000" cy="13901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9699" y="35687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685801" y="1066800"/>
          <a:ext cx="3276599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30816315"/>
              </p:ext>
            </p:extLst>
          </p:nvPr>
        </p:nvGraphicFramePr>
        <p:xfrm>
          <a:off x="4419600" y="990600"/>
          <a:ext cx="4572000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4419600" y="3962400"/>
          <a:ext cx="45339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53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114800" y="762000"/>
            <a:ext cx="0" cy="57150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4856193" y="762000"/>
            <a:ext cx="354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" charset="0"/>
              </a:rPr>
              <a:t>Ургац хураалт, хадлан тэжээл, тн-оор, жил бүрийн </a:t>
            </a:r>
            <a:r>
              <a:rPr lang="en-US" altLang="en-US" sz="1200" b="1" dirty="0" smtClean="0">
                <a:latin typeface="Arial" charset="0"/>
              </a:rPr>
              <a:t>9</a:t>
            </a:r>
            <a:r>
              <a:rPr lang="mn-MN" altLang="en-US" sz="1200" b="1" dirty="0" smtClean="0">
                <a:latin typeface="Arial" charset="0"/>
              </a:rPr>
              <a:t> сарын байдлаар</a:t>
            </a:r>
            <a:endParaRPr lang="en-US" altLang="en-US" sz="1200" b="1" dirty="0"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4114800" y="3581400"/>
            <a:ext cx="46482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17584268"/>
              </p:ext>
            </p:extLst>
          </p:nvPr>
        </p:nvGraphicFramePr>
        <p:xfrm>
          <a:off x="4203441" y="4267200"/>
          <a:ext cx="4572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4724400" y="3636664"/>
            <a:ext cx="354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" charset="0"/>
              </a:rPr>
              <a:t>Ургац хураалт, тн-оор, жил бүрийн </a:t>
            </a:r>
            <a:r>
              <a:rPr lang="en-US" altLang="en-US" sz="1200" b="1" dirty="0" smtClean="0">
                <a:latin typeface="Arial" charset="0"/>
              </a:rPr>
              <a:t>9</a:t>
            </a:r>
            <a:r>
              <a:rPr lang="mn-MN" altLang="en-US" sz="1200" b="1" dirty="0" smtClean="0">
                <a:latin typeface="Arial" charset="0"/>
              </a:rPr>
              <a:t> сарын байдлаар</a:t>
            </a:r>
            <a:endParaRPr lang="en-US" altLang="en-US" sz="1200" b="1" dirty="0">
              <a:latin typeface="Arial" charset="0"/>
            </a:endParaRPr>
          </a:p>
        </p:txBody>
      </p:sp>
      <p:pic>
        <p:nvPicPr>
          <p:cNvPr id="4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3499" y="3332699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/>
        </p:nvGraphicFramePr>
        <p:xfrm>
          <a:off x="685801" y="685800"/>
          <a:ext cx="3124199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419600" y="1219198"/>
          <a:ext cx="4419600" cy="2131980"/>
        </p:xfrm>
        <a:graphic>
          <a:graphicData uri="http://schemas.openxmlformats.org/drawingml/2006/table">
            <a:tbl>
              <a:tblPr/>
              <a:tblGrid>
                <a:gridCol w="1380033"/>
                <a:gridCol w="1030658"/>
                <a:gridCol w="1030658"/>
                <a:gridCol w="978251"/>
              </a:tblGrid>
              <a:tr h="2090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</a:tr>
              <a:tr h="338806">
                <a:tc>
                  <a:txBody>
                    <a:bodyPr/>
                    <a:lstStyle/>
                    <a:p>
                      <a:pPr algn="l" rtl="0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Төмс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668.2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668.8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581.7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</a:tr>
              <a:tr h="351660">
                <a:tc>
                  <a:txBody>
                    <a:bodyPr/>
                    <a:lstStyle/>
                    <a:p>
                      <a:pPr algn="l" rtl="0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Хүнсний ногоо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4455">
                <a:tc>
                  <a:txBody>
                    <a:bodyPr/>
                    <a:lstStyle/>
                    <a:p>
                      <a:pPr algn="l" rtl="0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Техникийн ургамал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6234">
                <a:tc>
                  <a:txBody>
                    <a:bodyPr/>
                    <a:lstStyle/>
                    <a:p>
                      <a:pPr algn="l" rtl="0" fontAlgn="b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Бэлтгэсэн өвс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10 321.5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12 698.0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13 791.0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</a:tr>
              <a:tr h="531778">
                <a:tc>
                  <a:txBody>
                    <a:bodyPr/>
                    <a:lstStyle/>
                    <a:p>
                      <a:pPr algn="l" rtl="0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Бэлтгэсэн гар тэжээл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523.5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82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90600" y="35814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pic>
        <p:nvPicPr>
          <p:cNvPr id="2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85800" y="4492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2636838" y="87153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САЛБАРЫН НИЙТ </a:t>
            </a:r>
            <a:r>
              <a:rPr lang="mn-MN" altLang="en-US" sz="1200" b="1" dirty="0" smtClean="0">
                <a:latin typeface="Arial" charset="0"/>
              </a:rPr>
              <a:t>БҮТЭЭГДЭХҮҮН, </a:t>
            </a:r>
            <a:endParaRPr lang="en-US" altLang="en-US" sz="1200" b="1" dirty="0">
              <a:latin typeface="Arial" charset="0"/>
            </a:endParaRPr>
          </a:p>
          <a:p>
            <a:pPr algn="ctr"/>
            <a:r>
              <a:rPr lang="mn-MN" altLang="en-US" sz="1200" b="1" dirty="0">
                <a:latin typeface="Arial" charset="0"/>
              </a:rPr>
              <a:t>2005 оны зэрэгцүүлэх үнээр</a:t>
            </a:r>
            <a:r>
              <a:rPr lang="en-US" altLang="en-US" sz="1200" b="1" dirty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</a:t>
            </a:r>
            <a:r>
              <a:rPr lang="mn-MN" altLang="en-US" sz="1200" b="1" dirty="0">
                <a:latin typeface="Arial" charset="0"/>
              </a:rPr>
              <a:t>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295400" y="1371600"/>
          <a:ext cx="7493001" cy="2310911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6107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23 461.5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22 172.4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20 359.2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97.2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18 861.5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16 390.5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14 778.7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98.1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212.1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455.5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467.1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103.0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4 387.9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5 180.3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4 854.2</a:t>
                      </a:r>
                    </a:p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92.0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8496300" y="16383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055688" y="9906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438" y="3390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2438400" y="3846125"/>
            <a:ext cx="556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</a:t>
            </a:r>
            <a:r>
              <a:rPr lang="mn-MN" altLang="en-US" sz="1200" b="1" dirty="0" smtClean="0">
                <a:latin typeface="Arial" charset="0"/>
              </a:rPr>
              <a:t>БОРЛУУЛСАН БҮТЭЭГДЭХҮҮН, оны үнээр</a:t>
            </a:r>
            <a:r>
              <a:rPr lang="en-US" altLang="en-US" sz="1200" b="1" dirty="0" smtClean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295400" y="4191000"/>
          <a:ext cx="7493001" cy="2269881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D0D0D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88 472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106 622.5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109 066.4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108.0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82 957.9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200" b="0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97 921.0</a:t>
                      </a:r>
                    </a:p>
                    <a:p>
                      <a:pPr algn="r" rtl="0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99 946.2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105.0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1 868.2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4 279.3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2 305.9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3 646.0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4 422.2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6 814.3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150.0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8496300" y="44196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066800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5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Description: \\KHAD\Users\Public\2014 on_taniltsuulga\MCCT_Medeelel_Alban_toot_2013.12.13\Information logo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463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/>
          <p:nvPr/>
        </p:nvGraphicFramePr>
        <p:xfrm>
          <a:off x="1447800" y="914400"/>
          <a:ext cx="6934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838201" y="3429000"/>
          <a:ext cx="3505199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800601" y="3733800"/>
          <a:ext cx="3581399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00200" y="6858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 Mon" pitchFamily="34" charset="0"/>
              </a:rPr>
              <a:t>Мэргэжлийн урлагын байгууллагын үзүүлэлтүүд /2010-2014</a:t>
            </a:r>
            <a:r>
              <a:rPr lang="en-US" sz="1200" b="1" dirty="0" smtClean="0">
                <a:latin typeface="Arial Mon" pitchFamily="34" charset="0"/>
              </a:rPr>
              <a:t>/ </a:t>
            </a:r>
            <a:r>
              <a:rPr lang="mn-MN" sz="1200" b="1" dirty="0" smtClean="0">
                <a:latin typeface="Arial Mon" pitchFamily="34" charset="0"/>
              </a:rPr>
              <a:t>оны эхний 9 сарын байдлаар</a:t>
            </a:r>
            <a:endParaRPr lang="en-US" sz="1200" b="1" dirty="0">
              <a:latin typeface="Arial Mon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276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 Mon" pitchFamily="34" charset="0"/>
              </a:rPr>
              <a:t>Музейн үзүүлэлтүүд 2010-2014 оны  эхний 9 сарын байдлаар</a:t>
            </a:r>
            <a:endParaRPr lang="en-US" sz="1200" b="1" dirty="0">
              <a:latin typeface="Arial Mon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1" y="3276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 Mon" pitchFamily="34" charset="0"/>
              </a:rPr>
              <a:t>Нийтийн номын сангийн уншигчдын тоо  2010-2014 оны эхний 9 сарын байдлаар</a:t>
            </a:r>
            <a:endParaRPr lang="en-US" sz="1200" b="1" dirty="0">
              <a:latin typeface="Arial Mon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 flipV="1">
            <a:off x="914400" y="3200399"/>
            <a:ext cx="7391400" cy="13901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3162300" y="4533900"/>
            <a:ext cx="26670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0" descr="\\KHAD\Users\Public\2014 on_taniltsuulga\MCCT_Medeelel_Alban_toot_2013.12.13\Information logo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5111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524000" y="1066800"/>
          <a:ext cx="7086600" cy="2133600"/>
        </p:xfrm>
        <a:graphic>
          <a:graphicData uri="http://schemas.openxmlformats.org/presentationml/2006/ole">
            <p:oleObj spid="_x0000_s34830" name="Chart" r:id="rId4" imgW="5724540" imgH="1914525" progId="MSGraph.Char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6400" y="609600"/>
            <a:ext cx="6670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/>
              <a:t>Ерөнхий боловсролын сургуулийн суралцагчид</a:t>
            </a:r>
            <a:r>
              <a:rPr lang="en-US" sz="1200" b="1" dirty="0" smtClean="0">
                <a:latin typeface="Arial Mon" pitchFamily="34" charset="0"/>
              </a:rPr>
              <a:t> /2014-2015</a:t>
            </a:r>
            <a:r>
              <a:rPr lang="mn-MN" sz="1200" b="1" dirty="0" smtClean="0"/>
              <a:t>/</a:t>
            </a:r>
            <a:r>
              <a:rPr lang="en-US" sz="1200" b="1" dirty="0" smtClean="0">
                <a:latin typeface="Arial Mon" pitchFamily="34" charset="0"/>
              </a:rPr>
              <a:t> </a:t>
            </a:r>
            <a:r>
              <a:rPr lang="mn-MN" sz="1200" b="1" dirty="0" smtClean="0"/>
              <a:t>оны хичээлийн жилд</a:t>
            </a:r>
            <a:endParaRPr lang="en-US" sz="1200" b="1" dirty="0">
              <a:latin typeface="Arial Mon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990600" y="3505200"/>
          <a:ext cx="3505200" cy="225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495800" y="3505200"/>
          <a:ext cx="4038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43000" y="3200401"/>
            <a:ext cx="662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/>
              <a:t>Ерөнхий боловсролын сургуулийн суралцагчид</a:t>
            </a:r>
            <a:r>
              <a:rPr lang="en-US" sz="1200" b="1" dirty="0" smtClean="0">
                <a:latin typeface="Arial Mon" pitchFamily="34" charset="0"/>
              </a:rPr>
              <a:t> </a:t>
            </a:r>
            <a:r>
              <a:rPr lang="mn-MN" sz="1200" b="1" dirty="0" smtClean="0">
                <a:latin typeface="Arial Mon" pitchFamily="34" charset="0"/>
              </a:rPr>
              <a:t>/2012-2014 / оны байдлаар</a:t>
            </a:r>
            <a:endParaRPr lang="en-US" sz="1200" b="1" dirty="0">
              <a:latin typeface="Arial Mon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762000" y="1143000"/>
          <a:ext cx="4114800" cy="279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419600" y="1219200"/>
          <a:ext cx="4495799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050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47800" y="762000"/>
          <a:ext cx="6705600" cy="304800"/>
        </p:xfrm>
        <a:graphic>
          <a:graphicData uri="http://schemas.openxmlformats.org/drawingml/2006/table">
            <a:tbl>
              <a:tblPr/>
              <a:tblGrid>
                <a:gridCol w="6705600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mn-MN" sz="1000" b="0" i="0" u="none" strike="noStrike" dirty="0">
                          <a:latin typeface="Arial Mon"/>
                        </a:rPr>
                        <a:t>ТЕХНИКИЙН БОЛОН МЭРГЭЖЛИЙН БОЛОВСРОЛ, СУРГАЛТЫН </a:t>
                      </a:r>
                      <a:r>
                        <a:rPr lang="mn-MN" sz="1000" b="0" i="0" u="none" strike="noStrike" dirty="0" smtClean="0">
                          <a:latin typeface="Arial Mon"/>
                        </a:rPr>
                        <a:t>БАЙГУУЛЛАГЫН  </a:t>
                      </a:r>
                      <a:r>
                        <a:rPr lang="mn-MN" sz="1000" b="0" i="0" u="none" strike="noStrike" dirty="0">
                          <a:latin typeface="Arial Mon"/>
                        </a:rPr>
                        <a:t>2014-2015 ОНЫ ХИЧЭЭЛИЙН ЖИЛИЙН СУРАГЦАГЧИД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Picture 50" descr="\\KHAD\Users\Public\2014 on_taniltsuulga\MCCT_Medeelel_Alban_toot_2013.12.13\Information logo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762000"/>
            <a:ext cx="5111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1148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           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9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түвшнээр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201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5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оны 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9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дүгээр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сарын 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830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4067024"/>
              </p:ext>
            </p:extLst>
          </p:nvPr>
        </p:nvGraphicFramePr>
        <p:xfrm>
          <a:off x="762000" y="1636713"/>
          <a:ext cx="3962400" cy="2339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35072106"/>
              </p:ext>
            </p:extLst>
          </p:nvPr>
        </p:nvGraphicFramePr>
        <p:xfrm>
          <a:off x="914400" y="4229327"/>
          <a:ext cx="8001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48297614"/>
              </p:ext>
            </p:extLst>
          </p:nvPr>
        </p:nvGraphicFramePr>
        <p:xfrm>
          <a:off x="4689231" y="1497013"/>
          <a:ext cx="4302369" cy="261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111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B34A27-36F3-4ADB-AF37-C6F3F98C216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/>
              <a:t>20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5" name="Picture 2" descr="D:\2013\12. December 2013\displa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685800" y="1077913"/>
            <a:ext cx="7543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2200" y="3352800"/>
            <a:ext cx="6553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www.facebook.com/statistic</a:t>
            </a:r>
            <a:endParaRPr lang="mn-MN" altLang="en-US" sz="40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4419600"/>
            <a:ext cx="7239000" cy="18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mn-MN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сайт: </a:t>
            </a:r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sukhbaatar.nso.mn</a:t>
            </a:r>
          </a:p>
          <a:p>
            <a:r>
              <a:rPr lang="mn-MN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Майл хаяг: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sukhbaatar@nso.mn</a:t>
            </a:r>
          </a:p>
          <a:p>
            <a: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statistic_sukh@yahoo.com</a:t>
            </a:r>
            <a:endParaRPr lang="mn-MN" altLang="en-US" sz="38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838200" y="3657600"/>
            <a:ext cx="75438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-1785144" y="3690144"/>
            <a:ext cx="5257800" cy="11112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Нийгмийн даатгал, халамж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810794" y="5029200"/>
            <a:ext cx="2132806" cy="794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\\KHAD\Users\Public\2014 on_taniltsuulga\MCCT_Medeelel_Alban_toot_2013.12.13\Information logo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5200"/>
            <a:ext cx="457200" cy="457200"/>
          </a:xfrm>
          <a:prstGeom prst="rect">
            <a:avLst/>
          </a:prstGeom>
          <a:noFill/>
        </p:spPr>
      </p:pic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762000" y="3733801"/>
          <a:ext cx="4038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4800600" y="3733800"/>
          <a:ext cx="3733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838200" y="914400"/>
          <a:ext cx="7391400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411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hart 10"/>
          <p:cNvGraphicFramePr/>
          <p:nvPr/>
        </p:nvGraphicFramePr>
        <p:xfrm>
          <a:off x="4876800" y="1143000"/>
          <a:ext cx="4038600" cy="246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685800" y="1066800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914400" y="4191000"/>
          <a:ext cx="7524750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21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83302" y="1066800"/>
            <a:ext cx="3651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Газар өмчлөх өргөдөл гаргасан иргэдийн тоо, өссөн дүнгээр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081587" y="1066800"/>
            <a:ext cx="367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Засаг даргын шийдвэр гарсан иргэдийн тоо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өссөн дүнгээр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>
            <a:off x="4753639" y="1410652"/>
            <a:ext cx="8861" cy="5294948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escription: \\KHAD\Users\Public\2014 on_taniltsuulga\MCCT_Medeelel_Alban_toot_2013.12.13\Information logo\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914" y="936307"/>
            <a:ext cx="425450" cy="47434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78024" y="4572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Газар өмчлөл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76808361"/>
              </p:ext>
            </p:extLst>
          </p:nvPr>
        </p:nvGraphicFramePr>
        <p:xfrm>
          <a:off x="914400" y="1295400"/>
          <a:ext cx="3520152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04439699"/>
              </p:ext>
            </p:extLst>
          </p:nvPr>
        </p:nvGraphicFramePr>
        <p:xfrm>
          <a:off x="5081586" y="1295400"/>
          <a:ext cx="3833814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066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57596313"/>
              </p:ext>
            </p:extLst>
          </p:nvPr>
        </p:nvGraphicFramePr>
        <p:xfrm>
          <a:off x="650631" y="1198318"/>
          <a:ext cx="4530969" cy="291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45794812"/>
              </p:ext>
            </p:extLst>
          </p:nvPr>
        </p:nvGraphicFramePr>
        <p:xfrm>
          <a:off x="4731361" y="1219200"/>
          <a:ext cx="4219575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74919111"/>
              </p:ext>
            </p:extLst>
          </p:nvPr>
        </p:nvGraphicFramePr>
        <p:xfrm>
          <a:off x="914400" y="4419600"/>
          <a:ext cx="7772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21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453356" y="3880644"/>
            <a:ext cx="5486400" cy="1111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91000" y="2895600"/>
            <a:ext cx="44196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72000" y="1103312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Сэжигтэн яллагчдын тоо, жил бүрийн 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9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сарын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1131" y="26670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55426923"/>
              </p:ext>
            </p:extLst>
          </p:nvPr>
        </p:nvGraphicFramePr>
        <p:xfrm>
          <a:off x="685800" y="1103312"/>
          <a:ext cx="3352800" cy="560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51248105"/>
              </p:ext>
            </p:extLst>
          </p:nvPr>
        </p:nvGraphicFramePr>
        <p:xfrm>
          <a:off x="4572000" y="1371600"/>
          <a:ext cx="4467225" cy="152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7753667"/>
              </p:ext>
            </p:extLst>
          </p:nvPr>
        </p:nvGraphicFramePr>
        <p:xfrm>
          <a:off x="4572000" y="2971801"/>
          <a:ext cx="4343400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21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7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990600" y="914400"/>
          <a:ext cx="7740833" cy="3201365"/>
        </p:xfrm>
        <a:graphic>
          <a:graphicData uri="http://schemas.openxmlformats.org/drawingml/2006/table">
            <a:tbl>
              <a:tblPr/>
              <a:tblGrid>
                <a:gridCol w="1549400"/>
                <a:gridCol w="1111604"/>
                <a:gridCol w="844196"/>
                <a:gridCol w="900821"/>
                <a:gridCol w="1111604"/>
                <a:gridCol w="1111604"/>
                <a:gridCol w="1111604"/>
              </a:tblGrid>
              <a:tr h="312075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   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ЗЭЭЛ,</a:t>
                      </a:r>
                      <a:r>
                        <a:rPr lang="mn-MN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ХАДГАЛАМЖИЙН ҮЛДЭГДЭЛ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банкуудаар, сарын эцэст, сая.төг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5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2014.I-IX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2015.I-IX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2014.I-IX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2015.I-IX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ÕÀÀÍ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58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58 242.4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63 484.3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17 498.6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13 871.9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14 978.0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ÕÀÑ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4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4 163.0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4 910.9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3 914.6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3 855.5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3 754.5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Голомт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5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835.0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5 857.1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4 918.4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1 195.4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1 069.6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1 147.7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26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535.0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25 814.2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25 921.4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11 344.8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10 950.3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11 990.6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Капитал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420.2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353.8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1 062.9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66.8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38.2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180.1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0" i="1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 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                     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95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514.0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94 430.5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100 297.9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34 020.2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29 785.5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32 050.9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685800" y="4267200"/>
          <a:ext cx="4000500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5105400" y="4267200"/>
          <a:ext cx="3800475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125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707886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Даатгал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\\KHAD\Users\Public\2014 on_taniltsuulga\MCCT_Medeelel_Alban_toot_2013.12.13\Information logo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533400" y="3352800"/>
            <a:ext cx="457200" cy="4572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rot="5400000">
            <a:off x="-1823244" y="3575844"/>
            <a:ext cx="5181600" cy="11112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38200" y="3581400"/>
            <a:ext cx="75438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505597" y="4800203"/>
            <a:ext cx="2438400" cy="794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/>
          <p:nvPr/>
        </p:nvGraphicFramePr>
        <p:xfrm>
          <a:off x="685800" y="3657600"/>
          <a:ext cx="3962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762000" y="1219200"/>
          <a:ext cx="7620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4572000" y="3733800"/>
          <a:ext cx="3886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60526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2571</TotalTime>
  <Words>1132</Words>
  <Application>Microsoft Office PowerPoint</Application>
  <PresentationFormat>On-screen Show (4:3)</PresentationFormat>
  <Paragraphs>348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Ankhtsetseg</dc:creator>
  <cp:lastModifiedBy>Khad</cp:lastModifiedBy>
  <cp:revision>259</cp:revision>
  <dcterms:created xsi:type="dcterms:W3CDTF">2006-08-16T00:00:00Z</dcterms:created>
  <dcterms:modified xsi:type="dcterms:W3CDTF">2015-11-12T09:35:51Z</dcterms:modified>
</cp:coreProperties>
</file>