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72" r:id="rId3"/>
    <p:sldId id="275" r:id="rId4"/>
    <p:sldId id="273" r:id="rId5"/>
    <p:sldId id="270" r:id="rId6"/>
    <p:sldId id="271" r:id="rId7"/>
    <p:sldId id="276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1-r%20sar\taniltsuulga_1-r%20sar%20aza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1-r%20sar\taniltsuulga_1-r%20sar%20aza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1-r%20sar\taniltsuulga_1-r%20sar%20aza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1-r%20sar\taniltsuulga_1-r%20sar%20aza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1-r%20sar\taniltsuulga_1-r%20sar%20aza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5\1-r%20sar\eruul%20mend,%20une,_1%20sar_presen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5\1-r%20sar\eruul%20mend,%20une,_1%20sar_presen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5\1-r%20sar\eruul%20mend,%20une,_1%20sar_prese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5\1-r%20sar\eruul%20mend,%20une,_1%20sar_prese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5\1-r%20sar\eruul%20mend,%20une,_1%20sar_prese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58E-2"/>
          <c:y val="5.0925925925925923E-2"/>
          <c:w val="0.93888888888888899"/>
          <c:h val="0.68981821716729863"/>
        </c:manualLayout>
      </c:layout>
      <c:lineChart>
        <c:grouping val="standard"/>
        <c:varyColors val="0"/>
        <c:ser>
          <c:idx val="0"/>
          <c:order val="0"/>
          <c:tx>
            <c:strRef>
              <c:f>'3'!$K$22</c:f>
              <c:strCache>
                <c:ptCount val="1"/>
                <c:pt idx="0">
                  <c:v>Шинээр бүртгүүлсэн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'3'!$L$21:$N$21</c:f>
              <c:strCache>
                <c:ptCount val="3"/>
                <c:pt idx="0">
                  <c:v>2013.I</c:v>
                </c:pt>
                <c:pt idx="1">
                  <c:v>2014.I</c:v>
                </c:pt>
                <c:pt idx="2">
                  <c:v>2015.I</c:v>
                </c:pt>
              </c:strCache>
            </c:strRef>
          </c:cat>
          <c:val>
            <c:numRef>
              <c:f>'3'!$L$22:$N$22</c:f>
              <c:numCache>
                <c:formatCode>#\ ##0</c:formatCode>
                <c:ptCount val="3"/>
                <c:pt idx="0">
                  <c:v>193</c:v>
                </c:pt>
                <c:pt idx="1">
                  <c:v>52</c:v>
                </c:pt>
                <c:pt idx="2">
                  <c:v>125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'3'!$K$23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'3'!$L$21:$N$21</c:f>
              <c:strCache>
                <c:ptCount val="3"/>
                <c:pt idx="0">
                  <c:v>2013.I</c:v>
                </c:pt>
                <c:pt idx="1">
                  <c:v>2014.I</c:v>
                </c:pt>
                <c:pt idx="2">
                  <c:v>2015.I</c:v>
                </c:pt>
              </c:strCache>
            </c:strRef>
          </c:cat>
          <c:val>
            <c:numRef>
              <c:f>'3'!$L$23:$N$23</c:f>
              <c:numCache>
                <c:formatCode>#\ ##0</c:formatCode>
                <c:ptCount val="3"/>
                <c:pt idx="0">
                  <c:v>108</c:v>
                </c:pt>
                <c:pt idx="1">
                  <c:v>18</c:v>
                </c:pt>
                <c:pt idx="2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255488"/>
        <c:axId val="169255880"/>
      </c:lineChart>
      <c:catAx>
        <c:axId val="16925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69255880"/>
        <c:crosses val="autoZero"/>
        <c:auto val="1"/>
        <c:lblAlgn val="ctr"/>
        <c:lblOffset val="100"/>
        <c:noMultiLvlLbl val="0"/>
      </c:catAx>
      <c:valAx>
        <c:axId val="169255880"/>
        <c:scaling>
          <c:orientation val="minMax"/>
          <c:max val="200"/>
        </c:scaling>
        <c:delete val="1"/>
        <c:axPos val="l"/>
        <c:numFmt formatCode="#\ ##0" sourceLinked="1"/>
        <c:majorTickMark val="out"/>
        <c:minorTickMark val="none"/>
        <c:tickLblPos val="nextTo"/>
        <c:crossAx val="169255488"/>
        <c:crosses val="autoZero"/>
        <c:crossBetween val="between"/>
        <c:majorUnit val="5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6875129263876041E-2"/>
          <c:y val="0.88020781352948174"/>
          <c:w val="0.90024575204925361"/>
          <c:h val="9.221390536059537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42424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Зээлийн өрийн үлдэгдэл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</a:t>
            </a:r>
            <a:endParaRPr lang="mn-MN" sz="12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3469444444444457"/>
          <c:y val="5.55555555555555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333333333333334E-2"/>
          <c:y val="0.14261592300962381"/>
          <c:w val="0.93888888888888911"/>
          <c:h val="0.6975769174686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grafic!$B$3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grafic!$A$4:$A$8</c:f>
              <c:strCache>
                <c:ptCount val="5"/>
                <c:pt idx="0">
                  <c:v>2011.I</c:v>
                </c:pt>
                <c:pt idx="1">
                  <c:v>2012.I</c:v>
                </c:pt>
                <c:pt idx="2">
                  <c:v>2013.I</c:v>
                </c:pt>
                <c:pt idx="3">
                  <c:v>2014.I</c:v>
                </c:pt>
                <c:pt idx="4">
                  <c:v>2015.I</c:v>
                </c:pt>
              </c:strCache>
            </c:strRef>
          </c:cat>
          <c:val>
            <c:numRef>
              <c:f>grafic!$B$4:$B$8</c:f>
              <c:numCache>
                <c:formatCode>General</c:formatCode>
                <c:ptCount val="5"/>
                <c:pt idx="0">
                  <c:v>21.4</c:v>
                </c:pt>
                <c:pt idx="1">
                  <c:v>35.4</c:v>
                </c:pt>
                <c:pt idx="2">
                  <c:v>50.6</c:v>
                </c:pt>
                <c:pt idx="3" formatCode="###\ ##0.0">
                  <c:v>74.2</c:v>
                </c:pt>
                <c:pt idx="4" formatCode="0.0">
                  <c:v>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5498576"/>
        <c:axId val="175498968"/>
      </c:barChart>
      <c:catAx>
        <c:axId val="175498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5498968"/>
        <c:crosses val="autoZero"/>
        <c:auto val="1"/>
        <c:lblAlgn val="ctr"/>
        <c:lblOffset val="100"/>
        <c:noMultiLvlLbl val="0"/>
      </c:catAx>
      <c:valAx>
        <c:axId val="175498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5498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591194968553458E-2"/>
          <c:y val="0.13225021872265966"/>
          <c:w val="0.93081761006289321"/>
          <c:h val="0.67257349081364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grafic!$C$3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grafic!$A$4:$A$8</c:f>
              <c:strCache>
                <c:ptCount val="5"/>
                <c:pt idx="0">
                  <c:v>2011.I</c:v>
                </c:pt>
                <c:pt idx="1">
                  <c:v>2012.I</c:v>
                </c:pt>
                <c:pt idx="2">
                  <c:v>2013.I</c:v>
                </c:pt>
                <c:pt idx="3">
                  <c:v>2014.I</c:v>
                </c:pt>
                <c:pt idx="4">
                  <c:v>2015.I</c:v>
                </c:pt>
              </c:strCache>
            </c:strRef>
          </c:cat>
          <c:val>
            <c:numRef>
              <c:f>grafic!$C$4:$C$8</c:f>
              <c:numCache>
                <c:formatCode>0.0</c:formatCode>
                <c:ptCount val="5"/>
                <c:pt idx="0" formatCode="General">
                  <c:v>11.6</c:v>
                </c:pt>
                <c:pt idx="1">
                  <c:v>16.3</c:v>
                </c:pt>
                <c:pt idx="2" formatCode="General">
                  <c:v>25.4</c:v>
                </c:pt>
                <c:pt idx="3" formatCode="###\ ##0.0">
                  <c:v>35.1</c:v>
                </c:pt>
                <c:pt idx="4" formatCode="General">
                  <c:v>32.5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5499752"/>
        <c:axId val="175500144"/>
      </c:barChart>
      <c:catAx>
        <c:axId val="175499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5500144"/>
        <c:crosses val="autoZero"/>
        <c:auto val="1"/>
        <c:lblAlgn val="ctr"/>
        <c:lblOffset val="100"/>
        <c:noMultiLvlLbl val="0"/>
      </c:catAx>
      <c:valAx>
        <c:axId val="175500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5499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</a:t>
            </a:r>
            <a:r>
              <a:rPr lang="mn-MN" sz="1200">
                <a:latin typeface="Arial" pitchFamily="34" charset="0"/>
                <a:cs typeface="Arial" pitchFamily="34" charset="0"/>
              </a:rPr>
              <a:t>рлого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Sheet10!$B$4</c:f>
              <c:strCache>
                <c:ptCount val="1"/>
                <c:pt idx="0">
                  <c:v>Орлого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Sheet10!$A$5:$A$9</c:f>
              <c:strCache>
                <c:ptCount val="5"/>
                <c:pt idx="0">
                  <c:v>2011.I</c:v>
                </c:pt>
                <c:pt idx="1">
                  <c:v>2012.I</c:v>
                </c:pt>
                <c:pt idx="2">
                  <c:v>2013.I</c:v>
                </c:pt>
                <c:pt idx="3">
                  <c:v>2014.I</c:v>
                </c:pt>
                <c:pt idx="4">
                  <c:v>2015.I</c:v>
                </c:pt>
              </c:strCache>
            </c:strRef>
          </c:cat>
          <c:val>
            <c:numRef>
              <c:f>Sheet10!$B$5:$B$9</c:f>
              <c:numCache>
                <c:formatCode>0.0</c:formatCode>
                <c:ptCount val="5"/>
                <c:pt idx="0">
                  <c:v>0.70000000000000007</c:v>
                </c:pt>
                <c:pt idx="1">
                  <c:v>0.2</c:v>
                </c:pt>
                <c:pt idx="2" formatCode="General">
                  <c:v>3.3</c:v>
                </c:pt>
                <c:pt idx="3">
                  <c:v>5</c:v>
                </c:pt>
                <c:pt idx="4">
                  <c:v>4.2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5500928"/>
        <c:axId val="175501320"/>
      </c:barChart>
      <c:catAx>
        <c:axId val="175500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5501320"/>
        <c:crosses val="autoZero"/>
        <c:auto val="1"/>
        <c:lblAlgn val="ctr"/>
        <c:lblOffset val="100"/>
        <c:noMultiLvlLbl val="0"/>
      </c:catAx>
      <c:valAx>
        <c:axId val="1755013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75500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з</a:t>
            </a:r>
            <a:r>
              <a:rPr lang="mn-MN" sz="1200">
                <a:latin typeface="Arial" pitchFamily="34" charset="0"/>
                <a:cs typeface="Arial" pitchFamily="34" charset="0"/>
              </a:rPr>
              <a:t>арлага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Sheet10!$C$4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Sheet10!$A$5:$A$9</c:f>
              <c:strCache>
                <c:ptCount val="5"/>
                <c:pt idx="0">
                  <c:v>2011.I</c:v>
                </c:pt>
                <c:pt idx="1">
                  <c:v>2012.I</c:v>
                </c:pt>
                <c:pt idx="2">
                  <c:v>2013.I</c:v>
                </c:pt>
                <c:pt idx="3">
                  <c:v>2014.I</c:v>
                </c:pt>
                <c:pt idx="4">
                  <c:v>2015.I</c:v>
                </c:pt>
              </c:strCache>
            </c:strRef>
          </c:cat>
          <c:val>
            <c:numRef>
              <c:f>Sheet10!$C$5:$C$9</c:f>
              <c:numCache>
                <c:formatCode>General</c:formatCode>
                <c:ptCount val="5"/>
                <c:pt idx="0" formatCode="0.0">
                  <c:v>0.5</c:v>
                </c:pt>
                <c:pt idx="1">
                  <c:v>0.2</c:v>
                </c:pt>
                <c:pt idx="2">
                  <c:v>2.4</c:v>
                </c:pt>
                <c:pt idx="3" formatCode="0.0">
                  <c:v>4.7</c:v>
                </c:pt>
                <c:pt idx="4" formatCode="0.0">
                  <c:v>2.1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5502104"/>
        <c:axId val="175502496"/>
      </c:barChart>
      <c:catAx>
        <c:axId val="175502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5502496"/>
        <c:crosses val="autoZero"/>
        <c:auto val="1"/>
        <c:lblAlgn val="ctr"/>
        <c:lblOffset val="100"/>
        <c:noMultiLvlLbl val="0"/>
      </c:catAx>
      <c:valAx>
        <c:axId val="1755024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75502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Аймгийн нийт зарлага 2015 оны 1-р сар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0574883496705765E-2"/>
          <c:y val="0.12649755914061231"/>
          <c:w val="0.30737586373131937"/>
          <c:h val="0.784959860473467"/>
        </c:manualLayout>
      </c:layout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-2.2502068597357542E-2"/>
                  <c:y val="2.31274299268741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6124115841452022E-2"/>
                  <c:y val="-1.33555097056718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'tosow (3)'!$A$22:$A$30</c:f>
              <c:strCache>
                <c:ptCount val="9"/>
                <c:pt idx="0">
                  <c:v> 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Нормативт зардал</c:v>
                </c:pt>
                <c:pt idx="5">
                  <c:v>Бусдаар гүйцэтгүүлсэн ажил үйлчилгээ, бусад зардал</c:v>
                </c:pt>
                <c:pt idx="6">
                  <c:v>Нийгмийн халамж үйлчилгээний зардал</c:v>
                </c:pt>
                <c:pt idx="7">
                  <c:v>Төрөөс иргэдэд үзүүлсэн бусад тэтгэмж, дэмжлэг, ажил олгогчийн урамшуулал</c:v>
                </c:pt>
                <c:pt idx="8">
                  <c:v>Хөрөнгө оруулалт</c:v>
                </c:pt>
              </c:strCache>
            </c:strRef>
          </c:cat>
          <c:val>
            <c:numRef>
              <c:f>'tosow (3)'!$E$22:$E$30</c:f>
              <c:numCache>
                <c:formatCode>General</c:formatCode>
                <c:ptCount val="9"/>
                <c:pt idx="0">
                  <c:v>60.8</c:v>
                </c:pt>
                <c:pt idx="1">
                  <c:v>6.4</c:v>
                </c:pt>
                <c:pt idx="2">
                  <c:v>10.3</c:v>
                </c:pt>
                <c:pt idx="3">
                  <c:v>1.1000000000000001</c:v>
                </c:pt>
                <c:pt idx="4">
                  <c:v>4.0999999999999996</c:v>
                </c:pt>
                <c:pt idx="5">
                  <c:v>1.1000000000000001</c:v>
                </c:pt>
                <c:pt idx="6">
                  <c:v>14.7</c:v>
                </c:pt>
                <c:pt idx="7">
                  <c:v>0.8</c:v>
                </c:pt>
                <c:pt idx="8">
                  <c:v>0.70000000000000007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46897865445390757"/>
          <c:y val="0.12682483093522104"/>
          <c:w val="0.52761994750656172"/>
          <c:h val="0.76860755597732688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b="0">
                <a:latin typeface="Arial" pitchFamily="34" charset="0"/>
                <a:cs typeface="Arial" pitchFamily="34" charset="0"/>
              </a:rPr>
              <a:t>Хэрэглээний үнийн индекс</a:t>
            </a:r>
            <a:r>
              <a:rPr lang="en-US" sz="1200" b="0">
                <a:latin typeface="Arial" pitchFamily="34" charset="0"/>
                <a:cs typeface="Arial" pitchFamily="34" charset="0"/>
              </a:rPr>
              <a:t> (</a:t>
            </a:r>
            <a:r>
              <a:rPr lang="mn-MN" sz="1200" b="0">
                <a:latin typeface="Arial" pitchFamily="34" charset="0"/>
                <a:cs typeface="Arial" pitchFamily="34" charset="0"/>
              </a:rPr>
              <a:t>өмнөх оны 12 сар</a:t>
            </a:r>
            <a:r>
              <a:rPr lang="en-US" sz="1200" b="0">
                <a:latin typeface="Arial" pitchFamily="34" charset="0"/>
                <a:cs typeface="Arial" pitchFamily="34" charset="0"/>
              </a:rPr>
              <a:t>=100</a:t>
            </a:r>
            <a:r>
              <a:rPr lang="mn-MN" sz="1200" b="0">
                <a:latin typeface="Arial" pitchFamily="34" charset="0"/>
                <a:cs typeface="Arial" pitchFamily="34" charset="0"/>
              </a:rPr>
              <a:t>%</a:t>
            </a:r>
            <a:r>
              <a:rPr lang="en-US" sz="1200" b="0">
                <a:latin typeface="Arial" pitchFamily="34" charset="0"/>
                <a:cs typeface="Arial" pitchFamily="34" charset="0"/>
              </a:rPr>
              <a:t>)</a:t>
            </a:r>
            <a:r>
              <a:rPr lang="mn-MN" sz="1200" b="0">
                <a:latin typeface="Arial" pitchFamily="34" charset="0"/>
                <a:cs typeface="Arial" pitchFamily="34" charset="0"/>
              </a:rPr>
              <a:t> </a:t>
            </a:r>
            <a:endParaRPr lang="en-US" sz="1200" b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2013</c:v>
          </c:tx>
          <c:dLbls>
            <c:dLbl>
              <c:idx val="0"/>
              <c:layout>
                <c:manualLayout>
                  <c:x val="-1.1644832605531313E-2"/>
                  <c:y val="4.2512077294686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230470645317811E-2"/>
                  <c:y val="4.637681159420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4934497816593885E-2"/>
                  <c:y val="4.637681159420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756914119359514E-2"/>
                  <c:y val="4.637681159420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756914119359534E-2"/>
                  <c:y val="4.637681159420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579330422125177E-2"/>
                  <c:y val="-3.86473429951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579330422125254E-2"/>
                  <c:y val="-4.2512077294686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579330422125177E-2"/>
                  <c:y val="-3.091787439613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4934497816593885E-2"/>
                  <c:y val="4.637681159420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756914119359534E-2"/>
                  <c:y val="4.637681159420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756914119359534E-2"/>
                  <c:y val="4.6376811594202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3289665211062592E-2"/>
                  <c:y val="5.4106280193236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'une1'!$Q$4:$Q$15</c:f>
              <c:numCache>
                <c:formatCode>General</c:formatCode>
                <c:ptCount val="12"/>
                <c:pt idx="0">
                  <c:v>100.9</c:v>
                </c:pt>
                <c:pt idx="1">
                  <c:v>101.4</c:v>
                </c:pt>
                <c:pt idx="2">
                  <c:v>101.7</c:v>
                </c:pt>
                <c:pt idx="3">
                  <c:v>102.8</c:v>
                </c:pt>
                <c:pt idx="4">
                  <c:v>103.7</c:v>
                </c:pt>
                <c:pt idx="5">
                  <c:v>103.8</c:v>
                </c:pt>
                <c:pt idx="6" formatCode="0.0">
                  <c:v>104</c:v>
                </c:pt>
                <c:pt idx="7">
                  <c:v>105.5</c:v>
                </c:pt>
                <c:pt idx="8">
                  <c:v>107.2</c:v>
                </c:pt>
                <c:pt idx="9">
                  <c:v>108.3</c:v>
                </c:pt>
                <c:pt idx="10">
                  <c:v>109.6</c:v>
                </c:pt>
                <c:pt idx="11">
                  <c:v>110.1</c:v>
                </c:pt>
              </c:numCache>
            </c:numRef>
          </c:val>
          <c:smooth val="0"/>
        </c:ser>
        <c:ser>
          <c:idx val="1"/>
          <c:order val="1"/>
          <c:tx>
            <c:v>2014</c:v>
          </c:tx>
          <c:dLbls>
            <c:dLbl>
              <c:idx val="0"/>
              <c:layout>
                <c:manualLayout>
                  <c:x val="-3.687530325084918E-2"/>
                  <c:y val="-6.4814814814814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756914119359534E-2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579330422125177E-2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520135856380382E-2"/>
                  <c:y val="-5.555555555555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638524987869972E-2"/>
                  <c:y val="-5.555555555555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520135856380403E-2"/>
                  <c:y val="-5.555555555555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4638524987870097E-2"/>
                  <c:y val="-5.555555555555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579330422125177E-2"/>
                  <c:y val="-5.5555555555555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8816108685104364E-2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756914119359534E-2"/>
                  <c:y val="-4.6296296296296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756914119359534E-2"/>
                  <c:y val="-6.4814814814814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934497816593885E-2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'une1'!$R$4:$R$15</c:f>
              <c:numCache>
                <c:formatCode>General</c:formatCode>
                <c:ptCount val="12"/>
                <c:pt idx="0">
                  <c:v>102</c:v>
                </c:pt>
                <c:pt idx="1">
                  <c:v>102.7</c:v>
                </c:pt>
                <c:pt idx="2">
                  <c:v>103.5</c:v>
                </c:pt>
                <c:pt idx="3">
                  <c:v>104.9</c:v>
                </c:pt>
                <c:pt idx="4">
                  <c:v>105.2</c:v>
                </c:pt>
                <c:pt idx="5">
                  <c:v>106.5</c:v>
                </c:pt>
                <c:pt idx="6" formatCode="0.0">
                  <c:v>107.5</c:v>
                </c:pt>
                <c:pt idx="7">
                  <c:v>108.5</c:v>
                </c:pt>
                <c:pt idx="8">
                  <c:v>109.4</c:v>
                </c:pt>
                <c:pt idx="9">
                  <c:v>109.5</c:v>
                </c:pt>
                <c:pt idx="10">
                  <c:v>109.9</c:v>
                </c:pt>
                <c:pt idx="11">
                  <c:v>111.3</c:v>
                </c:pt>
              </c:numCache>
            </c:numRef>
          </c:val>
          <c:smooth val="0"/>
        </c:ser>
        <c:ser>
          <c:idx val="2"/>
          <c:order val="2"/>
          <c:tx>
            <c:v>2015</c:v>
          </c:tx>
          <c:dLbls>
            <c:dLbl>
              <c:idx val="0"/>
              <c:layout>
                <c:manualLayout>
                  <c:x val="-1.9408054342552202E-3"/>
                  <c:y val="-3.4782608695652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3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'une1'!$S$4:$S$15</c:f>
              <c:numCache>
                <c:formatCode>General</c:formatCode>
                <c:ptCount val="12"/>
                <c:pt idx="0" formatCode="0.0">
                  <c:v>101.3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503672"/>
        <c:axId val="175504064"/>
      </c:lineChart>
      <c:catAx>
        <c:axId val="175503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5504064"/>
        <c:crosses val="autoZero"/>
        <c:auto val="1"/>
        <c:lblAlgn val="ctr"/>
        <c:lblOffset val="100"/>
        <c:noMultiLvlLbl val="0"/>
      </c:catAx>
      <c:valAx>
        <c:axId val="175504064"/>
        <c:scaling>
          <c:orientation val="minMax"/>
          <c:max val="112"/>
          <c:min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>
                <a:alpha val="37000"/>
              </a:sysClr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5503672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 w="0">
      <a:solidFill>
        <a:schemeClr val="bg1"/>
      </a:solidFill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100">
                <a:latin typeface="Arial" pitchFamily="34" charset="0"/>
                <a:cs typeface="Arial" pitchFamily="34" charset="0"/>
              </a:rPr>
              <a:t>Хэрэглээний бараа үйлчилгээний үнийн өөрчлөлтийн хувь, аймгаар 201</a:t>
            </a:r>
            <a:r>
              <a:rPr lang="en-US" sz="1100">
                <a:latin typeface="Arial" pitchFamily="34" charset="0"/>
                <a:cs typeface="Arial" pitchFamily="34" charset="0"/>
              </a:rPr>
              <a:t>5</a:t>
            </a:r>
            <a:r>
              <a:rPr lang="mn-MN" sz="1100">
                <a:latin typeface="Arial" pitchFamily="34" charset="0"/>
                <a:cs typeface="Arial" pitchFamily="34" charset="0"/>
              </a:rPr>
              <a:t> оны </a:t>
            </a:r>
            <a:r>
              <a:rPr lang="en-US" sz="1100">
                <a:latin typeface="Arial" pitchFamily="34" charset="0"/>
                <a:cs typeface="Arial" pitchFamily="34" charset="0"/>
              </a:rPr>
              <a:t>1</a:t>
            </a:r>
            <a:r>
              <a:rPr lang="mn-MN" sz="1100">
                <a:latin typeface="Arial" pitchFamily="34" charset="0"/>
                <a:cs typeface="Arial" pitchFamily="34" charset="0"/>
              </a:rPr>
              <a:t>-р сард</a:t>
            </a:r>
            <a:r>
              <a:rPr lang="en-US" sz="1100">
                <a:latin typeface="Arial" pitchFamily="34" charset="0"/>
                <a:cs typeface="Arial" pitchFamily="34" charset="0"/>
              </a:rPr>
              <a:t> (</a:t>
            </a:r>
            <a:r>
              <a:rPr lang="mn-MN" sz="1100">
                <a:latin typeface="Arial" pitchFamily="34" charset="0"/>
                <a:cs typeface="Arial" pitchFamily="34" charset="0"/>
              </a:rPr>
              <a:t>өмнөх</a:t>
            </a:r>
            <a:r>
              <a:rPr lang="mn-MN" sz="1100" baseline="0">
                <a:latin typeface="Arial" pitchFamily="34" charset="0"/>
                <a:cs typeface="Arial" pitchFamily="34" charset="0"/>
              </a:rPr>
              <a:t> сар</a:t>
            </a:r>
            <a:r>
              <a:rPr lang="en-US" sz="1100" baseline="0">
                <a:latin typeface="Arial" pitchFamily="34" charset="0"/>
                <a:cs typeface="Arial" pitchFamily="34" charset="0"/>
              </a:rPr>
              <a:t>=100%</a:t>
            </a:r>
            <a:r>
              <a:rPr lang="en-US" sz="1100">
                <a:latin typeface="Arial" pitchFamily="34" charset="0"/>
                <a:cs typeface="Arial" pitchFamily="34" charset="0"/>
              </a:rPr>
              <a:t>)</a:t>
            </a:r>
            <a:r>
              <a:rPr lang="mn-MN" sz="1100">
                <a:latin typeface="Arial" pitchFamily="34" charset="0"/>
                <a:cs typeface="Arial" pitchFamily="34" charset="0"/>
              </a:rPr>
              <a:t> </a:t>
            </a:r>
            <a:endParaRPr lang="en-US" sz="11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0460673602485659"/>
          <c:y val="1.851851851851855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Хувь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'une1'!$A$2:$A$22</c:f>
              <c:strCache>
                <c:ptCount val="21"/>
                <c:pt idx="0">
                  <c:v>ДА</c:v>
                </c:pt>
                <c:pt idx="1">
                  <c:v>СЭ</c:v>
                </c:pt>
                <c:pt idx="2">
                  <c:v>ГС</c:v>
                </c:pt>
                <c:pt idx="3">
                  <c:v>ДУ</c:v>
                </c:pt>
                <c:pt idx="4">
                  <c:v>ХЭ</c:v>
                </c:pt>
                <c:pt idx="5">
                  <c:v>БӨ</c:v>
                </c:pt>
                <c:pt idx="6">
                  <c:v>БУ</c:v>
                </c:pt>
                <c:pt idx="7">
                  <c:v>ӨМ</c:v>
                </c:pt>
                <c:pt idx="8">
                  <c:v>ТӨ</c:v>
                </c:pt>
                <c:pt idx="9">
                  <c:v>ДО</c:v>
                </c:pt>
                <c:pt idx="10">
                  <c:v>ХӨ</c:v>
                </c:pt>
                <c:pt idx="11">
                  <c:v>ЗА</c:v>
                </c:pt>
                <c:pt idx="12">
                  <c:v>ГО</c:v>
                </c:pt>
                <c:pt idx="13">
                  <c:v>УВ</c:v>
                </c:pt>
                <c:pt idx="14">
                  <c:v>СҮ</c:v>
                </c:pt>
                <c:pt idx="15">
                  <c:v>ОР</c:v>
                </c:pt>
                <c:pt idx="16">
                  <c:v>ӨВ</c:v>
                </c:pt>
                <c:pt idx="17">
                  <c:v>ДД</c:v>
                </c:pt>
                <c:pt idx="18">
                  <c:v>ХО</c:v>
                </c:pt>
                <c:pt idx="19">
                  <c:v>БХ</c:v>
                </c:pt>
                <c:pt idx="20">
                  <c:v>АР</c:v>
                </c:pt>
              </c:strCache>
            </c:strRef>
          </c:cat>
          <c:val>
            <c:numRef>
              <c:f>'une1'!$B$2:$B$22</c:f>
              <c:numCache>
                <c:formatCode>General</c:formatCode>
                <c:ptCount val="21"/>
                <c:pt idx="0">
                  <c:v>0.2</c:v>
                </c:pt>
                <c:pt idx="1">
                  <c:v>0.2</c:v>
                </c:pt>
                <c:pt idx="2">
                  <c:v>0.3000000000000001</c:v>
                </c:pt>
                <c:pt idx="3">
                  <c:v>0.3000000000000001</c:v>
                </c:pt>
                <c:pt idx="4">
                  <c:v>0.3000000000000001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0.5</c:v>
                </c:pt>
                <c:pt idx="10">
                  <c:v>0.8</c:v>
                </c:pt>
                <c:pt idx="11">
                  <c:v>0.9</c:v>
                </c:pt>
                <c:pt idx="12" formatCode="0.0">
                  <c:v>1</c:v>
                </c:pt>
                <c:pt idx="13" formatCode="0.0">
                  <c:v>1</c:v>
                </c:pt>
                <c:pt idx="14">
                  <c:v>1.3</c:v>
                </c:pt>
                <c:pt idx="15">
                  <c:v>1.4</c:v>
                </c:pt>
                <c:pt idx="16">
                  <c:v>1.4</c:v>
                </c:pt>
                <c:pt idx="17">
                  <c:v>1.5</c:v>
                </c:pt>
                <c:pt idx="18">
                  <c:v>1.6</c:v>
                </c:pt>
                <c:pt idx="19">
                  <c:v>1.7</c:v>
                </c:pt>
                <c:pt idx="20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504848"/>
        <c:axId val="175505240"/>
      </c:barChart>
      <c:catAx>
        <c:axId val="175504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5505240"/>
        <c:crosses val="autoZero"/>
        <c:auto val="1"/>
        <c:lblAlgn val="ctr"/>
        <c:lblOffset val="100"/>
        <c:noMultiLvlLbl val="0"/>
      </c:catAx>
      <c:valAx>
        <c:axId val="17550524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550484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малын зүй бусын хорогдол, мян.тол жил бүрийн 1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дүгээр сарын байдлаар 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2836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1009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2'!$N$101:$P$101</c:f>
              <c:strCache>
                <c:ptCount val="3"/>
                <c:pt idx="0">
                  <c:v>2013.I</c:v>
                </c:pt>
                <c:pt idx="1">
                  <c:v>2014.I</c:v>
                </c:pt>
                <c:pt idx="2">
                  <c:v>2015.I</c:v>
                </c:pt>
              </c:strCache>
            </c:strRef>
          </c:cat>
          <c:val>
            <c:numRef>
              <c:f>'ХАА 1 2'!$N$102:$P$102</c:f>
              <c:numCache>
                <c:formatCode>###0</c:formatCode>
                <c:ptCount val="3"/>
                <c:pt idx="0">
                  <c:v>2836</c:v>
                </c:pt>
                <c:pt idx="1">
                  <c:v>473</c:v>
                </c:pt>
                <c:pt idx="2">
                  <c:v>1009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175097976"/>
        <c:axId val="175098368"/>
      </c:barChart>
      <c:catAx>
        <c:axId val="17509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098368"/>
        <c:crosses val="autoZero"/>
        <c:auto val="1"/>
        <c:lblAlgn val="ctr"/>
        <c:lblOffset val="100"/>
        <c:noMultiLvlLbl val="0"/>
      </c:catAx>
      <c:valAx>
        <c:axId val="175098368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175097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Өвчнөөр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хорогдсон малын тоо, жил бүрийн 1 дүгээр сарын байдлаар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333333333333334E-2"/>
          <c:y val="0.22638888888888889"/>
          <c:w val="0.93888888888888999"/>
          <c:h val="0.659204943132108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2'!$M$121:$O$121</c:f>
              <c:strCache>
                <c:ptCount val="3"/>
                <c:pt idx="0">
                  <c:v>2013.I</c:v>
                </c:pt>
                <c:pt idx="1">
                  <c:v>2014.I</c:v>
                </c:pt>
                <c:pt idx="2">
                  <c:v>2015.I</c:v>
                </c:pt>
              </c:strCache>
            </c:strRef>
          </c:cat>
          <c:val>
            <c:numRef>
              <c:f>'ХАА 1 2'!$M$122:$O$122</c:f>
              <c:numCache>
                <c:formatCode>#\ ##0</c:formatCode>
                <c:ptCount val="3"/>
                <c:pt idx="0">
                  <c:v>0</c:v>
                </c:pt>
                <c:pt idx="1">
                  <c:v>7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175099152"/>
        <c:axId val="175099544"/>
      </c:barChart>
      <c:catAx>
        <c:axId val="17509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099544"/>
        <c:crosses val="autoZero"/>
        <c:auto val="1"/>
        <c:lblAlgn val="ctr"/>
        <c:lblOffset val="100"/>
        <c:noMultiLvlLbl val="0"/>
      </c:catAx>
      <c:valAx>
        <c:axId val="175099544"/>
        <c:scaling>
          <c:orientation val="minMax"/>
        </c:scaling>
        <c:delete val="1"/>
        <c:axPos val="l"/>
        <c:numFmt formatCode="#\ ##0" sourceLinked="1"/>
        <c:majorTickMark val="none"/>
        <c:minorTickMark val="none"/>
        <c:tickLblPos val="nextTo"/>
        <c:crossAx val="17509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 малын зүй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бусын хорогдол, сумдаар, 201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оны 1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дүгээр сарын байдлаар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458208568999298"/>
          <c:y val="1.36986301369863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2026993590661484"/>
          <c:y val="0.15556220419910952"/>
          <c:w val="0.64058414565083799"/>
          <c:h val="0.818050991696184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2'!$L$77:$L$89</c:f>
              <c:strCache>
                <c:ptCount val="13"/>
                <c:pt idx="0">
                  <c:v>Баяндэлгэр</c:v>
                </c:pt>
                <c:pt idx="1">
                  <c:v>Онгон</c:v>
                </c:pt>
                <c:pt idx="2">
                  <c:v>Сүхбаатар</c:v>
                </c:pt>
                <c:pt idx="3">
                  <c:v>Халзан</c:v>
                </c:pt>
                <c:pt idx="4">
                  <c:v>Эрдэнэцагаан</c:v>
                </c:pt>
                <c:pt idx="5">
                  <c:v>Түмэнцогт</c:v>
                </c:pt>
                <c:pt idx="6">
                  <c:v>Баруун-Урт</c:v>
                </c:pt>
                <c:pt idx="7">
                  <c:v>Уулбаян</c:v>
                </c:pt>
                <c:pt idx="8">
                  <c:v>Дарьганга</c:v>
                </c:pt>
                <c:pt idx="9">
                  <c:v>Асгат</c:v>
                </c:pt>
                <c:pt idx="10">
                  <c:v>Наран</c:v>
                </c:pt>
                <c:pt idx="11">
                  <c:v>Түвшинширээ</c:v>
                </c:pt>
                <c:pt idx="12">
                  <c:v>Мөнххаан</c:v>
                </c:pt>
              </c:strCache>
            </c:strRef>
          </c:cat>
          <c:val>
            <c:numRef>
              <c:f>'ХАА 1 2'!$M$77:$M$89</c:f>
              <c:numCache>
                <c:formatCode>#\ ##0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</c:v>
                </c:pt>
                <c:pt idx="7">
                  <c:v>26</c:v>
                </c:pt>
                <c:pt idx="8">
                  <c:v>33</c:v>
                </c:pt>
                <c:pt idx="9" formatCode="General">
                  <c:v>42</c:v>
                </c:pt>
                <c:pt idx="10">
                  <c:v>56</c:v>
                </c:pt>
                <c:pt idx="11">
                  <c:v>62</c:v>
                </c:pt>
                <c:pt idx="12">
                  <c:v>781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175100328"/>
        <c:axId val="175100720"/>
      </c:barChart>
      <c:catAx>
        <c:axId val="175100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5100720"/>
        <c:crosses val="autoZero"/>
        <c:auto val="1"/>
        <c:lblAlgn val="ctr"/>
        <c:lblOffset val="100"/>
        <c:noMultiLvlLbl val="0"/>
      </c:catAx>
      <c:valAx>
        <c:axId val="175100720"/>
        <c:scaling>
          <c:orientation val="minMax"/>
        </c:scaling>
        <c:delete val="1"/>
        <c:axPos val="b"/>
        <c:numFmt formatCode="#\ ##0" sourceLinked="1"/>
        <c:majorTickMark val="none"/>
        <c:minorTickMark val="none"/>
        <c:tickLblPos val="nextTo"/>
        <c:crossAx val="175100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7357081566727246"/>
          <c:y val="2.9462540622154518E-2"/>
          <c:w val="0.5911727740763173"/>
          <c:h val="0.941074918755690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'2'!$T$27:$Z$27</c:f>
              <c:strCache>
                <c:ptCount val="7"/>
                <c:pt idx="0">
                  <c:v>Боловсролгүй</c:v>
                </c:pt>
                <c:pt idx="1">
                  <c:v>Тусгай дунд боловсролтой</c:v>
                </c:pt>
                <c:pt idx="2">
                  <c:v>Мэргэжлийн анхан шатны</c:v>
                </c:pt>
                <c:pt idx="3">
                  <c:v>Бага</c:v>
                </c:pt>
                <c:pt idx="4">
                  <c:v>Дээд боловсролтой</c:v>
                </c:pt>
                <c:pt idx="5">
                  <c:v>Суурь</c:v>
                </c:pt>
                <c:pt idx="6">
                  <c:v>Бүрэн дунд боловсролтой</c:v>
                </c:pt>
              </c:strCache>
            </c:strRef>
          </c:cat>
          <c:val>
            <c:numRef>
              <c:f>'2'!$T$28:$Z$28</c:f>
              <c:numCache>
                <c:formatCode>0.0%</c:formatCode>
                <c:ptCount val="7"/>
                <c:pt idx="0">
                  <c:v>1.1952191235059762E-2</c:v>
                </c:pt>
                <c:pt idx="1">
                  <c:v>3.1872509960159369E-2</c:v>
                </c:pt>
                <c:pt idx="2">
                  <c:v>4.6480743691899064E-2</c:v>
                </c:pt>
                <c:pt idx="3">
                  <c:v>4.9136786188579022E-2</c:v>
                </c:pt>
                <c:pt idx="4">
                  <c:v>0.16069057104913675</c:v>
                </c:pt>
                <c:pt idx="5">
                  <c:v>0.18061088977423642</c:v>
                </c:pt>
                <c:pt idx="6">
                  <c:v>0.51925630810092938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169256664"/>
        <c:axId val="169257056"/>
      </c:barChart>
      <c:catAx>
        <c:axId val="169256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9257056"/>
        <c:crosses val="autoZero"/>
        <c:auto val="1"/>
        <c:lblAlgn val="ctr"/>
        <c:lblOffset val="100"/>
        <c:noMultiLvlLbl val="0"/>
      </c:catAx>
      <c:valAx>
        <c:axId val="16925705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69256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1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r>
              <a:rPr lang="mn-MN" sz="1300" dirty="0"/>
              <a:t>Бүртгэлтэй ажилгүй иргэдийн тоо, жил бүрийн 1 дүгээр сарын байдлаар </a:t>
            </a:r>
          </a:p>
        </c:rich>
      </c:tx>
      <c:layout>
        <c:manualLayout>
          <c:xMode val="edge"/>
          <c:yMode val="edge"/>
          <c:x val="0.13656405449318831"/>
          <c:y val="3.850586267556453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28E-2"/>
          <c:y val="0.16098484923002834"/>
          <c:w val="0.96882748848742473"/>
          <c:h val="0.72088777602340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slaid!$B$3:$K$3</c:f>
              <c:numCache>
                <c:formatCode>0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slaid!$B$4:$K$4</c:f>
              <c:numCache>
                <c:formatCode>0</c:formatCode>
                <c:ptCount val="10"/>
                <c:pt idx="0">
                  <c:v>693</c:v>
                </c:pt>
                <c:pt idx="1">
                  <c:v>680</c:v>
                </c:pt>
                <c:pt idx="2">
                  <c:v>696</c:v>
                </c:pt>
                <c:pt idx="3">
                  <c:v>1041</c:v>
                </c:pt>
                <c:pt idx="4">
                  <c:v>907</c:v>
                </c:pt>
                <c:pt idx="5">
                  <c:v>812</c:v>
                </c:pt>
                <c:pt idx="6">
                  <c:v>780</c:v>
                </c:pt>
                <c:pt idx="7" formatCode="General">
                  <c:v>763</c:v>
                </c:pt>
                <c:pt idx="8" formatCode="General">
                  <c:v>745</c:v>
                </c:pt>
                <c:pt idx="9" formatCode="General">
                  <c:v>753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169257840"/>
        <c:axId val="169258232"/>
      </c:barChart>
      <c:catAx>
        <c:axId val="16925784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69258232"/>
        <c:crosses val="autoZero"/>
        <c:auto val="1"/>
        <c:lblAlgn val="ctr"/>
        <c:lblOffset val="100"/>
        <c:noMultiLvlLbl val="0"/>
      </c:catAx>
      <c:valAx>
        <c:axId val="169258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crossAx val="169257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200" baseline="0"/>
            </a:pPr>
            <a:r>
              <a:rPr lang="mn-MN" sz="1200" baseline="0">
                <a:latin typeface="Arial" pitchFamily="34" charset="0"/>
              </a:rPr>
              <a:t>Эндсэн хүүхдийн тоо, эхний </a:t>
            </a:r>
            <a:r>
              <a:rPr lang="en-US" sz="1200" baseline="0">
                <a:latin typeface="Arial" pitchFamily="34" charset="0"/>
              </a:rPr>
              <a:t>1</a:t>
            </a:r>
            <a:r>
              <a:rPr lang="mn-MN" sz="1200" baseline="0">
                <a:latin typeface="Arial" pitchFamily="34" charset="0"/>
              </a:rPr>
              <a:t> сарын байдлаар</a:t>
            </a:r>
            <a:endParaRPr lang="en-US" sz="1200" baseline="0">
              <a:latin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969925634295756"/>
          <c:w val="0.93888888888889033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2013.I</c:v>
                </c:pt>
                <c:pt idx="1">
                  <c:v>2014.I</c:v>
                </c:pt>
                <c:pt idx="2">
                  <c:v>2015.I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2013.I</c:v>
                </c:pt>
                <c:pt idx="1">
                  <c:v>2014.I</c:v>
                </c:pt>
                <c:pt idx="2">
                  <c:v>2015.I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173754976"/>
        <c:axId val="173755368"/>
      </c:barChart>
      <c:catAx>
        <c:axId val="17375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3755368"/>
        <c:crosses val="autoZero"/>
        <c:auto val="1"/>
        <c:lblAlgn val="ctr"/>
        <c:lblOffset val="100"/>
        <c:noMultiLvlLbl val="0"/>
      </c:catAx>
      <c:valAx>
        <c:axId val="17375536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73754976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</a:t>
            </a:r>
            <a:r>
              <a:rPr lang="mn-MN" sz="1200" baseline="0" dirty="0" smtClean="0">
                <a:latin typeface="Arial" pitchFamily="34" charset="0"/>
              </a:rPr>
              <a:t>эхний</a:t>
            </a:r>
            <a:r>
              <a:rPr lang="en-US" sz="1100" baseline="0" dirty="0" smtClean="0">
                <a:latin typeface="Arial" pitchFamily="34" charset="0"/>
              </a:rPr>
              <a:t> 1</a:t>
            </a:r>
            <a:r>
              <a:rPr lang="mn-MN" sz="1100" baseline="0" dirty="0" smtClean="0">
                <a:latin typeface="Arial" pitchFamily="34" charset="0"/>
              </a:rPr>
              <a:t>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59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9033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2013.I</c:v>
                </c:pt>
                <c:pt idx="1">
                  <c:v>2014.I</c:v>
                </c:pt>
                <c:pt idx="2">
                  <c:v>2015.I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101</c:v>
                </c:pt>
                <c:pt idx="1">
                  <c:v>99</c:v>
                </c:pt>
                <c:pt idx="2">
                  <c:v>116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2013.I</c:v>
                </c:pt>
                <c:pt idx="1">
                  <c:v>2014.I</c:v>
                </c:pt>
                <c:pt idx="2">
                  <c:v>2015.I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103</c:v>
                </c:pt>
                <c:pt idx="1">
                  <c:v>99</c:v>
                </c:pt>
                <c:pt idx="2">
                  <c:v>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173756152"/>
        <c:axId val="173756544"/>
      </c:barChart>
      <c:catAx>
        <c:axId val="173756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3756544"/>
        <c:crosses val="autoZero"/>
        <c:auto val="1"/>
        <c:lblAlgn val="ctr"/>
        <c:lblOffset val="100"/>
        <c:noMultiLvlLbl val="0"/>
      </c:catAx>
      <c:valAx>
        <c:axId val="17375654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73756152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1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>
        <c:manualLayout>
          <c:xMode val="edge"/>
          <c:yMode val="edge"/>
          <c:x val="0.21042865228227348"/>
          <c:y val="5.442176870748295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'eruul mend2'!$C$13:$M$13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'eruul mend2'!$C$14:$M$14</c:f>
              <c:numCache>
                <c:formatCode>General</c:formatCode>
                <c:ptCount val="11"/>
                <c:pt idx="0">
                  <c:v>25</c:v>
                </c:pt>
                <c:pt idx="1">
                  <c:v>37</c:v>
                </c:pt>
                <c:pt idx="2">
                  <c:v>45</c:v>
                </c:pt>
                <c:pt idx="3">
                  <c:v>61</c:v>
                </c:pt>
                <c:pt idx="4">
                  <c:v>65</c:v>
                </c:pt>
                <c:pt idx="5">
                  <c:v>50</c:v>
                </c:pt>
                <c:pt idx="6">
                  <c:v>67</c:v>
                </c:pt>
                <c:pt idx="7">
                  <c:v>80</c:v>
                </c:pt>
                <c:pt idx="8">
                  <c:v>217</c:v>
                </c:pt>
                <c:pt idx="9">
                  <c:v>58</c:v>
                </c:pt>
                <c:pt idx="10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73757328"/>
        <c:axId val="175497792"/>
      </c:barChart>
      <c:catAx>
        <c:axId val="17375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5497792"/>
        <c:crosses val="autoZero"/>
        <c:auto val="1"/>
        <c:lblAlgn val="ctr"/>
        <c:lblOffset val="100"/>
        <c:noMultiLvlLbl val="0"/>
      </c:catAx>
      <c:valAx>
        <c:axId val="17549779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737573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дүгээр</a:t>
            </a:r>
            <a:endParaRPr lang="en-US" sz="1200" b="1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468417076450986"/>
          <c:y val="2.777773706151024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2013.I</c:v>
                </c:pt>
                <c:pt idx="1">
                  <c:v>2014.I</c:v>
                </c:pt>
                <c:pt idx="2">
                  <c:v>2015.I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3</c:v>
                </c:pt>
                <c:pt idx="1">
                  <c:v>21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2013.I</c:v>
                </c:pt>
                <c:pt idx="1">
                  <c:v>2014.I</c:v>
                </c:pt>
                <c:pt idx="2">
                  <c:v>2015.I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259016"/>
        <c:axId val="169259408"/>
      </c:barChart>
      <c:catAx>
        <c:axId val="16925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9259408"/>
        <c:crosses val="autoZero"/>
        <c:auto val="1"/>
        <c:lblAlgn val="ctr"/>
        <c:lblOffset val="100"/>
        <c:noMultiLvlLbl val="0"/>
      </c:catAx>
      <c:valAx>
        <c:axId val="169259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259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дүгээр сарын байдлаар, сая төгрөг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036576949620428E-2"/>
          <c:y val="0.26037116956401574"/>
          <c:w val="0.93926846100759143"/>
          <c:h val="0.50190378460227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2013.I</c:v>
                </c:pt>
                <c:pt idx="1">
                  <c:v>2014.I</c:v>
                </c:pt>
                <c:pt idx="2">
                  <c:v>2015.I</c:v>
                </c:pt>
              </c:strCache>
            </c:strRef>
          </c:cat>
          <c:val>
            <c:numRef>
              <c:f>'gemt hereg1'!$H$22:$J$22</c:f>
              <c:numCache>
                <c:formatCode>0.0</c:formatCode>
                <c:ptCount val="3"/>
                <c:pt idx="0">
                  <c:v>7.7</c:v>
                </c:pt>
                <c:pt idx="1">
                  <c:v>31.1</c:v>
                </c:pt>
                <c:pt idx="2">
                  <c:v>35.6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2013.I</c:v>
                </c:pt>
                <c:pt idx="1">
                  <c:v>2014.I</c:v>
                </c:pt>
                <c:pt idx="2">
                  <c:v>2015.I</c:v>
                </c:pt>
              </c:strCache>
            </c:strRef>
          </c:cat>
          <c:val>
            <c:numRef>
              <c:f>'gemt hereg1'!$H$23:$J$23</c:f>
              <c:numCache>
                <c:formatCode>0.0</c:formatCode>
                <c:ptCount val="3"/>
                <c:pt idx="0">
                  <c:v>16.3</c:v>
                </c:pt>
                <c:pt idx="1">
                  <c:v>12.5</c:v>
                </c:pt>
                <c:pt idx="2">
                  <c:v>14.3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260192"/>
        <c:axId val="169260584"/>
      </c:barChart>
      <c:catAx>
        <c:axId val="16926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9260584"/>
        <c:crosses val="autoZero"/>
        <c:auto val="1"/>
        <c:lblAlgn val="ctr"/>
        <c:lblOffset val="100"/>
        <c:noMultiLvlLbl val="0"/>
      </c:catAx>
      <c:valAx>
        <c:axId val="1692605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6926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89783969311533E-2"/>
          <c:y val="0.86910387593586891"/>
          <c:w val="0.90510852008883513"/>
          <c:h val="7.15426430392187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тоо, жил бүрийн </a:t>
            </a:r>
            <a:endParaRPr lang="mn-MN" sz="1200" b="1" i="0" u="none" strike="noStrike" baseline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эхний 1 дугаар сарын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байдлаар </a:t>
            </a:r>
          </a:p>
        </c:rich>
      </c:tx>
      <c:layout>
        <c:manualLayout>
          <c:xMode val="edge"/>
          <c:yMode val="edge"/>
          <c:x val="0.26757892763404589"/>
          <c:y val="3.242333558158876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59E-2"/>
          <c:y val="0.23641475292109498"/>
          <c:w val="0.96882748848742473"/>
          <c:h val="0.62950627874438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slaid!$B$3:$K$3</c:f>
              <c:numCache>
                <c:formatCode>0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slaid!$B$4:$K$4</c:f>
              <c:numCache>
                <c:formatCode>General</c:formatCode>
                <c:ptCount val="10"/>
                <c:pt idx="0">
                  <c:v>25</c:v>
                </c:pt>
                <c:pt idx="1">
                  <c:v>29</c:v>
                </c:pt>
                <c:pt idx="2">
                  <c:v>13</c:v>
                </c:pt>
                <c:pt idx="3">
                  <c:v>15</c:v>
                </c:pt>
                <c:pt idx="4">
                  <c:v>14</c:v>
                </c:pt>
                <c:pt idx="5">
                  <c:v>12</c:v>
                </c:pt>
                <c:pt idx="6">
                  <c:v>23</c:v>
                </c:pt>
                <c:pt idx="7">
                  <c:v>32</c:v>
                </c:pt>
                <c:pt idx="8">
                  <c:v>57</c:v>
                </c:pt>
                <c:pt idx="9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69261368"/>
        <c:axId val="169261760"/>
      </c:barChart>
      <c:catAx>
        <c:axId val="16926136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69261760"/>
        <c:crosses val="autoZero"/>
        <c:auto val="1"/>
        <c:lblAlgn val="ctr"/>
        <c:lblOffset val="100"/>
        <c:noMultiLvlLbl val="0"/>
      </c:catAx>
      <c:valAx>
        <c:axId val="169261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69261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851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50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2395538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74689" y="3636963"/>
            <a:ext cx="8012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01 дүгээр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1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түвшингээр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5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1 дүгээр сарын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421987"/>
              </p:ext>
            </p:extLst>
          </p:nvPr>
        </p:nvGraphicFramePr>
        <p:xfrm>
          <a:off x="703263" y="1636713"/>
          <a:ext cx="4230687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558860"/>
              </p:ext>
            </p:extLst>
          </p:nvPr>
        </p:nvGraphicFramePr>
        <p:xfrm>
          <a:off x="5100346" y="1452265"/>
          <a:ext cx="3962400" cy="2586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824062"/>
              </p:ext>
            </p:extLst>
          </p:nvPr>
        </p:nvGraphicFramePr>
        <p:xfrm>
          <a:off x="838200" y="4240212"/>
          <a:ext cx="8001000" cy="254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30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9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/>
          <p:nvPr/>
        </p:nvGraphicFramePr>
        <p:xfrm>
          <a:off x="762000" y="1219200"/>
          <a:ext cx="3810000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800600" y="1219200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838200" y="4191000"/>
          <a:ext cx="7524750" cy="203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656943"/>
              </p:ext>
            </p:extLst>
          </p:nvPr>
        </p:nvGraphicFramePr>
        <p:xfrm>
          <a:off x="703263" y="1211717"/>
          <a:ext cx="4173537" cy="272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349970"/>
              </p:ext>
            </p:extLst>
          </p:nvPr>
        </p:nvGraphicFramePr>
        <p:xfrm>
          <a:off x="5029200" y="1219200"/>
          <a:ext cx="3962400" cy="2843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949701"/>
              </p:ext>
            </p:extLst>
          </p:nvPr>
        </p:nvGraphicFramePr>
        <p:xfrm>
          <a:off x="838201" y="4343401"/>
          <a:ext cx="8001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1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38201" y="1066800"/>
          <a:ext cx="7924797" cy="3168440"/>
        </p:xfrm>
        <a:graphic>
          <a:graphicData uri="http://schemas.openxmlformats.org/drawingml/2006/table">
            <a:tbl>
              <a:tblPr/>
              <a:tblGrid>
                <a:gridCol w="1124397"/>
                <a:gridCol w="1133400"/>
                <a:gridCol w="1133400"/>
                <a:gridCol w="1133400"/>
                <a:gridCol w="1133400"/>
                <a:gridCol w="1133400"/>
                <a:gridCol w="1133400"/>
              </a:tblGrid>
              <a:tr h="35888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ÇÝÝË, ÕÀÄÃÀËÀÌÆÈÉÍ ¯ËÄÝÃÄÝË.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áàíêóóäààð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ñàðûí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ýöýñò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ñàÿ.òºã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8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358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53 300.3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47 034.5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57 748.1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498.6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16 410.2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16 740.5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9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423.5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379.5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4 301.8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914.6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836.2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3 955.1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5 835.0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4 214.3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5 833.0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195.4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082.9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1 124.4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88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26 535.0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19 599.9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25 682.3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11 344.8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13 736.1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649.4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1708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Капиал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437.6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66.8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53.9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8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95 514.0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74 228.2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94 002.8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34 020.2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35 065.4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32 523.3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990600" y="4267200"/>
          <a:ext cx="3886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876800" y="4343400"/>
          <a:ext cx="4038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125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5400000">
            <a:off x="3467894" y="4990306"/>
            <a:ext cx="26670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Chart 17"/>
          <p:cNvGraphicFramePr/>
          <p:nvPr/>
        </p:nvGraphicFramePr>
        <p:xfrm>
          <a:off x="1066800" y="3733800"/>
          <a:ext cx="3733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4800600" y="3733800"/>
          <a:ext cx="3810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1295400" y="990600"/>
          <a:ext cx="7467600" cy="29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95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90600" y="3816350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/>
          <p:cNvGraphicFramePr/>
          <p:nvPr/>
        </p:nvGraphicFramePr>
        <p:xfrm>
          <a:off x="1143000" y="1219200"/>
          <a:ext cx="7239000" cy="240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1143000" y="3962400"/>
          <a:ext cx="7391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6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3733800"/>
            <a:ext cx="4343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242710"/>
              </p:ext>
            </p:extLst>
          </p:nvPr>
        </p:nvGraphicFramePr>
        <p:xfrm>
          <a:off x="4648200" y="1117957"/>
          <a:ext cx="4365399" cy="253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270498"/>
              </p:ext>
            </p:extLst>
          </p:nvPr>
        </p:nvGraphicFramePr>
        <p:xfrm>
          <a:off x="4666084" y="4009475"/>
          <a:ext cx="426720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571999" y="1219200"/>
            <a:ext cx="0" cy="53340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225888"/>
              </p:ext>
            </p:extLst>
          </p:nvPr>
        </p:nvGraphicFramePr>
        <p:xfrm>
          <a:off x="762000" y="1182687"/>
          <a:ext cx="3568699" cy="529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44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99" y="34925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7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407</Words>
  <Application>Microsoft Office PowerPoint</Application>
  <PresentationFormat>On-screen Show (4:3)</PresentationFormat>
  <Paragraphs>129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 Unicode MS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Munkhgerel Narangerel</cp:lastModifiedBy>
  <cp:revision>66</cp:revision>
  <dcterms:created xsi:type="dcterms:W3CDTF">2006-08-16T00:00:00Z</dcterms:created>
  <dcterms:modified xsi:type="dcterms:W3CDTF">2015-04-10T06:00:30Z</dcterms:modified>
</cp:coreProperties>
</file>