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70" r:id="rId3"/>
    <p:sldId id="27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nltsuulga\2-r%20sar\taniltsuulga_2-r%20sar%20aza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nltsuulga\2-r%20sar\taniltsuulga_2-r%20sar%20aza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Зээлийн өрийн үлдэгдэл, тэрбум.төг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293344228197897"/>
          <c:y val="3.8314327088424298E-2"/>
        </c:manualLayout>
      </c:layout>
    </c:title>
    <c:plotArea>
      <c:layout>
        <c:manualLayout>
          <c:layoutTarget val="inner"/>
          <c:xMode val="edge"/>
          <c:yMode val="edge"/>
          <c:x val="1.7601760176017601E-2"/>
          <c:y val="0.25358862929019138"/>
          <c:w val="0.90319031903190317"/>
          <c:h val="0.52405547667197461"/>
        </c:manualLayout>
      </c:layout>
      <c:barChart>
        <c:barDir val="col"/>
        <c:grouping val="clustered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grafic!$B$4:$B$8</c:f>
              <c:numCache>
                <c:formatCode>General</c:formatCode>
                <c:ptCount val="5"/>
                <c:pt idx="0">
                  <c:v>21.9</c:v>
                </c:pt>
                <c:pt idx="1">
                  <c:v>36.6</c:v>
                </c:pt>
                <c:pt idx="2">
                  <c:v>52.1</c:v>
                </c:pt>
                <c:pt idx="3" formatCode="###\ ##0.0">
                  <c:v>75.900000000000006</c:v>
                </c:pt>
                <c:pt idx="4" formatCode="0.0">
                  <c:v>95.9</c:v>
                </c:pt>
              </c:numCache>
            </c:numRef>
          </c:val>
        </c:ser>
        <c:dLbls>
          <c:showVal val="1"/>
        </c:dLbls>
        <c:overlap val="-25"/>
        <c:axId val="56411264"/>
        <c:axId val="56412800"/>
      </c:barChart>
      <c:catAx>
        <c:axId val="564112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2800"/>
        <c:crosses val="autoZero"/>
        <c:auto val="1"/>
        <c:lblAlgn val="ctr"/>
        <c:lblOffset val="100"/>
      </c:catAx>
      <c:valAx>
        <c:axId val="56412800"/>
        <c:scaling>
          <c:orientation val="minMax"/>
        </c:scaling>
        <c:delete val="1"/>
        <c:axPos val="l"/>
        <c:numFmt formatCode="General" sourceLinked="1"/>
        <c:tickLblPos val="nextTo"/>
        <c:crossAx val="5641126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/>
              <a:t>Хадгаламжийн үлдэгдэл,</a:t>
            </a:r>
            <a:r>
              <a:rPr lang="mn-MN" baseline="0"/>
              <a:t> тэрбум.төг</a:t>
            </a:r>
            <a:endParaRPr lang="mn-MN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grafic!$A$4:$A$8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grafic!$C$4:$C$8</c:f>
              <c:numCache>
                <c:formatCode>0.0</c:formatCode>
                <c:ptCount val="5"/>
                <c:pt idx="0" formatCode="General">
                  <c:v>13.1</c:v>
                </c:pt>
                <c:pt idx="1">
                  <c:v>18</c:v>
                </c:pt>
                <c:pt idx="2">
                  <c:v>26</c:v>
                </c:pt>
                <c:pt idx="3" formatCode="###\ ##0.0">
                  <c:v>34.1</c:v>
                </c:pt>
                <c:pt idx="4" formatCode="General">
                  <c:v>31.5</c:v>
                </c:pt>
              </c:numCache>
            </c:numRef>
          </c:val>
        </c:ser>
        <c:dLbls>
          <c:showVal val="1"/>
        </c:dLbls>
        <c:overlap val="-25"/>
        <c:axId val="38772736"/>
        <c:axId val="38853248"/>
      </c:barChart>
      <c:catAx>
        <c:axId val="387727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853248"/>
        <c:crosses val="autoZero"/>
        <c:auto val="1"/>
        <c:lblAlgn val="ctr"/>
        <c:lblOffset val="100"/>
      </c:catAx>
      <c:valAx>
        <c:axId val="38853248"/>
        <c:scaling>
          <c:orientation val="minMax"/>
        </c:scaling>
        <c:delete val="1"/>
        <c:axPos val="l"/>
        <c:numFmt formatCode="General" sourceLinked="1"/>
        <c:tickLblPos val="nextTo"/>
        <c:crossAx val="3877273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</a:t>
            </a:r>
            <a:r>
              <a:rPr lang="mn-MN" sz="1200">
                <a:latin typeface="Arial" pitchFamily="34" charset="0"/>
                <a:cs typeface="Arial" pitchFamily="34" charset="0"/>
              </a:rPr>
              <a:t>рлого, тэрбум.төг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2011.I-III</c:v>
                </c:pt>
                <c:pt idx="1">
                  <c:v>2012.I-III</c:v>
                </c:pt>
                <c:pt idx="2">
                  <c:v>2013.I-III</c:v>
                </c:pt>
                <c:pt idx="3">
                  <c:v>2014.I-III</c:v>
                </c:pt>
                <c:pt idx="4">
                  <c:v>2015.I-III</c:v>
                </c:pt>
              </c:strCache>
            </c:strRef>
          </c:cat>
          <c:val>
            <c:numRef>
              <c:f>Sheet10!$B$5:$B$9</c:f>
              <c:numCache>
                <c:formatCode>0.0</c:formatCode>
                <c:ptCount val="5"/>
                <c:pt idx="0">
                  <c:v>2.2999999999999998</c:v>
                </c:pt>
                <c:pt idx="1">
                  <c:v>1.7</c:v>
                </c:pt>
                <c:pt idx="2" formatCode="General">
                  <c:v>10.1</c:v>
                </c:pt>
                <c:pt idx="3">
                  <c:v>11.9</c:v>
                </c:pt>
                <c:pt idx="4">
                  <c:v>12.6</c:v>
                </c:pt>
              </c:numCache>
            </c:numRef>
          </c:val>
        </c:ser>
        <c:dLbls>
          <c:showVal val="1"/>
        </c:dLbls>
        <c:overlap val="-25"/>
        <c:axId val="55731712"/>
        <c:axId val="55733248"/>
      </c:barChart>
      <c:catAx>
        <c:axId val="557317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733248"/>
        <c:crosses val="autoZero"/>
        <c:auto val="1"/>
        <c:lblAlgn val="ctr"/>
        <c:lblOffset val="100"/>
      </c:catAx>
      <c:valAx>
        <c:axId val="55733248"/>
        <c:scaling>
          <c:orientation val="minMax"/>
        </c:scaling>
        <c:delete val="1"/>
        <c:axPos val="l"/>
        <c:numFmt formatCode="0.0" sourceLinked="1"/>
        <c:tickLblPos val="nextTo"/>
        <c:crossAx val="5573171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з</a:t>
            </a:r>
            <a:r>
              <a:rPr lang="mn-MN" sz="1200">
                <a:latin typeface="Arial" pitchFamily="34" charset="0"/>
                <a:cs typeface="Arial" pitchFamily="34" charset="0"/>
              </a:rPr>
              <a:t>арлага, тэрбум.төг</a:t>
            </a:r>
          </a:p>
        </c:rich>
      </c:tx>
      <c:layout>
        <c:manualLayout>
          <c:xMode val="edge"/>
          <c:yMode val="edge"/>
          <c:x val="0.224430789664121"/>
          <c:y val="5.2631578947368418E-2"/>
        </c:manualLayout>
      </c:layout>
    </c:title>
    <c:plotArea>
      <c:layout>
        <c:manualLayout>
          <c:layoutTarget val="inner"/>
          <c:xMode val="edge"/>
          <c:yMode val="edge"/>
          <c:x val="1.9876222858506324E-2"/>
          <c:y val="0.14463408985641502"/>
          <c:w val="0.93178294573643317"/>
          <c:h val="0.70081789408676853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Office PowerPoint]Sheet10'!$C$4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Office PowerPoint]Sheet10'!$A$5:$A$9</c:f>
              <c:strCache>
                <c:ptCount val="5"/>
                <c:pt idx="0">
                  <c:v>2011.I-III</c:v>
                </c:pt>
                <c:pt idx="1">
                  <c:v>2012.I-III</c:v>
                </c:pt>
                <c:pt idx="2">
                  <c:v>2013.I-III</c:v>
                </c:pt>
                <c:pt idx="3">
                  <c:v>2014.I-III</c:v>
                </c:pt>
                <c:pt idx="4">
                  <c:v>2015.I-III</c:v>
                </c:pt>
              </c:strCache>
            </c:strRef>
          </c:cat>
          <c:val>
            <c:numRef>
              <c:f>'[Chart in Microsoft Office PowerPoint]Sheet10'!$C$5:$C$9</c:f>
              <c:numCache>
                <c:formatCode>General</c:formatCode>
                <c:ptCount val="5"/>
                <c:pt idx="0" formatCode="0.0">
                  <c:v>1.3</c:v>
                </c:pt>
                <c:pt idx="1">
                  <c:v>1.3</c:v>
                </c:pt>
                <c:pt idx="2">
                  <c:v>7.7</c:v>
                </c:pt>
                <c:pt idx="3" formatCode="0.0">
                  <c:v>11.6</c:v>
                </c:pt>
                <c:pt idx="4" formatCode="0.0">
                  <c:v>9.5</c:v>
                </c:pt>
              </c:numCache>
            </c:numRef>
          </c:val>
        </c:ser>
        <c:dLbls>
          <c:showVal val="1"/>
        </c:dLbls>
        <c:axId val="57098624"/>
        <c:axId val="57101696"/>
      </c:barChart>
      <c:catAx>
        <c:axId val="570986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101696"/>
        <c:crosses val="autoZero"/>
        <c:auto val="1"/>
        <c:lblAlgn val="ctr"/>
        <c:lblOffset val="100"/>
      </c:catAx>
      <c:valAx>
        <c:axId val="57101696"/>
        <c:scaling>
          <c:orientation val="minMax"/>
        </c:scaling>
        <c:delete val="1"/>
        <c:axPos val="l"/>
        <c:numFmt formatCode="0.0" sourceLinked="1"/>
        <c:tickLblPos val="nextTo"/>
        <c:crossAx val="5709862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2015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4.3182986031759234E-2"/>
          <c:y val="8.4219347103049458E-2"/>
          <c:w val="0.34715018802069264"/>
          <c:h val="0.80225587422568156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8.1679790026246762E-4"/>
                  <c:y val="-1.0057967353011356E-2"/>
                </c:manualLayout>
              </c:layout>
              <c:showPercent val="1"/>
            </c:dLbl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743232095988E-2"/>
                  <c:y val="9.3596361952082277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PowerPoint]tosow web'!$A$22:$A$30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Бусад зардал</c:v>
                </c:pt>
                <c:pt idx="6">
                  <c:v>Бусдаар гүйцэтгүүлсэн ажил үйлчилгээ, бусад зардал</c:v>
                </c:pt>
                <c:pt idx="7">
                  <c:v>Нийгмийн халамж үйлчилгээний зардал</c:v>
                </c:pt>
                <c:pt idx="8">
                  <c:v>Хөрөнгө оруулалт</c:v>
                </c:pt>
              </c:strCache>
            </c:strRef>
          </c:cat>
          <c:val>
            <c:numRef>
              <c:f>'[Chart in Microsoft Office PowerPoint]tosow web'!$E$22:$E$30</c:f>
              <c:numCache>
                <c:formatCode>General</c:formatCode>
                <c:ptCount val="9"/>
                <c:pt idx="0">
                  <c:v>48.7</c:v>
                </c:pt>
                <c:pt idx="1">
                  <c:v>1.4</c:v>
                </c:pt>
                <c:pt idx="2">
                  <c:v>13.4</c:v>
                </c:pt>
                <c:pt idx="3">
                  <c:v>1.4</c:v>
                </c:pt>
                <c:pt idx="4">
                  <c:v>5.4</c:v>
                </c:pt>
                <c:pt idx="5">
                  <c:v>1.5</c:v>
                </c:pt>
                <c:pt idx="6">
                  <c:v>7.1</c:v>
                </c:pt>
                <c:pt idx="7">
                  <c:v>11.7</c:v>
                </c:pt>
                <c:pt idx="8">
                  <c:v>9.4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2759039221697024"/>
          <c:w val="0.52761994750656172"/>
          <c:h val="0.77218513095939534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985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350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914400"/>
          <a:ext cx="7543799" cy="3215640"/>
        </p:xfrm>
        <a:graphic>
          <a:graphicData uri="http://schemas.openxmlformats.org/drawingml/2006/table">
            <a:tbl>
              <a:tblPr/>
              <a:tblGrid>
                <a:gridCol w="1276773"/>
                <a:gridCol w="1050569"/>
                <a:gridCol w="153247"/>
                <a:gridCol w="820253"/>
                <a:gridCol w="82521"/>
                <a:gridCol w="986998"/>
                <a:gridCol w="1203816"/>
                <a:gridCol w="765807"/>
                <a:gridCol w="240777"/>
                <a:gridCol w="963038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58 300.3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47 882.7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59 122.9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17 498.6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17 928.1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15 101.5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4 423.5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3 418.2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4 234.5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3 914.6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4 264.0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4 110.2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5 835.0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4 534.8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5 286.8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1 195.4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1 219.0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26 535.0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20 109.5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26 717.8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10 894.7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11 054.7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420.2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588.9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66.8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49.1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95 514.0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75 945.2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95 950.9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34 020.2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34 076.0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31 534.5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838200" y="43434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029200" y="4343400"/>
          <a:ext cx="36576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6856086"/>
              </p:ext>
            </p:extLst>
          </p:nvPr>
        </p:nvGraphicFramePr>
        <p:xfrm>
          <a:off x="1219200" y="3733800"/>
          <a:ext cx="350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029200" y="3733800"/>
          <a:ext cx="3352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143000" y="914400"/>
          <a:ext cx="721995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161</Words>
  <Application>Microsoft Office PowerPoint</Application>
  <PresentationFormat>On-screen Show (4:3)</PresentationFormat>
  <Paragraphs>74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80</cp:revision>
  <dcterms:created xsi:type="dcterms:W3CDTF">2006-08-16T00:00:00Z</dcterms:created>
  <dcterms:modified xsi:type="dcterms:W3CDTF">2015-04-10T07:32:00Z</dcterms:modified>
</cp:coreProperties>
</file>