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82" r:id="rId3"/>
    <p:sldId id="296" r:id="rId4"/>
    <p:sldId id="283" r:id="rId5"/>
    <p:sldId id="285" r:id="rId6"/>
    <p:sldId id="298" r:id="rId7"/>
    <p:sldId id="299" r:id="rId8"/>
    <p:sldId id="297" r:id="rId9"/>
    <p:sldId id="286" r:id="rId10"/>
    <p:sldId id="287" r:id="rId11"/>
    <p:sldId id="288" r:id="rId12"/>
    <p:sldId id="281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7" autoAdjust="0"/>
    <p:restoredTop sz="94660"/>
  </p:normalViewPr>
  <p:slideViewPr>
    <p:cSldViewPr>
      <p:cViewPr varScale="1">
        <p:scale>
          <a:sx n="106" d="100"/>
          <a:sy n="10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JARGAL_TS\SharedDocs\taniltsuulga_2015\taniltsuulga_4-r%20sar\taniltsuulga_4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JARGAL_TS\SharedDocs\taniltsuulga_2015\taniltsuulga_4-r%20sar\taniltsuulga_4-r%20sar%20az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iltsuulga\4-r%20sar\taniltsuulga_4-r%20sar%20aza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4-r%20sar\eruul%20mend,%20une_4sar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4-r%20sar\eruul%20mend,%20une_4s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7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4-r%20sar\eruul%20mend,%20une_4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4-r%20sar\eruul%20mend,%20une_4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4-r%20sar\eruul%20mend,%20une_4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5391379760844627E-2"/>
          <c:y val="5.974865362375377E-2"/>
          <c:w val="0.97845206833481768"/>
          <c:h val="0.6899947308273976"/>
        </c:manualLayout>
      </c:layout>
      <c:lineChart>
        <c:grouping val="standard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2013.IV</c:v>
                </c:pt>
                <c:pt idx="1">
                  <c:v>2014.IV</c:v>
                </c:pt>
                <c:pt idx="2">
                  <c:v>2015.IV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132</c:v>
                </c:pt>
                <c:pt idx="1">
                  <c:v>434</c:v>
                </c:pt>
                <c:pt idx="2">
                  <c:v>450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2013.IV</c:v>
                </c:pt>
                <c:pt idx="1">
                  <c:v>2014.IV</c:v>
                </c:pt>
                <c:pt idx="2">
                  <c:v>2015.IV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38</c:v>
                </c:pt>
                <c:pt idx="1">
                  <c:v>172</c:v>
                </c:pt>
                <c:pt idx="2">
                  <c:v>77</c:v>
                </c:pt>
              </c:numCache>
            </c:numRef>
          </c:val>
        </c:ser>
        <c:marker val="1"/>
        <c:axId val="62439808"/>
        <c:axId val="62441344"/>
      </c:lineChart>
      <c:catAx>
        <c:axId val="62439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41344"/>
        <c:crosses val="autoZero"/>
        <c:auto val="1"/>
        <c:lblAlgn val="ctr"/>
        <c:lblOffset val="100"/>
      </c:catAx>
      <c:valAx>
        <c:axId val="62441344"/>
        <c:scaling>
          <c:orientation val="minMax"/>
        </c:scaling>
        <c:delete val="1"/>
        <c:axPos val="l"/>
        <c:numFmt formatCode="#\ ##0" sourceLinked="1"/>
        <c:tickLblPos val="nextTo"/>
        <c:crossAx val="624398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2015 оны 4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235454168499314"/>
          <c:y val="1.294530993788887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1577318873625082"/>
          <c:y val="0.10060807882769721"/>
          <c:w val="0.66547308412913053"/>
          <c:h val="0.8814520468046563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Уулбаян</c:v>
                </c:pt>
                <c:pt idx="1">
                  <c:v>Түвшинширээ</c:v>
                </c:pt>
                <c:pt idx="2">
                  <c:v>Баяндэлгэр</c:v>
                </c:pt>
                <c:pt idx="3">
                  <c:v>Наран</c:v>
                </c:pt>
                <c:pt idx="4">
                  <c:v>Халзан</c:v>
                </c:pt>
                <c:pt idx="5">
                  <c:v>Онгон</c:v>
                </c:pt>
                <c:pt idx="6">
                  <c:v>Түмэнцогт</c:v>
                </c:pt>
                <c:pt idx="7">
                  <c:v>Асгат</c:v>
                </c:pt>
                <c:pt idx="8">
                  <c:v>Дарьганга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7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60</c:v>
                </c:pt>
              </c:numCache>
            </c:numRef>
          </c:val>
        </c:ser>
        <c:gapWidth val="59"/>
        <c:axId val="62674816"/>
        <c:axId val="62676352"/>
      </c:barChart>
      <c:catAx>
        <c:axId val="626748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676352"/>
        <c:crosses val="autoZero"/>
        <c:auto val="1"/>
        <c:lblAlgn val="ctr"/>
        <c:lblOffset val="100"/>
      </c:catAx>
      <c:valAx>
        <c:axId val="6267635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6267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2.9333339492564822E-2"/>
          <c:y val="2.4344146939953813E-2"/>
          <c:w val="0.94133332101487055"/>
          <c:h val="0.79700355441685911"/>
        </c:manualLayout>
      </c:layout>
      <c:barChart>
        <c:barDir val="col"/>
        <c:grouping val="clustered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91</c:v>
                </c:pt>
                <c:pt idx="1">
                  <c:v>108</c:v>
                </c:pt>
                <c:pt idx="2">
                  <c:v>124</c:v>
                </c:pt>
              </c:numCache>
            </c:numRef>
          </c:val>
        </c:ser>
        <c:dLbls>
          <c:showVal val="1"/>
        </c:dLbls>
        <c:overlap val="-25"/>
        <c:axId val="62692352"/>
        <c:axId val="66618112"/>
      </c:barChart>
      <c:catAx>
        <c:axId val="626923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6618112"/>
        <c:crosses val="autoZero"/>
        <c:auto val="1"/>
        <c:lblAlgn val="ctr"/>
        <c:lblOffset val="100"/>
      </c:catAx>
      <c:valAx>
        <c:axId val="66618112"/>
        <c:scaling>
          <c:orientation val="minMax"/>
        </c:scaling>
        <c:delete val="1"/>
        <c:axPos val="l"/>
        <c:numFmt formatCode="General" sourceLinked="1"/>
        <c:tickLblPos val="nextTo"/>
        <c:crossAx val="62692352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2015 оны 4 дүгээр сарын байдлаар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542782011751703"/>
          <c:y val="0.14421122564631594"/>
          <c:w val="0.71321263598813189"/>
          <c:h val="0.81855987310727563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Түвшинширээ</c:v>
                </c:pt>
                <c:pt idx="1">
                  <c:v>Уулбаян</c:v>
                </c:pt>
                <c:pt idx="2">
                  <c:v>Баяндэлгэр</c:v>
                </c:pt>
                <c:pt idx="3">
                  <c:v>Наран</c:v>
                </c:pt>
                <c:pt idx="4">
                  <c:v>Халзан</c:v>
                </c:pt>
                <c:pt idx="5">
                  <c:v>Асгат</c:v>
                </c:pt>
                <c:pt idx="6">
                  <c:v>Онгон</c:v>
                </c:pt>
                <c:pt idx="7">
                  <c:v>Түмэнцогт</c:v>
                </c:pt>
                <c:pt idx="8">
                  <c:v>Дарьганга</c:v>
                </c:pt>
                <c:pt idx="9">
                  <c:v>Сүхбаатар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57</c:v>
                </c:pt>
              </c:numCache>
            </c:numRef>
          </c:val>
        </c:ser>
        <c:gapWidth val="91"/>
        <c:axId val="67096960"/>
        <c:axId val="67098496"/>
      </c:barChart>
      <c:catAx>
        <c:axId val="670969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098496"/>
        <c:crosses val="autoZero"/>
        <c:auto val="1"/>
        <c:lblAlgn val="ctr"/>
        <c:lblOffset val="100"/>
      </c:catAx>
      <c:valAx>
        <c:axId val="6709849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6709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17003291854705221"/>
          <c:y val="3.4565571544936197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3.8369304556354941E-2"/>
          <c:y val="0.20777083898995385"/>
          <c:w val="0.92965627498001602"/>
          <c:h val="0.58457552719703076"/>
        </c:manualLayout>
      </c:layout>
      <c:barChart>
        <c:barDir val="col"/>
        <c:grouping val="clustered"/>
        <c:ser>
          <c:idx val="0"/>
          <c:order val="0"/>
          <c:tx>
            <c:strRef>
              <c:f>grafic!$B$46</c:f>
              <c:strCache>
                <c:ptCount val="1"/>
                <c:pt idx="0">
                  <c:v>Зээлийн өрийн үлдэгдэл, тэрбум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3.1974420463629148E-3"/>
                  <c:y val="-0.1088759163725224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2.3580505674200801E-3"/>
                  <c:y val="-0.13745225812290729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3.1974420463629148E-3"/>
                  <c:y val="-0.12851208254140681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0850909823322444E-2"/>
                  <c:y val="-0.12132364919902254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1.2789768185451638E-2"/>
                  <c:y val="-0.1339329351072498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grafic!$A$47:$A$51</c:f>
              <c:strCache>
                <c:ptCount val="5"/>
                <c:pt idx="0">
                  <c:v>2011.IV</c:v>
                </c:pt>
                <c:pt idx="1">
                  <c:v>2012.IV</c:v>
                </c:pt>
                <c:pt idx="2">
                  <c:v>2013.IV</c:v>
                </c:pt>
                <c:pt idx="3">
                  <c:v>2014.IV</c:v>
                </c:pt>
                <c:pt idx="4">
                  <c:v>2015.IV</c:v>
                </c:pt>
              </c:strCache>
            </c:strRef>
          </c:cat>
          <c:val>
            <c:numRef>
              <c:f>grafic!$B$47:$B$51</c:f>
              <c:numCache>
                <c:formatCode>###\ ##0.0</c:formatCode>
                <c:ptCount val="5"/>
                <c:pt idx="0">
                  <c:v>22.7</c:v>
                </c:pt>
                <c:pt idx="1">
                  <c:v>35.300000000000004</c:v>
                </c:pt>
                <c:pt idx="2">
                  <c:v>51.4</c:v>
                </c:pt>
                <c:pt idx="3">
                  <c:v>75.599999999999994</c:v>
                </c:pt>
                <c:pt idx="4" formatCode="General">
                  <c:v>94.3</c:v>
                </c:pt>
              </c:numCache>
            </c:numRef>
          </c:val>
        </c:ser>
        <c:gapWidth val="75"/>
        <c:overlap val="40"/>
        <c:axId val="53806592"/>
        <c:axId val="53808128"/>
      </c:barChart>
      <c:catAx>
        <c:axId val="53806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808128"/>
        <c:crosses val="autoZero"/>
        <c:auto val="1"/>
        <c:lblAlgn val="ctr"/>
        <c:lblOffset val="100"/>
      </c:catAx>
      <c:valAx>
        <c:axId val="53808128"/>
        <c:scaling>
          <c:orientation val="minMax"/>
        </c:scaling>
        <c:delete val="1"/>
        <c:axPos val="l"/>
        <c:numFmt formatCode="###\ ##0.0" sourceLinked="1"/>
        <c:majorTickMark val="none"/>
        <c:tickLblPos val="nextTo"/>
        <c:crossAx val="53806592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grafic!$B$59</c:f>
              <c:strCache>
                <c:ptCount val="1"/>
                <c:pt idx="0">
                  <c:v>Хадгаламжийн үлдэгдэл, тэрбум төг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-7.1330559031114127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0"/>
                  <c:y val="-0.1207132537449626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0"/>
                  <c:y val="-0.11522628766564623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9.4117647058823747E-3"/>
                  <c:y val="-0.12620021982427879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-2.470279450362832E-7"/>
                  <c:y val="-0.12071325374496263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0"/>
                  <c:y val="-0.14814808414154518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grafic!$A$60:$A$64</c:f>
              <c:strCache>
                <c:ptCount val="5"/>
                <c:pt idx="0">
                  <c:v>2011.IV</c:v>
                </c:pt>
                <c:pt idx="1">
                  <c:v>2012.IV</c:v>
                </c:pt>
                <c:pt idx="2">
                  <c:v>2013.IV</c:v>
                </c:pt>
                <c:pt idx="3">
                  <c:v>2014.IV</c:v>
                </c:pt>
                <c:pt idx="4">
                  <c:v>2015.IV</c:v>
                </c:pt>
              </c:strCache>
            </c:strRef>
          </c:cat>
          <c:val>
            <c:numRef>
              <c:f>grafic!$B$60:$B$64</c:f>
              <c:numCache>
                <c:formatCode>###\ ##0.0</c:formatCode>
                <c:ptCount val="5"/>
                <c:pt idx="0">
                  <c:v>15.7</c:v>
                </c:pt>
                <c:pt idx="1">
                  <c:v>21.5</c:v>
                </c:pt>
                <c:pt idx="2">
                  <c:v>30.5</c:v>
                </c:pt>
                <c:pt idx="3">
                  <c:v>36</c:v>
                </c:pt>
                <c:pt idx="4" formatCode="General">
                  <c:v>34.5</c:v>
                </c:pt>
              </c:numCache>
            </c:numRef>
          </c:val>
        </c:ser>
        <c:gapWidth val="75"/>
        <c:overlap val="40"/>
        <c:axId val="53848704"/>
        <c:axId val="53854592"/>
      </c:barChart>
      <c:catAx>
        <c:axId val="538487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854592"/>
        <c:crosses val="autoZero"/>
        <c:auto val="1"/>
        <c:lblAlgn val="ctr"/>
        <c:lblOffset val="100"/>
      </c:catAx>
      <c:valAx>
        <c:axId val="53854592"/>
        <c:scaling>
          <c:orientation val="minMax"/>
        </c:scaling>
        <c:delete val="1"/>
        <c:axPos val="l"/>
        <c:numFmt formatCode="###\ ##0.0" sourceLinked="1"/>
        <c:majorTickMark val="none"/>
        <c:tickLblPos val="nextTo"/>
        <c:crossAx val="53848704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</a:t>
            </a:r>
            <a:r>
              <a:rPr lang="mn-MN" sz="1200">
                <a:latin typeface="Arial" pitchFamily="34" charset="0"/>
                <a:cs typeface="Arial" pitchFamily="34" charset="0"/>
              </a:rPr>
              <a:t>рлого, тэрбум.төг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Sheet10!$B$4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Sheet10!$A$5:$A$9</c:f>
              <c:strCache>
                <c:ptCount val="5"/>
                <c:pt idx="0">
                  <c:v>2011.I-IV</c:v>
                </c:pt>
                <c:pt idx="1">
                  <c:v>2012.I-IV</c:v>
                </c:pt>
                <c:pt idx="2">
                  <c:v>2013.I-IV</c:v>
                </c:pt>
                <c:pt idx="3">
                  <c:v>2014.I-IV</c:v>
                </c:pt>
                <c:pt idx="4">
                  <c:v>2015.I-IV</c:v>
                </c:pt>
              </c:strCache>
            </c:strRef>
          </c:cat>
          <c:val>
            <c:numRef>
              <c:f>Sheet10!$B$5:$B$9</c:f>
              <c:numCache>
                <c:formatCode>General</c:formatCode>
                <c:ptCount val="5"/>
                <c:pt idx="0">
                  <c:v>3.1</c:v>
                </c:pt>
                <c:pt idx="1">
                  <c:v>3.5</c:v>
                </c:pt>
                <c:pt idx="2">
                  <c:v>13.8</c:v>
                </c:pt>
                <c:pt idx="3" formatCode="0.0">
                  <c:v>15.6</c:v>
                </c:pt>
                <c:pt idx="4">
                  <c:v>15.4</c:v>
                </c:pt>
              </c:numCache>
            </c:numRef>
          </c:val>
        </c:ser>
        <c:dLbls>
          <c:showVal val="1"/>
        </c:dLbls>
        <c:overlap val="-25"/>
        <c:axId val="52413184"/>
        <c:axId val="52414720"/>
      </c:barChart>
      <c:catAx>
        <c:axId val="5241318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414720"/>
        <c:crosses val="autoZero"/>
        <c:auto val="1"/>
        <c:lblAlgn val="ctr"/>
        <c:lblOffset val="100"/>
      </c:catAx>
      <c:valAx>
        <c:axId val="52414720"/>
        <c:scaling>
          <c:orientation val="minMax"/>
        </c:scaling>
        <c:delete val="1"/>
        <c:axPos val="l"/>
        <c:numFmt formatCode="General" sourceLinked="1"/>
        <c:tickLblPos val="nextTo"/>
        <c:crossAx val="52413184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Аймгийн нийт зарлага 2015 оны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4-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р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сар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4.3182986031759234E-2"/>
          <c:y val="8.421934710304961E-2"/>
          <c:w val="0.34715018802069281"/>
          <c:h val="0.80225587422568245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8.1679790026246762E-4"/>
                  <c:y val="-1.0057967353011356E-2"/>
                </c:manualLayout>
              </c:layout>
              <c:showPercent val="1"/>
            </c:dLbl>
            <c:dLbl>
              <c:idx val="3"/>
              <c:layout>
                <c:manualLayout>
                  <c:x val="-2.2502068597357542E-2"/>
                  <c:y val="2.3127429926874114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743232095988E-2"/>
                  <c:y val="9.3596361952082721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PowerPoint]tosow web'!$A$22:$A$30</c:f>
              <c:strCache>
                <c:ptCount val="9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Бусад зардал</c:v>
                </c:pt>
                <c:pt idx="6">
                  <c:v>Бусдаар гүйцэтгүүлсэн ажил үйлчилгээ, бусад зардал</c:v>
                </c:pt>
                <c:pt idx="7">
                  <c:v>Нийгмийн халамж үйлчилгээний зардал</c:v>
                </c:pt>
                <c:pt idx="8">
                  <c:v>Хөрөнгө оруулалт</c:v>
                </c:pt>
              </c:strCache>
            </c:strRef>
          </c:cat>
          <c:val>
            <c:numRef>
              <c:f>'[Chart in Microsoft Office PowerPoint]tosow web'!$E$22:$E$30</c:f>
              <c:numCache>
                <c:formatCode>General</c:formatCode>
                <c:ptCount val="9"/>
                <c:pt idx="0">
                  <c:v>48.7</c:v>
                </c:pt>
                <c:pt idx="1">
                  <c:v>1.4</c:v>
                </c:pt>
                <c:pt idx="2">
                  <c:v>13.4</c:v>
                </c:pt>
                <c:pt idx="3">
                  <c:v>1.4</c:v>
                </c:pt>
                <c:pt idx="4">
                  <c:v>5.4</c:v>
                </c:pt>
                <c:pt idx="5">
                  <c:v>1.5</c:v>
                </c:pt>
                <c:pt idx="6">
                  <c:v>7.1</c:v>
                </c:pt>
                <c:pt idx="7">
                  <c:v>11.7</c:v>
                </c:pt>
                <c:pt idx="8">
                  <c:v>9.4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4723800524934384"/>
          <c:y val="0.12759039221697024"/>
          <c:w val="0.52761994750656172"/>
          <c:h val="0.77218513095939623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зарлага,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4.1666666666666664E-2"/>
          <c:y val="0.1755148988729352"/>
          <c:w val="0.92361111111111149"/>
          <c:h val="0.67978732437857115"/>
        </c:manualLayout>
      </c:layout>
      <c:barChart>
        <c:barDir val="col"/>
        <c:grouping val="clustered"/>
        <c:ser>
          <c:idx val="0"/>
          <c:order val="0"/>
          <c:tx>
            <c:strRef>
              <c:f>Sheet10!$C$24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Sheet10!$A$25:$A$29</c:f>
              <c:strCache>
                <c:ptCount val="5"/>
                <c:pt idx="0">
                  <c:v>2011.I-IV</c:v>
                </c:pt>
                <c:pt idx="1">
                  <c:v>2012.I-IV</c:v>
                </c:pt>
                <c:pt idx="2">
                  <c:v>2013.I-IV</c:v>
                </c:pt>
                <c:pt idx="3">
                  <c:v>2014.I-IV</c:v>
                </c:pt>
                <c:pt idx="4">
                  <c:v>2015.I-IV</c:v>
                </c:pt>
              </c:strCache>
            </c:strRef>
          </c:cat>
          <c:val>
            <c:numRef>
              <c:f>Sheet10!$C$25:$C$29</c:f>
              <c:numCache>
                <c:formatCode>General</c:formatCode>
                <c:ptCount val="5"/>
                <c:pt idx="0">
                  <c:v>1.9000000000000001</c:v>
                </c:pt>
                <c:pt idx="1">
                  <c:v>2.2999999999999998</c:v>
                </c:pt>
                <c:pt idx="2" formatCode="0.0">
                  <c:v>11</c:v>
                </c:pt>
                <c:pt idx="3" formatCode="0.0">
                  <c:v>16.2</c:v>
                </c:pt>
                <c:pt idx="4">
                  <c:v>13.5</c:v>
                </c:pt>
              </c:numCache>
            </c:numRef>
          </c:val>
        </c:ser>
        <c:dLbls>
          <c:showVal val="1"/>
        </c:dLbls>
        <c:overlap val="-25"/>
        <c:axId val="54182272"/>
        <c:axId val="54183808"/>
      </c:barChart>
      <c:catAx>
        <c:axId val="541822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183808"/>
        <c:crosses val="autoZero"/>
        <c:auto val="1"/>
        <c:lblAlgn val="ctr"/>
        <c:lblOffset val="100"/>
      </c:catAx>
      <c:valAx>
        <c:axId val="54183808"/>
        <c:scaling>
          <c:orientation val="minMax"/>
        </c:scaling>
        <c:delete val="1"/>
        <c:axPos val="l"/>
        <c:numFmt formatCode="General" sourceLinked="1"/>
        <c:tickLblPos val="nextTo"/>
        <c:crossAx val="54182272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r">
              <a:defRPr sz="1050"/>
            </a:pPr>
            <a:r>
              <a:rPr lang="mn-MN" sz="1050" dirty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aseline="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(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3030448986429972"/>
          <c:y val="2.9459953869402692E-3"/>
        </c:manualLayout>
      </c:layout>
    </c:title>
    <c:plotArea>
      <c:layout>
        <c:manualLayout>
          <c:layoutTarget val="inner"/>
          <c:xMode val="edge"/>
          <c:yMode val="edge"/>
          <c:x val="6.3048669134698782E-2"/>
          <c:y val="0.15234981044036208"/>
          <c:w val="0.79674754629470701"/>
          <c:h val="0.6926461796442116"/>
        </c:manualLayout>
      </c:layout>
      <c:lineChart>
        <c:grouping val="standard"/>
        <c:ser>
          <c:idx val="1"/>
          <c:order val="0"/>
          <c:tx>
            <c:v>2013</c:v>
          </c:tx>
          <c:dLbls>
            <c:dLbl>
              <c:idx val="0"/>
              <c:layout>
                <c:manualLayout>
                  <c:x val="-4.2697719553614823E-2"/>
                  <c:y val="9.7222222222222307E-2"/>
                </c:manualLayout>
              </c:layout>
              <c:showVal val="1"/>
            </c:dLbl>
            <c:dLbl>
              <c:idx val="1"/>
              <c:layout>
                <c:manualLayout>
                  <c:x val="-4.0756914119359534E-2"/>
                  <c:y val="0.11574074074074089"/>
                </c:manualLayout>
              </c:layout>
              <c:showVal val="1"/>
            </c:dLbl>
            <c:dLbl>
              <c:idx val="2"/>
              <c:layout>
                <c:manualLayout>
                  <c:x val="-3.4934497816593885E-2"/>
                  <c:y val="0.13425925925925927"/>
                </c:manualLayout>
              </c:layout>
              <c:showVal val="1"/>
            </c:dLbl>
            <c:dLbl>
              <c:idx val="3"/>
              <c:layout>
                <c:manualLayout>
                  <c:x val="-3.6875303250849208E-2"/>
                  <c:y val="0.14351851851851852"/>
                </c:manualLayout>
              </c:layout>
              <c:showVal val="1"/>
            </c:dLbl>
            <c:dLbl>
              <c:idx val="4"/>
              <c:layout>
                <c:manualLayout>
                  <c:x val="-4.0756914119359534E-2"/>
                  <c:y val="0.12037037037037036"/>
                </c:manualLayout>
              </c:layout>
              <c:showVal val="1"/>
            </c:dLbl>
            <c:dLbl>
              <c:idx val="5"/>
              <c:layout>
                <c:manualLayout>
                  <c:x val="-4.0756914119359534E-2"/>
                  <c:y val="0.16666666666666666"/>
                </c:manualLayout>
              </c:layout>
              <c:showVal val="1"/>
            </c:dLbl>
            <c:dLbl>
              <c:idx val="6"/>
              <c:layout>
                <c:manualLayout>
                  <c:x val="-2.9112081513828238E-2"/>
                  <c:y val="0.19444444444444492"/>
                </c:manualLayout>
              </c:layout>
              <c:showVal val="1"/>
            </c:dLbl>
            <c:dLbl>
              <c:idx val="7"/>
              <c:layout>
                <c:manualLayout>
                  <c:x val="-3.6875303250849117E-2"/>
                  <c:y val="0.18055555555555555"/>
                </c:manualLayout>
              </c:layout>
              <c:showVal val="1"/>
            </c:dLbl>
            <c:dLbl>
              <c:idx val="8"/>
              <c:layout>
                <c:manualLayout>
                  <c:x val="-3.1052886948083454E-2"/>
                  <c:y val="0.14814814814814836"/>
                </c:manualLayout>
              </c:layout>
              <c:showVal val="1"/>
            </c:dLbl>
            <c:dLbl>
              <c:idx val="9"/>
              <c:layout>
                <c:manualLayout>
                  <c:x val="-3.6875303250849208E-2"/>
                  <c:y val="0.11574074074074089"/>
                </c:manualLayout>
              </c:layout>
              <c:showVal val="1"/>
            </c:dLbl>
            <c:dLbl>
              <c:idx val="10"/>
              <c:layout>
                <c:manualLayout>
                  <c:x val="-3.299369238233868E-2"/>
                  <c:y val="9.2592592592592893E-2"/>
                </c:manualLayout>
              </c:layout>
              <c:showVal val="1"/>
            </c:dLbl>
            <c:dLbl>
              <c:idx val="11"/>
              <c:layout>
                <c:manualLayout>
                  <c:x val="-2.9112081513828238E-2"/>
                  <c:y val="9.2592592592592893E-2"/>
                </c:manualLayout>
              </c:layout>
              <c:showVal val="1"/>
            </c:dLbl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110.4</c:v>
                </c:pt>
                <c:pt idx="11">
                  <c:v>111.3</c:v>
                </c:pt>
              </c:numCache>
            </c:numRef>
          </c:val>
        </c:ser>
        <c:ser>
          <c:idx val="0"/>
          <c:order val="1"/>
          <c:tx>
            <c:v>2014</c:v>
          </c:tx>
          <c:dLbls>
            <c:dLbl>
              <c:idx val="0"/>
              <c:layout>
                <c:manualLayout>
                  <c:x val="-4.2697719553614823E-2"/>
                  <c:y val="-0.10185185185185186"/>
                </c:manualLayout>
              </c:layout>
              <c:showVal val="1"/>
            </c:dLbl>
            <c:dLbl>
              <c:idx val="1"/>
              <c:layout>
                <c:manualLayout>
                  <c:x val="-4.6579330422125177E-2"/>
                  <c:y val="-0.10185185185185186"/>
                </c:manualLayout>
              </c:layout>
              <c:showVal val="1"/>
            </c:dLbl>
            <c:dLbl>
              <c:idx val="2"/>
              <c:layout>
                <c:manualLayout>
                  <c:x val="-4.6579330422125177E-2"/>
                  <c:y val="-0.125"/>
                </c:manualLayout>
              </c:layout>
              <c:showVal val="1"/>
            </c:dLbl>
            <c:dLbl>
              <c:idx val="3"/>
              <c:layout>
                <c:manualLayout>
                  <c:x val="-4.2697719553614823E-2"/>
                  <c:y val="-0.14351851851851852"/>
                </c:manualLayout>
              </c:layout>
              <c:showVal val="1"/>
            </c:dLbl>
            <c:dLbl>
              <c:idx val="4"/>
              <c:layout>
                <c:manualLayout>
                  <c:x val="-4.8520135856380403E-2"/>
                  <c:y val="-0.12962962962962918"/>
                </c:manualLayout>
              </c:layout>
              <c:showVal val="1"/>
            </c:dLbl>
            <c:dLbl>
              <c:idx val="5"/>
              <c:layout>
                <c:manualLayout>
                  <c:x val="-4.4638524987869972E-2"/>
                  <c:y val="-0.16203703703703731"/>
                </c:manualLayout>
              </c:layout>
              <c:showVal val="1"/>
            </c:dLbl>
            <c:dLbl>
              <c:idx val="6"/>
              <c:layout>
                <c:manualLayout>
                  <c:x val="-3.8816108685104392E-2"/>
                  <c:y val="-0.18055592009332189"/>
                </c:manualLayout>
              </c:layout>
              <c:showVal val="1"/>
            </c:dLbl>
            <c:dLbl>
              <c:idx val="7"/>
              <c:layout>
                <c:manualLayout>
                  <c:x val="-4.4638524987869903E-2"/>
                  <c:y val="-0.1712962962962967"/>
                </c:manualLayout>
              </c:layout>
              <c:showVal val="1"/>
            </c:dLbl>
            <c:dLbl>
              <c:idx val="8"/>
              <c:layout>
                <c:manualLayout>
                  <c:x val="-4.6579330422125177E-2"/>
                  <c:y val="-0.14814814814814839"/>
                </c:manualLayout>
              </c:layout>
              <c:showVal val="1"/>
            </c:dLbl>
            <c:dLbl>
              <c:idx val="9"/>
              <c:layout>
                <c:manualLayout>
                  <c:x val="-4.8520135856380403E-2"/>
                  <c:y val="-0.11574074074074089"/>
                </c:manualLayout>
              </c:layout>
              <c:showVal val="1"/>
            </c:dLbl>
            <c:dLbl>
              <c:idx val="10"/>
              <c:layout>
                <c:manualLayout>
                  <c:x val="-4.0756914119359534E-2"/>
                  <c:y val="-0.10185185185185186"/>
                </c:manualLayout>
              </c:layout>
              <c:showVal val="1"/>
            </c:dLbl>
            <c:dLbl>
              <c:idx val="11"/>
              <c:layout>
                <c:manualLayout>
                  <c:x val="-3.4934497816593885E-2"/>
                  <c:y val="-0.10648148148148168"/>
                </c:manualLayout>
              </c:layout>
              <c:showVal val="1"/>
            </c:dLbl>
            <c:spPr>
              <a:solidFill>
                <a:schemeClr val="accent2"/>
              </a:solidFill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</c:ser>
        <c:ser>
          <c:idx val="2"/>
          <c:order val="2"/>
          <c:tx>
            <c:v>2015</c:v>
          </c:tx>
          <c:dLbls>
            <c:dLbl>
              <c:idx val="0"/>
              <c:layout>
                <c:manualLayout>
                  <c:x val="0"/>
                  <c:y val="-2.7777777777777863E-2"/>
                </c:manualLayout>
              </c:layout>
              <c:showVal val="1"/>
            </c:dLbl>
            <c:dLbl>
              <c:idx val="1"/>
              <c:layout>
                <c:manualLayout>
                  <c:x val="5.822416302765648E-3"/>
                  <c:y val="-3.7037037037037056E-2"/>
                </c:manualLayout>
              </c:layout>
              <c:showVal val="1"/>
            </c:dLbl>
            <c:dLbl>
              <c:idx val="2"/>
              <c:layout>
                <c:manualLayout>
                  <c:x val="3.8816108685104408E-3"/>
                  <c:y val="-4.6296296296296391E-2"/>
                </c:manualLayout>
              </c:layout>
              <c:showVal val="1"/>
            </c:dLbl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'une1'!$T$4:$T$15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</c:numCache>
            </c:numRef>
          </c:val>
        </c:ser>
        <c:marker val="1"/>
        <c:axId val="54506624"/>
        <c:axId val="54508160"/>
      </c:lineChart>
      <c:catAx>
        <c:axId val="54506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508160"/>
        <c:crosses val="autoZero"/>
        <c:auto val="1"/>
        <c:lblAlgn val="ctr"/>
        <c:lblOffset val="100"/>
      </c:catAx>
      <c:valAx>
        <c:axId val="54508160"/>
        <c:scaling>
          <c:orientation val="minMax"/>
          <c:max val="112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50662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solidFill>
        <a:schemeClr val="bg1"/>
      </a:solidFill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        2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5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оны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4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-р 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Хувь</c:v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'une1'!$A$2:$A$22</c:f>
              <c:strCache>
                <c:ptCount val="21"/>
                <c:pt idx="0">
                  <c:v>БӨ</c:v>
                </c:pt>
                <c:pt idx="1">
                  <c:v>ХӨ</c:v>
                </c:pt>
                <c:pt idx="2">
                  <c:v>СҮ</c:v>
                </c:pt>
                <c:pt idx="3">
                  <c:v>ӨМ</c:v>
                </c:pt>
                <c:pt idx="4">
                  <c:v>БУ</c:v>
                </c:pt>
                <c:pt idx="5">
                  <c:v>УВ</c:v>
                </c:pt>
                <c:pt idx="6">
                  <c:v>ДУ</c:v>
                </c:pt>
                <c:pt idx="7">
                  <c:v>ДА</c:v>
                </c:pt>
                <c:pt idx="8">
                  <c:v>ХЭ</c:v>
                </c:pt>
                <c:pt idx="9">
                  <c:v>ГО</c:v>
                </c:pt>
                <c:pt idx="10">
                  <c:v>ДО</c:v>
                </c:pt>
                <c:pt idx="11">
                  <c:v>ЗА</c:v>
                </c:pt>
                <c:pt idx="12">
                  <c:v>ГС</c:v>
                </c:pt>
                <c:pt idx="13">
                  <c:v>СЭ</c:v>
                </c:pt>
                <c:pt idx="14">
                  <c:v>ӨВ</c:v>
                </c:pt>
                <c:pt idx="15">
                  <c:v>ХО</c:v>
                </c:pt>
                <c:pt idx="16">
                  <c:v>АР</c:v>
                </c:pt>
                <c:pt idx="17">
                  <c:v>ТӨ</c:v>
                </c:pt>
                <c:pt idx="18">
                  <c:v>ОР</c:v>
                </c:pt>
                <c:pt idx="19">
                  <c:v>ДД</c:v>
                </c:pt>
                <c:pt idx="20">
                  <c:v>БХ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>
                  <c:v>0.2</c:v>
                </c:pt>
                <c:pt idx="1">
                  <c:v>0.4</c:v>
                </c:pt>
                <c:pt idx="2">
                  <c:v>0.5</c:v>
                </c:pt>
                <c:pt idx="3">
                  <c:v>0.60000000000000053</c:v>
                </c:pt>
                <c:pt idx="4">
                  <c:v>0.70000000000000051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0.9</c:v>
                </c:pt>
                <c:pt idx="9" formatCode="0.0">
                  <c:v>1</c:v>
                </c:pt>
                <c:pt idx="10" formatCode="0.0">
                  <c:v>1</c:v>
                </c:pt>
                <c:pt idx="11" formatCode="0.0">
                  <c:v>1.2</c:v>
                </c:pt>
                <c:pt idx="12">
                  <c:v>1.3</c:v>
                </c:pt>
                <c:pt idx="13">
                  <c:v>1.3</c:v>
                </c:pt>
                <c:pt idx="14">
                  <c:v>1.3</c:v>
                </c:pt>
                <c:pt idx="15">
                  <c:v>1.3</c:v>
                </c:pt>
                <c:pt idx="16">
                  <c:v>1.4</c:v>
                </c:pt>
                <c:pt idx="17">
                  <c:v>1.4</c:v>
                </c:pt>
                <c:pt idx="18">
                  <c:v>1.5</c:v>
                </c:pt>
                <c:pt idx="19">
                  <c:v>1.7</c:v>
                </c:pt>
                <c:pt idx="20">
                  <c:v>1.8</c:v>
                </c:pt>
              </c:numCache>
            </c:numRef>
          </c:val>
        </c:ser>
        <c:axId val="54844416"/>
        <c:axId val="54850304"/>
      </c:barChart>
      <c:catAx>
        <c:axId val="548444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850304"/>
        <c:crosses val="autoZero"/>
        <c:auto val="1"/>
        <c:lblAlgn val="ctr"/>
        <c:lblOffset val="100"/>
      </c:catAx>
      <c:valAx>
        <c:axId val="5485030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84441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44012248468941417"/>
          <c:y val="3.2693367107898455E-2"/>
          <c:w val="0.54109817258758253"/>
          <c:h val="0.9455110548201692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'2'!$T$26:$Z$26</c:f>
              <c:strCache>
                <c:ptCount val="7"/>
                <c:pt idx="0">
                  <c:v>Боловсролгүй</c:v>
                </c:pt>
                <c:pt idx="1">
                  <c:v>Бага</c:v>
                </c:pt>
                <c:pt idx="2">
                  <c:v>Тусгай мэргэж-лийн дунд </c:v>
                </c:pt>
                <c:pt idx="3">
                  <c:v>Техник болон мэргэжлийн анхан шатны</c:v>
                </c:pt>
                <c:pt idx="4">
                  <c:v>Суурь</c:v>
                </c:pt>
                <c:pt idx="5">
                  <c:v>Дээд </c:v>
                </c:pt>
                <c:pt idx="6">
                  <c:v>Бүрэн дунд </c:v>
                </c:pt>
              </c:strCache>
            </c:strRef>
          </c:cat>
          <c:val>
            <c:numRef>
              <c:f>'2'!$T$27:$Z$27</c:f>
              <c:numCache>
                <c:formatCode>0.0%</c:formatCode>
                <c:ptCount val="7"/>
                <c:pt idx="0">
                  <c:v>1.1703511053316022E-2</c:v>
                </c:pt>
                <c:pt idx="1">
                  <c:v>2.6007802340702216E-2</c:v>
                </c:pt>
                <c:pt idx="2">
                  <c:v>2.8608582574772431E-2</c:v>
                </c:pt>
                <c:pt idx="3">
                  <c:v>5.071521456436931E-2</c:v>
                </c:pt>
                <c:pt idx="4">
                  <c:v>0.14304291287386237</c:v>
                </c:pt>
                <c:pt idx="5">
                  <c:v>0.15604681404421344</c:v>
                </c:pt>
                <c:pt idx="6">
                  <c:v>0.5838751625487647</c:v>
                </c:pt>
              </c:numCache>
            </c:numRef>
          </c:val>
        </c:ser>
        <c:gapWidth val="101"/>
        <c:axId val="62486016"/>
        <c:axId val="62487552"/>
      </c:barChart>
      <c:catAx>
        <c:axId val="62486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2487552"/>
        <c:crosses val="autoZero"/>
        <c:auto val="1"/>
        <c:lblAlgn val="ctr"/>
        <c:lblOffset val="100"/>
      </c:catAx>
      <c:valAx>
        <c:axId val="62487552"/>
        <c:scaling>
          <c:orientation val="minMax"/>
        </c:scaling>
        <c:delete val="1"/>
        <c:axPos val="b"/>
        <c:numFmt formatCode="0.0%" sourceLinked="1"/>
        <c:tickLblPos val="nextTo"/>
        <c:crossAx val="6248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Төллөсөн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хээлтэгч, мянган.толгой, сумдаар, 2015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7178651439285145"/>
          <c:y val="0.12867941287735771"/>
          <c:w val="0.69130230416134519"/>
          <c:h val="0.855065868180263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2'!$U$63:$U$75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Эрдэнэцагаан</c:v>
                </c:pt>
                <c:pt idx="3">
                  <c:v>Наран</c:v>
                </c:pt>
                <c:pt idx="4">
                  <c:v>Халзан</c:v>
                </c:pt>
                <c:pt idx="5">
                  <c:v>Дарьганга</c:v>
                </c:pt>
                <c:pt idx="6">
                  <c:v>Уулбаян</c:v>
                </c:pt>
                <c:pt idx="7">
                  <c:v>Сүхбаатар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Баруун-Урт</c:v>
                </c:pt>
                <c:pt idx="11">
                  <c:v>Баяндэлгэр</c:v>
                </c:pt>
                <c:pt idx="12">
                  <c:v>Мөнххаан</c:v>
                </c:pt>
              </c:strCache>
            </c:strRef>
          </c:cat>
          <c:val>
            <c:numRef>
              <c:f>'ХАА 1 2'!$V$63:$V$75</c:f>
              <c:numCache>
                <c:formatCode>_(* #,##0.0_);_(* \(#,##0.0\);_(* "-"?_);_(@_)</c:formatCode>
                <c:ptCount val="13"/>
                <c:pt idx="0">
                  <c:v>14.35300000000001</c:v>
                </c:pt>
                <c:pt idx="1">
                  <c:v>33.484999999999999</c:v>
                </c:pt>
                <c:pt idx="2">
                  <c:v>36.916000000000004</c:v>
                </c:pt>
                <c:pt idx="3">
                  <c:v>41.075000000000003</c:v>
                </c:pt>
                <c:pt idx="4">
                  <c:v>41.802</c:v>
                </c:pt>
                <c:pt idx="5">
                  <c:v>47.703000000000003</c:v>
                </c:pt>
                <c:pt idx="6">
                  <c:v>62.147000000000006</c:v>
                </c:pt>
                <c:pt idx="7">
                  <c:v>62.877000000000002</c:v>
                </c:pt>
                <c:pt idx="8">
                  <c:v>77.312000000000012</c:v>
                </c:pt>
                <c:pt idx="9">
                  <c:v>95.863</c:v>
                </c:pt>
                <c:pt idx="10">
                  <c:v>109.64700000000002</c:v>
                </c:pt>
                <c:pt idx="11">
                  <c:v>111.377</c:v>
                </c:pt>
                <c:pt idx="12">
                  <c:v>115.62799999999999</c:v>
                </c:pt>
              </c:numCache>
            </c:numRef>
          </c:val>
        </c:ser>
        <c:gapWidth val="101"/>
        <c:axId val="64502016"/>
        <c:axId val="64512000"/>
      </c:barChart>
      <c:catAx>
        <c:axId val="64502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512000"/>
        <c:crosses val="autoZero"/>
        <c:auto val="1"/>
        <c:lblAlgn val="ctr"/>
        <c:lblOffset val="100"/>
      </c:catAx>
      <c:valAx>
        <c:axId val="64512000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tickLblPos val="nextTo"/>
        <c:crossAx val="6450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38736624139190229"/>
          <c:y val="3.108002347398321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8220745115886325"/>
          <c:y val="0.18142510962438221"/>
          <c:w val="0.63470723907609961"/>
          <c:h val="0.66281796454723751"/>
        </c:manualLayout>
      </c:layout>
      <c:pieChart>
        <c:varyColors val="1"/>
        <c:ser>
          <c:idx val="0"/>
          <c:order val="0"/>
          <c:tx>
            <c:strRef>
              <c:f>'ХАА 1 2'!$W$1</c:f>
              <c:strCache>
                <c:ptCount val="1"/>
                <c:pt idx="0">
                  <c:v>Ингэ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2845463989131553E-3"/>
                  <c:y val="-4.5570866141732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2'!$X$1:$Y$1</c:f>
              <c:numCache>
                <c:formatCode>0.0</c:formatCode>
                <c:ptCount val="2"/>
                <c:pt idx="0">
                  <c:v>29.361702127659591</c:v>
                </c:pt>
                <c:pt idx="1">
                  <c:v>70.638297872340388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2166666666666708"/>
          <c:y val="1.392514848923105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2994609820113964"/>
          <c:y val="0.13564243033331744"/>
          <c:w val="0.74001203508098068"/>
          <c:h val="0.83124615647469779"/>
        </c:manualLayout>
      </c:layout>
      <c:pieChart>
        <c:varyColors val="1"/>
        <c:ser>
          <c:idx val="0"/>
          <c:order val="0"/>
          <c:tx>
            <c:strRef>
              <c:f>'ХАА 1 2'!$W$2</c:f>
              <c:strCache>
                <c:ptCount val="1"/>
                <c:pt idx="0">
                  <c:v>Гүү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explosion val="17"/>
          <c:dPt>
            <c:idx val="0"/>
            <c:explosion val="5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explosion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2618292350930262E-2"/>
                  <c:y val="-0.17436353039844221"/>
                </c:manualLayout>
              </c:layout>
              <c:tx>
                <c:rich>
                  <a:bodyPr/>
                  <a:lstStyle/>
                  <a:p>
                    <a:fld id="{F2C7D90B-AF7A-4BA7-AC74-1E359738DFC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31083060157791587"/>
                      <c:h val="0.225389842073092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2'!$X$2:$Y$2</c:f>
              <c:numCache>
                <c:formatCode>0.0</c:formatCode>
                <c:ptCount val="2"/>
                <c:pt idx="0">
                  <c:v>39.667406730225068</c:v>
                </c:pt>
                <c:pt idx="1">
                  <c:v>60.332593269774932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3758429642872938"/>
          <c:y val="0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7423537150804291"/>
          <c:y val="0.20130463347989166"/>
          <c:w val="0.70377492287148391"/>
          <c:h val="0.75689001139008727"/>
        </c:manualLayout>
      </c:layout>
      <c:pieChart>
        <c:varyColors val="1"/>
        <c:ser>
          <c:idx val="0"/>
          <c:order val="0"/>
          <c:tx>
            <c:strRef>
              <c:f>'ХАА 1 2'!$W$3</c:f>
              <c:strCache>
                <c:ptCount val="1"/>
                <c:pt idx="0">
                  <c:v>Үнээ</c:v>
                </c:pt>
              </c:strCache>
            </c:strRef>
          </c:tx>
          <c:explosion val="3"/>
          <c:dPt>
            <c:idx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5272270782835416E-2"/>
                  <c:y val="-0.325587463331790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0DFB28-76DB-4C76-993F-8B9098BC6C29}" type="VALUE">
                      <a:rPr lang="en-US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031171873848826"/>
                      <c:h val="0.174601032795135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2'!$X$3:$Y$3</c:f>
              <c:numCache>
                <c:formatCode>0.0</c:formatCode>
                <c:ptCount val="2"/>
                <c:pt idx="0">
                  <c:v>46.121761450228547</c:v>
                </c:pt>
                <c:pt idx="1">
                  <c:v>53.878238549771403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29527001862197394"/>
          <c:y val="2.253520460309649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4441384771037724"/>
          <c:y val="0.19430137316879281"/>
          <c:w val="0.72606988372263526"/>
          <c:h val="0.73220546901616379"/>
        </c:manualLayout>
      </c:layout>
      <c:pieChart>
        <c:varyColors val="1"/>
        <c:ser>
          <c:idx val="0"/>
          <c:order val="0"/>
          <c:tx>
            <c:strRef>
              <c:f>'ХАА 1 2'!$W$4</c:f>
              <c:strCache>
                <c:ptCount val="1"/>
                <c:pt idx="0">
                  <c:v>Эм хонь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6821967412438438E-17"/>
                  <c:y val="-0.687040682414699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28DCA4-B15F-4720-8AAC-5F2C7C75B16D}" type="VALUE">
                      <a:rPr lang="en-US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33519980967311058"/>
                      <c:h val="0.166388888888888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2'!$X$4:$Y$4</c:f>
              <c:numCache>
                <c:formatCode>0.0</c:formatCode>
                <c:ptCount val="2"/>
                <c:pt idx="0">
                  <c:v>73.954402553227979</c:v>
                </c:pt>
                <c:pt idx="1">
                  <c:v>26.045597446771936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28354048964218481"/>
          <c:y val="3.09178649875263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6136720198110829"/>
          <c:y val="0.1939657822006825"/>
          <c:w val="0.70314812343372413"/>
          <c:h val="0.72149089840133962"/>
        </c:manualLayout>
      </c:layout>
      <c:pieChart>
        <c:varyColors val="1"/>
        <c:ser>
          <c:idx val="0"/>
          <c:order val="0"/>
          <c:tx>
            <c:strRef>
              <c:f>'ХАА 1 2'!$W$5</c:f>
              <c:strCache>
                <c:ptCount val="1"/>
                <c:pt idx="0">
                  <c:v>Эм ямаа</c:v>
                </c:pt>
              </c:strCache>
            </c:strRef>
          </c:tx>
          <c:dPt>
            <c:idx val="0"/>
            <c:explosion val="6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2970549355892287E-2"/>
                  <c:y val="-0.584780912802566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B434A3-B363-440A-B380-CB3AF0037362}" type="VALUE">
                      <a:rPr lang="en-US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6230869012620245"/>
                      <c:h val="0.110833333333333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2'!$X$5:$Y$5</c:f>
              <c:numCache>
                <c:formatCode>0.0</c:formatCode>
                <c:ptCount val="2"/>
                <c:pt idx="0">
                  <c:v>72.599172920814809</c:v>
                </c:pt>
                <c:pt idx="1">
                  <c:v>27.400827079185156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төллөлт, таван төрлөөр, 2015 оны эхний 4 дүгээр сарын байдлаар</a:t>
            </a:r>
            <a:r>
              <a:rPr lang="en-US" sz="1200" b="1" i="0" u="none" strike="noStrik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921121083573047"/>
          <c:y val="3.114695498693628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2069919310981111E-2"/>
          <c:y val="0.24796875000000027"/>
          <c:w val="0.93586016137803751"/>
          <c:h val="0.6268401410761156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2'!$A$128:$A$132</c:f>
              <c:strCache>
                <c:ptCount val="5"/>
                <c:pt idx="0">
                  <c:v>Ингэ</c:v>
                </c:pt>
                <c:pt idx="1">
                  <c:v>Гүү</c:v>
                </c:pt>
                <c:pt idx="2">
                  <c:v>Үнээ</c:v>
                </c:pt>
                <c:pt idx="3">
                  <c:v>Эм хонь</c:v>
                </c:pt>
                <c:pt idx="4">
                  <c:v>Эм ямаа</c:v>
                </c:pt>
              </c:strCache>
            </c:strRef>
          </c:cat>
          <c:val>
            <c:numRef>
              <c:f>'ХАА 1 2'!$B$128:$B$132</c:f>
              <c:numCache>
                <c:formatCode>#\ ##0</c:formatCode>
                <c:ptCount val="5"/>
                <c:pt idx="0">
                  <c:v>966</c:v>
                </c:pt>
                <c:pt idx="1">
                  <c:v>27336</c:v>
                </c:pt>
                <c:pt idx="2">
                  <c:v>34500</c:v>
                </c:pt>
                <c:pt idx="3">
                  <c:v>465063</c:v>
                </c:pt>
                <c:pt idx="4">
                  <c:v>322320</c:v>
                </c:pt>
              </c:numCache>
            </c:numRef>
          </c:val>
        </c:ser>
        <c:gapWidth val="79"/>
        <c:overlap val="-27"/>
        <c:axId val="63768448"/>
        <c:axId val="63769984"/>
      </c:barChart>
      <c:catAx>
        <c:axId val="63768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769984"/>
        <c:crosses val="autoZero"/>
        <c:auto val="1"/>
        <c:lblAlgn val="ctr"/>
        <c:lblOffset val="100"/>
      </c:catAx>
      <c:valAx>
        <c:axId val="63769984"/>
        <c:scaling>
          <c:orientation val="minMax"/>
        </c:scaling>
        <c:delete val="1"/>
        <c:axPos val="l"/>
        <c:numFmt formatCode="#\ ##0" sourceLinked="1"/>
        <c:majorTickMark val="none"/>
        <c:tickLblPos val="nextTo"/>
        <c:crossAx val="6376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Төл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бойжилт, мян.тол, сумдаар, 2015 оны эхний 4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086956387154928"/>
          <c:y val="1.449282620591154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2234236643655223"/>
          <c:y val="0.15536110106378045"/>
          <c:w val="0.6383455881670127"/>
          <c:h val="0.82719308496331967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2'!$M$39:$M$51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Эрдэнэцагаан</c:v>
                </c:pt>
                <c:pt idx="3">
                  <c:v>Наран</c:v>
                </c:pt>
                <c:pt idx="4">
                  <c:v>Халзан</c:v>
                </c:pt>
                <c:pt idx="5">
                  <c:v>Дарьганга</c:v>
                </c:pt>
                <c:pt idx="6">
                  <c:v>Сүхбаатар</c:v>
                </c:pt>
                <c:pt idx="7">
                  <c:v>Уулбаян</c:v>
                </c:pt>
                <c:pt idx="8">
                  <c:v>Онгон</c:v>
                </c:pt>
                <c:pt idx="9">
                  <c:v>Түвшинширээ</c:v>
                </c:pt>
                <c:pt idx="10">
                  <c:v>Баруун-Урт</c:v>
                </c:pt>
                <c:pt idx="11">
                  <c:v>Баяндэлгэр</c:v>
                </c:pt>
                <c:pt idx="12">
                  <c:v>Мөнххаан</c:v>
                </c:pt>
              </c:strCache>
            </c:strRef>
          </c:cat>
          <c:val>
            <c:numRef>
              <c:f>'ХАА 1 2'!$N$39:$N$51</c:f>
              <c:numCache>
                <c:formatCode>_(* #,##0.0_);_(* \(#,##0.0\);_(* "-"?_);_(@_)</c:formatCode>
                <c:ptCount val="13"/>
                <c:pt idx="0">
                  <c:v>13.073</c:v>
                </c:pt>
                <c:pt idx="1">
                  <c:v>33.124000000000002</c:v>
                </c:pt>
                <c:pt idx="2">
                  <c:v>36.916000000000004</c:v>
                </c:pt>
                <c:pt idx="3">
                  <c:v>41.174000000000007</c:v>
                </c:pt>
                <c:pt idx="4">
                  <c:v>41.802</c:v>
                </c:pt>
                <c:pt idx="5">
                  <c:v>47.768000000000043</c:v>
                </c:pt>
                <c:pt idx="6">
                  <c:v>62.075000000000003</c:v>
                </c:pt>
                <c:pt idx="7">
                  <c:v>62.127000000000002</c:v>
                </c:pt>
                <c:pt idx="8">
                  <c:v>78.024999999999991</c:v>
                </c:pt>
                <c:pt idx="9">
                  <c:v>95.549000000000007</c:v>
                </c:pt>
                <c:pt idx="10">
                  <c:v>109.95099999999999</c:v>
                </c:pt>
                <c:pt idx="11">
                  <c:v>111.377</c:v>
                </c:pt>
                <c:pt idx="12">
                  <c:v>116.504</c:v>
                </c:pt>
              </c:numCache>
            </c:numRef>
          </c:val>
        </c:ser>
        <c:gapWidth val="108"/>
        <c:axId val="66579840"/>
        <c:axId val="75826304"/>
      </c:barChart>
      <c:catAx>
        <c:axId val="665798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826304"/>
        <c:crosses val="autoZero"/>
        <c:auto val="1"/>
        <c:lblAlgn val="ctr"/>
        <c:lblOffset val="100"/>
      </c:catAx>
      <c:valAx>
        <c:axId val="7582630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_);_(@_)" sourceLinked="1"/>
        <c:majorTickMark val="none"/>
        <c:tickLblPos val="nextTo"/>
        <c:crossAx val="6657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Төл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бойжилт, таван төрлөөр, 2015 оны эхний 4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788451443569555"/>
          <c:y val="2.77777777777779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0555555555555582E-2"/>
          <c:y val="0.21892203615393177"/>
          <c:w val="0.93888888888889055"/>
          <c:h val="0.641270932682711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2'!$R$58:$R$62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'ХАА 1 2'!$S$58:$S$62</c:f>
              <c:numCache>
                <c:formatCode>#\ ##0</c:formatCode>
                <c:ptCount val="5"/>
                <c:pt idx="0">
                  <c:v>956</c:v>
                </c:pt>
                <c:pt idx="1">
                  <c:v>27230</c:v>
                </c:pt>
                <c:pt idx="2">
                  <c:v>34380</c:v>
                </c:pt>
                <c:pt idx="3">
                  <c:v>464853</c:v>
                </c:pt>
                <c:pt idx="4">
                  <c:v>322046</c:v>
                </c:pt>
              </c:numCache>
            </c:numRef>
          </c:val>
        </c:ser>
        <c:gapWidth val="52"/>
        <c:overlap val="-27"/>
        <c:axId val="82936576"/>
        <c:axId val="82938112"/>
      </c:barChart>
      <c:catAx>
        <c:axId val="82936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82938112"/>
        <c:crosses val="autoZero"/>
        <c:auto val="1"/>
        <c:lblAlgn val="ctr"/>
        <c:lblOffset val="100"/>
      </c:catAx>
      <c:valAx>
        <c:axId val="829381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" sourceLinked="1"/>
        <c:majorTickMark val="none"/>
        <c:tickLblPos val="nextTo"/>
        <c:crossAx val="8293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4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0420967801560056"/>
          <c:y val="0.12549562624236091"/>
          <c:w val="0.65447576799379026"/>
          <c:h val="0.86040771172511143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2'!$L$76:$L$88</c:f>
              <c:strCache>
                <c:ptCount val="13"/>
                <c:pt idx="0">
                  <c:v>Онгон</c:v>
                </c:pt>
                <c:pt idx="1">
                  <c:v>Баруун-Урт</c:v>
                </c:pt>
                <c:pt idx="2">
                  <c:v>Халзан</c:v>
                </c:pt>
                <c:pt idx="3">
                  <c:v>Наран</c:v>
                </c:pt>
                <c:pt idx="4">
                  <c:v>Уулбаян</c:v>
                </c:pt>
                <c:pt idx="5">
                  <c:v>Дарьганга</c:v>
                </c:pt>
                <c:pt idx="6">
                  <c:v>Эрдэнэцагаан</c:v>
                </c:pt>
                <c:pt idx="7">
                  <c:v>Асгат</c:v>
                </c:pt>
                <c:pt idx="8">
                  <c:v>Баяндэлгэр</c:v>
                </c:pt>
                <c:pt idx="9">
                  <c:v>Түвшинширээ</c:v>
                </c:pt>
                <c:pt idx="10">
                  <c:v>Мөнххаан</c:v>
                </c:pt>
                <c:pt idx="11">
                  <c:v>Сүхбаатар</c:v>
                </c:pt>
                <c:pt idx="12">
                  <c:v>Түмэнцогт</c:v>
                </c:pt>
              </c:strCache>
            </c:strRef>
          </c:cat>
          <c:val>
            <c:numRef>
              <c:f>'ХАА 1 2'!$M$76:$M$88</c:f>
              <c:numCache>
                <c:formatCode>#\ ##0</c:formatCode>
                <c:ptCount val="13"/>
                <c:pt idx="0">
                  <c:v>0</c:v>
                </c:pt>
                <c:pt idx="1">
                  <c:v>9</c:v>
                </c:pt>
                <c:pt idx="2">
                  <c:v>72</c:v>
                </c:pt>
                <c:pt idx="3">
                  <c:v>118</c:v>
                </c:pt>
                <c:pt idx="4">
                  <c:v>120</c:v>
                </c:pt>
                <c:pt idx="5">
                  <c:v>181</c:v>
                </c:pt>
                <c:pt idx="6">
                  <c:v>225</c:v>
                </c:pt>
                <c:pt idx="7" formatCode="General">
                  <c:v>337</c:v>
                </c:pt>
                <c:pt idx="8">
                  <c:v>418</c:v>
                </c:pt>
                <c:pt idx="9">
                  <c:v>683</c:v>
                </c:pt>
                <c:pt idx="10">
                  <c:v>1749</c:v>
                </c:pt>
                <c:pt idx="11">
                  <c:v>2250</c:v>
                </c:pt>
                <c:pt idx="12">
                  <c:v>2280</c:v>
                </c:pt>
              </c:numCache>
            </c:numRef>
          </c:val>
        </c:ser>
        <c:gapWidth val="93"/>
        <c:axId val="95718784"/>
        <c:axId val="95720576"/>
      </c:barChart>
      <c:catAx>
        <c:axId val="957187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720576"/>
        <c:crosses val="autoZero"/>
        <c:auto val="1"/>
        <c:lblAlgn val="ctr"/>
        <c:lblOffset val="100"/>
      </c:catAx>
      <c:valAx>
        <c:axId val="95720576"/>
        <c:scaling>
          <c:orientation val="minMax"/>
        </c:scaling>
        <c:delete val="1"/>
        <c:axPos val="b"/>
        <c:numFmt formatCode="#\ ##0" sourceLinked="1"/>
        <c:majorTickMark val="none"/>
        <c:tickLblPos val="nextTo"/>
        <c:crossAx val="9571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 sz="1200"/>
              <a:t>Бүртгэлтэй ажилгүй иргэдийн тоо, жил бүрийн </a:t>
            </a:r>
            <a:r>
              <a:rPr lang="en-US" sz="1200"/>
              <a:t>4</a:t>
            </a:r>
            <a:r>
              <a:rPr lang="mn-MN" sz="1200"/>
              <a:t> дүгээр сарын байдлаар </a:t>
            </a:r>
          </a:p>
        </c:rich>
      </c:tx>
      <c:layout>
        <c:manualLayout>
          <c:xMode val="edge"/>
          <c:yMode val="edge"/>
          <c:x val="0.16999975809475429"/>
          <c:y val="3.866626529772889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3811821909358131E-2"/>
          <c:y val="0.16301012425382858"/>
          <c:w val="0.97343578020489385"/>
          <c:h val="0.73884961792612192"/>
        </c:manualLayout>
      </c:layout>
      <c:barChart>
        <c:barDir val="col"/>
        <c:grouping val="clustered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General</c:formatCode>
                <c:ptCount val="10"/>
                <c:pt idx="0">
                  <c:v>761</c:v>
                </c:pt>
                <c:pt idx="1">
                  <c:v>848</c:v>
                </c:pt>
                <c:pt idx="2">
                  <c:v>1044</c:v>
                </c:pt>
                <c:pt idx="3">
                  <c:v>1104</c:v>
                </c:pt>
                <c:pt idx="4">
                  <c:v>1157</c:v>
                </c:pt>
                <c:pt idx="5">
                  <c:v>1075</c:v>
                </c:pt>
                <c:pt idx="6">
                  <c:v>1556</c:v>
                </c:pt>
                <c:pt idx="7">
                  <c:v>182</c:v>
                </c:pt>
                <c:pt idx="8">
                  <c:v>750</c:v>
                </c:pt>
                <c:pt idx="9">
                  <c:v>769</c:v>
                </c:pt>
              </c:numCache>
            </c:numRef>
          </c:val>
        </c:ser>
        <c:gapWidth val="129"/>
        <c:overlap val="-27"/>
        <c:axId val="62535936"/>
        <c:axId val="62537728"/>
      </c:barChart>
      <c:catAx>
        <c:axId val="62535936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62537728"/>
        <c:crosses val="autoZero"/>
        <c:auto val="1"/>
        <c:lblAlgn val="ctr"/>
        <c:lblOffset val="100"/>
      </c:catAx>
      <c:valAx>
        <c:axId val="62537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tickLblPos val="nextTo"/>
        <c:crossAx val="62535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жил бүрийн 3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2'!$N$100:$P$100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'ХАА 1 2'!$N$101:$P$101</c:f>
              <c:numCache>
                <c:formatCode>#\ ##0</c:formatCode>
                <c:ptCount val="3"/>
                <c:pt idx="0">
                  <c:v>13488</c:v>
                </c:pt>
                <c:pt idx="1">
                  <c:v>7259</c:v>
                </c:pt>
                <c:pt idx="2">
                  <c:v>8442</c:v>
                </c:pt>
              </c:numCache>
            </c:numRef>
          </c:val>
        </c:ser>
        <c:gapWidth val="120"/>
        <c:overlap val="-27"/>
        <c:axId val="95748864"/>
        <c:axId val="95750400"/>
      </c:barChart>
      <c:catAx>
        <c:axId val="95748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750400"/>
        <c:crosses val="autoZero"/>
        <c:auto val="1"/>
        <c:lblAlgn val="ctr"/>
        <c:lblOffset val="100"/>
      </c:catAx>
      <c:valAx>
        <c:axId val="95750400"/>
        <c:scaling>
          <c:orientation val="minMax"/>
        </c:scaling>
        <c:delete val="1"/>
        <c:axPos val="l"/>
        <c:numFmt formatCode="#\ ##0" sourceLinked="1"/>
        <c:majorTickMark val="none"/>
        <c:tickLblPos val="nextTo"/>
        <c:crossAx val="9574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4 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33333333333334E-2"/>
          <c:y val="0.23654102881809824"/>
          <c:w val="0.93888888888889055"/>
          <c:h val="0.6439765778008722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2'!$M$121:$O$121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'ХАА 1 2'!$M$122:$O$122</c:f>
              <c:numCache>
                <c:formatCode>#\ ##0</c:formatCode>
                <c:ptCount val="3"/>
                <c:pt idx="0">
                  <c:v>264</c:v>
                </c:pt>
                <c:pt idx="1">
                  <c:v>2370</c:v>
                </c:pt>
                <c:pt idx="2">
                  <c:v>228</c:v>
                </c:pt>
              </c:numCache>
            </c:numRef>
          </c:val>
        </c:ser>
        <c:gapWidth val="119"/>
        <c:overlap val="-27"/>
        <c:axId val="95950720"/>
        <c:axId val="95952256"/>
      </c:barChart>
      <c:catAx>
        <c:axId val="9595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952256"/>
        <c:crosses val="autoZero"/>
        <c:auto val="1"/>
        <c:lblAlgn val="ctr"/>
        <c:lblOffset val="100"/>
      </c:catAx>
      <c:valAx>
        <c:axId val="95952256"/>
        <c:scaling>
          <c:orientation val="minMax"/>
        </c:scaling>
        <c:delete val="1"/>
        <c:axPos val="l"/>
        <c:numFmt formatCode="#\ ##0" sourceLinked="1"/>
        <c:majorTickMark val="none"/>
        <c:tickLblPos val="nextTo"/>
        <c:crossAx val="959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 smtClean="0">
                <a:latin typeface="Arial" pitchFamily="34" charset="0"/>
              </a:rPr>
              <a:t> 4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86"/>
          <c:y val="2.314814814814815E-2"/>
        </c:manualLayout>
      </c:layout>
    </c:title>
    <c:plotArea>
      <c:layout>
        <c:manualLayout>
          <c:layoutTarget val="inner"/>
          <c:xMode val="edge"/>
          <c:yMode val="edge"/>
          <c:x val="4.4444444444444529E-2"/>
          <c:y val="0.22361111111111126"/>
          <c:w val="0.93888888888889133"/>
          <c:h val="0.50988990959463398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'eruul mend1'!$B$16:$D$16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404</c:v>
                </c:pt>
                <c:pt idx="1">
                  <c:v>428</c:v>
                </c:pt>
                <c:pt idx="2">
                  <c:v>468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471</a:t>
                    </a:r>
                  </a:p>
                </c:rich>
              </c:tx>
              <c:showVal val="1"/>
            </c:dLbl>
            <c:delete val="1"/>
          </c:dLbls>
          <c:cat>
            <c:strRef>
              <c:f>'eruul mend1'!$B$16:$D$16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407</c:v>
                </c:pt>
                <c:pt idx="1">
                  <c:v>429</c:v>
                </c:pt>
                <c:pt idx="2">
                  <c:v>471</c:v>
                </c:pt>
              </c:numCache>
            </c:numRef>
          </c:val>
        </c:ser>
        <c:gapWidth val="199"/>
        <c:overlap val="-6"/>
        <c:axId val="50832512"/>
        <c:axId val="50834048"/>
      </c:barChart>
      <c:catAx>
        <c:axId val="508325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834048"/>
        <c:crosses val="autoZero"/>
        <c:auto val="1"/>
        <c:lblAlgn val="ctr"/>
        <c:lblOffset val="100"/>
      </c:catAx>
      <c:valAx>
        <c:axId val="5083404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5083251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4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888888888888889E-2"/>
          <c:y val="0.18969925634295787"/>
          <c:w val="0.93888888888889133"/>
          <c:h val="0.54380176436278793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7</a:t>
                    </a:r>
                  </a:p>
                </c:rich>
              </c:tx>
              <c:showVal val="1"/>
            </c:dLbl>
            <c:delete val="1"/>
          </c:dLbls>
          <c:cat>
            <c:strRef>
              <c:f>'eruul mend1'!$C$9:$E$9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Val val="1"/>
            </c:dLbl>
            <c:delete val="1"/>
          </c:dLbls>
          <c:cat>
            <c:strRef>
              <c:f>'eruul mend1'!$C$9:$E$9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gapWidth val="195"/>
        <c:overlap val="-5"/>
        <c:axId val="52318208"/>
        <c:axId val="52319744"/>
      </c:barChart>
      <c:catAx>
        <c:axId val="523182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319744"/>
        <c:crosses val="autoZero"/>
        <c:auto val="1"/>
        <c:lblAlgn val="ctr"/>
        <c:lblOffset val="100"/>
      </c:catAx>
      <c:valAx>
        <c:axId val="5231974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523182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4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1146882"/>
          <c:y val="3.718028780885148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rgbClr val="4F81BD"/>
            </a:solidFill>
          </c:spPr>
          <c:dPt>
            <c:idx val="10"/>
            <c:spPr>
              <a:solidFill>
                <a:srgbClr val="4F81BD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dLbl>
              <c:idx val="9"/>
              <c:layout>
                <c:manualLayout>
                  <c:x val="0"/>
                  <c:y val="1.7241379310344827E-2"/>
                </c:manualLayout>
              </c:layout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205</a:t>
                    </a:r>
                  </a:p>
                </c:rich>
              </c:tx>
              <c:showVal val="1"/>
            </c:dLbl>
            <c:dLbl>
              <c:idx val="11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'eruul mend2'!$C$13:$N$13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'eruul mend2'!$C$14:$N$14</c:f>
              <c:numCache>
                <c:formatCode>General</c:formatCode>
                <c:ptCount val="12"/>
                <c:pt idx="0">
                  <c:v>100</c:v>
                </c:pt>
                <c:pt idx="1">
                  <c:v>132</c:v>
                </c:pt>
                <c:pt idx="2">
                  <c:v>180</c:v>
                </c:pt>
                <c:pt idx="3">
                  <c:v>154</c:v>
                </c:pt>
                <c:pt idx="4">
                  <c:v>252</c:v>
                </c:pt>
                <c:pt idx="5">
                  <c:v>283</c:v>
                </c:pt>
                <c:pt idx="6">
                  <c:v>184</c:v>
                </c:pt>
                <c:pt idx="7">
                  <c:v>191</c:v>
                </c:pt>
                <c:pt idx="8">
                  <c:v>203</c:v>
                </c:pt>
                <c:pt idx="9">
                  <c:v>476</c:v>
                </c:pt>
                <c:pt idx="10">
                  <c:v>205</c:v>
                </c:pt>
                <c:pt idx="11">
                  <c:v>261</c:v>
                </c:pt>
              </c:numCache>
            </c:numRef>
          </c:val>
        </c:ser>
        <c:overlap val="-25"/>
        <c:axId val="50743936"/>
        <c:axId val="50749824"/>
      </c:barChart>
      <c:catAx>
        <c:axId val="507439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749824"/>
        <c:crosses val="autoZero"/>
        <c:auto val="1"/>
        <c:lblAlgn val="ctr"/>
        <c:lblOffset val="100"/>
      </c:catAx>
      <c:valAx>
        <c:axId val="5074982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5074393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385936031285056"/>
          <c:y val="2.3123867680599451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38</c:v>
                </c:pt>
                <c:pt idx="1">
                  <c:v>53</c:v>
                </c:pt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  <c:gapWidth val="219"/>
        <c:overlap val="-27"/>
        <c:axId val="63626240"/>
        <c:axId val="63632128"/>
      </c:barChart>
      <c:catAx>
        <c:axId val="63626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632128"/>
        <c:crosses val="autoZero"/>
        <c:auto val="1"/>
        <c:lblAlgn val="ctr"/>
        <c:lblOffset val="100"/>
      </c:catAx>
      <c:valAx>
        <c:axId val="636321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362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эхний 4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4443369749944136E-2"/>
          <c:y val="0.28432888597258776"/>
          <c:w val="0.93111326050011178"/>
          <c:h val="0.49188320209973796"/>
        </c:manualLayout>
      </c:layout>
      <c:barChart>
        <c:barDir val="col"/>
        <c:grouping val="clustered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223.9</c:v>
                </c:pt>
                <c:pt idx="1">
                  <c:v>128.9</c:v>
                </c:pt>
                <c:pt idx="2">
                  <c:v>264.3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2013.I-IV</c:v>
                </c:pt>
                <c:pt idx="1">
                  <c:v>2014.I-IV</c:v>
                </c:pt>
                <c:pt idx="2">
                  <c:v>2015.I-IV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70.599999999999994</c:v>
                </c:pt>
                <c:pt idx="1">
                  <c:v>43</c:v>
                </c:pt>
                <c:pt idx="2">
                  <c:v>81.900000000000006</c:v>
                </c:pt>
              </c:numCache>
            </c:numRef>
          </c:val>
        </c:ser>
        <c:gapWidth val="219"/>
        <c:overlap val="-27"/>
        <c:axId val="64403328"/>
        <c:axId val="64404864"/>
      </c:barChart>
      <c:catAx>
        <c:axId val="64403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404864"/>
        <c:crosses val="autoZero"/>
        <c:auto val="1"/>
        <c:lblAlgn val="ctr"/>
        <c:lblOffset val="100"/>
      </c:catAx>
      <c:valAx>
        <c:axId val="64404864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6440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681341136552315E-2"/>
          <c:y val="0.89061825605132694"/>
          <c:w val="0.95463707117450014"/>
          <c:h val="8.160396617089545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4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үгээ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9085567276728402"/>
          <c:y val="3.242370879209625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8420120439249076E-2"/>
          <c:y val="0.18097222222222273"/>
          <c:w val="0.96882748848742473"/>
          <c:h val="0.72088764946048589"/>
        </c:manualLayout>
      </c:layout>
      <c:barChart>
        <c:barDir val="col"/>
        <c:grouping val="clustered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General</c:formatCode>
                <c:ptCount val="10"/>
                <c:pt idx="0">
                  <c:v>61</c:v>
                </c:pt>
                <c:pt idx="1">
                  <c:v>77</c:v>
                </c:pt>
                <c:pt idx="2">
                  <c:v>57</c:v>
                </c:pt>
                <c:pt idx="3">
                  <c:v>68</c:v>
                </c:pt>
                <c:pt idx="4">
                  <c:v>56</c:v>
                </c:pt>
                <c:pt idx="5">
                  <c:v>73</c:v>
                </c:pt>
                <c:pt idx="6">
                  <c:v>75</c:v>
                </c:pt>
                <c:pt idx="7">
                  <c:v>103</c:v>
                </c:pt>
                <c:pt idx="8">
                  <c:v>129</c:v>
                </c:pt>
                <c:pt idx="9">
                  <c:v>125</c:v>
                </c:pt>
              </c:numCache>
            </c:numRef>
          </c:val>
        </c:ser>
        <c:gapWidth val="80"/>
        <c:overlap val="-27"/>
        <c:axId val="63729024"/>
        <c:axId val="63743104"/>
      </c:barChart>
      <c:catAx>
        <c:axId val="63729024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63743104"/>
        <c:crosses val="autoZero"/>
        <c:auto val="1"/>
        <c:lblAlgn val="ctr"/>
        <c:lblOffset val="100"/>
      </c:catAx>
      <c:valAx>
        <c:axId val="63743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tickLblPos val="nextTo"/>
        <c:crossAx val="63729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7071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8350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jpeg"/><Relationship Id="rId4" Type="http://schemas.openxmlformats.org/officeDocument/2006/relationships/image" Target="../media/image16.png"/><Relationship Id="rId9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chart" Target="../charts/chart24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chart" Target="../charts/chart22.xml"/><Relationship Id="rId5" Type="http://schemas.openxmlformats.org/officeDocument/2006/relationships/image" Target="../media/image11.jpeg"/><Relationship Id="rId15" Type="http://schemas.openxmlformats.org/officeDocument/2006/relationships/chart" Target="../charts/chart26.xml"/><Relationship Id="rId10" Type="http://schemas.openxmlformats.org/officeDocument/2006/relationships/chart" Target="../charts/chart21.xml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85800" y="2133600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38200" y="35052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r>
              <a:rPr lang="en-US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ү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гээр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4125643" y="4038600"/>
            <a:ext cx="842184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94" y="4627137"/>
            <a:ext cx="887588" cy="13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05" t="4889" b="1327"/>
          <a:stretch/>
        </p:blipFill>
        <p:spPr bwMode="auto">
          <a:xfrm>
            <a:off x="6014062" y="4038600"/>
            <a:ext cx="871541" cy="128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56" t="13339" r="22668"/>
          <a:stretch/>
        </p:blipFill>
        <p:spPr bwMode="auto">
          <a:xfrm>
            <a:off x="6984641" y="4630196"/>
            <a:ext cx="881459" cy="136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/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88" t="26538" r="10862"/>
          <a:stretch/>
        </p:blipFill>
        <p:spPr bwMode="auto">
          <a:xfrm>
            <a:off x="7965139" y="4038600"/>
            <a:ext cx="874062" cy="128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3810000" y="1104122"/>
            <a:ext cx="0" cy="560147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53290308"/>
              </p:ext>
            </p:extLst>
          </p:nvPr>
        </p:nvGraphicFramePr>
        <p:xfrm>
          <a:off x="684245" y="1219200"/>
          <a:ext cx="304955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94055699"/>
              </p:ext>
            </p:extLst>
          </p:nvPr>
        </p:nvGraphicFramePr>
        <p:xfrm>
          <a:off x="3962400" y="1219200"/>
          <a:ext cx="49530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90" y="1104122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36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91000" y="3810000"/>
            <a:ext cx="4572000" cy="13901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80519337"/>
              </p:ext>
            </p:extLst>
          </p:nvPr>
        </p:nvGraphicFramePr>
        <p:xfrm>
          <a:off x="685800" y="1147665"/>
          <a:ext cx="3381375" cy="540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25628069"/>
              </p:ext>
            </p:extLst>
          </p:nvPr>
        </p:nvGraphicFramePr>
        <p:xfrm>
          <a:off x="4343400" y="11430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8436971"/>
              </p:ext>
            </p:extLst>
          </p:nvPr>
        </p:nvGraphicFramePr>
        <p:xfrm>
          <a:off x="4267200" y="3962400"/>
          <a:ext cx="46101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49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03262" y="525463"/>
            <a:ext cx="8440737" cy="246221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1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1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5800" y="449263"/>
            <a:ext cx="8458200" cy="338554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</a:t>
            </a:r>
            <a:r>
              <a:rPr lang="mn-MN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ЗАСГИЙН</a:t>
            </a:r>
            <a:r>
              <a:rPr lang="en-US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r>
              <a:rPr lang="en-US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90600" y="37338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4183066"/>
              </p:ext>
            </p:extLst>
          </p:nvPr>
        </p:nvGraphicFramePr>
        <p:xfrm>
          <a:off x="1295400" y="13716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8 268.2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8 147.2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7 561.9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6 278.3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5 720.4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5 299.1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119.5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113.5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1 870.3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2 366.4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142.0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438400" y="38862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0853555"/>
              </p:ext>
            </p:extLst>
          </p:nvPr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33 904.7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17 424.7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35 390.9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203.4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31 966.0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14 841.6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31 840.1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204.9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252.9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336.7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374.8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111.3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1 685.7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2 246.4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3 176.0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139.1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349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4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4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дүгээр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46621053"/>
              </p:ext>
            </p:extLst>
          </p:nvPr>
        </p:nvGraphicFramePr>
        <p:xfrm>
          <a:off x="703263" y="1636713"/>
          <a:ext cx="4125686" cy="214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44318767"/>
              </p:ext>
            </p:extLst>
          </p:nvPr>
        </p:nvGraphicFramePr>
        <p:xfrm>
          <a:off x="5029200" y="1452266"/>
          <a:ext cx="4038600" cy="233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67640626"/>
              </p:ext>
            </p:extLst>
          </p:nvPr>
        </p:nvGraphicFramePr>
        <p:xfrm>
          <a:off x="723900" y="4240213"/>
          <a:ext cx="8267700" cy="246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615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762000" y="1143000"/>
          <a:ext cx="381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1143000"/>
          <a:ext cx="38862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990600" y="4191000"/>
          <a:ext cx="752475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38335"/>
            <a:ext cx="3336" cy="320506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1141202"/>
              </p:ext>
            </p:extLst>
          </p:nvPr>
        </p:nvGraphicFramePr>
        <p:xfrm>
          <a:off x="745121" y="1233488"/>
          <a:ext cx="4179887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3807778"/>
              </p:ext>
            </p:extLst>
          </p:nvPr>
        </p:nvGraphicFramePr>
        <p:xfrm>
          <a:off x="5011867" y="1219200"/>
          <a:ext cx="40559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58479"/>
              </p:ext>
            </p:extLst>
          </p:nvPr>
        </p:nvGraphicFramePr>
        <p:xfrm>
          <a:off x="731255" y="4419600"/>
          <a:ext cx="8184145" cy="229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7322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759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4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дүгээр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8021749"/>
              </p:ext>
            </p:extLst>
          </p:nvPr>
        </p:nvGraphicFramePr>
        <p:xfrm>
          <a:off x="703263" y="1034102"/>
          <a:ext cx="3335337" cy="561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6969382"/>
              </p:ext>
            </p:extLst>
          </p:nvPr>
        </p:nvGraphicFramePr>
        <p:xfrm>
          <a:off x="4433093" y="1565424"/>
          <a:ext cx="4467225" cy="125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4993613"/>
              </p:ext>
            </p:extLst>
          </p:nvPr>
        </p:nvGraphicFramePr>
        <p:xfrm>
          <a:off x="4465750" y="2959359"/>
          <a:ext cx="4297250" cy="375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801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38200" y="914400"/>
          <a:ext cx="7543799" cy="3215640"/>
        </p:xfrm>
        <a:graphic>
          <a:graphicData uri="http://schemas.openxmlformats.org/drawingml/2006/table">
            <a:tbl>
              <a:tblPr/>
              <a:tblGrid>
                <a:gridCol w="1276773"/>
                <a:gridCol w="1050569"/>
                <a:gridCol w="153247"/>
                <a:gridCol w="820253"/>
                <a:gridCol w="82521"/>
                <a:gridCol w="986998"/>
                <a:gridCol w="1203816"/>
                <a:gridCol w="765807"/>
                <a:gridCol w="240777"/>
                <a:gridCol w="963038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58 300.3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47 556.2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57 430.6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17 498.6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18 795.1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17 050.7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4 423.5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3 700.7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4 412.9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3 914.6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4 153.1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4 107.0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5 835.0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4 534.8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5 089.5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1 195.4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1 122.4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1 207.3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26 535.0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20 241.4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26 405.6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11 344.8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11 928.9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12 057.6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420.2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963.4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95 514.0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75 654.4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94 302.0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34 020.2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35 999.5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34 524.3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762000" y="4343400"/>
          <a:ext cx="397192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4343400"/>
          <a:ext cx="404812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76856086"/>
              </p:ext>
            </p:extLst>
          </p:nvPr>
        </p:nvGraphicFramePr>
        <p:xfrm>
          <a:off x="1219200" y="3733800"/>
          <a:ext cx="3505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1143000" y="914400"/>
          <a:ext cx="721995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3733800"/>
          <a:ext cx="3657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1219200" y="1143000"/>
          <a:ext cx="7162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219200" y="4038600"/>
          <a:ext cx="7239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135063"/>
            <a:ext cx="0" cy="2674937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934" y="5354689"/>
            <a:ext cx="1219732" cy="1218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5364">
            <a:off x="5749568" y="5335129"/>
            <a:ext cx="1176223" cy="1219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247" y="5356610"/>
            <a:ext cx="1223204" cy="121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0459">
            <a:off x="7913020" y="5330102"/>
            <a:ext cx="1222017" cy="1203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4114800" y="3734974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төллөлтийн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mn-MN" altLang="en-US" sz="1200" b="1" dirty="0" smtClean="0">
                <a:latin typeface="Arial" charset="0"/>
              </a:rPr>
              <a:t>хувь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800600" y="3607275"/>
            <a:ext cx="4191000" cy="13901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9179" y="5330927"/>
            <a:ext cx="1171421" cy="1170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24870854"/>
              </p:ext>
            </p:extLst>
          </p:nvPr>
        </p:nvGraphicFramePr>
        <p:xfrm>
          <a:off x="711039" y="1066801"/>
          <a:ext cx="3784761" cy="552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393736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5525447"/>
              </p:ext>
            </p:extLst>
          </p:nvPr>
        </p:nvGraphicFramePr>
        <p:xfrm>
          <a:off x="3429000" y="4114800"/>
          <a:ext cx="1635613" cy="143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79821968"/>
              </p:ext>
            </p:extLst>
          </p:nvPr>
        </p:nvGraphicFramePr>
        <p:xfrm>
          <a:off x="4537789" y="4114800"/>
          <a:ext cx="1482012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364231"/>
              </p:ext>
            </p:extLst>
          </p:nvPr>
        </p:nvGraphicFramePr>
        <p:xfrm>
          <a:off x="5646361" y="4138562"/>
          <a:ext cx="1364039" cy="127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32721584"/>
              </p:ext>
            </p:extLst>
          </p:nvPr>
        </p:nvGraphicFramePr>
        <p:xfrm>
          <a:off x="6705600" y="4114800"/>
          <a:ext cx="1340851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8410580"/>
              </p:ext>
            </p:extLst>
          </p:nvPr>
        </p:nvGraphicFramePr>
        <p:xfrm>
          <a:off x="7738849" y="4114800"/>
          <a:ext cx="1374537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571481"/>
              </p:ext>
            </p:extLst>
          </p:nvPr>
        </p:nvGraphicFramePr>
        <p:xfrm>
          <a:off x="4635493" y="1066800"/>
          <a:ext cx="4356107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15725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736</Words>
  <Application>Microsoft Office PowerPoint</Application>
  <PresentationFormat>On-screen Show (4:3)</PresentationFormat>
  <Paragraphs>227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Khad</dc:creator>
  <cp:lastModifiedBy>undrakh</cp:lastModifiedBy>
  <cp:revision>160</cp:revision>
  <dcterms:created xsi:type="dcterms:W3CDTF">2006-08-16T00:00:00Z</dcterms:created>
  <dcterms:modified xsi:type="dcterms:W3CDTF">2015-05-13T01:54:28Z</dcterms:modified>
</cp:coreProperties>
</file>