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303" r:id="rId3"/>
    <p:sldId id="306" r:id="rId4"/>
    <p:sldId id="283" r:id="rId5"/>
    <p:sldId id="285" r:id="rId6"/>
    <p:sldId id="323" r:id="rId7"/>
    <p:sldId id="321" r:id="rId8"/>
    <p:sldId id="322" r:id="rId9"/>
    <p:sldId id="326" r:id="rId10"/>
    <p:sldId id="327" r:id="rId11"/>
    <p:sldId id="315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aniltsuulga_2015\taniltsuulga_8-r%20sar\taniltsuulga_8-r%20sar%20aza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aniltsuulga_2015\taniltsuulga_8-r%20sar\taniltsuulga_8-r%20sar%20aza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aniltsuulga_2015\taniltsuulga_8-r%20sar\taniltsuulga_8-r%20sar%20azaa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aniltsuulga_2015\taniltsuulga_8-r%20sar\taniltsuulga_8-r%20sar%20azaa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aniltsuulga_2015\taniltsuulga_8-r%20sar\taniltsuulga_8-r%20sar%20azaa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aniltsuulga_2015\taniltsuulga_8-r%20sar\taniltsuulga_8-r%20sar%20azaa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DRAKH\Users\Public\2015%20on%20taniltsuulga\8-r%20sar\XAA1_2_taniltuulga_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DRAKH\Users\Public\2015%20on%20taniltsuulga\8-r%20sar\XAA1_2_taniltuulga_8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DRAKH\Users\Public\2015%20on%20taniltsuulga\8-r%20sar\XAA1_2_taniltuulga_8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DRAKH\Users\Public\2015%20on%20taniltsuulga\8-r%20sar\XAA1_2_taniltuulga_8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DRAKH\Users\Public\2015%20on%20taniltsuulga\8-r%20sar\XAA1_2_taniltuulga_8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DRAKH\Users\Public\2015%20on%20taniltsuulga\8-r%20sar\XAA1_2_taniltuulga_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5%20on%20_taniltsuulga\8-r%20sar\eruul%20mend,%20une,%20gemt%20hereg_8sa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5%20on%20_taniltsuulga\8-r%20sar\eruul%20mend,%20une,%20gemt%20hereg_8sa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5%20on%20_taniltsuulga\8-r%20sar\eruul%20mend,%20une,%20gemt%20hereg_8sa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75E-2"/>
          <c:y val="5.4631017439026298E-2"/>
          <c:w val="0.93888888888888944"/>
          <c:h val="0.72357127394292531"/>
        </c:manualLayout>
      </c:layout>
      <c:lineChart>
        <c:grouping val="standard"/>
        <c:varyColors val="0"/>
        <c:ser>
          <c:idx val="0"/>
          <c:order val="0"/>
          <c:tx>
            <c:strRef>
              <c:f>'3'!$K$22</c:f>
              <c:strCache>
                <c:ptCount val="1"/>
                <c:pt idx="0">
                  <c:v>Шинээр бүртгүүлсэн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'3'!$L$21:$N$21</c:f>
              <c:strCache>
                <c:ptCount val="3"/>
                <c:pt idx="0">
                  <c:v>2013.I-VIII</c:v>
                </c:pt>
                <c:pt idx="1">
                  <c:v>2014.I-VIII</c:v>
                </c:pt>
                <c:pt idx="2">
                  <c:v>2015.I-VIII</c:v>
                </c:pt>
              </c:strCache>
            </c:strRef>
          </c:cat>
          <c:val>
            <c:numRef>
              <c:f>'3'!$L$22:$N$22</c:f>
              <c:numCache>
                <c:formatCode>#\ ##0</c:formatCode>
                <c:ptCount val="3"/>
                <c:pt idx="0">
                  <c:v>1448</c:v>
                </c:pt>
                <c:pt idx="1">
                  <c:v>1179</c:v>
                </c:pt>
                <c:pt idx="2">
                  <c:v>1695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'3'!$K$23</c:f>
              <c:strCache>
                <c:ptCount val="1"/>
                <c:pt idx="0">
                  <c:v>Ажилд орсон хүний тоо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75000"/>
                </a:schemeClr>
              </a:solidFill>
              <a:ln w="9525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'3'!$L$21:$N$21</c:f>
              <c:strCache>
                <c:ptCount val="3"/>
                <c:pt idx="0">
                  <c:v>2013.I-VIII</c:v>
                </c:pt>
                <c:pt idx="1">
                  <c:v>2014.I-VIII</c:v>
                </c:pt>
                <c:pt idx="2">
                  <c:v>2015.I-VIII</c:v>
                </c:pt>
              </c:strCache>
            </c:strRef>
          </c:cat>
          <c:val>
            <c:numRef>
              <c:f>'3'!$L$23:$N$23</c:f>
              <c:numCache>
                <c:formatCode>#\ ##0</c:formatCode>
                <c:ptCount val="3"/>
                <c:pt idx="0">
                  <c:v>624</c:v>
                </c:pt>
                <c:pt idx="1">
                  <c:v>619</c:v>
                </c:pt>
                <c:pt idx="2">
                  <c:v>393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534000"/>
        <c:axId val="209533216"/>
      </c:lineChart>
      <c:catAx>
        <c:axId val="20953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9533216"/>
        <c:crosses val="autoZero"/>
        <c:auto val="1"/>
        <c:lblAlgn val="ctr"/>
        <c:lblOffset val="100"/>
        <c:noMultiLvlLbl val="0"/>
      </c:catAx>
      <c:valAx>
        <c:axId val="209533216"/>
        <c:scaling>
          <c:orientation val="minMax"/>
        </c:scaling>
        <c:delete val="1"/>
        <c:axPos val="l"/>
        <c:numFmt formatCode="#\ ##0" sourceLinked="1"/>
        <c:majorTickMark val="out"/>
        <c:minorTickMark val="none"/>
        <c:tickLblPos val="nextTo"/>
        <c:crossAx val="2095340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6971293320717547E-2"/>
          <c:y val="0.8839665354330708"/>
          <c:w val="0.94004311353198589"/>
          <c:h val="7.899642752989218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тоо, сумдаар, 2015 оны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767039020828437"/>
          <c:y val="1.969845010044155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1429235561566538"/>
          <c:y val="0.11541787727432459"/>
          <c:w val="0.66547313164801825"/>
          <c:h val="0.8710356509431571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hereg1'!$O$1:$O$13</c:f>
              <c:strCache>
                <c:ptCount val="13"/>
                <c:pt idx="0">
                  <c:v>Түвшинширээ</c:v>
                </c:pt>
                <c:pt idx="1">
                  <c:v>Уулбаян</c:v>
                </c:pt>
                <c:pt idx="2">
                  <c:v>Наран</c:v>
                </c:pt>
                <c:pt idx="3">
                  <c:v>Баяндэлгэр</c:v>
                </c:pt>
                <c:pt idx="4">
                  <c:v>Халзан</c:v>
                </c:pt>
                <c:pt idx="5">
                  <c:v>Асгат</c:v>
                </c:pt>
                <c:pt idx="6">
                  <c:v>Онгон</c:v>
                </c:pt>
                <c:pt idx="7">
                  <c:v>Түмэнцогт</c:v>
                </c:pt>
                <c:pt idx="8">
                  <c:v>Дарьганга</c:v>
                </c:pt>
                <c:pt idx="9">
                  <c:v>Мөнххаан</c:v>
                </c:pt>
                <c:pt idx="10">
                  <c:v>Сүхбаатар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hereg1'!$P$1:$P$13</c:f>
              <c:numCache>
                <c:formatCode>General</c:formatCode>
                <c:ptCount val="13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9</c:v>
                </c:pt>
                <c:pt idx="9">
                  <c:v>16</c:v>
                </c:pt>
                <c:pt idx="10">
                  <c:v>17</c:v>
                </c:pt>
                <c:pt idx="11">
                  <c:v>25</c:v>
                </c:pt>
                <c:pt idx="12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84309024"/>
        <c:axId val="384309416"/>
      </c:barChart>
      <c:catAx>
        <c:axId val="38430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4309416"/>
        <c:crosses val="autoZero"/>
        <c:auto val="1"/>
        <c:lblAlgn val="ctr"/>
        <c:lblOffset val="100"/>
        <c:noMultiLvlLbl val="0"/>
      </c:catAx>
      <c:valAx>
        <c:axId val="384309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430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2.9333339492564815E-2"/>
          <c:y val="0.1304153543307088"/>
          <c:w val="0.94133332101487055"/>
          <c:h val="0.71365354330708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hereg2'!$G$24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hereg2'!$H$23:$J$23</c:f>
              <c:strCache>
                <c:ptCount val="3"/>
                <c:pt idx="0">
                  <c:v>2013.I-VIII</c:v>
                </c:pt>
                <c:pt idx="1">
                  <c:v>2014.I-VIII</c:v>
                </c:pt>
                <c:pt idx="2">
                  <c:v>2015.I-VIII</c:v>
                </c:pt>
              </c:strCache>
            </c:strRef>
          </c:cat>
          <c:val>
            <c:numRef>
              <c:f>'gemt hereg2'!$H$24:$J$24</c:f>
              <c:numCache>
                <c:formatCode>General</c:formatCode>
                <c:ptCount val="3"/>
                <c:pt idx="0">
                  <c:v>182</c:v>
                </c:pt>
                <c:pt idx="1">
                  <c:v>210</c:v>
                </c:pt>
                <c:pt idx="2">
                  <c:v>233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5811552"/>
        <c:axId val="205811944"/>
      </c:barChart>
      <c:catAx>
        <c:axId val="20581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05811944"/>
        <c:crosses val="autoZero"/>
        <c:auto val="1"/>
        <c:lblAlgn val="ctr"/>
        <c:lblOffset val="100"/>
        <c:noMultiLvlLbl val="0"/>
      </c:catAx>
      <c:valAx>
        <c:axId val="205811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581155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Сэжигтэн,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яллагдагчийн тоо, сумаар, 2015 оны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880177054139431"/>
          <c:y val="0.14153061224489788"/>
          <c:w val="0.74012478313092223"/>
          <c:h val="0.8380612244897963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hereg2'!$G$2:$G$14</c:f>
              <c:strCache>
                <c:ptCount val="13"/>
                <c:pt idx="0">
                  <c:v>Түвшинширээ</c:v>
                </c:pt>
                <c:pt idx="1">
                  <c:v>Наран</c:v>
                </c:pt>
                <c:pt idx="2">
                  <c:v>Халзан</c:v>
                </c:pt>
                <c:pt idx="3">
                  <c:v>Уулбаян</c:v>
                </c:pt>
                <c:pt idx="4">
                  <c:v>Асгат</c:v>
                </c:pt>
                <c:pt idx="5">
                  <c:v>Баяндэлгэр</c:v>
                </c:pt>
                <c:pt idx="6">
                  <c:v>Онгон</c:v>
                </c:pt>
                <c:pt idx="7">
                  <c:v>Түмэнцогт</c:v>
                </c:pt>
                <c:pt idx="8">
                  <c:v>Дарьганга</c:v>
                </c:pt>
                <c:pt idx="9">
                  <c:v>Сүхбаатар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hereg2'!$H$2:$H$14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7</c:v>
                </c:pt>
                <c:pt idx="8">
                  <c:v>9</c:v>
                </c:pt>
                <c:pt idx="9">
                  <c:v>14</c:v>
                </c:pt>
                <c:pt idx="10">
                  <c:v>20</c:v>
                </c:pt>
                <c:pt idx="11">
                  <c:v>21</c:v>
                </c:pt>
                <c:pt idx="12">
                  <c:v>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205813120"/>
        <c:axId val="205812728"/>
      </c:barChart>
      <c:catAx>
        <c:axId val="205813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5812728"/>
        <c:crosses val="autoZero"/>
        <c:auto val="1"/>
        <c:lblAlgn val="ctr"/>
        <c:lblOffset val="100"/>
        <c:noMultiLvlLbl val="0"/>
      </c:catAx>
      <c:valAx>
        <c:axId val="205812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581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mn-MN" sz="1200">
                <a:latin typeface="Arial" pitchFamily="34" charset="0"/>
                <a:cs typeface="Arial" pitchFamily="34" charset="0"/>
              </a:rPr>
              <a:t>Хадгаламжийн үлдэгдэл, тэрбум төгрөг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2408963585434295E-2"/>
          <c:y val="0.24902423108713712"/>
          <c:w val="0.93837535014005602"/>
          <c:h val="0.5117060367454068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grafic!$C$3</c:f>
              <c:strCache>
                <c:ptCount val="1"/>
                <c:pt idx="0">
                  <c:v>Хадгаламжийн үлдэгдэл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grafic!$A$4:$A$8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grafic!$C$4:$C$8</c:f>
              <c:numCache>
                <c:formatCode>###\ ##0.0</c:formatCode>
                <c:ptCount val="5"/>
                <c:pt idx="0">
                  <c:v>15.5</c:v>
                </c:pt>
                <c:pt idx="1">
                  <c:v>23.6</c:v>
                </c:pt>
                <c:pt idx="2">
                  <c:v>26.5</c:v>
                </c:pt>
                <c:pt idx="3">
                  <c:v>29.2</c:v>
                </c:pt>
                <c:pt idx="4" formatCode="General">
                  <c:v>31.6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17992088"/>
        <c:axId val="317992872"/>
      </c:barChart>
      <c:catAx>
        <c:axId val="317992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17992872"/>
        <c:crosses val="autoZero"/>
        <c:auto val="1"/>
        <c:lblAlgn val="ctr"/>
        <c:lblOffset val="100"/>
        <c:noMultiLvlLbl val="0"/>
      </c:catAx>
      <c:valAx>
        <c:axId val="317992872"/>
        <c:scaling>
          <c:orientation val="minMax"/>
        </c:scaling>
        <c:delete val="1"/>
        <c:axPos val="l"/>
        <c:numFmt formatCode="###\ ##0.0" sourceLinked="1"/>
        <c:majorTickMark val="out"/>
        <c:minorTickMark val="none"/>
        <c:tickLblPos val="nextTo"/>
        <c:crossAx val="31799208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mn-MN" sz="1200">
                <a:latin typeface="Arial" pitchFamily="34" charset="0"/>
                <a:cs typeface="Arial" pitchFamily="34" charset="0"/>
              </a:rPr>
              <a:t>Зээлийн өрийн үлдэгдэл, тэрбум төгрөг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grafic!$B$3</c:f>
              <c:strCache>
                <c:ptCount val="1"/>
                <c:pt idx="0">
                  <c:v>Зээлийн өрийн үлдэгдэл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grafic!$A$4:$A$8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grafic!$B$4:$B$8</c:f>
              <c:numCache>
                <c:formatCode>###\ ##0.0</c:formatCode>
                <c:ptCount val="5"/>
                <c:pt idx="0">
                  <c:v>27.5</c:v>
                </c:pt>
                <c:pt idx="1">
                  <c:v>39.6</c:v>
                </c:pt>
                <c:pt idx="2">
                  <c:v>67.099999999999994</c:v>
                </c:pt>
                <c:pt idx="3">
                  <c:v>92</c:v>
                </c:pt>
                <c:pt idx="4" formatCode="General">
                  <c:v>99.8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17987776"/>
        <c:axId val="317987384"/>
      </c:barChart>
      <c:catAx>
        <c:axId val="31798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17987384"/>
        <c:crosses val="autoZero"/>
        <c:auto val="1"/>
        <c:lblAlgn val="ctr"/>
        <c:lblOffset val="100"/>
        <c:noMultiLvlLbl val="0"/>
      </c:catAx>
      <c:valAx>
        <c:axId val="317987384"/>
        <c:scaling>
          <c:orientation val="minMax"/>
        </c:scaling>
        <c:delete val="1"/>
        <c:axPos val="l"/>
        <c:numFmt formatCode="###\ ##0.0" sourceLinked="1"/>
        <c:majorTickMark val="out"/>
        <c:minorTickMark val="none"/>
        <c:tickLblPos val="nextTo"/>
        <c:crossAx val="31798777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орлого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Tosov!$B$14</c:f>
              <c:strCache>
                <c:ptCount val="1"/>
                <c:pt idx="0">
                  <c:v>Орлого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Tosov!$A$15:$A$19</c:f>
              <c:strCache>
                <c:ptCount val="5"/>
                <c:pt idx="0">
                  <c:v>2011.I-VIII</c:v>
                </c:pt>
                <c:pt idx="1">
                  <c:v>2012.I-VIII</c:v>
                </c:pt>
                <c:pt idx="2">
                  <c:v>2013.I-VIII</c:v>
                </c:pt>
                <c:pt idx="3">
                  <c:v>2014.I-VIII</c:v>
                </c:pt>
                <c:pt idx="4">
                  <c:v>2015.I-VIII</c:v>
                </c:pt>
              </c:strCache>
            </c:strRef>
          </c:cat>
          <c:val>
            <c:numRef>
              <c:f>Tosov!$B$15:$B$19</c:f>
              <c:numCache>
                <c:formatCode>###\ ##0.0</c:formatCode>
                <c:ptCount val="5"/>
                <c:pt idx="0">
                  <c:v>7.2</c:v>
                </c:pt>
                <c:pt idx="1">
                  <c:v>6.9</c:v>
                </c:pt>
                <c:pt idx="2">
                  <c:v>32.6</c:v>
                </c:pt>
                <c:pt idx="3">
                  <c:v>32.5</c:v>
                </c:pt>
                <c:pt idx="4" formatCode="0.0">
                  <c:v>31.8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17988560"/>
        <c:axId val="317988952"/>
      </c:barChart>
      <c:catAx>
        <c:axId val="317988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17988952"/>
        <c:crosses val="autoZero"/>
        <c:auto val="1"/>
        <c:lblAlgn val="ctr"/>
        <c:lblOffset val="100"/>
        <c:noMultiLvlLbl val="0"/>
      </c:catAx>
      <c:valAx>
        <c:axId val="317988952"/>
        <c:scaling>
          <c:orientation val="minMax"/>
        </c:scaling>
        <c:delete val="1"/>
        <c:axPos val="l"/>
        <c:numFmt formatCode="###\ ##0.0" sourceLinked="1"/>
        <c:majorTickMark val="out"/>
        <c:minorTickMark val="none"/>
        <c:tickLblPos val="nextTo"/>
        <c:crossAx val="3179885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 зарлага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Tosov!$C$14</c:f>
              <c:strCache>
                <c:ptCount val="1"/>
                <c:pt idx="0">
                  <c:v>Зарлага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Tosov!$A$15:$A$19</c:f>
              <c:strCache>
                <c:ptCount val="5"/>
                <c:pt idx="0">
                  <c:v>2011.I-VIII</c:v>
                </c:pt>
                <c:pt idx="1">
                  <c:v>2012.I-VIII</c:v>
                </c:pt>
                <c:pt idx="2">
                  <c:v>2013.I-VIII</c:v>
                </c:pt>
                <c:pt idx="3">
                  <c:v>2014.I-VIII</c:v>
                </c:pt>
                <c:pt idx="4">
                  <c:v>2015.I-VIII</c:v>
                </c:pt>
              </c:strCache>
            </c:strRef>
          </c:cat>
          <c:val>
            <c:numRef>
              <c:f>Tosov!$C$15:$C$19</c:f>
              <c:numCache>
                <c:formatCode>###\ ##0.0</c:formatCode>
                <c:ptCount val="5"/>
                <c:pt idx="0">
                  <c:v>5.7</c:v>
                </c:pt>
                <c:pt idx="1">
                  <c:v>5.0999999999999996</c:v>
                </c:pt>
                <c:pt idx="2">
                  <c:v>26.8</c:v>
                </c:pt>
                <c:pt idx="3">
                  <c:v>34.200000000000003</c:v>
                </c:pt>
                <c:pt idx="4" formatCode="0.0">
                  <c:v>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17989736"/>
        <c:axId val="317990128"/>
      </c:barChart>
      <c:catAx>
        <c:axId val="317989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17990128"/>
        <c:crosses val="autoZero"/>
        <c:auto val="1"/>
        <c:lblAlgn val="ctr"/>
        <c:lblOffset val="100"/>
        <c:noMultiLvlLbl val="0"/>
      </c:catAx>
      <c:valAx>
        <c:axId val="317990128"/>
        <c:scaling>
          <c:orientation val="minMax"/>
        </c:scaling>
        <c:delete val="1"/>
        <c:axPos val="l"/>
        <c:numFmt formatCode="###\ ##0.0" sourceLinked="1"/>
        <c:majorTickMark val="out"/>
        <c:minorTickMark val="none"/>
        <c:tickLblPos val="nextTo"/>
        <c:crossAx val="3179897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mn-MN" sz="1200"/>
              <a:t>Төсвийн зарлага 8-р сар</a:t>
            </a:r>
            <a:endParaRPr lang="en-US" sz="12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0718075852221997E-2"/>
          <c:y val="0.21379350292284879"/>
          <c:w val="0.32049103569324783"/>
          <c:h val="0.66168804742103926"/>
        </c:manualLayout>
      </c:layout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2.3954002327708696E-2"/>
                  <c:y val="-3.8785406076547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588600912228699E-2"/>
                  <c:y val="-8.78315105219841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8209826884521321E-2"/>
                  <c:y val="-4.56230585016780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7755240915565443E-2"/>
                  <c:y val="-4.49381117344310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2033562657016089E-2"/>
                  <c:y val="-4.80931203528100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7304257352937009E-3"/>
                  <c:y val="3.92094046668201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9.5029536303742595E-3"/>
                  <c:y val="6.80551495236429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3.2507503346724045E-2"/>
                  <c:y val="4.28069786927205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Sheet4!$A$3:$A$15</c:f>
              <c:strCache>
                <c:ptCount val="13"/>
                <c:pt idx="0">
                  <c:v> Цалин хөлс ба нэмэгдэл урамшил</c:v>
                </c:pt>
                <c:pt idx="1">
                  <c:v>Ажил олгогчоос нийгмийн даатгалд төлөх шимтгэл</c:v>
                </c:pt>
                <c:pt idx="2">
                  <c:v> Байр ашиглалттай холбоотой зардал</c:v>
                </c:pt>
                <c:pt idx="3">
                  <c:v>Хангамжийн бараа материал</c:v>
                </c:pt>
                <c:pt idx="4">
                  <c:v> Нормативт зардал</c:v>
                </c:pt>
                <c:pt idx="5">
                  <c:v> Эд хогшил, урсгал засварын зардал</c:v>
                </c:pt>
                <c:pt idx="6">
                  <c:v> Бусдаар гүйцэтгүүлсэн ажил үйлчилгээ</c:v>
                </c:pt>
                <c:pt idx="7">
                  <c:v> Томилолт зочны зардал</c:v>
                </c:pt>
                <c:pt idx="8">
                  <c:v> Бараа үйлчилгээний бусад зардал</c:v>
                </c:pt>
                <c:pt idx="9">
                  <c:v> Нийгмийн халамж үйлчилгээний зардал</c:v>
                </c:pt>
                <c:pt idx="10">
                  <c:v> Ажил олгогчоос олгох тэтгэмж, урамшуулал</c:v>
                </c:pt>
                <c:pt idx="11">
                  <c:v> Хөрөнгө оруулалт</c:v>
                </c:pt>
                <c:pt idx="12">
                  <c:v>Татаас</c:v>
                </c:pt>
              </c:strCache>
            </c:strRef>
          </c:cat>
          <c:val>
            <c:numRef>
              <c:f>Sheet4!$C$3:$C$15</c:f>
              <c:numCache>
                <c:formatCode>General</c:formatCode>
                <c:ptCount val="13"/>
                <c:pt idx="0">
                  <c:v>43.3</c:v>
                </c:pt>
                <c:pt idx="1">
                  <c:v>4.7</c:v>
                </c:pt>
                <c:pt idx="2">
                  <c:v>8.3000000000000007</c:v>
                </c:pt>
                <c:pt idx="3">
                  <c:v>1.5</c:v>
                </c:pt>
                <c:pt idx="4">
                  <c:v>3.7</c:v>
                </c:pt>
                <c:pt idx="5">
                  <c:v>1.8</c:v>
                </c:pt>
                <c:pt idx="6">
                  <c:v>2.1</c:v>
                </c:pt>
                <c:pt idx="7">
                  <c:v>0.3</c:v>
                </c:pt>
                <c:pt idx="8">
                  <c:v>21.7</c:v>
                </c:pt>
                <c:pt idx="9">
                  <c:v>11.01</c:v>
                </c:pt>
                <c:pt idx="10">
                  <c:v>1.02</c:v>
                </c:pt>
                <c:pt idx="11">
                  <c:v>0.03</c:v>
                </c:pt>
                <c:pt idx="12">
                  <c:v>0.54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Sheet4!$A$3:$A$16</c:f>
              <c:strCache>
                <c:ptCount val="13"/>
                <c:pt idx="0">
                  <c:v> Цалин хөлс ба нэмэгдэл урамшил</c:v>
                </c:pt>
                <c:pt idx="1">
                  <c:v>Ажил олгогчоос нийгмийн даатгалд төлөх шимтгэл</c:v>
                </c:pt>
                <c:pt idx="2">
                  <c:v> Байр ашиглалттай холбоотой зардал</c:v>
                </c:pt>
                <c:pt idx="3">
                  <c:v>Хангамжийн бараа материал</c:v>
                </c:pt>
                <c:pt idx="4">
                  <c:v> Нормативт зардал</c:v>
                </c:pt>
                <c:pt idx="5">
                  <c:v> Эд хогшил, урсгал засварын зардал</c:v>
                </c:pt>
                <c:pt idx="6">
                  <c:v> Бусдаар гүйцэтгүүлсэн ажил үйлчилгээ</c:v>
                </c:pt>
                <c:pt idx="7">
                  <c:v> Томилолт зочны зардал</c:v>
                </c:pt>
                <c:pt idx="8">
                  <c:v> Бараа үйлчилгээний бусад зардал</c:v>
                </c:pt>
                <c:pt idx="9">
                  <c:v> Нийгмийн халамж үйлчилгээний зардал</c:v>
                </c:pt>
                <c:pt idx="10">
                  <c:v> Ажил олгогчоос олгох тэтгэмж, урамшуулал</c:v>
                </c:pt>
                <c:pt idx="11">
                  <c:v> Хөрөнгө оруулалт</c:v>
                </c:pt>
                <c:pt idx="12">
                  <c:v>Татаас</c:v>
                </c:pt>
              </c:strCache>
            </c:strRef>
          </c:cat>
          <c:val>
            <c:numRef>
              <c:f>Sheet4!$C$3:$C$16</c:f>
              <c:numCache>
                <c:formatCode>General</c:formatCode>
                <c:ptCount val="14"/>
                <c:pt idx="0">
                  <c:v>43.3</c:v>
                </c:pt>
                <c:pt idx="1">
                  <c:v>4.7</c:v>
                </c:pt>
                <c:pt idx="2">
                  <c:v>8.3000000000000007</c:v>
                </c:pt>
                <c:pt idx="3">
                  <c:v>1.5</c:v>
                </c:pt>
                <c:pt idx="4">
                  <c:v>3.7</c:v>
                </c:pt>
                <c:pt idx="5">
                  <c:v>1.8</c:v>
                </c:pt>
                <c:pt idx="6">
                  <c:v>2.1</c:v>
                </c:pt>
                <c:pt idx="7">
                  <c:v>0.3</c:v>
                </c:pt>
                <c:pt idx="8">
                  <c:v>21.7</c:v>
                </c:pt>
                <c:pt idx="9">
                  <c:v>11.01</c:v>
                </c:pt>
                <c:pt idx="10">
                  <c:v>1.02</c:v>
                </c:pt>
                <c:pt idx="11">
                  <c:v>0.03</c:v>
                </c:pt>
                <c:pt idx="12">
                  <c:v>0.54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5569260189724778"/>
          <c:y val="0.1472738800908315"/>
          <c:w val="0.43342304591596864"/>
          <c:h val="0.77800264256446305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>
              <a:defRPr sz="1200"/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Хэрэглээний үнийн индекс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өмнөх оны 12 сар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=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100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%)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6938103742186875"/>
          <c:y val="1.740112227350892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93711102706048"/>
          <c:y val="0.15649043869516349"/>
          <c:w val="0.79674754629470945"/>
          <c:h val="0.6926461796442116"/>
        </c:manualLayout>
      </c:layout>
      <c:lineChart>
        <c:grouping val="standard"/>
        <c:varyColors val="0"/>
        <c:ser>
          <c:idx val="0"/>
          <c:order val="0"/>
          <c:tx>
            <c:v>2013</c:v>
          </c:tx>
          <c:spPr>
            <a:ln w="22225"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5.822416302765648E-3"/>
                  <c:y val="-1.2422360248447221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644832605531306E-2"/>
                  <c:y val="-1.6563146997929608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467248908296932E-2"/>
                  <c:y val="-8.2815734989648056E-3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34885977680738E-2"/>
                  <c:y val="-4.14078674948233E-3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112081513828238E-2"/>
                  <c:y val="-8.2815734989648032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7040271712760789E-3"/>
                  <c:y val="-0.10351966873706005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1644832605531306E-2"/>
                  <c:y val="-0.11180124223602493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7467248908296932E-2"/>
                  <c:y val="-9.1097308488612971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05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'une1'!$R$4:$R$15</c:f>
              <c:numCache>
                <c:formatCode>General</c:formatCode>
                <c:ptCount val="12"/>
                <c:pt idx="0">
                  <c:v>100.9</c:v>
                </c:pt>
                <c:pt idx="1">
                  <c:v>101.4</c:v>
                </c:pt>
                <c:pt idx="2">
                  <c:v>101.7</c:v>
                </c:pt>
                <c:pt idx="3">
                  <c:v>102.8</c:v>
                </c:pt>
                <c:pt idx="4">
                  <c:v>103.7</c:v>
                </c:pt>
                <c:pt idx="5">
                  <c:v>103.8</c:v>
                </c:pt>
                <c:pt idx="6" formatCode="0.0">
                  <c:v>104</c:v>
                </c:pt>
                <c:pt idx="7">
                  <c:v>105.5</c:v>
                </c:pt>
                <c:pt idx="8">
                  <c:v>107.2</c:v>
                </c:pt>
                <c:pt idx="9">
                  <c:v>108.3</c:v>
                </c:pt>
                <c:pt idx="10">
                  <c:v>109.6</c:v>
                </c:pt>
                <c:pt idx="11">
                  <c:v>110.1</c:v>
                </c:pt>
              </c:numCache>
            </c:numRef>
          </c:val>
          <c:smooth val="0"/>
        </c:ser>
        <c:ser>
          <c:idx val="1"/>
          <c:order val="1"/>
          <c:tx>
            <c:v>2014</c:v>
          </c:tx>
          <c:spPr>
            <a:ln w="2222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squar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Lbls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  <c:txPr>
              <a:bodyPr/>
              <a:lstStyle/>
              <a:p>
                <a:pPr>
                  <a:defRPr sz="105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'une1'!$S$4:$S$15</c:f>
              <c:numCache>
                <c:formatCode>General</c:formatCode>
                <c:ptCount val="12"/>
                <c:pt idx="0" formatCode="0.0">
                  <c:v>102</c:v>
                </c:pt>
                <c:pt idx="1">
                  <c:v>102.7</c:v>
                </c:pt>
                <c:pt idx="2">
                  <c:v>103.5</c:v>
                </c:pt>
                <c:pt idx="3">
                  <c:v>104.9</c:v>
                </c:pt>
                <c:pt idx="4">
                  <c:v>105.2</c:v>
                </c:pt>
                <c:pt idx="5">
                  <c:v>106.5</c:v>
                </c:pt>
                <c:pt idx="6">
                  <c:v>107.5</c:v>
                </c:pt>
                <c:pt idx="7">
                  <c:v>108.5</c:v>
                </c:pt>
                <c:pt idx="8">
                  <c:v>109.4</c:v>
                </c:pt>
                <c:pt idx="9">
                  <c:v>109.5</c:v>
                </c:pt>
                <c:pt idx="10">
                  <c:v>110.4</c:v>
                </c:pt>
                <c:pt idx="11">
                  <c:v>111.3</c:v>
                </c:pt>
              </c:numCache>
            </c:numRef>
          </c:val>
          <c:smooth val="0"/>
        </c:ser>
        <c:ser>
          <c:idx val="2"/>
          <c:order val="2"/>
          <c:tx>
            <c:v>2015</c:v>
          </c:tx>
          <c:spPr>
            <a:ln w="22225">
              <a:solidFill>
                <a:srgbClr val="92D050"/>
              </a:solidFill>
            </a:ln>
          </c:spPr>
          <c:marker>
            <c:symbol val="triangle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dLbls>
            <c:dLbl>
              <c:idx val="0"/>
              <c:layout>
                <c:manualLayout>
                  <c:x val="-5.4342552159146122E-2"/>
                  <c:y val="-1.2422360248447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579330422125177E-2"/>
                  <c:y val="-3.7267080745341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934650635919419E-2"/>
                  <c:y val="-4.140786749482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112081513828197E-2"/>
                  <c:y val="-1.2422360248447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1644832605531306E-2"/>
                  <c:y val="4.1407867494824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644832605531306E-2"/>
                  <c:y val="4.1407541448623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822416302765648E-3"/>
                  <c:y val="4.5548654244306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8817636878359669E-3"/>
                  <c:y val="1.2422360248447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  <c:txPr>
              <a:bodyPr/>
              <a:lstStyle/>
              <a:p>
                <a:pPr>
                  <a:defRPr sz="105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'une1'!$T$4:$T$15</c:f>
              <c:numCache>
                <c:formatCode>General</c:formatCode>
                <c:ptCount val="12"/>
                <c:pt idx="0">
                  <c:v>101.3</c:v>
                </c:pt>
                <c:pt idx="1">
                  <c:v>101.7</c:v>
                </c:pt>
                <c:pt idx="2">
                  <c:v>102.4</c:v>
                </c:pt>
                <c:pt idx="3">
                  <c:v>102.9</c:v>
                </c:pt>
                <c:pt idx="4">
                  <c:v>103.4</c:v>
                </c:pt>
                <c:pt idx="5">
                  <c:v>103.7</c:v>
                </c:pt>
                <c:pt idx="6">
                  <c:v>103.8</c:v>
                </c:pt>
                <c:pt idx="7" formatCode="0.0">
                  <c:v>104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991304"/>
        <c:axId val="395226080"/>
      </c:lineChart>
      <c:catAx>
        <c:axId val="31799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95226080"/>
        <c:crosses val="autoZero"/>
        <c:auto val="1"/>
        <c:lblAlgn val="ctr"/>
        <c:lblOffset val="100"/>
        <c:noMultiLvlLbl val="0"/>
      </c:catAx>
      <c:valAx>
        <c:axId val="395226080"/>
        <c:scaling>
          <c:orientation val="minMax"/>
          <c:max val="112"/>
          <c:min val="1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17991304"/>
        <c:crosses val="autoZero"/>
        <c:crossBetween val="between"/>
        <c:majorUnit val="2"/>
        <c:minorUnit val="2"/>
      </c:valAx>
      <c:spPr>
        <a:ln>
          <a:solidFill>
            <a:schemeClr val="bg1"/>
          </a:solidFill>
        </a:ln>
      </c:spPr>
    </c:plotArea>
    <c:legend>
      <c:legendPos val="tr"/>
      <c:layout>
        <c:manualLayout>
          <c:xMode val="edge"/>
          <c:yMode val="edge"/>
          <c:x val="0.84232896652110678"/>
          <c:y val="0.52236024844720441"/>
          <c:w val="0.13049975739932082"/>
          <c:h val="0.21196556952120132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>
                <a:latin typeface="Arial" pitchFamily="34" charset="0"/>
                <a:cs typeface="Arial" pitchFamily="34" charset="0"/>
              </a:rPr>
              <a:t>Тариалсан талбай га-р жил бүрийн эхний 8 сарын байдлаар </a:t>
            </a:r>
            <a:endParaRPr lang="en-US" sz="14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[XAA1_2_taniltuulga_8.xlsx]ХАА6!$M$57:$M$59</c:f>
              <c:strCache>
                <c:ptCount val="3"/>
                <c:pt idx="0">
                  <c:v>2013.I-VIII</c:v>
                </c:pt>
                <c:pt idx="1">
                  <c:v>2014.I-VIII</c:v>
                </c:pt>
                <c:pt idx="2">
                  <c:v>2015.I-VIII</c:v>
                </c:pt>
              </c:strCache>
            </c:strRef>
          </c:cat>
          <c:val>
            <c:numRef>
              <c:f>[XAA1_2_taniltuulga_8.xlsx]ХАА6!$N$57:$N$59</c:f>
              <c:numCache>
                <c:formatCode>###0.0</c:formatCode>
                <c:ptCount val="3"/>
                <c:pt idx="0" formatCode="_(* #,##0.0_);_(* \(#,##0.0\);_(* &quot;-&quot;?_);_(@_)">
                  <c:v>505.8</c:v>
                </c:pt>
                <c:pt idx="1">
                  <c:v>5818.5</c:v>
                </c:pt>
                <c:pt idx="2">
                  <c:v>14359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5228040"/>
        <c:axId val="395224904"/>
      </c:barChart>
      <c:catAx>
        <c:axId val="395228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95224904"/>
        <c:crosses val="autoZero"/>
        <c:auto val="1"/>
        <c:lblAlgn val="ctr"/>
        <c:lblOffset val="100"/>
        <c:noMultiLvlLbl val="0"/>
      </c:catAx>
      <c:valAx>
        <c:axId val="395224904"/>
        <c:scaling>
          <c:orientation val="minMax"/>
        </c:scaling>
        <c:delete val="1"/>
        <c:axPos val="l"/>
        <c:numFmt formatCode="_(* #,##0.0_);_(* \(#,##0.0\);_(* &quot;-&quot;?_);_(@_)" sourceLinked="1"/>
        <c:majorTickMark val="none"/>
        <c:minorTickMark val="none"/>
        <c:tickLblPos val="nextTo"/>
        <c:crossAx val="395228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573194547864618"/>
          <c:y val="5.0749711649365634E-2"/>
          <c:w val="0.51317014950595896"/>
          <c:h val="0.8985005767012679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75000"/>
                </a:schemeClr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'2'!$T$26:$Z$26</c:f>
              <c:strCache>
                <c:ptCount val="7"/>
                <c:pt idx="0">
                  <c:v>Боловсролгүй</c:v>
                </c:pt>
                <c:pt idx="1">
                  <c:v>Тусгай мэргэж-лийн дунд </c:v>
                </c:pt>
                <c:pt idx="2">
                  <c:v>Бага</c:v>
                </c:pt>
                <c:pt idx="3">
                  <c:v>Техник болон мэргэжлийн анхан шатны</c:v>
                </c:pt>
                <c:pt idx="4">
                  <c:v>Суурь</c:v>
                </c:pt>
                <c:pt idx="5">
                  <c:v>Дээд </c:v>
                </c:pt>
                <c:pt idx="6">
                  <c:v>Бүрэн дунд </c:v>
                </c:pt>
              </c:strCache>
            </c:strRef>
          </c:cat>
          <c:val>
            <c:numRef>
              <c:f>'2'!$T$27:$Z$27</c:f>
              <c:numCache>
                <c:formatCode>0.0%</c:formatCode>
                <c:ptCount val="7"/>
                <c:pt idx="0">
                  <c:v>3.5169988276670598E-3</c:v>
                </c:pt>
                <c:pt idx="1">
                  <c:v>2.3446658851113716E-2</c:v>
                </c:pt>
                <c:pt idx="2">
                  <c:v>3.8686987104337635E-2</c:v>
                </c:pt>
                <c:pt idx="3">
                  <c:v>5.0410316529894493E-2</c:v>
                </c:pt>
                <c:pt idx="4">
                  <c:v>0.11606096131301297</c:v>
                </c:pt>
                <c:pt idx="5">
                  <c:v>0.19812426729191088</c:v>
                </c:pt>
                <c:pt idx="6">
                  <c:v>0.56975381008206361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axId val="209531648"/>
        <c:axId val="254517520"/>
      </c:barChart>
      <c:catAx>
        <c:axId val="209531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254517520"/>
        <c:crosses val="autoZero"/>
        <c:auto val="1"/>
        <c:lblAlgn val="ctr"/>
        <c:lblOffset val="100"/>
        <c:noMultiLvlLbl val="0"/>
      </c:catAx>
      <c:valAx>
        <c:axId val="254517520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209531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>
                <a:latin typeface="Arial" pitchFamily="34" charset="0"/>
                <a:cs typeface="Arial" pitchFamily="34" charset="0"/>
              </a:rPr>
              <a:t>Тариалсан талбай га-р 2015 оны эхний 8 сарын байдлаар </a:t>
            </a:r>
            <a:endParaRPr lang="en-US" sz="14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[XAA1_2_taniltuulga_8.xlsx]ХАА6!$W$5:$W$17</c:f>
              <c:strCache>
                <c:ptCount val="13"/>
                <c:pt idx="0">
                  <c:v>Халзан</c:v>
                </c:pt>
                <c:pt idx="1">
                  <c:v>Баяндэлгэр</c:v>
                </c:pt>
                <c:pt idx="2">
                  <c:v>Түвшинширээ</c:v>
                </c:pt>
                <c:pt idx="3">
                  <c:v>Наран</c:v>
                </c:pt>
                <c:pt idx="4">
                  <c:v>Онгон</c:v>
                </c:pt>
                <c:pt idx="5">
                  <c:v>Уулбаян</c:v>
                </c:pt>
                <c:pt idx="6">
                  <c:v>Дарьганга</c:v>
                </c:pt>
                <c:pt idx="7">
                  <c:v>Асгат</c:v>
                </c:pt>
                <c:pt idx="8">
                  <c:v>Баруун-Урт</c:v>
                </c:pt>
                <c:pt idx="9">
                  <c:v>Мөнххаан</c:v>
                </c:pt>
                <c:pt idx="10">
                  <c:v>Сүхбаатар</c:v>
                </c:pt>
                <c:pt idx="11">
                  <c:v>Эрдэнэцагаан</c:v>
                </c:pt>
                <c:pt idx="12">
                  <c:v>Түмэнцогт</c:v>
                </c:pt>
              </c:strCache>
            </c:strRef>
          </c:cat>
          <c:val>
            <c:numRef>
              <c:f>[XAA1_2_taniltuulga_8.xlsx]ХАА6!$X$5:$X$17</c:f>
              <c:numCache>
                <c:formatCode>_(* #,##0.0_);_(* \(#,##0.0\);_(* "-"?_);_(@_)</c:formatCode>
                <c:ptCount val="13"/>
                <c:pt idx="0">
                  <c:v>0.13</c:v>
                </c:pt>
                <c:pt idx="1">
                  <c:v>1</c:v>
                </c:pt>
                <c:pt idx="2">
                  <c:v>1.9000000000000001</c:v>
                </c:pt>
                <c:pt idx="3">
                  <c:v>3</c:v>
                </c:pt>
                <c:pt idx="4">
                  <c:v>3.5</c:v>
                </c:pt>
                <c:pt idx="5">
                  <c:v>3.8</c:v>
                </c:pt>
                <c:pt idx="6">
                  <c:v>5.5</c:v>
                </c:pt>
                <c:pt idx="7">
                  <c:v>8.7000000000000011</c:v>
                </c:pt>
                <c:pt idx="8">
                  <c:v>47.1</c:v>
                </c:pt>
                <c:pt idx="9" formatCode="#\ ##0.0">
                  <c:v>1558</c:v>
                </c:pt>
                <c:pt idx="10" formatCode="#\ ##0.0">
                  <c:v>3877</c:v>
                </c:pt>
                <c:pt idx="11" formatCode="#\ ##0.0">
                  <c:v>4109</c:v>
                </c:pt>
                <c:pt idx="12" formatCode="#\ ##0.0">
                  <c:v>4560.4000000000005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5225688"/>
        <c:axId val="395226864"/>
      </c:barChart>
      <c:catAx>
        <c:axId val="3952256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95226864"/>
        <c:crosses val="autoZero"/>
        <c:auto val="1"/>
        <c:lblAlgn val="ctr"/>
        <c:lblOffset val="100"/>
        <c:noMultiLvlLbl val="0"/>
      </c:catAx>
      <c:valAx>
        <c:axId val="395226864"/>
        <c:scaling>
          <c:orientation val="minMax"/>
        </c:scaling>
        <c:delete val="1"/>
        <c:axPos val="b"/>
        <c:numFmt formatCode="_(* #,##0.0_);_(* \(#,##0.0\);_(* &quot;-&quot;?_);_(@_)" sourceLinked="1"/>
        <c:majorTickMark val="none"/>
        <c:minorTickMark val="none"/>
        <c:tickLblPos val="nextTo"/>
        <c:crossAx val="395225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ХАА6!$I$39</c:f>
              <c:strCache>
                <c:ptCount val="1"/>
                <c:pt idx="0">
                  <c:v>Тариалсан талбай га-р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.12846713359509068"/>
                  <c:y val="-4.3728383996967703E-17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2068124671053959"/>
                  <c:y val="0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ХАА6!$H$40:$H$44</c:f>
              <c:strCache>
                <c:ptCount val="5"/>
                <c:pt idx="0">
                  <c:v>Хүнсний ногоо</c:v>
                </c:pt>
                <c:pt idx="1">
                  <c:v>Төмс</c:v>
                </c:pt>
                <c:pt idx="2">
                  <c:v>Тэжээлийн ургамал</c:v>
                </c:pt>
                <c:pt idx="3">
                  <c:v>Техникийн ургамал</c:v>
                </c:pt>
                <c:pt idx="4">
                  <c:v>Үр тариа</c:v>
                </c:pt>
              </c:strCache>
            </c:strRef>
          </c:cat>
          <c:val>
            <c:numRef>
              <c:f>ХАА6!$I$40:$I$44</c:f>
              <c:numCache>
                <c:formatCode>General</c:formatCode>
                <c:ptCount val="5"/>
                <c:pt idx="0">
                  <c:v>29.5</c:v>
                </c:pt>
                <c:pt idx="1">
                  <c:v>71.5</c:v>
                </c:pt>
                <c:pt idx="2">
                  <c:v>102</c:v>
                </c:pt>
                <c:pt idx="3">
                  <c:v>4460</c:v>
                </c:pt>
                <c:pt idx="4">
                  <c:v>9696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395227648"/>
        <c:axId val="395228432"/>
      </c:barChart>
      <c:catAx>
        <c:axId val="39522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95228432"/>
        <c:crosses val="autoZero"/>
        <c:auto val="1"/>
        <c:lblAlgn val="ctr"/>
        <c:lblOffset val="100"/>
        <c:noMultiLvlLbl val="0"/>
      </c:catAx>
      <c:valAx>
        <c:axId val="395228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5227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Үр тариа тариалсан талбай /га-р/</a:t>
            </a:r>
            <a:endParaRPr lang="mn-MN" sz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5290008538342045"/>
          <c:y val="2.860185746012520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496516223017481"/>
          <c:y val="0.25128754130404246"/>
          <c:w val="0.41148811870324598"/>
          <c:h val="0.65249462101726452"/>
        </c:manualLayout>
      </c:layout>
      <c:pieChart>
        <c:varyColors val="1"/>
        <c:ser>
          <c:idx val="0"/>
          <c:order val="0"/>
          <c:tx>
            <c:strRef>
              <c:f>[XAA1_2_taniltuulga_8.xlsx]ХАА6!$E$51</c:f>
              <c:strCache>
                <c:ptCount val="1"/>
                <c:pt idx="0">
                  <c:v>Тариалсан талбай га-р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3366985704273047E-2"/>
                  <c:y val="3.5665212907971838E-2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Буудай,    7958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97619676349504"/>
                      <c:h val="0.1445613687786881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006558419431011E-2"/>
                  <c:y val="2.0945137191661189E-2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Овъёос,    1728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024925811191086"/>
                      <c:h val="0.1445613687786881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407269720559847"/>
                  <c:y val="7.6198263678578654E-2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гурвалжин будаа,10.0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[XAA1_2_taniltuulga_8.xlsx]ХАА6!$D$52:$D$54</c:f>
              <c:strCache>
                <c:ptCount val="3"/>
                <c:pt idx="0">
                  <c:v>Буудай</c:v>
                </c:pt>
                <c:pt idx="1">
                  <c:v>Овъёос</c:v>
                </c:pt>
                <c:pt idx="2">
                  <c:v>гурвалжин будаа</c:v>
                </c:pt>
              </c:strCache>
            </c:strRef>
          </c:cat>
          <c:val>
            <c:numRef>
              <c:f>[XAA1_2_taniltuulga_8.xlsx]ХАА6!$E$52:$E$54</c:f>
              <c:numCache>
                <c:formatCode>General</c:formatCode>
                <c:ptCount val="3"/>
                <c:pt idx="0">
                  <c:v>7958</c:v>
                </c:pt>
                <c:pt idx="1">
                  <c:v>1728</c:v>
                </c:pt>
                <c:pt idx="2" formatCode="_(* #,##0.0_);_(* \(#,##0.0\);_(* &quot;-&quot;?_);_(@_)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r>
              <a:rPr lang="mn-MN" sz="1200" b="0" dirty="0">
                <a:latin typeface="Arial" pitchFamily="34" charset="0"/>
                <a:cs typeface="Arial" pitchFamily="34" charset="0"/>
              </a:rPr>
              <a:t>Хүнсний</a:t>
            </a:r>
            <a:r>
              <a:rPr lang="mn-MN" sz="1200" b="0" baseline="0" dirty="0">
                <a:latin typeface="Arial" pitchFamily="34" charset="0"/>
                <a:cs typeface="Arial" pitchFamily="34" charset="0"/>
              </a:rPr>
              <a:t> ногоо тариалсан талбай /төрлөөр/</a:t>
            </a:r>
            <a:endParaRPr lang="mn-MN" sz="1200" b="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1400469544154716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[XAA1_2_taniltuulga_8.xlsx]ХАА6!$E$39</c:f>
              <c:strCache>
                <c:ptCount val="1"/>
                <c:pt idx="0">
                  <c:v>Тариалсан талбай га-р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1107424388382379"/>
                  <c:y val="5.4495613576031374E-2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Байцаа, </a:t>
                    </a:r>
                  </a:p>
                  <a:p>
                    <a:r>
                      <a:rPr lang="mn-MN"/>
                      <a:t>2.6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328468408239004E-2"/>
                  <c:y val="2.93093825771323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8842780169065199"/>
                  <c:y val="-2.2739971576243242E-2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Шар манжин,</a:t>
                    </a:r>
                  </a:p>
                  <a:p>
                    <a:r>
                      <a:rPr lang="mn-MN"/>
                      <a:t> 7.8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2160485024919501E-3"/>
                  <c:y val="6.9245952448658665E-2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Сонгино, </a:t>
                    </a:r>
                  </a:p>
                  <a:p>
                    <a:r>
                      <a:rPr lang="mn-MN"/>
                      <a:t>6.1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371365210044949E-2"/>
                  <c:y val="0.1523405157047214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7437582170757188"/>
                  <c:y val="8.486484867553872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mn-MN"/>
                      <a:t>Тарвас,</a:t>
                    </a:r>
                  </a:p>
                  <a:p>
                    <a:r>
                      <a:rPr lang="mn-MN"/>
                      <a:t> 0.05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189496225530786E-2"/>
                  <c:y val="-1.8055191017789445E-2"/>
                </c:manualLayout>
              </c:layout>
              <c:tx>
                <c:rich>
                  <a:bodyPr/>
                  <a:lstStyle/>
                  <a:p>
                    <a:endParaRPr lang="mn-MN" dirty="0" smtClean="0"/>
                  </a:p>
                  <a:p>
                    <a:r>
                      <a:rPr lang="mn-MN" dirty="0" smtClean="0"/>
                      <a:t>Хулуу, </a:t>
                    </a:r>
                  </a:p>
                  <a:p>
                    <a:r>
                      <a:rPr lang="mn-MN" dirty="0" smtClean="0"/>
                      <a:t> </a:t>
                    </a:r>
                    <a:r>
                      <a:rPr lang="mn-MN" dirty="0"/>
                      <a:t>0.03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9376466942319759"/>
                  <c:y val="-3.48946485855934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[XAA1_2_taniltuulga_8.xlsx]ХАА6!$D$40:$D$48</c:f>
              <c:strCache>
                <c:ptCount val="9"/>
                <c:pt idx="0">
                  <c:v>Байцаа</c:v>
                </c:pt>
                <c:pt idx="1">
                  <c:v>Лууван</c:v>
                </c:pt>
                <c:pt idx="2">
                  <c:v>Шар манжин</c:v>
                </c:pt>
                <c:pt idx="3">
                  <c:v>Сонгино</c:v>
                </c:pt>
                <c:pt idx="4">
                  <c:v>Өргөст хэмх</c:v>
                </c:pt>
                <c:pt idx="5">
                  <c:v>Улаан лооль</c:v>
                </c:pt>
                <c:pt idx="6">
                  <c:v>Тарвас</c:v>
                </c:pt>
                <c:pt idx="7">
                  <c:v>Хулуу</c:v>
                </c:pt>
                <c:pt idx="8">
                  <c:v>Бусад</c:v>
                </c:pt>
              </c:strCache>
            </c:strRef>
          </c:cat>
          <c:val>
            <c:numRef>
              <c:f>[XAA1_2_taniltuulga_8.xlsx]ХАА6!$E$40:$E$48</c:f>
              <c:numCache>
                <c:formatCode>General</c:formatCode>
                <c:ptCount val="9"/>
                <c:pt idx="0">
                  <c:v>2.6</c:v>
                </c:pt>
                <c:pt idx="1">
                  <c:v>7.8</c:v>
                </c:pt>
                <c:pt idx="2">
                  <c:v>7.8</c:v>
                </c:pt>
                <c:pt idx="3">
                  <c:v>6.1</c:v>
                </c:pt>
                <c:pt idx="4">
                  <c:v>2.2999999999999998</c:v>
                </c:pt>
                <c:pt idx="5">
                  <c:v>1.1000000000000001</c:v>
                </c:pt>
                <c:pt idx="6">
                  <c:v>0.05</c:v>
                </c:pt>
                <c:pt idx="7">
                  <c:v>3.0000000000000002E-2</c:v>
                </c:pt>
                <c:pt idx="8">
                  <c:v>1.8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>
                <a:latin typeface="Arial" pitchFamily="34" charset="0"/>
                <a:cs typeface="Arial" pitchFamily="34" charset="0"/>
              </a:rPr>
              <a:t>Бэлтгэсэн өвс тн-оор, жил бүрийн 8 сарын байдлаар </a:t>
            </a:r>
            <a:endParaRPr lang="en-US" sz="14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Sheet1!$C$13:$C$17</c:f>
              <c:strCache>
                <c:ptCount val="5"/>
                <c:pt idx="0">
                  <c:v>2011 I-VIII</c:v>
                </c:pt>
                <c:pt idx="1">
                  <c:v>2012 I-VIII</c:v>
                </c:pt>
                <c:pt idx="2">
                  <c:v>2013 I-VIII</c:v>
                </c:pt>
                <c:pt idx="3">
                  <c:v>2014 I-VIII</c:v>
                </c:pt>
                <c:pt idx="4">
                  <c:v>2015 I-VIII</c:v>
                </c:pt>
              </c:strCache>
            </c:strRef>
          </c:cat>
          <c:val>
            <c:numRef>
              <c:f>Sheet1!$D$13:$D$17</c:f>
              <c:numCache>
                <c:formatCode>General</c:formatCode>
                <c:ptCount val="5"/>
                <c:pt idx="0">
                  <c:v>3531.5</c:v>
                </c:pt>
                <c:pt idx="1">
                  <c:v>3069.2</c:v>
                </c:pt>
                <c:pt idx="2">
                  <c:v>1717.5</c:v>
                </c:pt>
                <c:pt idx="3">
                  <c:v>7786.1</c:v>
                </c:pt>
                <c:pt idx="4">
                  <c:v>2606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215936"/>
        <c:axId val="209215152"/>
      </c:barChart>
      <c:catAx>
        <c:axId val="209215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9215152"/>
        <c:crosses val="autoZero"/>
        <c:auto val="1"/>
        <c:lblAlgn val="ctr"/>
        <c:lblOffset val="100"/>
        <c:noMultiLvlLbl val="0"/>
      </c:catAx>
      <c:valAx>
        <c:axId val="209215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9215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r>
              <a:rPr lang="mn-MN"/>
              <a:t>Бүртгэлтэй ажилгүй иргэдийн тоо, жил бүрийн </a:t>
            </a:r>
            <a:r>
              <a:rPr lang="en-US"/>
              <a:t>8</a:t>
            </a:r>
            <a:r>
              <a:rPr lang="mn-MN"/>
              <a:t> дугаар сарын байдлаар </a:t>
            </a:r>
          </a:p>
        </c:rich>
      </c:tx>
      <c:layout>
        <c:manualLayout>
          <c:xMode val="edge"/>
          <c:yMode val="edge"/>
          <c:x val="0.10017610299460579"/>
          <c:y val="3.912367510658569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45E-2"/>
          <c:y val="0.19792551838717409"/>
          <c:w val="0.96882748848742473"/>
          <c:h val="0.70393410851927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75000"/>
                </a:schemeClr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slaid!$B$3:$K$3</c:f>
              <c:numCache>
                <c:formatCode>0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slaid!$B$4:$K$4</c:f>
              <c:numCache>
                <c:formatCode>0</c:formatCode>
                <c:ptCount val="10"/>
                <c:pt idx="0">
                  <c:v>964</c:v>
                </c:pt>
                <c:pt idx="1">
                  <c:v>784</c:v>
                </c:pt>
                <c:pt idx="2" formatCode="#\ ##0">
                  <c:v>1053</c:v>
                </c:pt>
                <c:pt idx="3" formatCode="#\ ##0">
                  <c:v>1295</c:v>
                </c:pt>
                <c:pt idx="4" formatCode="#\ ##0">
                  <c:v>1277</c:v>
                </c:pt>
                <c:pt idx="5" formatCode="#\ ##0">
                  <c:v>975</c:v>
                </c:pt>
                <c:pt idx="6">
                  <c:v>810</c:v>
                </c:pt>
                <c:pt idx="7">
                  <c:v>903</c:v>
                </c:pt>
                <c:pt idx="8">
                  <c:v>323</c:v>
                </c:pt>
                <c:pt idx="9">
                  <c:v>853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254518304"/>
        <c:axId val="254518696"/>
      </c:barChart>
      <c:catAx>
        <c:axId val="25451830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254518696"/>
        <c:crosses val="autoZero"/>
        <c:auto val="1"/>
        <c:lblAlgn val="ctr"/>
        <c:lblOffset val="100"/>
        <c:noMultiLvlLbl val="0"/>
      </c:catAx>
      <c:valAx>
        <c:axId val="254518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254518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>
                <a:latin typeface="Arial" pitchFamily="34" charset="0"/>
              </a:rPr>
              <a:t>Эндсэн хүүхдийн тоо, эхний </a:t>
            </a:r>
            <a:r>
              <a:rPr lang="en-US" sz="1100" baseline="0">
                <a:latin typeface="Arial" pitchFamily="34" charset="0"/>
              </a:rPr>
              <a:t>8</a:t>
            </a:r>
            <a:r>
              <a:rPr lang="mn-MN" sz="1100" baseline="0">
                <a:latin typeface="Arial" pitchFamily="34" charset="0"/>
              </a:rPr>
              <a:t> сарын байдлаар</a:t>
            </a:r>
            <a:endParaRPr lang="en-US" sz="1100" baseline="0">
              <a:latin typeface="Arial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7936316100022409"/>
          <c:w val="0.93888888888889155"/>
          <c:h val="0.5438017643627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baseline="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baseline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rPr>
                      <a:t>21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777777777777861E-3"/>
                  <c:y val="5.1679586563307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mend1'!$C$9:$F$9</c:f>
              <c:strCache>
                <c:ptCount val="4"/>
                <c:pt idx="0">
                  <c:v>2012.I-VIII</c:v>
                </c:pt>
                <c:pt idx="1">
                  <c:v>2013.I-VIII</c:v>
                </c:pt>
                <c:pt idx="2">
                  <c:v>2014.I-VIII</c:v>
                </c:pt>
                <c:pt idx="3">
                  <c:v>2015.I-VIII</c:v>
                </c:pt>
              </c:strCache>
            </c:strRef>
          </c:cat>
          <c:val>
            <c:numRef>
              <c:f>'eruul mend1'!$C$10:$F$10</c:f>
              <c:numCache>
                <c:formatCode>General</c:formatCode>
                <c:ptCount val="4"/>
                <c:pt idx="0">
                  <c:v>22</c:v>
                </c:pt>
                <c:pt idx="1">
                  <c:v>16</c:v>
                </c:pt>
                <c:pt idx="2">
                  <c:v>21</c:v>
                </c:pt>
                <c:pt idx="3">
                  <c:v>14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baseline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mend1'!$C$9:$F$9</c:f>
              <c:strCache>
                <c:ptCount val="4"/>
                <c:pt idx="0">
                  <c:v>2012.I-VIII</c:v>
                </c:pt>
                <c:pt idx="1">
                  <c:v>2013.I-VIII</c:v>
                </c:pt>
                <c:pt idx="2">
                  <c:v>2014.I-VIII</c:v>
                </c:pt>
                <c:pt idx="3">
                  <c:v>2015.I-VIII</c:v>
                </c:pt>
              </c:strCache>
            </c:strRef>
          </c:cat>
          <c:val>
            <c:numRef>
              <c:f>'eruul mend1'!$C$11:$F$11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5"/>
        <c:axId val="207067656"/>
        <c:axId val="207069616"/>
      </c:barChart>
      <c:catAx>
        <c:axId val="207067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7069616"/>
        <c:crosses val="autoZero"/>
        <c:auto val="1"/>
        <c:lblAlgn val="ctr"/>
        <c:lblOffset val="100"/>
        <c:noMultiLvlLbl val="0"/>
      </c:catAx>
      <c:valAx>
        <c:axId val="20706961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070676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 dirty="0">
                <a:latin typeface="Arial" pitchFamily="34" charset="0"/>
              </a:rPr>
              <a:t>Амаржсан эх, амьд төрсөн хүүхдийн тоо эхний </a:t>
            </a:r>
            <a:r>
              <a:rPr lang="en-US" sz="1100" baseline="0" dirty="0">
                <a:latin typeface="Arial" pitchFamily="34" charset="0"/>
              </a:rPr>
              <a:t> </a:t>
            </a:r>
            <a:r>
              <a:rPr lang="en-US" sz="1100" baseline="0" dirty="0" smtClean="0">
                <a:latin typeface="Arial" pitchFamily="34" charset="0"/>
              </a:rPr>
              <a:t>8 </a:t>
            </a:r>
            <a:r>
              <a:rPr lang="mn-MN" sz="1100" baseline="0" dirty="0">
                <a:latin typeface="Arial" pitchFamily="34" charset="0"/>
              </a:rPr>
              <a:t>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392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444444444444502E-2"/>
          <c:y val="0.2236111111111112"/>
          <c:w val="0.93888888888889155"/>
          <c:h val="0.5098899095946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 baseline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mend1'!$B$16:$E$16</c:f>
              <c:strCache>
                <c:ptCount val="4"/>
                <c:pt idx="0">
                  <c:v>2012.I-VIII</c:v>
                </c:pt>
                <c:pt idx="1">
                  <c:v>2013.I-VIII</c:v>
                </c:pt>
                <c:pt idx="2">
                  <c:v>2014.I-VIII</c:v>
                </c:pt>
                <c:pt idx="3">
                  <c:v>2015.I-VIII</c:v>
                </c:pt>
              </c:strCache>
            </c:strRef>
          </c:cat>
          <c:val>
            <c:numRef>
              <c:f>'eruul mend1'!$B$17:$E$17</c:f>
              <c:numCache>
                <c:formatCode>General</c:formatCode>
                <c:ptCount val="4"/>
                <c:pt idx="0">
                  <c:v>866</c:v>
                </c:pt>
                <c:pt idx="1">
                  <c:v>833</c:v>
                </c:pt>
                <c:pt idx="2">
                  <c:v>883</c:v>
                </c:pt>
                <c:pt idx="3">
                  <c:v>946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884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aseline="0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mend1'!$B$16:$E$16</c:f>
              <c:strCache>
                <c:ptCount val="4"/>
                <c:pt idx="0">
                  <c:v>2012.I-VIII</c:v>
                </c:pt>
                <c:pt idx="1">
                  <c:v>2013.I-VIII</c:v>
                </c:pt>
                <c:pt idx="2">
                  <c:v>2014.I-VIII</c:v>
                </c:pt>
                <c:pt idx="3">
                  <c:v>2015.I-VIII</c:v>
                </c:pt>
              </c:strCache>
            </c:strRef>
          </c:cat>
          <c:val>
            <c:numRef>
              <c:f>'eruul mend1'!$B$18:$E$18</c:f>
              <c:numCache>
                <c:formatCode>General</c:formatCode>
                <c:ptCount val="4"/>
                <c:pt idx="0">
                  <c:v>875</c:v>
                </c:pt>
                <c:pt idx="1">
                  <c:v>839</c:v>
                </c:pt>
                <c:pt idx="2">
                  <c:v>884</c:v>
                </c:pt>
                <c:pt idx="3">
                  <c:v>947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6"/>
        <c:axId val="207067264"/>
        <c:axId val="207062952"/>
      </c:barChart>
      <c:catAx>
        <c:axId val="20706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7062952"/>
        <c:crosses val="autoZero"/>
        <c:auto val="1"/>
        <c:lblAlgn val="ctr"/>
        <c:lblOffset val="100"/>
        <c:noMultiLvlLbl val="0"/>
      </c:catAx>
      <c:valAx>
        <c:axId val="20706295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07067264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8 </a:t>
            </a:r>
            <a:r>
              <a:rPr lang="mn-MN" sz="1100">
                <a:latin typeface="Arial" pitchFamily="34" charset="0"/>
                <a:cs typeface="Arial" pitchFamily="34" charset="0"/>
              </a:rPr>
              <a:t>сарын байдлаар</a:t>
            </a:r>
          </a:p>
        </c:rich>
      </c:tx>
      <c:layout>
        <c:manualLayout>
          <c:xMode val="edge"/>
          <c:yMode val="edge"/>
          <c:x val="0.21042865228227381"/>
          <c:y val="5.442176870748295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'eruul mend2'!$A$14:$B$14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" lastClr="FFFFFF"/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10"/>
              <c:tx>
                <c:rich>
                  <a:bodyPr/>
                  <a:lstStyle/>
                  <a:p>
                    <a:pPr>
                      <a:defRPr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rPr>
                      <a:t>359</a:t>
                    </a:r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'eruul mend2'!$C$13:$N$13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'eruul mend2'!$C$14:$N$14</c:f>
              <c:numCache>
                <c:formatCode>General</c:formatCode>
                <c:ptCount val="12"/>
                <c:pt idx="0">
                  <c:v>221</c:v>
                </c:pt>
                <c:pt idx="1">
                  <c:v>287</c:v>
                </c:pt>
                <c:pt idx="2">
                  <c:v>438</c:v>
                </c:pt>
                <c:pt idx="3">
                  <c:v>340</c:v>
                </c:pt>
                <c:pt idx="4">
                  <c:v>927</c:v>
                </c:pt>
                <c:pt idx="5">
                  <c:v>540</c:v>
                </c:pt>
                <c:pt idx="6">
                  <c:v>326</c:v>
                </c:pt>
                <c:pt idx="7">
                  <c:v>389</c:v>
                </c:pt>
                <c:pt idx="8">
                  <c:v>448</c:v>
                </c:pt>
                <c:pt idx="9">
                  <c:v>755</c:v>
                </c:pt>
                <c:pt idx="10">
                  <c:v>359</c:v>
                </c:pt>
                <c:pt idx="11">
                  <c:v>530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07063736"/>
        <c:axId val="207064128"/>
      </c:barChart>
      <c:catAx>
        <c:axId val="207063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7064128"/>
        <c:crosses val="autoZero"/>
        <c:auto val="1"/>
        <c:lblAlgn val="ctr"/>
        <c:lblOffset val="100"/>
        <c:noMultiLvlLbl val="0"/>
      </c:catAx>
      <c:valAx>
        <c:axId val="20706412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070637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улмаас гэмтсэн, нас барсан хүний тоо, жил бүрийн эхний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</a:t>
            </a:r>
            <a:endParaRPr lang="en-US" sz="1200" b="1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021135174143937"/>
          <c:y val="2.312386768059945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hereg1'!$G$3</c:f>
              <c:strCache>
                <c:ptCount val="1"/>
                <c:pt idx="0">
                  <c:v>Гэмтэж осолдсон хүн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2013.I-VIII</c:v>
                </c:pt>
                <c:pt idx="1">
                  <c:v>2014.I-VIII</c:v>
                </c:pt>
                <c:pt idx="2">
                  <c:v>2015.I-VIII</c:v>
                </c:pt>
              </c:strCache>
            </c:strRef>
          </c:cat>
          <c:val>
            <c:numRef>
              <c:f>'gemt hereg1'!$H$3:$J$3</c:f>
              <c:numCache>
                <c:formatCode>General</c:formatCode>
                <c:ptCount val="3"/>
                <c:pt idx="0">
                  <c:v>82</c:v>
                </c:pt>
                <c:pt idx="1">
                  <c:v>96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'gemt hereg1'!$G$4</c:f>
              <c:strCache>
                <c:ptCount val="1"/>
                <c:pt idx="0">
                  <c:v>Нас барсан хүн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2013.I-VIII</c:v>
                </c:pt>
                <c:pt idx="1">
                  <c:v>2014.I-VIII</c:v>
                </c:pt>
                <c:pt idx="2">
                  <c:v>2015.I-VIII</c:v>
                </c:pt>
              </c:strCache>
            </c:strRef>
          </c:cat>
          <c:val>
            <c:numRef>
              <c:f>'gemt hereg1'!$H$4:$J$4</c:f>
              <c:numCache>
                <c:formatCode>General</c:formatCode>
                <c:ptCount val="3"/>
                <c:pt idx="0">
                  <c:v>16</c:v>
                </c:pt>
                <c:pt idx="1">
                  <c:v>24</c:v>
                </c:pt>
                <c:pt idx="2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4519480"/>
        <c:axId val="254519872"/>
      </c:barChart>
      <c:catAx>
        <c:axId val="254519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4519872"/>
        <c:crosses val="autoZero"/>
        <c:auto val="1"/>
        <c:lblAlgn val="ctr"/>
        <c:lblOffset val="100"/>
        <c:noMultiLvlLbl val="0"/>
      </c:catAx>
      <c:valAx>
        <c:axId val="254519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4519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274081488947175E-2"/>
          <c:y val="0.88801287839256049"/>
          <c:w val="0.90043969128652468"/>
          <c:h val="7.941003594106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 улмаас учирсан хохирлын хэмжээ, жил бүрийн эхний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дугаар сарын байдлаар, сая төгрөг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4591194968553458E-2"/>
          <c:y val="0.28986454646404164"/>
          <c:w val="0.93081761006289354"/>
          <c:h val="0.51030915574926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Нийт хохирол /сая төгрөг/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2013.I-VIII</c:v>
                </c:pt>
                <c:pt idx="1">
                  <c:v>2014.I-VIII</c:v>
                </c:pt>
                <c:pt idx="2">
                  <c:v>2015.I-VIII</c:v>
                </c:pt>
              </c:strCache>
            </c:strRef>
          </c:cat>
          <c:val>
            <c:numRef>
              <c:f>'gemt hereg1'!$H$22:$J$22</c:f>
              <c:numCache>
                <c:formatCode>0.0</c:formatCode>
                <c:ptCount val="3"/>
                <c:pt idx="0">
                  <c:v>374.6</c:v>
                </c:pt>
                <c:pt idx="1">
                  <c:v>260.89999999999975</c:v>
                </c:pt>
                <c:pt idx="2">
                  <c:v>736.2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2013.I-VIII</c:v>
                </c:pt>
                <c:pt idx="1">
                  <c:v>2014.I-VIII</c:v>
                </c:pt>
                <c:pt idx="2">
                  <c:v>2015.I-VIII</c:v>
                </c:pt>
              </c:strCache>
            </c:strRef>
          </c:cat>
          <c:val>
            <c:numRef>
              <c:f>'gemt hereg1'!$H$23:$J$23</c:f>
              <c:numCache>
                <c:formatCode>0.0</c:formatCode>
                <c:ptCount val="3"/>
                <c:pt idx="0">
                  <c:v>83.5</c:v>
                </c:pt>
                <c:pt idx="1">
                  <c:v>84.4</c:v>
                </c:pt>
                <c:pt idx="2">
                  <c:v>81.8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4520656"/>
        <c:axId val="384309808"/>
      </c:barChart>
      <c:catAx>
        <c:axId val="25452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4309808"/>
        <c:crosses val="autoZero"/>
        <c:auto val="1"/>
        <c:lblAlgn val="ctr"/>
        <c:lblOffset val="100"/>
        <c:noMultiLvlLbl val="0"/>
      </c:catAx>
      <c:valAx>
        <c:axId val="38430980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5452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488238498489593E-2"/>
          <c:y val="0.88848867925369768"/>
          <c:w val="0.98074679344327265"/>
          <c:h val="8.31927314134172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гдсэн гэмт хэргийн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тоо, жил бүрийн </a:t>
            </a:r>
            <a:endParaRPr lang="mn-MN" sz="1200" b="1" i="0" u="none" strike="noStrike" baseline="0">
              <a:solidFill>
                <a:srgbClr val="424242"/>
              </a:solidFill>
              <a:latin typeface="Arial"/>
              <a:cs typeface="Arial"/>
            </a:endParaRP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эхний 8 д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угаар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сарын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байдлаар </a:t>
            </a:r>
          </a:p>
        </c:rich>
      </c:tx>
      <c:layout>
        <c:manualLayout>
          <c:xMode val="edge"/>
          <c:yMode val="edge"/>
          <c:x val="0.29393301838633873"/>
          <c:y val="2.70863512980242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69E-2"/>
          <c:y val="0.18097222222222262"/>
          <c:w val="0.96882748848742473"/>
          <c:h val="0.68352692434254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chemeClr val="accent2"/>
            </a:solidFill>
            <a:ln w="25400">
              <a:solidFill>
                <a:schemeClr val="accent2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slaid!$B$3:$K$3</c:f>
              <c:numCache>
                <c:formatCode>0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slaid!$B$4:$K$4</c:f>
              <c:numCache>
                <c:formatCode>0</c:formatCode>
                <c:ptCount val="10"/>
                <c:pt idx="0">
                  <c:v>105</c:v>
                </c:pt>
                <c:pt idx="1">
                  <c:v>147</c:v>
                </c:pt>
                <c:pt idx="2">
                  <c:v>120</c:v>
                </c:pt>
                <c:pt idx="3">
                  <c:v>118</c:v>
                </c:pt>
                <c:pt idx="4">
                  <c:v>114</c:v>
                </c:pt>
                <c:pt idx="5">
                  <c:v>146</c:v>
                </c:pt>
                <c:pt idx="6">
                  <c:v>160</c:v>
                </c:pt>
                <c:pt idx="7" formatCode="General">
                  <c:v>195</c:v>
                </c:pt>
                <c:pt idx="8" formatCode="General">
                  <c:v>217</c:v>
                </c:pt>
                <c:pt idx="9" formatCode="General">
                  <c:v>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384310984"/>
        <c:axId val="384308240"/>
      </c:barChart>
      <c:catAx>
        <c:axId val="38431098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384308240"/>
        <c:crosses val="autoZero"/>
        <c:auto val="1"/>
        <c:lblAlgn val="ctr"/>
        <c:lblOffset val="100"/>
        <c:noMultiLvlLbl val="0"/>
      </c:catAx>
      <c:valAx>
        <c:axId val="384308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384310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071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7E1D-4B3E-4DFD-82C8-1EE3A4C7C6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2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780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685800" y="2133600"/>
            <a:ext cx="79835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СҮХБААТАР АЙМГИЙН </a:t>
            </a:r>
            <a:endParaRPr lang="mn-MN" altLang="en-US" sz="4400" b="1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38200" y="3505200"/>
            <a:ext cx="7924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201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mn-MN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mn-MN" altLang="en-US" sz="3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оны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r>
              <a:rPr lang="en-US" altLang="en-US" sz="3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8</a:t>
            </a:r>
            <a:r>
              <a:rPr lang="mn-MN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дугаар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191000" y="1143000"/>
            <a:ext cx="0" cy="541020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685800" y="3810000"/>
            <a:ext cx="3505200" cy="1588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99" y="35687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685800" y="4038600"/>
          <a:ext cx="3371849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762000" y="990600"/>
          <a:ext cx="32623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4876800" y="1066800"/>
            <a:ext cx="354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solidFill>
                  <a:prstClr val="black"/>
                </a:solidFill>
                <a:latin typeface="Arial" charset="0"/>
              </a:rPr>
              <a:t>Ургац хураалт, хадлан тэжээл, тн-оор, жил бүрийн 8 сарын байдлаар</a:t>
            </a:r>
            <a:endParaRPr lang="en-US" altLang="en-US" sz="1200" b="1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572000" y="1676401"/>
          <a:ext cx="4114800" cy="1600199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196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</a:tr>
              <a:tr h="347094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Хүнсний ногоо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6959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Төмс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</a:tr>
              <a:tr h="347094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Бэлтгэсэн өвс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3 531.5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3 069.2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1 717.5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7 786.1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2093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Бэлтгэсэн гар тэжээл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4419600" y="3505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872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38100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" y="4492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636838" y="87153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САЛБАРЫН НИЙТ </a:t>
            </a:r>
            <a:r>
              <a:rPr lang="mn-MN" altLang="en-US" sz="1200" b="1" dirty="0" smtClean="0">
                <a:latin typeface="Arial" charset="0"/>
              </a:rPr>
              <a:t>БҮТЭЭГДЭХҮҮН, </a:t>
            </a:r>
            <a:endParaRPr lang="en-US" altLang="en-US" sz="1200" b="1" dirty="0">
              <a:latin typeface="Arial" charset="0"/>
            </a:endParaRPr>
          </a:p>
          <a:p>
            <a:pPr algn="ctr"/>
            <a:r>
              <a:rPr lang="mn-MN" altLang="en-US" sz="1200" b="1" dirty="0">
                <a:latin typeface="Arial" charset="0"/>
              </a:rPr>
              <a:t>2005 оны зэрэгцүүлэх үнээр</a:t>
            </a:r>
            <a:r>
              <a:rPr lang="en-US" altLang="en-US" sz="1200" b="1" dirty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</a:t>
            </a:r>
            <a:r>
              <a:rPr lang="mn-MN" altLang="en-US" sz="1200" b="1" dirty="0">
                <a:latin typeface="Arial" charset="0"/>
              </a:rPr>
              <a:t>төг</a:t>
            </a:r>
            <a:endParaRPr lang="en-US" altLang="en-US" sz="1200" dirty="0"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90600" y="37338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5400" y="13716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r>
                        <a:rPr lang="mn-MN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r>
                        <a:rPr lang="mn-MN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r>
                        <a:rPr lang="mn-MN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17 219.2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389.9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15 832.3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96.6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965.4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901.9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11 678.1</a:t>
                      </a: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98.1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220.3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293.1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313.1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106.8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303.5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194.8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3 841.1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91.6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8496300" y="16383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055688" y="9906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390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438400" y="3886200"/>
            <a:ext cx="556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</a:t>
            </a:r>
            <a:r>
              <a:rPr lang="mn-MN" altLang="en-US" sz="1200" b="1" dirty="0" smtClean="0">
                <a:latin typeface="Arial" charset="0"/>
              </a:rPr>
              <a:t>БОРЛУУЛСАН БҮТЭЭГДЭХҮҮН, оны үнээр</a:t>
            </a:r>
            <a:r>
              <a:rPr lang="en-US" altLang="en-US" sz="1200" b="1" dirty="0" smtClean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295400" y="41910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r>
                        <a:rPr lang="mn-MN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r>
                        <a:rPr lang="mn-MN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r>
                        <a:rPr lang="mn-MN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r>
                        <a:rPr lang="mn-MN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r>
                        <a:rPr lang="mn-MN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703.9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505.9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77 219.8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139.1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338.9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476.7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71 278.5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141.2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784.3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682.8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1 111.7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580.7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346.5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4 829.5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144.3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B34A27-36F3-4ADB-AF37-C6F3F98C21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/>
              <a:t>12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D:\2013\12. December 2013\displa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685800" y="1077913"/>
            <a:ext cx="7543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2200" y="3352800"/>
            <a:ext cx="6553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www.facebook.com/statistic</a:t>
            </a:r>
            <a:endParaRPr lang="mn-MN" altLang="en-US" sz="4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19600"/>
            <a:ext cx="7239000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mn-MN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сайт: </a:t>
            </a:r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sukhbaatar.nso.mn</a:t>
            </a:r>
          </a:p>
          <a:p>
            <a:r>
              <a:rPr lang="mn-MN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Майл хаяг: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sukhbaatar@nso.mn</a:t>
            </a:r>
          </a:p>
          <a:p>
            <a: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statistic_sukh@yahoo.com</a:t>
            </a:r>
            <a:endParaRPr lang="mn-MN" altLang="en-US" sz="38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эхний 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8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түвшингээр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201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5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оны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8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дугаар сарын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181412"/>
              </p:ext>
            </p:extLst>
          </p:nvPr>
        </p:nvGraphicFramePr>
        <p:xfrm>
          <a:off x="710682" y="1618052"/>
          <a:ext cx="4223268" cy="2420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671724"/>
              </p:ext>
            </p:extLst>
          </p:nvPr>
        </p:nvGraphicFramePr>
        <p:xfrm>
          <a:off x="4963886" y="1452264"/>
          <a:ext cx="4103914" cy="2586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830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954259"/>
              </p:ext>
            </p:extLst>
          </p:nvPr>
        </p:nvGraphicFramePr>
        <p:xfrm>
          <a:off x="726590" y="4240213"/>
          <a:ext cx="8188390" cy="2465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615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/>
          <p:nvPr/>
        </p:nvGraphicFramePr>
        <p:xfrm>
          <a:off x="4800600" y="1143000"/>
          <a:ext cx="4038600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609600" y="1066801"/>
          <a:ext cx="39624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1066800" y="4191000"/>
          <a:ext cx="7391400" cy="216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1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38335"/>
            <a:ext cx="3336" cy="320506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687656"/>
              </p:ext>
            </p:extLst>
          </p:nvPr>
        </p:nvGraphicFramePr>
        <p:xfrm>
          <a:off x="714149" y="1241264"/>
          <a:ext cx="4227739" cy="272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552107"/>
              </p:ext>
            </p:extLst>
          </p:nvPr>
        </p:nvGraphicFramePr>
        <p:xfrm>
          <a:off x="5029200" y="1219200"/>
          <a:ext cx="4038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463230"/>
              </p:ext>
            </p:extLst>
          </p:nvPr>
        </p:nvGraphicFramePr>
        <p:xfrm>
          <a:off x="723122" y="4419600"/>
          <a:ext cx="8192278" cy="2303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2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453356" y="3880644"/>
            <a:ext cx="5486400" cy="1111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91000" y="2895600"/>
            <a:ext cx="44196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72000" y="1035102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Сэжигтэн яллагчдын тоо, жил бүрийн 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8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дугаар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сарын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503612"/>
              </p:ext>
            </p:extLst>
          </p:nvPr>
        </p:nvGraphicFramePr>
        <p:xfrm>
          <a:off x="703263" y="1035102"/>
          <a:ext cx="3411537" cy="5594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690590"/>
              </p:ext>
            </p:extLst>
          </p:nvPr>
        </p:nvGraphicFramePr>
        <p:xfrm>
          <a:off x="4423762" y="1295400"/>
          <a:ext cx="4467225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879552"/>
              </p:ext>
            </p:extLst>
          </p:nvPr>
        </p:nvGraphicFramePr>
        <p:xfrm>
          <a:off x="4343400" y="2971801"/>
          <a:ext cx="4495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1" y="26670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1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90600" y="914400"/>
          <a:ext cx="7740833" cy="3201365"/>
        </p:xfrm>
        <a:graphic>
          <a:graphicData uri="http://schemas.openxmlformats.org/drawingml/2006/table">
            <a:tbl>
              <a:tblPr/>
              <a:tblGrid>
                <a:gridCol w="1549400"/>
                <a:gridCol w="1111604"/>
                <a:gridCol w="844196"/>
                <a:gridCol w="900821"/>
                <a:gridCol w="1111604"/>
                <a:gridCol w="1111604"/>
                <a:gridCol w="1111604"/>
              </a:tblGrid>
              <a:tr h="312075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   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ЗЭЭЛ,</a:t>
                      </a:r>
                      <a:r>
                        <a:rPr lang="mn-MN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ХАДГАЛАМЖИЙН ҮЛДЭГДЭЛ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банкуудаар, сарын эцэст, сая.төг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5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2014.I-VIII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2015.I-VIII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2014.I-VIII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2015.I-VIII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ÕÀÀÍ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58 300.3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56 091.3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62 985.9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17 498.6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13 873.8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14 865.2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ÕÀÑ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423.5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4 232.5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4 880.0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3 914.6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3 815.4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3 822.4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Голомт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5 835.0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5 719.3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4 948.3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1 195.4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1 130.9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1 088.9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26 535.0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25 563.8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25 889.5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11 344.8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10 348.5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11 761.5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Капитал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420.2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352.4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1 084.6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66.8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82.9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0" i="1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                    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95 514.0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91 959.3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99 788.3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34 020.2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29 180.8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31 620.9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876800" y="4343400"/>
          <a:ext cx="40386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762000" y="4419600"/>
          <a:ext cx="4191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125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1433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90600" y="3678238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1561306" y="3695700"/>
            <a:ext cx="5257006" cy="794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 rot="5400000">
            <a:off x="3429000" y="5105400"/>
            <a:ext cx="28956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/>
          <p:cNvGraphicFramePr/>
          <p:nvPr/>
        </p:nvGraphicFramePr>
        <p:xfrm>
          <a:off x="1066800" y="3733800"/>
          <a:ext cx="3733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724400" y="3657600"/>
          <a:ext cx="4171950" cy="272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1143000" y="990600"/>
          <a:ext cx="7391400" cy="2695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934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17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/>
          <p:nvPr/>
        </p:nvGraphicFramePr>
        <p:xfrm>
          <a:off x="1143000" y="1447800"/>
          <a:ext cx="7391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335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191000" y="1143000"/>
            <a:ext cx="0" cy="541020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99" y="35687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hart 10"/>
          <p:cNvGraphicFramePr/>
          <p:nvPr/>
        </p:nvGraphicFramePr>
        <p:xfrm>
          <a:off x="4419600" y="1371600"/>
          <a:ext cx="43815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914400" y="1066800"/>
          <a:ext cx="2971799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572000" y="3733800"/>
          <a:ext cx="4114800" cy="266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808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692</Words>
  <Application>Microsoft Office PowerPoint</Application>
  <PresentationFormat>On-screen Show (4:3)</PresentationFormat>
  <Paragraphs>219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 Unicode MS</vt:lpstr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Khad</dc:creator>
  <cp:lastModifiedBy>Ankhtsetseg</cp:lastModifiedBy>
  <cp:revision>293</cp:revision>
  <dcterms:created xsi:type="dcterms:W3CDTF">2006-08-16T00:00:00Z</dcterms:created>
  <dcterms:modified xsi:type="dcterms:W3CDTF">2016-09-12T05:56:01Z</dcterms:modified>
</cp:coreProperties>
</file>