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303" r:id="rId3"/>
    <p:sldId id="306" r:id="rId4"/>
    <p:sldId id="283" r:id="rId5"/>
    <p:sldId id="285" r:id="rId6"/>
    <p:sldId id="328" r:id="rId7"/>
    <p:sldId id="329" r:id="rId8"/>
    <p:sldId id="330" r:id="rId9"/>
    <p:sldId id="326" r:id="rId10"/>
    <p:sldId id="332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3" d="100"/>
          <a:sy n="103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.0\taniltsuulga_2015\taniltsuulga_10-r%20sar\taniltsuulga_10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.0\taniltsuulga_2015\taniltsuulga_10-r%20sar\taniltsuulga_10-r%20sar%20az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ll%20Users\Documents\taniltsuulga_2015\taniltsuulga_9-r%20sar\taniltsuulga_9-r%20sar%20azaa%2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.0\taniltsuulga_2015\taniltsuulga_10-r%20sar\taniltsuulga_10-r%20sar%20aza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.0\taniltsuulga_2015\taniltsuulga_10-r%20sar\taniltsuulga_10-r%20sar%20aza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5.0\taniltsuulga_2015\taniltsuulga_10-r%20sar\taniltsuulga_10-r%20sar%20aza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eruul%20mend,%20une,%20gemt%20hereg_10%20s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eruul%20mend,%20une,%20gemt%20hereg_10%20s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eruul%20mend,%20une,%20gemt%20hereg_10%20sa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65E-2"/>
          <c:y val="0.10185185185185186"/>
          <c:w val="0.93888888888888922"/>
          <c:h val="0.68159740449110562"/>
        </c:manualLayout>
      </c:layout>
      <c:lineChart>
        <c:grouping val="standar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2508</c:v>
                </c:pt>
                <c:pt idx="1">
                  <c:v>2097</c:v>
                </c:pt>
                <c:pt idx="2">
                  <c:v>2148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1544</c:v>
                </c:pt>
                <c:pt idx="1">
                  <c:v>964</c:v>
                </c:pt>
                <c:pt idx="2">
                  <c:v>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52992"/>
        <c:axId val="329047896"/>
      </c:lineChart>
      <c:catAx>
        <c:axId val="32905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9047896"/>
        <c:crosses val="autoZero"/>
        <c:auto val="1"/>
        <c:lblAlgn val="ctr"/>
        <c:lblOffset val="100"/>
        <c:noMultiLvlLbl val="0"/>
      </c:catAx>
      <c:valAx>
        <c:axId val="329047896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one"/>
        <c:crossAx val="3290529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8.1099956255468064E-2"/>
          <c:y val="0.8839665354330708"/>
          <c:w val="0.8378000874890642"/>
          <c:h val="7.899642752989215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20" b="0" i="0" u="none" strike="noStrike" kern="1200" baseline="0">
              <a:solidFill>
                <a:srgbClr val="424242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2015 оны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5139302633610441"/>
          <c:y val="1.96983630001149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6328353628347411"/>
          <c:w val="0.66547313164801958"/>
          <c:h val="0.807470876356483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hereg1'!$O$1:$O$13</c:f>
              <c:strCache>
                <c:ptCount val="13"/>
                <c:pt idx="0">
                  <c:v>Уулбаян</c:v>
                </c:pt>
                <c:pt idx="1">
                  <c:v>Наран</c:v>
                </c:pt>
                <c:pt idx="2">
                  <c:v>Онгон</c:v>
                </c:pt>
                <c:pt idx="3">
                  <c:v>Халзан</c:v>
                </c:pt>
                <c:pt idx="4">
                  <c:v>Асгат</c:v>
                </c:pt>
                <c:pt idx="5">
                  <c:v>Баяндэлгэр</c:v>
                </c:pt>
                <c:pt idx="6">
                  <c:v>Түмэнцогт</c:v>
                </c:pt>
                <c:pt idx="7">
                  <c:v>Дарьганга</c:v>
                </c:pt>
                <c:pt idx="8">
                  <c:v>Түвшинширээ</c:v>
                </c:pt>
                <c:pt idx="9">
                  <c:v>Мөнххаан</c:v>
                </c:pt>
                <c:pt idx="10">
                  <c:v>Сүхбаатар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hereg1'!$P$1:$P$13</c:f>
              <c:numCache>
                <c:formatCode>General</c:formatCode>
                <c:ptCount val="13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10</c:v>
                </c:pt>
                <c:pt idx="8">
                  <c:v>13</c:v>
                </c:pt>
                <c:pt idx="9">
                  <c:v>18</c:v>
                </c:pt>
                <c:pt idx="10">
                  <c:v>22</c:v>
                </c:pt>
                <c:pt idx="11">
                  <c:v>28</c:v>
                </c:pt>
                <c:pt idx="12">
                  <c:v>140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9032216"/>
        <c:axId val="329053776"/>
      </c:barChart>
      <c:catAx>
        <c:axId val="329032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053776"/>
        <c:crosses val="autoZero"/>
        <c:auto val="1"/>
        <c:lblAlgn val="ctr"/>
        <c:lblOffset val="100"/>
        <c:noMultiLvlLbl val="0"/>
      </c:catAx>
      <c:valAx>
        <c:axId val="32905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9032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2.9333339492564819E-2"/>
          <c:y val="7.2082018628537914E-2"/>
          <c:w val="0.94133332101487055"/>
          <c:h val="0.79770544927371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267</c:v>
                </c:pt>
                <c:pt idx="1">
                  <c:v>272</c:v>
                </c:pt>
                <c:pt idx="2">
                  <c:v>310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9043584"/>
        <c:axId val="329033784"/>
      </c:barChart>
      <c:catAx>
        <c:axId val="32904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29033784"/>
        <c:crosses val="autoZero"/>
        <c:auto val="1"/>
        <c:lblAlgn val="ctr"/>
        <c:lblOffset val="100"/>
        <c:noMultiLvlLbl val="0"/>
      </c:catAx>
      <c:valAx>
        <c:axId val="329033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90435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2015 оны </a:t>
            </a:r>
            <a:r>
              <a:rPr lang="en-US" sz="1200" baseline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hereg2'!$G$2:$G$14</c:f>
              <c:strCache>
                <c:ptCount val="13"/>
                <c:pt idx="0">
                  <c:v>Наран</c:v>
                </c:pt>
                <c:pt idx="1">
                  <c:v>Халзан</c:v>
                </c:pt>
                <c:pt idx="2">
                  <c:v>Асгат</c:v>
                </c:pt>
                <c:pt idx="3">
                  <c:v>Онгон</c:v>
                </c:pt>
                <c:pt idx="4">
                  <c:v>Уулбаян</c:v>
                </c:pt>
                <c:pt idx="5">
                  <c:v>Түмэнцогт</c:v>
                </c:pt>
                <c:pt idx="6">
                  <c:v>Баяндэлгэр</c:v>
                </c:pt>
                <c:pt idx="7">
                  <c:v>Түвшинширээ</c:v>
                </c:pt>
                <c:pt idx="8">
                  <c:v>Дарьганга</c:v>
                </c:pt>
                <c:pt idx="9">
                  <c:v>Сүхбаатар</c:v>
                </c:pt>
                <c:pt idx="10">
                  <c:v>Мөнххаан</c:v>
                </c:pt>
                <c:pt idx="11">
                  <c:v>Эрдэнэцагаан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hereg2'!$H$2:$H$14</c:f>
              <c:numCache>
                <c:formatCode>General</c:formatCode>
                <c:ptCount val="13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  <c:pt idx="8">
                  <c:v>9</c:v>
                </c:pt>
                <c:pt idx="9">
                  <c:v>17</c:v>
                </c:pt>
                <c:pt idx="10">
                  <c:v>21</c:v>
                </c:pt>
                <c:pt idx="11">
                  <c:v>21</c:v>
                </c:pt>
                <c:pt idx="12">
                  <c:v>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329049464"/>
        <c:axId val="329048680"/>
      </c:barChart>
      <c:catAx>
        <c:axId val="329049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048680"/>
        <c:crosses val="autoZero"/>
        <c:auto val="1"/>
        <c:lblAlgn val="ctr"/>
        <c:lblOffset val="100"/>
        <c:noMultiLvlLbl val="0"/>
      </c:catAx>
      <c:valAx>
        <c:axId val="329048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2904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Зээлийн өрийн үлдэгдэл тэрбум төгрөг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692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 (2)'!$A$4:$A$8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'grafic (2)'!$B$4:$B$8</c:f>
              <c:numCache>
                <c:formatCode>General</c:formatCode>
                <c:ptCount val="5"/>
                <c:pt idx="0">
                  <c:v>34.300000000000011</c:v>
                </c:pt>
                <c:pt idx="1">
                  <c:v>46.8</c:v>
                </c:pt>
                <c:pt idx="2">
                  <c:v>73.3</c:v>
                </c:pt>
                <c:pt idx="3" formatCode="###\ ##0.0">
                  <c:v>97.3</c:v>
                </c:pt>
                <c:pt idx="4" formatCode="0.0">
                  <c:v>99.656999999999982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5164344"/>
        <c:axId val="325163952"/>
      </c:barChart>
      <c:catAx>
        <c:axId val="32516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5163952"/>
        <c:crosses val="autoZero"/>
        <c:auto val="1"/>
        <c:lblAlgn val="ctr"/>
        <c:lblOffset val="100"/>
        <c:noMultiLvlLbl val="0"/>
      </c:catAx>
      <c:valAx>
        <c:axId val="325163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5164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Хадгаламжийн үлдэгдэл тэрбум төгрөг</a:t>
            </a:r>
            <a:endParaRPr lang="en-US" sz="12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'grafic (2)'!$A$4:$A$8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'grafic (2)'!$C$4:$C$8</c:f>
              <c:numCache>
                <c:formatCode>0.0</c:formatCode>
                <c:ptCount val="5"/>
                <c:pt idx="0" formatCode="General">
                  <c:v>15.8</c:v>
                </c:pt>
                <c:pt idx="1">
                  <c:v>21</c:v>
                </c:pt>
                <c:pt idx="2" formatCode="General">
                  <c:v>25.8</c:v>
                </c:pt>
                <c:pt idx="3" formatCode="###\ ##0.0">
                  <c:v>28.7</c:v>
                </c:pt>
                <c:pt idx="4" formatCode="#\ ##0.0">
                  <c:v>30.785099999999996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5166304"/>
        <c:axId val="325167872"/>
      </c:barChart>
      <c:catAx>
        <c:axId val="3251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25167872"/>
        <c:crosses val="autoZero"/>
        <c:auto val="1"/>
        <c:lblAlgn val="ctr"/>
        <c:lblOffset val="100"/>
        <c:noMultiLvlLbl val="0"/>
      </c:catAx>
      <c:valAx>
        <c:axId val="3251678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516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 dirty="0"/>
              <a:t>Төсвийн зарлага </a:t>
            </a:r>
            <a:r>
              <a:rPr lang="en-US" sz="1200" dirty="0" smtClean="0"/>
              <a:t>10</a:t>
            </a:r>
            <a:r>
              <a:rPr lang="mn-MN" sz="1200" dirty="0" smtClean="0"/>
              <a:t>-р </a:t>
            </a:r>
            <a:r>
              <a:rPr lang="mn-MN" sz="1200" dirty="0"/>
              <a:t>сар</a:t>
            </a:r>
            <a:endParaRPr lang="en-US" sz="1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0718075852221997E-2"/>
          <c:y val="0.21379350292284879"/>
          <c:w val="0.32049103569324788"/>
          <c:h val="0.6616880474210412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7.091072484346482E-2"/>
                  <c:y val="9.941268884820114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9516434356780653E-3"/>
                  <c:y val="-1.70697776534501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88600912228699E-2"/>
                  <c:y val="-8.78315105219841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7062057128209253E-3"/>
                  <c:y val="-2.39076060453310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7755240915565561E-2"/>
                  <c:y val="-4.49381117344312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9041527545540123E-3"/>
                  <c:y val="-2.20345984883252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7961494776645329E-2"/>
                  <c:y val="-1.86329541265328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6971576468531407E-4"/>
                  <c:y val="1.76230963000149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1356300304358543E-2"/>
                  <c:y val="8.807615415498532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5128887245587773E-2"/>
                  <c:y val="7.251620457606152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8138097147842275E-2"/>
                  <c:y val="2.10914261600027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Sheet4!$A$3:$A$15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 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халамж үйлчилгээний зардал</c:v>
                </c:pt>
                <c:pt idx="10">
                  <c:v> Ажил олгогчоос олгох тэтгэмж, урамшуулал</c:v>
                </c:pt>
                <c:pt idx="11">
                  <c:v> Хөрөнгө оруулалт</c:v>
                </c:pt>
                <c:pt idx="12">
                  <c:v>Татаас</c:v>
                </c:pt>
              </c:strCache>
            </c:strRef>
          </c:cat>
          <c:val>
            <c:numRef>
              <c:f>Sheet4!$C$3:$C$15</c:f>
              <c:numCache>
                <c:formatCode>General</c:formatCode>
                <c:ptCount val="13"/>
                <c:pt idx="0">
                  <c:v>44.2</c:v>
                </c:pt>
                <c:pt idx="1">
                  <c:v>4.8</c:v>
                </c:pt>
                <c:pt idx="2">
                  <c:v>7.8</c:v>
                </c:pt>
                <c:pt idx="3">
                  <c:v>1.4</c:v>
                </c:pt>
                <c:pt idx="4">
                  <c:v>4</c:v>
                </c:pt>
                <c:pt idx="5">
                  <c:v>0.70000000000000029</c:v>
                </c:pt>
                <c:pt idx="6">
                  <c:v>2.4</c:v>
                </c:pt>
                <c:pt idx="7">
                  <c:v>0.4</c:v>
                </c:pt>
                <c:pt idx="8">
                  <c:v>21.5</c:v>
                </c:pt>
                <c:pt idx="9">
                  <c:v>10.1</c:v>
                </c:pt>
                <c:pt idx="10">
                  <c:v>1.7</c:v>
                </c:pt>
                <c:pt idx="11">
                  <c:v>0.4</c:v>
                </c:pt>
                <c:pt idx="12">
                  <c:v>0.60000000000000031</c:v>
                </c:pt>
              </c:numCache>
            </c:numRef>
          </c:val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Sheet4!$A$3:$A$16</c:f>
              <c:strCache>
                <c:ptCount val="13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 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 Нормативт зардал</c:v>
                </c:pt>
                <c:pt idx="5">
                  <c:v> Эд хогшил, урсгал засварын зардал</c:v>
                </c:pt>
                <c:pt idx="6">
                  <c:v> Бусдаар гүйцэтгүүлсэн ажил үйлчилгээ</c:v>
                </c:pt>
                <c:pt idx="7">
                  <c:v> Томилолт зочны зардал</c:v>
                </c:pt>
                <c:pt idx="8">
                  <c:v> Бараа үйлчилгээний бусад зардал</c:v>
                </c:pt>
                <c:pt idx="9">
                  <c:v> Нийгмийн халамж үйлчилгээний зардал</c:v>
                </c:pt>
                <c:pt idx="10">
                  <c:v> Ажил олгогчоос олгох тэтгэмж, урамшуулал</c:v>
                </c:pt>
                <c:pt idx="11">
                  <c:v> Хөрөнгө оруулалт</c:v>
                </c:pt>
                <c:pt idx="12">
                  <c:v>Татаас</c:v>
                </c:pt>
              </c:strCache>
            </c:strRef>
          </c:cat>
          <c:val>
            <c:numRef>
              <c:f>Sheet4!$C$3:$C$16</c:f>
              <c:numCache>
                <c:formatCode>General</c:formatCode>
                <c:ptCount val="14"/>
                <c:pt idx="0">
                  <c:v>44.2</c:v>
                </c:pt>
                <c:pt idx="1">
                  <c:v>4.8</c:v>
                </c:pt>
                <c:pt idx="2">
                  <c:v>7.8</c:v>
                </c:pt>
                <c:pt idx="3">
                  <c:v>1.4</c:v>
                </c:pt>
                <c:pt idx="4">
                  <c:v>4</c:v>
                </c:pt>
                <c:pt idx="5">
                  <c:v>0.70000000000000029</c:v>
                </c:pt>
                <c:pt idx="6">
                  <c:v>2.4</c:v>
                </c:pt>
                <c:pt idx="7">
                  <c:v>0.4</c:v>
                </c:pt>
                <c:pt idx="8">
                  <c:v>21.5</c:v>
                </c:pt>
                <c:pt idx="9">
                  <c:v>10.1</c:v>
                </c:pt>
                <c:pt idx="10">
                  <c:v>1.7</c:v>
                </c:pt>
                <c:pt idx="11">
                  <c:v>0.4</c:v>
                </c:pt>
                <c:pt idx="12">
                  <c:v>0.60000000000000031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5569260189724756"/>
          <c:y val="0.14727388009083198"/>
          <c:w val="0.33765871325976743"/>
          <c:h val="0.8231466390166936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орлого,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Sheet10!$B$25</c:f>
              <c:strCache>
                <c:ptCount val="1"/>
                <c:pt idx="0">
                  <c:v>Орлого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Sheet10!$A$26:$A$30</c:f>
              <c:strCache>
                <c:ptCount val="5"/>
                <c:pt idx="0">
                  <c:v>2011.I-X</c:v>
                </c:pt>
                <c:pt idx="1">
                  <c:v>2012.I-X</c:v>
                </c:pt>
                <c:pt idx="2">
                  <c:v>2013.I-X</c:v>
                </c:pt>
                <c:pt idx="3">
                  <c:v>2014.I-X</c:v>
                </c:pt>
                <c:pt idx="4">
                  <c:v>2015.I-X</c:v>
                </c:pt>
              </c:strCache>
            </c:strRef>
          </c:cat>
          <c:val>
            <c:numRef>
              <c:f>Sheet10!$B$26:$B$30</c:f>
              <c:numCache>
                <c:formatCode>General</c:formatCode>
                <c:ptCount val="5"/>
                <c:pt idx="0">
                  <c:v>7.9</c:v>
                </c:pt>
                <c:pt idx="1">
                  <c:v>9.3000000000000007</c:v>
                </c:pt>
                <c:pt idx="2">
                  <c:v>40.700000000000003</c:v>
                </c:pt>
                <c:pt idx="3">
                  <c:v>40.9</c:v>
                </c:pt>
                <c:pt idx="4" formatCode="0.0">
                  <c:v>37.4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5162776"/>
        <c:axId val="325170616"/>
      </c:barChart>
      <c:catAx>
        <c:axId val="325162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5170616"/>
        <c:crosses val="autoZero"/>
        <c:auto val="1"/>
        <c:lblAlgn val="ctr"/>
        <c:lblOffset val="100"/>
        <c:noMultiLvlLbl val="0"/>
      </c:catAx>
      <c:valAx>
        <c:axId val="3251706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5162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зарлага, тэрбум.төг</a:t>
            </a:r>
          </a:p>
        </c:rich>
      </c:tx>
      <c:layout>
        <c:manualLayout>
          <c:xMode val="edge"/>
          <c:yMode val="edge"/>
          <c:x val="0.24655128014658548"/>
          <c:y val="2.77777777777777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Sheet10!$C$25</c:f>
              <c:strCache>
                <c:ptCount val="1"/>
                <c:pt idx="0">
                  <c:v>Зарлага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Sheet10!$A$26:$A$30</c:f>
              <c:strCache>
                <c:ptCount val="5"/>
                <c:pt idx="0">
                  <c:v>2011.I-X</c:v>
                </c:pt>
                <c:pt idx="1">
                  <c:v>2012.I-X</c:v>
                </c:pt>
                <c:pt idx="2">
                  <c:v>2013.I-X</c:v>
                </c:pt>
                <c:pt idx="3">
                  <c:v>2014.I-X</c:v>
                </c:pt>
                <c:pt idx="4">
                  <c:v>2015.I-X</c:v>
                </c:pt>
              </c:strCache>
            </c:strRef>
          </c:cat>
          <c:val>
            <c:numRef>
              <c:f>Sheet10!$C$26:$C$30</c:f>
              <c:numCache>
                <c:formatCode>General</c:formatCode>
                <c:ptCount val="5"/>
                <c:pt idx="0">
                  <c:v>6.7</c:v>
                </c:pt>
                <c:pt idx="1">
                  <c:v>7.2</c:v>
                </c:pt>
                <c:pt idx="2">
                  <c:v>34.300000000000011</c:v>
                </c:pt>
                <c:pt idx="3" formatCode="0.0">
                  <c:v>42.3</c:v>
                </c:pt>
                <c:pt idx="4" formatCode="0.0">
                  <c:v>36.5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25155720"/>
        <c:axId val="325158072"/>
      </c:barChart>
      <c:catAx>
        <c:axId val="325155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5158072"/>
        <c:crosses val="autoZero"/>
        <c:auto val="1"/>
        <c:lblAlgn val="ctr"/>
        <c:lblOffset val="100"/>
        <c:noMultiLvlLbl val="0"/>
      </c:catAx>
      <c:valAx>
        <c:axId val="325158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25155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r">
              <a:defRPr sz="1050"/>
            </a:pPr>
            <a:r>
              <a:rPr lang="mn-MN" sz="1050" dirty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050" baseline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=</a:t>
            </a:r>
            <a:r>
              <a:rPr lang="mn-MN" sz="1050" baseline="0" dirty="0">
                <a:latin typeface="Arial" pitchFamily="34" charset="0"/>
                <a:cs typeface="Arial" pitchFamily="34" charset="0"/>
              </a:rPr>
              <a:t>100</a:t>
            </a:r>
            <a:r>
              <a:rPr lang="en-US" sz="1050" baseline="0" dirty="0">
                <a:latin typeface="Arial" pitchFamily="34" charset="0"/>
                <a:cs typeface="Arial" pitchFamily="34" charset="0"/>
              </a:rPr>
              <a:t>%)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9306378346945605"/>
          <c:y val="3.134482165139193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93711102706048"/>
          <c:y val="0.15649043869516535"/>
          <c:w val="0.79674754629471278"/>
          <c:h val="0.6926461796442116"/>
        </c:manualLayout>
      </c:layout>
      <c:lineChart>
        <c:grouping val="standard"/>
        <c:varyColors val="0"/>
        <c:ser>
          <c:idx val="0"/>
          <c:order val="0"/>
          <c:tx>
            <c:v>2013</c:v>
          </c:tx>
          <c:spPr>
            <a:ln w="22225"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5.822416302765648E-3"/>
                  <c:y val="-1.2422360248447305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644832605531385E-2"/>
                  <c:y val="-1.6563146997929608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467248908296932E-2"/>
                  <c:y val="-8.2815734989648056E-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34885977680738E-2"/>
                  <c:y val="-4.1407867494823334E-3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112081513828238E-2"/>
                  <c:y val="-8.2815734989648032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7040271712760789E-3"/>
                  <c:y val="-0.10351966873706005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644832605531385E-2"/>
                  <c:y val="-0.11180124223602519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7467248908296932E-2"/>
                  <c:y val="-9.1097308488613762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100.9</c:v>
                </c:pt>
                <c:pt idx="1">
                  <c:v>101.4</c:v>
                </c:pt>
                <c:pt idx="2">
                  <c:v>101.7</c:v>
                </c:pt>
                <c:pt idx="3">
                  <c:v>102.8</c:v>
                </c:pt>
                <c:pt idx="4">
                  <c:v>103.7</c:v>
                </c:pt>
                <c:pt idx="5">
                  <c:v>103.8</c:v>
                </c:pt>
                <c:pt idx="6" formatCode="0.0">
                  <c:v>104</c:v>
                </c:pt>
                <c:pt idx="7">
                  <c:v>105.5</c:v>
                </c:pt>
                <c:pt idx="8">
                  <c:v>107.2</c:v>
                </c:pt>
                <c:pt idx="9">
                  <c:v>108.3</c:v>
                </c:pt>
                <c:pt idx="10">
                  <c:v>109.6</c:v>
                </c:pt>
                <c:pt idx="11">
                  <c:v>110.1</c:v>
                </c:pt>
              </c:numCache>
            </c:numRef>
          </c:val>
          <c:smooth val="0"/>
        </c:ser>
        <c:ser>
          <c:idx val="1"/>
          <c:order val="1"/>
          <c:tx>
            <c:v>2014</c:v>
          </c:tx>
          <c:spPr>
            <a:ln w="2222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110.4</c:v>
                </c:pt>
                <c:pt idx="11">
                  <c:v>111.3</c:v>
                </c:pt>
              </c:numCache>
            </c:numRef>
          </c:val>
          <c:smooth val="0"/>
        </c:ser>
        <c:ser>
          <c:idx val="2"/>
          <c:order val="2"/>
          <c:tx>
            <c:v>2015</c:v>
          </c:tx>
          <c:spPr>
            <a:ln w="22225">
              <a:solidFill>
                <a:srgbClr val="92D050"/>
              </a:solidFill>
            </a:ln>
          </c:spPr>
          <c:marker>
            <c:symbol val="triang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5.4342552159146587E-2"/>
                  <c:y val="-1.242236024844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579330422125177E-2"/>
                  <c:y val="-3.7267080745341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934650635919419E-2"/>
                  <c:y val="-4.140786749482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9112081513828197E-2"/>
                  <c:y val="-1.242236024844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644832605531385E-2"/>
                  <c:y val="4.1407867494824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644832605531385E-2"/>
                  <c:y val="4.140754144862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822416302765648E-3"/>
                  <c:y val="4.5548654244306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8817636878359877E-3"/>
                  <c:y val="1.242236024844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7632217370208947E-3"/>
                  <c:y val="-2.070393374741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816108685104378E-3"/>
                  <c:y val="-2.0703933747411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txPr>
              <a:bodyPr/>
              <a:lstStyle/>
              <a:p>
                <a:pPr>
                  <a:defRPr sz="105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'une1'!$T$4:$T$15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39664"/>
        <c:axId val="329036136"/>
      </c:lineChart>
      <c:catAx>
        <c:axId val="32903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9036136"/>
        <c:crosses val="autoZero"/>
        <c:auto val="1"/>
        <c:lblAlgn val="ctr"/>
        <c:lblOffset val="100"/>
        <c:noMultiLvlLbl val="0"/>
      </c:catAx>
      <c:valAx>
        <c:axId val="329036136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9039664"/>
        <c:crosses val="autoZero"/>
        <c:crossBetween val="between"/>
        <c:majorUnit val="2"/>
        <c:minorUnit val="2"/>
      </c:valAx>
      <c:spPr>
        <a:ln>
          <a:solidFill>
            <a:schemeClr val="bg1"/>
          </a:solidFill>
        </a:ln>
      </c:spPr>
    </c:plotArea>
    <c:legend>
      <c:legendPos val="tr"/>
      <c:layout>
        <c:manualLayout>
          <c:xMode val="edge"/>
          <c:yMode val="edge"/>
          <c:x val="0.84232896652111"/>
          <c:y val="0.52236024844720119"/>
          <c:w val="0.13049975739932182"/>
          <c:h val="0.21196556952120249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solidFill>
        <a:schemeClr val="bg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Ургац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хураалт, тн-оор, 201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5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оны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10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сарын байдлаар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232544575338931"/>
          <c:y val="2.11850358581754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'XAA8'!$A$74:$A$86</c:f>
              <c:strCache>
                <c:ptCount val="13"/>
                <c:pt idx="0">
                  <c:v>Халзан</c:v>
                </c:pt>
                <c:pt idx="1">
                  <c:v>Асгат</c:v>
                </c:pt>
                <c:pt idx="2">
                  <c:v>Баяндэлгэр</c:v>
                </c:pt>
                <c:pt idx="3">
                  <c:v>Түвшинширээ</c:v>
                </c:pt>
                <c:pt idx="4">
                  <c:v>Наран</c:v>
                </c:pt>
                <c:pt idx="5">
                  <c:v>Сүхбаатар</c:v>
                </c:pt>
                <c:pt idx="6">
                  <c:v>Уулбаян</c:v>
                </c:pt>
                <c:pt idx="7">
                  <c:v>Дарьганга</c:v>
                </c:pt>
                <c:pt idx="8">
                  <c:v>Онгон</c:v>
                </c:pt>
                <c:pt idx="9">
                  <c:v>Эрдэнэцагаан</c:v>
                </c:pt>
                <c:pt idx="10">
                  <c:v>Мөнххаан</c:v>
                </c:pt>
                <c:pt idx="11">
                  <c:v>Түмэнцогт</c:v>
                </c:pt>
                <c:pt idx="12">
                  <c:v>Баруун-Урт</c:v>
                </c:pt>
              </c:strCache>
            </c:strRef>
          </c:cat>
          <c:val>
            <c:numRef>
              <c:f>'XAA8'!$B$74:$B$86</c:f>
              <c:numCache>
                <c:formatCode>0.0</c:formatCode>
                <c:ptCount val="13"/>
                <c:pt idx="0">
                  <c:v>1.27</c:v>
                </c:pt>
                <c:pt idx="1">
                  <c:v>10.68</c:v>
                </c:pt>
                <c:pt idx="2">
                  <c:v>13.148</c:v>
                </c:pt>
                <c:pt idx="3">
                  <c:v>15.5</c:v>
                </c:pt>
                <c:pt idx="4">
                  <c:v>19.100000000000001</c:v>
                </c:pt>
                <c:pt idx="5">
                  <c:v>30</c:v>
                </c:pt>
                <c:pt idx="6">
                  <c:v>33.696000000000012</c:v>
                </c:pt>
                <c:pt idx="7">
                  <c:v>34.300000000000011</c:v>
                </c:pt>
                <c:pt idx="8">
                  <c:v>48.5</c:v>
                </c:pt>
                <c:pt idx="9">
                  <c:v>52.8</c:v>
                </c:pt>
                <c:pt idx="10">
                  <c:v>62</c:v>
                </c:pt>
                <c:pt idx="11">
                  <c:v>79.2</c:v>
                </c:pt>
                <c:pt idx="12">
                  <c:v>422.84199999999993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329054560"/>
        <c:axId val="329045544"/>
      </c:barChart>
      <c:catAx>
        <c:axId val="32905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045544"/>
        <c:crosses val="autoZero"/>
        <c:auto val="1"/>
        <c:lblAlgn val="ctr"/>
        <c:lblOffset val="100"/>
        <c:noMultiLvlLbl val="0"/>
      </c:catAx>
      <c:valAx>
        <c:axId val="32904554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3290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99895270920634"/>
          <c:y val="5.5363321799307988E-2"/>
          <c:w val="0.48021749044375789"/>
          <c:h val="0.898500576701268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'2'!$T$26:$Z$26</c:f>
              <c:strCache>
                <c:ptCount val="7"/>
                <c:pt idx="0">
                  <c:v>Боловсролгүй</c:v>
                </c:pt>
                <c:pt idx="1">
                  <c:v>Тусгай мэргэж-лийн дунд </c:v>
                </c:pt>
                <c:pt idx="2">
                  <c:v>Бага</c:v>
                </c:pt>
                <c:pt idx="3">
                  <c:v>Техник болон мэргэжлийн анхан шатны</c:v>
                </c:pt>
                <c:pt idx="4">
                  <c:v>Суурь</c:v>
                </c:pt>
                <c:pt idx="5">
                  <c:v>Дээд </c:v>
                </c:pt>
                <c:pt idx="6">
                  <c:v>Бүрэн дунд </c:v>
                </c:pt>
              </c:strCache>
            </c:strRef>
          </c:cat>
          <c:val>
            <c:numRef>
              <c:f>'2'!$T$27:$Z$27</c:f>
              <c:numCache>
                <c:formatCode>0.0%</c:formatCode>
                <c:ptCount val="7"/>
                <c:pt idx="0">
                  <c:v>3.5169988276670589E-3</c:v>
                </c:pt>
                <c:pt idx="1">
                  <c:v>2.3446658851113716E-2</c:v>
                </c:pt>
                <c:pt idx="2">
                  <c:v>3.8686987104337635E-2</c:v>
                </c:pt>
                <c:pt idx="3">
                  <c:v>5.0410316529894493E-2</c:v>
                </c:pt>
                <c:pt idx="4">
                  <c:v>0.11606096131301299</c:v>
                </c:pt>
                <c:pt idx="5">
                  <c:v>0.19812426729191088</c:v>
                </c:pt>
                <c:pt idx="6">
                  <c:v>0.56975381008206361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axId val="329052600"/>
        <c:axId val="329042408"/>
      </c:barChart>
      <c:catAx>
        <c:axId val="329052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9042408"/>
        <c:crosses val="autoZero"/>
        <c:auto val="1"/>
        <c:lblAlgn val="ctr"/>
        <c:lblOffset val="100"/>
        <c:noMultiLvlLbl val="0"/>
      </c:catAx>
      <c:valAx>
        <c:axId val="329042408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329052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70983986252469E-2"/>
          <c:y val="6.3375542523287753E-2"/>
          <c:w val="0.94297462817148126"/>
          <c:h val="0.73577136191309656"/>
        </c:manualLayout>
      </c:layout>
      <c:lineChart>
        <c:grouping val="standard"/>
        <c:varyColors val="0"/>
        <c:ser>
          <c:idx val="0"/>
          <c:order val="0"/>
          <c:tx>
            <c:strRef>
              <c:f>'XAA8'!$J$50</c:f>
              <c:strCache>
                <c:ptCount val="1"/>
                <c:pt idx="0">
                  <c:v>Төмс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88888888888889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"/>
                  <c:y val="-4.6296296296296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333333333333778E-2"/>
                  <c:y val="-5.0925925925925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'XAA8'!$K$50:$M$50</c:f>
              <c:numCache>
                <c:formatCode>#\ ##0.0</c:formatCode>
                <c:ptCount val="3"/>
                <c:pt idx="0">
                  <c:v>709.8</c:v>
                </c:pt>
                <c:pt idx="1">
                  <c:v>713.6</c:v>
                </c:pt>
                <c:pt idx="2">
                  <c:v>597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'XAA8'!$J$51</c:f>
              <c:strCache>
                <c:ptCount val="1"/>
                <c:pt idx="0">
                  <c:v>Хүнсний ногоо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9444444444444483E-2"/>
                  <c:y val="-6.481481481481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888888888888963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782E-2"/>
                  <c:y val="-5.5555555555555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'XAA8'!$K$49:$M$49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'XAA8'!$K$51:$M$51</c:f>
              <c:numCache>
                <c:formatCode>0.0</c:formatCode>
                <c:ptCount val="3"/>
                <c:pt idx="0" formatCode="#\ ##0.0">
                  <c:v>272.7</c:v>
                </c:pt>
                <c:pt idx="1">
                  <c:v>351</c:v>
                </c:pt>
                <c:pt idx="2">
                  <c:v>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028296"/>
        <c:axId val="329025944"/>
      </c:lineChart>
      <c:catAx>
        <c:axId val="32902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025944"/>
        <c:crosses val="autoZero"/>
        <c:auto val="1"/>
        <c:lblAlgn val="ctr"/>
        <c:lblOffset val="100"/>
        <c:noMultiLvlLbl val="0"/>
      </c:catAx>
      <c:valAx>
        <c:axId val="32902594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32902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932786526684166"/>
          <c:y val="0.8940966754155758"/>
          <c:w val="0.76286692142756751"/>
          <c:h val="7.899642752989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/>
              <a:t>Бүртгэлтэй ажилгүй иргэдийн тоо, жил бүрийн 10 дугаар сарын байдлаар </a:t>
            </a:r>
          </a:p>
        </c:rich>
      </c:tx>
      <c:layout>
        <c:manualLayout>
          <c:xMode val="edge"/>
          <c:yMode val="edge"/>
          <c:x val="0.17307201145311382"/>
          <c:y val="1.85185185185185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35E-2"/>
          <c:y val="0.21337962962962956"/>
          <c:w val="0.96882748848742473"/>
          <c:h val="0.68848024205307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0</c:formatCode>
                <c:ptCount val="10"/>
                <c:pt idx="0">
                  <c:v>951</c:v>
                </c:pt>
                <c:pt idx="1">
                  <c:v>785</c:v>
                </c:pt>
                <c:pt idx="2" formatCode="#\ ##0">
                  <c:v>1118</c:v>
                </c:pt>
                <c:pt idx="3" formatCode="#\ ##0">
                  <c:v>1306</c:v>
                </c:pt>
                <c:pt idx="4" formatCode="#\ ##0">
                  <c:v>1212</c:v>
                </c:pt>
                <c:pt idx="5">
                  <c:v>893</c:v>
                </c:pt>
                <c:pt idx="6">
                  <c:v>815</c:v>
                </c:pt>
                <c:pt idx="7" formatCode="General">
                  <c:v>888</c:v>
                </c:pt>
                <c:pt idx="8" formatCode="General">
                  <c:v>734</c:v>
                </c:pt>
                <c:pt idx="9" formatCode="General">
                  <c:v>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329057696"/>
        <c:axId val="329037312"/>
      </c:barChart>
      <c:catAx>
        <c:axId val="32905769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29037312"/>
        <c:crosses val="autoZero"/>
        <c:auto val="1"/>
        <c:lblAlgn val="ctr"/>
        <c:lblOffset val="100"/>
        <c:noMultiLvlLbl val="0"/>
      </c:catAx>
      <c:valAx>
        <c:axId val="3290373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one"/>
        <c:crossAx val="329057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10 </a:t>
            </a:r>
            <a:r>
              <a:rPr lang="mn-MN" sz="11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21042865228227389"/>
          <c:y val="5.44217687074829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'eruul mend2'!$A$14:$B$14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658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'eruul mend2'!$D$13:$N$13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'eruul mend2'!$D$14:$N$14</c:f>
              <c:numCache>
                <c:formatCode>General</c:formatCode>
                <c:ptCount val="11"/>
                <c:pt idx="0">
                  <c:v>715</c:v>
                </c:pt>
                <c:pt idx="1">
                  <c:v>709</c:v>
                </c:pt>
                <c:pt idx="2">
                  <c:v>784</c:v>
                </c:pt>
                <c:pt idx="3">
                  <c:v>890</c:v>
                </c:pt>
                <c:pt idx="4">
                  <c:v>721</c:v>
                </c:pt>
                <c:pt idx="5">
                  <c:v>458</c:v>
                </c:pt>
                <c:pt idx="6">
                  <c:v>497</c:v>
                </c:pt>
                <c:pt idx="7">
                  <c:v>523</c:v>
                </c:pt>
                <c:pt idx="8">
                  <c:v>838</c:v>
                </c:pt>
                <c:pt idx="9">
                  <c:v>436</c:v>
                </c:pt>
                <c:pt idx="10">
                  <c:v>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325161992"/>
        <c:axId val="325161600"/>
      </c:barChart>
      <c:catAx>
        <c:axId val="32516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5161600"/>
        <c:crosses val="autoZero"/>
        <c:auto val="1"/>
        <c:lblAlgn val="ctr"/>
        <c:lblOffset val="100"/>
        <c:noMultiLvlLbl val="0"/>
      </c:catAx>
      <c:valAx>
        <c:axId val="32516160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325161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</a:t>
            </a:r>
            <a:r>
              <a:rPr lang="mn-MN" sz="1100" baseline="0" dirty="0" smtClean="0">
                <a:latin typeface="Arial" pitchFamily="34" charset="0"/>
              </a:rPr>
              <a:t>эхний</a:t>
            </a:r>
            <a:r>
              <a:rPr lang="en-US" sz="1100" baseline="0" dirty="0" smtClean="0">
                <a:latin typeface="Arial" pitchFamily="34" charset="0"/>
              </a:rPr>
              <a:t> 10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4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88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1026</c:v>
                </c:pt>
                <c:pt idx="1">
                  <c:v>1131</c:v>
                </c:pt>
                <c:pt idx="2">
                  <c:v>1166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1165</a:t>
                    </a:r>
                    <a:endParaRPr lang="en-US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1032</c:v>
                </c:pt>
                <c:pt idx="1">
                  <c:v>1132</c:v>
                </c:pt>
                <c:pt idx="2">
                  <c:v>1165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325161208"/>
        <c:axId val="325165912"/>
      </c:barChart>
      <c:catAx>
        <c:axId val="32516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5165912"/>
        <c:crosses val="autoZero"/>
        <c:auto val="1"/>
        <c:lblAlgn val="ctr"/>
        <c:lblOffset val="100"/>
        <c:noMultiLvlLbl val="0"/>
      </c:catAx>
      <c:valAx>
        <c:axId val="32516591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32516120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10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7936316100022417"/>
          <c:w val="0.93888888888889177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17</c:v>
                </c:pt>
                <c:pt idx="1">
                  <c:v>25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325165128"/>
        <c:axId val="325165520"/>
      </c:barChart>
      <c:catAx>
        <c:axId val="32516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25165520"/>
        <c:crosses val="autoZero"/>
        <c:auto val="1"/>
        <c:lblAlgn val="ctr"/>
        <c:lblOffset val="100"/>
        <c:noMultiLvlLbl val="0"/>
      </c:catAx>
      <c:valAx>
        <c:axId val="3251655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3251651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97"/>
          <c:y val="2.77777777777778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110</c:v>
                </c:pt>
                <c:pt idx="1">
                  <c:v>126</c:v>
                </c:pt>
                <c:pt idx="2">
                  <c:v>136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28</c:v>
                </c:pt>
                <c:pt idx="1">
                  <c:v>36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055344"/>
        <c:axId val="329037704"/>
      </c:barChart>
      <c:catAx>
        <c:axId val="3290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037704"/>
        <c:crosses val="autoZero"/>
        <c:auto val="1"/>
        <c:lblAlgn val="ctr"/>
        <c:lblOffset val="100"/>
        <c:noMultiLvlLbl val="0"/>
      </c:catAx>
      <c:valAx>
        <c:axId val="329037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32905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эхний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463.8</c:v>
                </c:pt>
                <c:pt idx="1">
                  <c:v>417.8</c:v>
                </c:pt>
                <c:pt idx="2">
                  <c:v>836.2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2013.I-X</c:v>
                </c:pt>
                <c:pt idx="1">
                  <c:v>2014.I-X</c:v>
                </c:pt>
                <c:pt idx="2">
                  <c:v>2015.I-X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77</c:v>
                </c:pt>
                <c:pt idx="1">
                  <c:v>78.3</c:v>
                </c:pt>
                <c:pt idx="2">
                  <c:v>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9056520"/>
        <c:axId val="329045936"/>
      </c:barChart>
      <c:catAx>
        <c:axId val="32905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045936"/>
        <c:crosses val="autoZero"/>
        <c:auto val="1"/>
        <c:lblAlgn val="ctr"/>
        <c:lblOffset val="100"/>
        <c:noMultiLvlLbl val="0"/>
      </c:catAx>
      <c:valAx>
        <c:axId val="3290459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32905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10 д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угаар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82"/>
          <c:y val="3.24235076151814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73E-2"/>
          <c:y val="0.18097222222222267"/>
          <c:w val="0.96882748848742473"/>
          <c:h val="0.72088764946048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slaid!$B$3:$K$3</c:f>
              <c:numCache>
                <c:formatCode>0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slaid!$B$4:$K$4</c:f>
              <c:numCache>
                <c:formatCode>0</c:formatCode>
                <c:ptCount val="10"/>
                <c:pt idx="0">
                  <c:v>143</c:v>
                </c:pt>
                <c:pt idx="1">
                  <c:v>179</c:v>
                </c:pt>
                <c:pt idx="2">
                  <c:v>154</c:v>
                </c:pt>
                <c:pt idx="3">
                  <c:v>172</c:v>
                </c:pt>
                <c:pt idx="4">
                  <c:v>143</c:v>
                </c:pt>
                <c:pt idx="5">
                  <c:v>188</c:v>
                </c:pt>
                <c:pt idx="6">
                  <c:v>204</c:v>
                </c:pt>
                <c:pt idx="7" formatCode="General">
                  <c:v>263</c:v>
                </c:pt>
                <c:pt idx="8" formatCode="General">
                  <c:v>283</c:v>
                </c:pt>
                <c:pt idx="9" formatCode="General">
                  <c:v>280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29042800"/>
        <c:axId val="329039272"/>
      </c:barChart>
      <c:catAx>
        <c:axId val="3290428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329039272"/>
        <c:crosses val="autoZero"/>
        <c:auto val="1"/>
        <c:lblAlgn val="ctr"/>
        <c:lblOffset val="100"/>
        <c:noMultiLvlLbl val="0"/>
      </c:catAx>
      <c:valAx>
        <c:axId val="329039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one"/>
        <c:crossAx val="329042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071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2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07E1D-4B3E-4DFD-82C8-1EE3A4C7C6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5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842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685800" y="2133600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838200" y="35052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оны 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</a:t>
            </a:r>
            <a:r>
              <a:rPr lang="mn-MN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5814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2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5800" y="4492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2636838" y="8715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295400" y="1371600"/>
          <a:ext cx="7493001" cy="231091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610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23 461.5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22 172.4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20 359.2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91.8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18 861.5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16 390.5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14 778.7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90.2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212.1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455.5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467.1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102.5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4 387.9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5 180.3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4 854.2</a:t>
                      </a:r>
                    </a:p>
                    <a:p>
                      <a:pPr algn="r"/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93.7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8496300" y="16383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055688" y="9906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390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438400" y="3846125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295400" y="4191000"/>
          <a:ext cx="7493001" cy="226988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D0D0D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88 472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106 622.5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109 066.4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82 957.9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97 921.0</a:t>
                      </a:r>
                    </a:p>
                    <a:p>
                      <a:pPr algn="r" rtl="0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99 946.2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1 868.2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4 279.3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2 305.9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3 646.0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4 422.2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6 814.3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154.1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84963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66800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6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7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10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5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10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830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055938"/>
              </p:ext>
            </p:extLst>
          </p:nvPr>
        </p:nvGraphicFramePr>
        <p:xfrm>
          <a:off x="723900" y="1651954"/>
          <a:ext cx="4000500" cy="213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529203"/>
              </p:ext>
            </p:extLst>
          </p:nvPr>
        </p:nvGraphicFramePr>
        <p:xfrm>
          <a:off x="5181600" y="1452265"/>
          <a:ext cx="3490912" cy="243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862364"/>
              </p:ext>
            </p:extLst>
          </p:nvPr>
        </p:nvGraphicFramePr>
        <p:xfrm>
          <a:off x="1066800" y="4240214"/>
          <a:ext cx="7620000" cy="233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615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914400" y="4191000"/>
          <a:ext cx="7524750" cy="203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838200" y="1219200"/>
          <a:ext cx="379095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876799" y="1219200"/>
          <a:ext cx="3886201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38335"/>
            <a:ext cx="3336" cy="3205065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67885"/>
              </p:ext>
            </p:extLst>
          </p:nvPr>
        </p:nvGraphicFramePr>
        <p:xfrm>
          <a:off x="685800" y="1138335"/>
          <a:ext cx="4033838" cy="297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362470"/>
              </p:ext>
            </p:extLst>
          </p:nvPr>
        </p:nvGraphicFramePr>
        <p:xfrm>
          <a:off x="5181600" y="1161781"/>
          <a:ext cx="3657600" cy="280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600115"/>
              </p:ext>
            </p:extLst>
          </p:nvPr>
        </p:nvGraphicFramePr>
        <p:xfrm>
          <a:off x="914400" y="4419600"/>
          <a:ext cx="7696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322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72000" y="103510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8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дугаар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224570"/>
              </p:ext>
            </p:extLst>
          </p:nvPr>
        </p:nvGraphicFramePr>
        <p:xfrm>
          <a:off x="753268" y="1035102"/>
          <a:ext cx="3217863" cy="5594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374977"/>
              </p:ext>
            </p:extLst>
          </p:nvPr>
        </p:nvGraphicFramePr>
        <p:xfrm>
          <a:off x="4403785" y="1160585"/>
          <a:ext cx="4467225" cy="173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700226"/>
              </p:ext>
            </p:extLst>
          </p:nvPr>
        </p:nvGraphicFramePr>
        <p:xfrm>
          <a:off x="4433093" y="2971801"/>
          <a:ext cx="417750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801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</a:t>
            </a:r>
            <a:r>
              <a:rPr lang="mn-MN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ҮЗҮҮЛЭЛТ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90600" y="914400"/>
          <a:ext cx="7740833" cy="3201365"/>
        </p:xfrm>
        <a:graphic>
          <a:graphicData uri="http://schemas.openxmlformats.org/drawingml/2006/table">
            <a:tbl>
              <a:tblPr/>
              <a:tblGrid>
                <a:gridCol w="1549400"/>
                <a:gridCol w="1111604"/>
                <a:gridCol w="844196"/>
                <a:gridCol w="900821"/>
                <a:gridCol w="1111604"/>
                <a:gridCol w="1111604"/>
                <a:gridCol w="1111604"/>
              </a:tblGrid>
              <a:tr h="312075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5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5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2014.I-X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2015.I-X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2014.XII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2014.I-X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2015.I-X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58 300.3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58 949.1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63 583.1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17 498.6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13 587.9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14 298.0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4 423.5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4 253.0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4 902.1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3 914.6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3 826.0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3 795.2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5 835.0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7 037.6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4 910.5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1 195.4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1 153.7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1 082.5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26 535.0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26 671.1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25 186.2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11 344.8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10 073.6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11 412.9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Капитал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420.2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350.7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1 075.1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66.8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38.2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196.5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3450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                     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95 514.0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97 261.5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99 657.0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34 020.2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28 679.4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30 785.1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762000" y="4267200"/>
          <a:ext cx="4114800" cy="220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4953000" y="4267200"/>
          <a:ext cx="3882537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73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1561306" y="3695700"/>
            <a:ext cx="5257006" cy="7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rot="5400000">
            <a:off x="3429000" y="5105400"/>
            <a:ext cx="28956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/>
        </p:nvGraphicFramePr>
        <p:xfrm>
          <a:off x="1295400" y="762000"/>
          <a:ext cx="6772276" cy="292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1066800" y="3733800"/>
          <a:ext cx="3810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4876800" y="3733800"/>
          <a:ext cx="4038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953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/>
          <p:nvPr/>
        </p:nvGraphicFramePr>
        <p:xfrm>
          <a:off x="1300162" y="1219200"/>
          <a:ext cx="753903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34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000" b="1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191000" y="1143000"/>
            <a:ext cx="0" cy="541020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99" y="35687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846695"/>
              </p:ext>
            </p:extLst>
          </p:nvPr>
        </p:nvGraphicFramePr>
        <p:xfrm>
          <a:off x="703263" y="1143000"/>
          <a:ext cx="3182937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914900" y="4051300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тн-оор, жил бүрийн </a:t>
            </a:r>
            <a:r>
              <a:rPr lang="en-US" altLang="en-US" sz="1200" b="1" dirty="0" smtClean="0">
                <a:latin typeface="Arial" charset="0"/>
              </a:rPr>
              <a:t>10</a:t>
            </a:r>
            <a:r>
              <a:rPr lang="mn-MN" altLang="en-US" sz="1200" b="1" dirty="0" smtClean="0">
                <a:latin typeface="Arial" charset="0"/>
              </a:rPr>
              <a:t> сарын байдлаар</a:t>
            </a:r>
            <a:endParaRPr lang="en-US" altLang="en-US" sz="1200" b="1" dirty="0">
              <a:latin typeface="Arial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908426"/>
              </p:ext>
            </p:extLst>
          </p:nvPr>
        </p:nvGraphicFramePr>
        <p:xfrm>
          <a:off x="4432298" y="4512965"/>
          <a:ext cx="4406901" cy="204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808757"/>
              </p:ext>
            </p:extLst>
          </p:nvPr>
        </p:nvGraphicFramePr>
        <p:xfrm>
          <a:off x="4432298" y="1752602"/>
          <a:ext cx="4330700" cy="18255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386721"/>
                <a:gridCol w="915506"/>
                <a:gridCol w="1059115"/>
                <a:gridCol w="969358"/>
              </a:tblGrid>
              <a:tr h="168978">
                <a:tc>
                  <a:txBody>
                    <a:bodyPr/>
                    <a:lstStyle/>
                    <a:p>
                      <a:pPr algn="l" rtl="0" fontAlgn="t"/>
                      <a:r>
                        <a:rPr lang="mn-MN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Үзүүлэлт</a:t>
                      </a:r>
                      <a:endParaRPr lang="mn-M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8978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Үр тариа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3965.0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1630.3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8978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Төмс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709.8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713.6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8978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Хүнсний ногоо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225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Тэжээлийн ургамал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22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Техникийн ургамал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975.0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9972">
                <a:tc>
                  <a:txBody>
                    <a:bodyPr/>
                    <a:lstStyle/>
                    <a:p>
                      <a:pPr algn="l" rtl="0" fontAlgn="b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өвс 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11948.5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12883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3225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Бэлтгэсэн гар тэжээл</a:t>
                      </a:r>
                      <a:endParaRPr lang="mn-M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245.0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14900" y="1199373"/>
            <a:ext cx="3549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mn-MN" altLang="en-US" sz="1200" b="1" dirty="0" smtClean="0">
                <a:latin typeface="Arial" charset="0"/>
              </a:rPr>
              <a:t>Ургац хураалт, хадлан тэжээл, тн-оор, жил бүрийн </a:t>
            </a:r>
            <a:r>
              <a:rPr lang="en-US" altLang="en-US" sz="1200" b="1" dirty="0" smtClean="0">
                <a:latin typeface="Arial" charset="0"/>
              </a:rPr>
              <a:t>10</a:t>
            </a:r>
            <a:r>
              <a:rPr lang="mn-MN" altLang="en-US" sz="1200" b="1" dirty="0" smtClean="0">
                <a:latin typeface="Arial" charset="0"/>
              </a:rPr>
              <a:t> сарын байдлаар</a:t>
            </a:r>
            <a:endParaRPr lang="en-US" altLang="en-US" sz="12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638</Words>
  <Application>Microsoft Office PowerPoint</Application>
  <PresentationFormat>On-screen Show (4:3)</PresentationFormat>
  <Paragraphs>207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Unicode MS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Khad</dc:creator>
  <cp:lastModifiedBy>Munkhgerel Narangerel</cp:lastModifiedBy>
  <cp:revision>306</cp:revision>
  <dcterms:created xsi:type="dcterms:W3CDTF">2006-08-16T00:00:00Z</dcterms:created>
  <dcterms:modified xsi:type="dcterms:W3CDTF">2015-11-13T01:11:40Z</dcterms:modified>
</cp:coreProperties>
</file>