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303" r:id="rId3"/>
    <p:sldId id="306" r:id="rId4"/>
    <p:sldId id="283" r:id="rId5"/>
    <p:sldId id="285" r:id="rId6"/>
    <p:sldId id="334" r:id="rId7"/>
    <p:sldId id="336" r:id="rId8"/>
    <p:sldId id="338" r:id="rId9"/>
    <p:sldId id="326" r:id="rId10"/>
    <p:sldId id="339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103" d="100"/>
          <a:sy n="103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5.0\taniltsuulga_2015\taniltsuulga_11-r%20sar\taniltsuulga_11-r%20sar%20aza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5.0\taniltsuulga_2015\taniltsuulga_11-r%20sar\taniltsuulga_11-r%20sar%20azaa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taniltsuulga_2015\taniltsuulga_9-r%20sar\taniltsuulga_9-r%20sar%20azaa%20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5.0\taniltsuulga_2015\taniltsuulga_10-r%20sar\taniltsuulga_10-r%20sar%20azaa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5.0\taniltsuulga_2015\taniltsuulga_11-r%20sar\taniltsuulga_11-r%20sar%20aza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5_uugii\eruul%20mend,%20une,%20gemt%20hereg_11%20sa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5_uugii\eruul%20mend,%20une,%20gemt%20hereg_11%20sa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5_uugii\eruul%20mend,%20une,%20gemt%20hereg_11%20sa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r>
              <a:rPr lang="mn-MN"/>
              <a:t>Бүртгэлтэй ажилгүй иргэдийн тоо, жил бүрийн 11 дүгээр сарын байдлаар </a:t>
            </a:r>
          </a:p>
        </c:rich>
      </c:tx>
      <c:layout>
        <c:manualLayout>
          <c:xMode val="edge"/>
          <c:yMode val="edge"/>
          <c:x val="0.17307201145311382"/>
          <c:y val="1.851859896823242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420120439249031E-2"/>
          <c:y val="0.21337962962962959"/>
          <c:w val="0.96882748848742473"/>
          <c:h val="0.6884802420530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slaid!$B$3:$K$3</c:f>
              <c:numCache>
                <c:formatCode>0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slaid!$B$4:$K$4</c:f>
              <c:numCache>
                <c:formatCode>0</c:formatCode>
                <c:ptCount val="10"/>
                <c:pt idx="0">
                  <c:v>934</c:v>
                </c:pt>
                <c:pt idx="1">
                  <c:v>886</c:v>
                </c:pt>
                <c:pt idx="2" formatCode="#\ ##0">
                  <c:v>1000</c:v>
                </c:pt>
                <c:pt idx="3" formatCode="#\ ##0">
                  <c:v>1332</c:v>
                </c:pt>
                <c:pt idx="4" formatCode="#\ ##0">
                  <c:v>1209</c:v>
                </c:pt>
                <c:pt idx="5">
                  <c:v>854</c:v>
                </c:pt>
                <c:pt idx="6">
                  <c:v>809</c:v>
                </c:pt>
                <c:pt idx="7" formatCode="General">
                  <c:v>249</c:v>
                </c:pt>
                <c:pt idx="8" formatCode="General">
                  <c:v>761</c:v>
                </c:pt>
                <c:pt idx="9" formatCode="General">
                  <c:v>750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100812672"/>
        <c:axId val="100814208"/>
      </c:barChart>
      <c:catAx>
        <c:axId val="10081267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100814208"/>
        <c:crosses val="autoZero"/>
        <c:auto val="1"/>
        <c:lblAlgn val="ctr"/>
        <c:lblOffset val="100"/>
        <c:noMultiLvlLbl val="0"/>
      </c:catAx>
      <c:valAx>
        <c:axId val="1008142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1008126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тоо, сумдаар, 2015 оны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дүгээр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5139302633610441"/>
          <c:y val="1.969836300011497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0071612266770081"/>
          <c:y val="0.12326006993274047"/>
          <c:w val="0.6538762760890765"/>
          <c:h val="0.8474943857675637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hereg1'!$O$1:$O$13</c:f>
              <c:strCache>
                <c:ptCount val="13"/>
                <c:pt idx="0">
                  <c:v>Уулбаян</c:v>
                </c:pt>
                <c:pt idx="1">
                  <c:v>Наран</c:v>
                </c:pt>
                <c:pt idx="2">
                  <c:v>Онгон</c:v>
                </c:pt>
                <c:pt idx="3">
                  <c:v>Халзан</c:v>
                </c:pt>
                <c:pt idx="4">
                  <c:v>Асгат</c:v>
                </c:pt>
                <c:pt idx="5">
                  <c:v>Баяндэлгэр</c:v>
                </c:pt>
                <c:pt idx="6">
                  <c:v>Түмэнцогт</c:v>
                </c:pt>
                <c:pt idx="7">
                  <c:v>Дарьганга</c:v>
                </c:pt>
                <c:pt idx="8">
                  <c:v>Түвшинширээ</c:v>
                </c:pt>
                <c:pt idx="9">
                  <c:v>Мөнххаан</c:v>
                </c:pt>
                <c:pt idx="10">
                  <c:v>Сүхбаатар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hereg1'!$P$1:$P$13</c:f>
              <c:numCache>
                <c:formatCode>General</c:formatCode>
                <c:ptCount val="13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14</c:v>
                </c:pt>
                <c:pt idx="9">
                  <c:v>22</c:v>
                </c:pt>
                <c:pt idx="10">
                  <c:v>24</c:v>
                </c:pt>
                <c:pt idx="11">
                  <c:v>28</c:v>
                </c:pt>
                <c:pt idx="12">
                  <c:v>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692608"/>
        <c:axId val="44694144"/>
      </c:barChart>
      <c:catAx>
        <c:axId val="44692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694144"/>
        <c:crosses val="autoZero"/>
        <c:auto val="1"/>
        <c:lblAlgn val="ctr"/>
        <c:lblOffset val="100"/>
        <c:noMultiLvlLbl val="0"/>
      </c:catAx>
      <c:valAx>
        <c:axId val="44694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4469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>
                <a:latin typeface="Arial" panose="020B0604020202020204" pitchFamily="34" charset="0"/>
                <a:cs typeface="Arial" panose="020B0604020202020204" pitchFamily="34" charset="0"/>
              </a:rPr>
              <a:t>Сэжигтэн,</a:t>
            </a:r>
            <a:r>
              <a:rPr lang="mn-MN" sz="1200" baseline="0">
                <a:latin typeface="Arial" panose="020B0604020202020204" pitchFamily="34" charset="0"/>
                <a:cs typeface="Arial" panose="020B0604020202020204" pitchFamily="34" charset="0"/>
              </a:rPr>
              <a:t> яллагдагчийн тоо, сумаар, 2015 оны </a:t>
            </a:r>
            <a:r>
              <a:rPr lang="en-US" sz="1200" baseline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200" baseline="0">
                <a:latin typeface="Arial" panose="020B0604020202020204" pitchFamily="34" charset="0"/>
                <a:cs typeface="Arial" panose="020B0604020202020204" pitchFamily="34" charset="0"/>
              </a:rPr>
              <a:t>1 дүгээр сарын байдлаар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0067244561788827"/>
          <c:y val="1.828570770368228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077386360467367"/>
          <c:y val="0.1653125"/>
          <c:w val="0.73351184231154931"/>
          <c:h val="0.7964930555555556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hereg2'!$G$2:$G$14</c:f>
              <c:strCache>
                <c:ptCount val="13"/>
                <c:pt idx="0">
                  <c:v>Наран</c:v>
                </c:pt>
                <c:pt idx="1">
                  <c:v>Халзан</c:v>
                </c:pt>
                <c:pt idx="2">
                  <c:v>Асгат</c:v>
                </c:pt>
                <c:pt idx="3">
                  <c:v>Онгон</c:v>
                </c:pt>
                <c:pt idx="4">
                  <c:v>Уулбаян</c:v>
                </c:pt>
                <c:pt idx="5">
                  <c:v>Түмэнцогт</c:v>
                </c:pt>
                <c:pt idx="6">
                  <c:v>Баяндэлгэр</c:v>
                </c:pt>
                <c:pt idx="7">
                  <c:v>Дарьганга</c:v>
                </c:pt>
                <c:pt idx="8">
                  <c:v>Түвшинширээ</c:v>
                </c:pt>
                <c:pt idx="9">
                  <c:v>Сүхбаатар</c:v>
                </c:pt>
                <c:pt idx="10">
                  <c:v>Эрдэнэцагаан</c:v>
                </c:pt>
                <c:pt idx="11">
                  <c:v>Мөнххаан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hereg2'!$H$2:$H$14</c:f>
              <c:numCache>
                <c:formatCode>General</c:formatCode>
                <c:ptCount val="13"/>
                <c:pt idx="0">
                  <c:v>5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21</c:v>
                </c:pt>
                <c:pt idx="10">
                  <c:v>21</c:v>
                </c:pt>
                <c:pt idx="11">
                  <c:v>26</c:v>
                </c:pt>
                <c:pt idx="12">
                  <c:v>201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axId val="44890752"/>
        <c:axId val="44769664"/>
      </c:barChart>
      <c:catAx>
        <c:axId val="44890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769664"/>
        <c:crosses val="autoZero"/>
        <c:auto val="1"/>
        <c:lblAlgn val="ctr"/>
        <c:lblOffset val="100"/>
        <c:noMultiLvlLbl val="0"/>
      </c:catAx>
      <c:valAx>
        <c:axId val="44769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4489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9333422874379525E-2"/>
          <c:y val="5.541535433070869E-2"/>
          <c:w val="0.94133332101487055"/>
          <c:h val="0.797705449273716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hereg2'!$G$24</c:f>
              <c:strCache>
                <c:ptCount val="1"/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hereg2'!$H$23:$J$23</c:f>
              <c:strCache>
                <c:ptCount val="3"/>
                <c:pt idx="0">
                  <c:v>2013.I-XI</c:v>
                </c:pt>
                <c:pt idx="1">
                  <c:v>2014.I-XI</c:v>
                </c:pt>
                <c:pt idx="2">
                  <c:v>2015.I-XI</c:v>
                </c:pt>
              </c:strCache>
            </c:strRef>
          </c:cat>
          <c:val>
            <c:numRef>
              <c:f>'gemt hereg2'!$H$24:$J$24</c:f>
              <c:numCache>
                <c:formatCode>General</c:formatCode>
                <c:ptCount val="3"/>
                <c:pt idx="0">
                  <c:v>300</c:v>
                </c:pt>
                <c:pt idx="1">
                  <c:v>316</c:v>
                </c:pt>
                <c:pt idx="2">
                  <c:v>332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4964864"/>
        <c:axId val="44972672"/>
      </c:barChart>
      <c:catAx>
        <c:axId val="4496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4972672"/>
        <c:crosses val="autoZero"/>
        <c:auto val="1"/>
        <c:lblAlgn val="ctr"/>
        <c:lblOffset val="100"/>
        <c:noMultiLvlLbl val="0"/>
      </c:catAx>
      <c:valAx>
        <c:axId val="44972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496486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mn-MN" sz="1100"/>
              <a:t>Зээлийн өрийн үлдэгдэл тэрбум төгрөг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4920634920634921E-2"/>
          <c:y val="0.18746177370030709"/>
          <c:w val="0.93015873015873063"/>
          <c:h val="0.60753304919453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'grafic (2)'!$B$3</c:f>
              <c:strCache>
                <c:ptCount val="1"/>
                <c:pt idx="0">
                  <c:v>Зээлийн өрийн үлдэгдэл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'grafic (2)'!$A$4:$A$8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'grafic (2)'!$B$4:$B$8</c:f>
              <c:numCache>
                <c:formatCode>General</c:formatCode>
                <c:ptCount val="5"/>
                <c:pt idx="0" formatCode="0.0">
                  <c:v>35</c:v>
                </c:pt>
                <c:pt idx="1">
                  <c:v>47.4</c:v>
                </c:pt>
                <c:pt idx="2">
                  <c:v>73.599999999999994</c:v>
                </c:pt>
                <c:pt idx="3" formatCode="###\ ##0.0">
                  <c:v>96.8</c:v>
                </c:pt>
                <c:pt idx="4" formatCode="0.0">
                  <c:v>98.486999999999995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2972800"/>
        <c:axId val="103125376"/>
      </c:barChart>
      <c:catAx>
        <c:axId val="10297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3125376"/>
        <c:crosses val="autoZero"/>
        <c:auto val="1"/>
        <c:lblAlgn val="ctr"/>
        <c:lblOffset val="100"/>
        <c:noMultiLvlLbl val="0"/>
      </c:catAx>
      <c:valAx>
        <c:axId val="10312537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02972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mn-MN" sz="1100"/>
              <a:t>Хадгаламжийн үлдэгдэл тэрбум төгрөг</a:t>
            </a:r>
            <a:endParaRPr lang="en-US" sz="11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'grafic (2)'!$C$3</c:f>
              <c:strCache>
                <c:ptCount val="1"/>
                <c:pt idx="0">
                  <c:v>Хадгаламжийн үлдэгдэл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'grafic (2)'!$A$4:$A$8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'grafic (2)'!$C$4:$C$8</c:f>
              <c:numCache>
                <c:formatCode>0.0</c:formatCode>
                <c:ptCount val="5"/>
                <c:pt idx="0" formatCode="General">
                  <c:v>15.2</c:v>
                </c:pt>
                <c:pt idx="1">
                  <c:v>21.4</c:v>
                </c:pt>
                <c:pt idx="2" formatCode="General">
                  <c:v>25.5</c:v>
                </c:pt>
                <c:pt idx="3" formatCode="###\ ##0.0">
                  <c:v>30.6</c:v>
                </c:pt>
                <c:pt idx="4" formatCode="#\ ##0.0">
                  <c:v>30.319399999999995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3144832"/>
        <c:axId val="110053632"/>
      </c:barChart>
      <c:catAx>
        <c:axId val="10314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0053632"/>
        <c:crosses val="autoZero"/>
        <c:auto val="1"/>
        <c:lblAlgn val="ctr"/>
        <c:lblOffset val="100"/>
        <c:noMultiLvlLbl val="0"/>
      </c:catAx>
      <c:valAx>
        <c:axId val="1100536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3144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mn-MN" sz="1200" dirty="0"/>
              <a:t>Төсвийн зарлага </a:t>
            </a:r>
            <a:r>
              <a:rPr lang="en-US" sz="1200" dirty="0" smtClean="0"/>
              <a:t>11</a:t>
            </a:r>
            <a:r>
              <a:rPr lang="mn-MN" sz="1200" dirty="0" smtClean="0"/>
              <a:t>-р </a:t>
            </a:r>
            <a:r>
              <a:rPr lang="mn-MN" sz="1200" dirty="0"/>
              <a:t>сар</a:t>
            </a:r>
            <a:endParaRPr lang="en-US" sz="12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0718075852221997E-2"/>
          <c:y val="0.21379350292284879"/>
          <c:w val="0.32049103569324788"/>
          <c:h val="0.6616880474210417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7.0910724843464848E-2"/>
                  <c:y val="9.941268884820110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9516434356780722E-3"/>
                  <c:y val="-1.70697776534501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588600912228699E-2"/>
                  <c:y val="-8.78315105219841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7062057128209288E-3"/>
                  <c:y val="-2.39076060453310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7755240915565582E-2"/>
                  <c:y val="-4.493811173443128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9041527545540145E-3"/>
                  <c:y val="-2.203459848832531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6.7961494776645356E-2"/>
                  <c:y val="-1.86329541265328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6.6971576468531407E-4"/>
                  <c:y val="1.762309630001497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1356300304358543E-2"/>
                  <c:y val="8.807615415498532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5128887245587785E-2"/>
                  <c:y val="7.251620457606154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6.8138097147842316E-2"/>
                  <c:y val="2.109142616000278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Sheet4!$A$3:$A$15</c:f>
              <c:strCache>
                <c:ptCount val="13"/>
                <c:pt idx="0">
                  <c:v> Цалин хөлс ба нэмэгдэл урамшил</c:v>
                </c:pt>
                <c:pt idx="1">
                  <c:v>Ажил олгогчоос нийгмийн даатгалд төлөх шимтгэл</c:v>
                </c:pt>
                <c:pt idx="2">
                  <c:v> Байр ашиглалттай холбоотой зардал</c:v>
                </c:pt>
                <c:pt idx="3">
                  <c:v>Хангамжийн бараа материал</c:v>
                </c:pt>
                <c:pt idx="4">
                  <c:v> Нормативт зардал</c:v>
                </c:pt>
                <c:pt idx="5">
                  <c:v> Эд хогшил, урсгал засварын зардал</c:v>
                </c:pt>
                <c:pt idx="6">
                  <c:v> Бусдаар гүйцэтгүүлсэн ажил үйлчилгээ</c:v>
                </c:pt>
                <c:pt idx="7">
                  <c:v> Томилолт зочны зардал</c:v>
                </c:pt>
                <c:pt idx="8">
                  <c:v> Бараа үйлчилгээний бусад зардал</c:v>
                </c:pt>
                <c:pt idx="9">
                  <c:v> Нийгмийн халамж үйлчилгээний зардал</c:v>
                </c:pt>
                <c:pt idx="10">
                  <c:v> Ажил олгогчоос олгох тэтгэмж, урамшуулал</c:v>
                </c:pt>
                <c:pt idx="11">
                  <c:v> Хөрөнгө оруулалт</c:v>
                </c:pt>
                <c:pt idx="12">
                  <c:v>Татаас</c:v>
                </c:pt>
              </c:strCache>
            </c:strRef>
          </c:cat>
          <c:val>
            <c:numRef>
              <c:f>Sheet4!$C$3:$C$15</c:f>
              <c:numCache>
                <c:formatCode>General</c:formatCode>
                <c:ptCount val="13"/>
                <c:pt idx="0">
                  <c:v>44.2</c:v>
                </c:pt>
                <c:pt idx="1">
                  <c:v>4.8</c:v>
                </c:pt>
                <c:pt idx="2">
                  <c:v>7.8</c:v>
                </c:pt>
                <c:pt idx="3">
                  <c:v>1.4</c:v>
                </c:pt>
                <c:pt idx="4">
                  <c:v>4</c:v>
                </c:pt>
                <c:pt idx="5">
                  <c:v>0.70000000000000051</c:v>
                </c:pt>
                <c:pt idx="6">
                  <c:v>2.4</c:v>
                </c:pt>
                <c:pt idx="7">
                  <c:v>0.4</c:v>
                </c:pt>
                <c:pt idx="8">
                  <c:v>21.5</c:v>
                </c:pt>
                <c:pt idx="9">
                  <c:v>10.1</c:v>
                </c:pt>
                <c:pt idx="10">
                  <c:v>1.7</c:v>
                </c:pt>
                <c:pt idx="11">
                  <c:v>0.4</c:v>
                </c:pt>
                <c:pt idx="12">
                  <c:v>0.60000000000000053</c:v>
                </c:pt>
              </c:numCache>
            </c:numRef>
          </c:val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Sheet4!$A$3:$A$16</c:f>
              <c:strCache>
                <c:ptCount val="13"/>
                <c:pt idx="0">
                  <c:v> Цалин хөлс ба нэмэгдэл урамшил</c:v>
                </c:pt>
                <c:pt idx="1">
                  <c:v>Ажил олгогчоос нийгмийн даатгалд төлөх шимтгэл</c:v>
                </c:pt>
                <c:pt idx="2">
                  <c:v> Байр ашиглалттай холбоотой зардал</c:v>
                </c:pt>
                <c:pt idx="3">
                  <c:v>Хангамжийн бараа материал</c:v>
                </c:pt>
                <c:pt idx="4">
                  <c:v> Нормативт зардал</c:v>
                </c:pt>
                <c:pt idx="5">
                  <c:v> Эд хогшил, урсгал засварын зардал</c:v>
                </c:pt>
                <c:pt idx="6">
                  <c:v> Бусдаар гүйцэтгүүлсэн ажил үйлчилгээ</c:v>
                </c:pt>
                <c:pt idx="7">
                  <c:v> Томилолт зочны зардал</c:v>
                </c:pt>
                <c:pt idx="8">
                  <c:v> Бараа үйлчилгээний бусад зардал</c:v>
                </c:pt>
                <c:pt idx="9">
                  <c:v> Нийгмийн халамж үйлчилгээний зардал</c:v>
                </c:pt>
                <c:pt idx="10">
                  <c:v> Ажил олгогчоос олгох тэтгэмж, урамшуулал</c:v>
                </c:pt>
                <c:pt idx="11">
                  <c:v> Хөрөнгө оруулалт</c:v>
                </c:pt>
                <c:pt idx="12">
                  <c:v>Татаас</c:v>
                </c:pt>
              </c:strCache>
            </c:strRef>
          </c:cat>
          <c:val>
            <c:numRef>
              <c:f>Sheet4!$C$3:$C$16</c:f>
              <c:numCache>
                <c:formatCode>General</c:formatCode>
                <c:ptCount val="14"/>
                <c:pt idx="0">
                  <c:v>44.2</c:v>
                </c:pt>
                <c:pt idx="1">
                  <c:v>4.8</c:v>
                </c:pt>
                <c:pt idx="2">
                  <c:v>7.8</c:v>
                </c:pt>
                <c:pt idx="3">
                  <c:v>1.4</c:v>
                </c:pt>
                <c:pt idx="4">
                  <c:v>4</c:v>
                </c:pt>
                <c:pt idx="5">
                  <c:v>0.70000000000000051</c:v>
                </c:pt>
                <c:pt idx="6">
                  <c:v>2.4</c:v>
                </c:pt>
                <c:pt idx="7">
                  <c:v>0.4</c:v>
                </c:pt>
                <c:pt idx="8">
                  <c:v>21.5</c:v>
                </c:pt>
                <c:pt idx="9">
                  <c:v>10.1</c:v>
                </c:pt>
                <c:pt idx="10">
                  <c:v>1.7</c:v>
                </c:pt>
                <c:pt idx="11">
                  <c:v>0.4</c:v>
                </c:pt>
                <c:pt idx="12">
                  <c:v>0.60000000000000053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5569260189724756"/>
          <c:y val="0.14727388009083203"/>
          <c:w val="0.33765871325976776"/>
          <c:h val="0.8231466390166936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орлого, тэрбум.төг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0157824"/>
        <c:axId val="110159360"/>
      </c:barChart>
      <c:catAx>
        <c:axId val="110157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0159360"/>
        <c:crosses val="autoZero"/>
        <c:auto val="1"/>
        <c:lblAlgn val="ctr"/>
        <c:lblOffset val="100"/>
        <c:noMultiLvlLbl val="0"/>
      </c:catAx>
      <c:valAx>
        <c:axId val="1101593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0157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орлого, тэрбум.төг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Sheet10!$B$25</c:f>
              <c:strCache>
                <c:ptCount val="1"/>
                <c:pt idx="0">
                  <c:v>Орлого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Sheet10!$A$26:$A$30</c:f>
              <c:strCache>
                <c:ptCount val="5"/>
                <c:pt idx="0">
                  <c:v>2011.I-XI</c:v>
                </c:pt>
                <c:pt idx="1">
                  <c:v>2012.I-XI</c:v>
                </c:pt>
                <c:pt idx="2">
                  <c:v>2013.I-XI</c:v>
                </c:pt>
                <c:pt idx="3">
                  <c:v>2014.I-XI</c:v>
                </c:pt>
                <c:pt idx="4">
                  <c:v>2015.I-XI</c:v>
                </c:pt>
              </c:strCache>
            </c:strRef>
          </c:cat>
          <c:val>
            <c:numRef>
              <c:f>Sheet10!$B$26:$B$30</c:f>
              <c:numCache>
                <c:formatCode>General</c:formatCode>
                <c:ptCount val="5"/>
                <c:pt idx="0">
                  <c:v>9.1999999999999993</c:v>
                </c:pt>
                <c:pt idx="1">
                  <c:v>10.7</c:v>
                </c:pt>
                <c:pt idx="2">
                  <c:v>45.5</c:v>
                </c:pt>
                <c:pt idx="3">
                  <c:v>45.1</c:v>
                </c:pt>
                <c:pt idx="4" formatCode="0.0">
                  <c:v>40.9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6713728"/>
        <c:axId val="116826496"/>
      </c:barChart>
      <c:catAx>
        <c:axId val="1167137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6826496"/>
        <c:crosses val="autoZero"/>
        <c:auto val="1"/>
        <c:lblAlgn val="ctr"/>
        <c:lblOffset val="100"/>
        <c:noMultiLvlLbl val="0"/>
      </c:catAx>
      <c:valAx>
        <c:axId val="116826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67137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 зарлага, тэрбум.төг</a:t>
            </a:r>
          </a:p>
        </c:rich>
      </c:tx>
      <c:layout>
        <c:manualLayout>
          <c:xMode val="edge"/>
          <c:yMode val="edge"/>
          <c:x val="0.19509538530961892"/>
          <c:y val="2.687081037897308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Sheet10!$C$25</c:f>
              <c:strCache>
                <c:ptCount val="1"/>
                <c:pt idx="0">
                  <c:v>Зарлага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Sheet10!$A$26:$A$30</c:f>
              <c:strCache>
                <c:ptCount val="5"/>
                <c:pt idx="0">
                  <c:v>2011.I-XI</c:v>
                </c:pt>
                <c:pt idx="1">
                  <c:v>2012.I-XI</c:v>
                </c:pt>
                <c:pt idx="2">
                  <c:v>2013.I-XI</c:v>
                </c:pt>
                <c:pt idx="3">
                  <c:v>2014.I-XI</c:v>
                </c:pt>
                <c:pt idx="4">
                  <c:v>2015.I-XI</c:v>
                </c:pt>
              </c:strCache>
            </c:strRef>
          </c:cat>
          <c:val>
            <c:numRef>
              <c:f>Sheet10!$C$26:$C$30</c:f>
              <c:numCache>
                <c:formatCode>General</c:formatCode>
                <c:ptCount val="5"/>
                <c:pt idx="0">
                  <c:v>7.5</c:v>
                </c:pt>
                <c:pt idx="1">
                  <c:v>7.9</c:v>
                </c:pt>
                <c:pt idx="2">
                  <c:v>38.1</c:v>
                </c:pt>
                <c:pt idx="3" formatCode="0.0">
                  <c:v>46.8</c:v>
                </c:pt>
                <c:pt idx="4" formatCode="0.0">
                  <c:v>39.9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6903552"/>
        <c:axId val="96905472"/>
      </c:barChart>
      <c:catAx>
        <c:axId val="969035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6905472"/>
        <c:crosses val="autoZero"/>
        <c:auto val="1"/>
        <c:lblAlgn val="ctr"/>
        <c:lblOffset val="100"/>
        <c:noMultiLvlLbl val="0"/>
      </c:catAx>
      <c:valAx>
        <c:axId val="969054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6903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r">
              <a:defRPr sz="1050"/>
            </a:pPr>
            <a:r>
              <a:rPr lang="mn-MN" sz="1050" dirty="0">
                <a:latin typeface="Arial" pitchFamily="34" charset="0"/>
                <a:cs typeface="Arial" pitchFamily="34" charset="0"/>
              </a:rPr>
              <a:t>Хэрэглээний үнийн индекс</a:t>
            </a:r>
            <a:r>
              <a:rPr lang="mn-MN" sz="105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50" baseline="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05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50" baseline="0" dirty="0">
                <a:latin typeface="Arial" pitchFamily="34" charset="0"/>
                <a:cs typeface="Arial" pitchFamily="34" charset="0"/>
              </a:rPr>
              <a:t>(</a:t>
            </a:r>
            <a:r>
              <a:rPr lang="mn-MN" sz="1050" baseline="0" dirty="0">
                <a:latin typeface="Arial" pitchFamily="34" charset="0"/>
                <a:cs typeface="Arial" pitchFamily="34" charset="0"/>
              </a:rPr>
              <a:t>өмнөх оны 12 сар</a:t>
            </a:r>
            <a:r>
              <a:rPr lang="en-US" sz="1050" baseline="0" dirty="0">
                <a:latin typeface="Arial" pitchFamily="34" charset="0"/>
                <a:cs typeface="Arial" pitchFamily="34" charset="0"/>
              </a:rPr>
              <a:t>=</a:t>
            </a:r>
            <a:r>
              <a:rPr lang="mn-MN" sz="1050" baseline="0" dirty="0">
                <a:latin typeface="Arial" pitchFamily="34" charset="0"/>
                <a:cs typeface="Arial" pitchFamily="34" charset="0"/>
              </a:rPr>
              <a:t>100</a:t>
            </a:r>
            <a:r>
              <a:rPr lang="en-US" sz="1050" baseline="0" dirty="0">
                <a:latin typeface="Arial" pitchFamily="34" charset="0"/>
                <a:cs typeface="Arial" pitchFamily="34" charset="0"/>
              </a:rPr>
              <a:t>%)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5100014527173331"/>
          <c:y val="3.16226255616353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219175102777704E-2"/>
          <c:y val="0.1843529516437564"/>
          <c:w val="0.79674754629471345"/>
          <c:h val="0.6926461796442116"/>
        </c:manualLayout>
      </c:layout>
      <c:lineChart>
        <c:grouping val="standard"/>
        <c:varyColors val="0"/>
        <c:ser>
          <c:idx val="0"/>
          <c:order val="0"/>
          <c:tx>
            <c:v>2013</c:v>
          </c:tx>
          <c:spPr>
            <a:ln w="22225">
              <a:solidFill>
                <a:srgbClr val="C00000"/>
              </a:solidFill>
            </a:ln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5.822416302765648E-3"/>
                  <c:y val="-1.2422360248447327E-2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644832605531402E-2"/>
                  <c:y val="-1.6563146997929608E-2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467248908296932E-2"/>
                  <c:y val="-8.2815734989648056E-3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34885977680738E-2"/>
                  <c:y val="-4.1407867494823334E-3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9112081513828238E-2"/>
                  <c:y val="-8.2815734989648032E-2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7040271712760789E-3"/>
                  <c:y val="-0.10351966873706005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1644832605531402E-2"/>
                  <c:y val="-0.11180124223602519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7467248908296932E-2"/>
                  <c:y val="-9.1097308488613887E-2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105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'une1'!$R$4:$R$15</c:f>
              <c:numCache>
                <c:formatCode>General</c:formatCode>
                <c:ptCount val="12"/>
                <c:pt idx="0">
                  <c:v>100.9</c:v>
                </c:pt>
                <c:pt idx="1">
                  <c:v>101.4</c:v>
                </c:pt>
                <c:pt idx="2">
                  <c:v>101.7</c:v>
                </c:pt>
                <c:pt idx="3">
                  <c:v>102.8</c:v>
                </c:pt>
                <c:pt idx="4">
                  <c:v>103.7</c:v>
                </c:pt>
                <c:pt idx="5">
                  <c:v>103.8</c:v>
                </c:pt>
                <c:pt idx="6" formatCode="0.0">
                  <c:v>104</c:v>
                </c:pt>
                <c:pt idx="7">
                  <c:v>105.5</c:v>
                </c:pt>
                <c:pt idx="8">
                  <c:v>107.2</c:v>
                </c:pt>
                <c:pt idx="9">
                  <c:v>108.3</c:v>
                </c:pt>
                <c:pt idx="10">
                  <c:v>109.6</c:v>
                </c:pt>
                <c:pt idx="11">
                  <c:v>110.1</c:v>
                </c:pt>
              </c:numCache>
            </c:numRef>
          </c:val>
          <c:smooth val="0"/>
        </c:ser>
        <c:ser>
          <c:idx val="1"/>
          <c:order val="1"/>
          <c:tx>
            <c:v>2014</c:v>
          </c:tx>
          <c:spPr>
            <a:ln w="22225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square"/>
            <c:size val="5"/>
            <c:spPr>
              <a:solidFill>
                <a:schemeClr val="tx2">
                  <a:lumMod val="60000"/>
                  <a:lumOff val="40000"/>
                </a:schemeClr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dLbls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  <c:txPr>
              <a:bodyPr/>
              <a:lstStyle/>
              <a:p>
                <a:pPr>
                  <a:defRPr sz="105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'une1'!$S$4:$S$15</c:f>
              <c:numCache>
                <c:formatCode>General</c:formatCode>
                <c:ptCount val="12"/>
                <c:pt idx="0" formatCode="0.0">
                  <c:v>102</c:v>
                </c:pt>
                <c:pt idx="1">
                  <c:v>102.7</c:v>
                </c:pt>
                <c:pt idx="2">
                  <c:v>103.5</c:v>
                </c:pt>
                <c:pt idx="3">
                  <c:v>104.9</c:v>
                </c:pt>
                <c:pt idx="4">
                  <c:v>105.2</c:v>
                </c:pt>
                <c:pt idx="5">
                  <c:v>106.5</c:v>
                </c:pt>
                <c:pt idx="6">
                  <c:v>107.5</c:v>
                </c:pt>
                <c:pt idx="7">
                  <c:v>108.5</c:v>
                </c:pt>
                <c:pt idx="8">
                  <c:v>109.4</c:v>
                </c:pt>
                <c:pt idx="9">
                  <c:v>109.5</c:v>
                </c:pt>
                <c:pt idx="10">
                  <c:v>110.4</c:v>
                </c:pt>
                <c:pt idx="11">
                  <c:v>111.3</c:v>
                </c:pt>
              </c:numCache>
            </c:numRef>
          </c:val>
          <c:smooth val="0"/>
        </c:ser>
        <c:ser>
          <c:idx val="2"/>
          <c:order val="2"/>
          <c:tx>
            <c:v>2015</c:v>
          </c:tx>
          <c:spPr>
            <a:ln w="22225">
              <a:solidFill>
                <a:srgbClr val="92D050"/>
              </a:solidFill>
            </a:ln>
          </c:spPr>
          <c:marker>
            <c:symbol val="triangle"/>
            <c:size val="5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dLbls>
            <c:dLbl>
              <c:idx val="0"/>
              <c:layout>
                <c:manualLayout>
                  <c:x val="-5.4342552159146698E-2"/>
                  <c:y val="-1.2422360248447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579330422125177E-2"/>
                  <c:y val="-3.7267080745341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4934650635919419E-2"/>
                  <c:y val="-4.140786749482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112081513828197E-2"/>
                  <c:y val="-1.2422360248447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1644832605531402E-2"/>
                  <c:y val="4.1407867494824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1644832605531402E-2"/>
                  <c:y val="4.140754144862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822416302765648E-3"/>
                  <c:y val="4.5548654244306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8817636878359912E-3"/>
                  <c:y val="1.2422360248447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1644832605531313E-2"/>
                  <c:y val="-4.1407867494824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1644832605531313E-2"/>
                  <c:y val="-4.5548654244306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5.822416302765648E-3"/>
                  <c:y val="-5.7971014492753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  <c:txPr>
              <a:bodyPr/>
              <a:lstStyle/>
              <a:p>
                <a:pPr>
                  <a:defRPr sz="105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'une1'!$T$4:$T$15</c:f>
              <c:numCache>
                <c:formatCode>General</c:formatCode>
                <c:ptCount val="12"/>
                <c:pt idx="0">
                  <c:v>101.3</c:v>
                </c:pt>
                <c:pt idx="1">
                  <c:v>101.7</c:v>
                </c:pt>
                <c:pt idx="2">
                  <c:v>102.4</c:v>
                </c:pt>
                <c:pt idx="3">
                  <c:v>102.9</c:v>
                </c:pt>
                <c:pt idx="4">
                  <c:v>103.4</c:v>
                </c:pt>
                <c:pt idx="5">
                  <c:v>103.7</c:v>
                </c:pt>
                <c:pt idx="6">
                  <c:v>103.8</c:v>
                </c:pt>
                <c:pt idx="7" formatCode="0.0">
                  <c:v>104</c:v>
                </c:pt>
                <c:pt idx="8">
                  <c:v>104.5</c:v>
                </c:pt>
                <c:pt idx="9">
                  <c:v>104.5</c:v>
                </c:pt>
                <c:pt idx="10">
                  <c:v>104.8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462976"/>
        <c:axId val="110190976"/>
      </c:lineChart>
      <c:catAx>
        <c:axId val="10446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0190976"/>
        <c:crosses val="autoZero"/>
        <c:auto val="1"/>
        <c:lblAlgn val="ctr"/>
        <c:lblOffset val="100"/>
        <c:noMultiLvlLbl val="0"/>
      </c:catAx>
      <c:valAx>
        <c:axId val="110190976"/>
        <c:scaling>
          <c:orientation val="minMax"/>
          <c:max val="112"/>
          <c:min val="10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4462976"/>
        <c:crosses val="autoZero"/>
        <c:crossBetween val="between"/>
        <c:majorUnit val="2"/>
        <c:minorUnit val="2"/>
      </c:valAx>
      <c:spPr>
        <a:ln>
          <a:solidFill>
            <a:schemeClr val="bg1"/>
          </a:solidFill>
        </a:ln>
      </c:spPr>
    </c:plotArea>
    <c:legend>
      <c:legendPos val="tr"/>
      <c:layout>
        <c:manualLayout>
          <c:xMode val="edge"/>
          <c:yMode val="edge"/>
          <c:x val="0.85785540999514864"/>
          <c:y val="0.55962732919254654"/>
          <c:w val="0.13049975739932204"/>
          <c:h val="0.21196556952120277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55555555555561E-2"/>
          <c:y val="0.10185185185185186"/>
          <c:w val="0.93888888888888911"/>
          <c:h val="0.59826407115777169"/>
        </c:manualLayout>
      </c:layout>
      <c:lineChart>
        <c:grouping val="standard"/>
        <c:varyColors val="0"/>
        <c:ser>
          <c:idx val="0"/>
          <c:order val="0"/>
          <c:tx>
            <c:strRef>
              <c:f>'3'!$K$22</c:f>
              <c:strCache>
                <c:ptCount val="1"/>
                <c:pt idx="0">
                  <c:v>Шинээр бүртгүүлсэн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'3'!$L$21:$N$21</c:f>
              <c:strCache>
                <c:ptCount val="3"/>
                <c:pt idx="0">
                  <c:v>2013.I-XI</c:v>
                </c:pt>
                <c:pt idx="1">
                  <c:v>2014.I-XI</c:v>
                </c:pt>
                <c:pt idx="2">
                  <c:v>2015.I-XI</c:v>
                </c:pt>
              </c:strCache>
            </c:strRef>
          </c:cat>
          <c:val>
            <c:numRef>
              <c:f>'3'!$L$22:$N$22</c:f>
              <c:numCache>
                <c:formatCode>#\ ##0</c:formatCode>
                <c:ptCount val="3"/>
                <c:pt idx="0">
                  <c:v>2619</c:v>
                </c:pt>
                <c:pt idx="1">
                  <c:v>2364</c:v>
                </c:pt>
                <c:pt idx="2">
                  <c:v>2455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'3'!$K$23</c:f>
              <c:strCache>
                <c:ptCount val="1"/>
                <c:pt idx="0">
                  <c:v>Ажилд орсон хүний тоо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'3'!$L$21:$N$21</c:f>
              <c:strCache>
                <c:ptCount val="3"/>
                <c:pt idx="0">
                  <c:v>2013.I-XI</c:v>
                </c:pt>
                <c:pt idx="1">
                  <c:v>2014.I-XI</c:v>
                </c:pt>
                <c:pt idx="2">
                  <c:v>2015.I-XI</c:v>
                </c:pt>
              </c:strCache>
            </c:strRef>
          </c:cat>
          <c:val>
            <c:numRef>
              <c:f>'3'!$L$23:$N$23</c:f>
              <c:numCache>
                <c:formatCode>#\ ##0</c:formatCode>
                <c:ptCount val="3"/>
                <c:pt idx="0">
                  <c:v>1647</c:v>
                </c:pt>
                <c:pt idx="1">
                  <c:v>1010</c:v>
                </c:pt>
                <c:pt idx="2">
                  <c:v>803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630400"/>
        <c:axId val="110631936"/>
      </c:lineChart>
      <c:catAx>
        <c:axId val="11063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0631936"/>
        <c:crosses val="autoZero"/>
        <c:auto val="1"/>
        <c:lblAlgn val="ctr"/>
        <c:lblOffset val="100"/>
        <c:noMultiLvlLbl val="0"/>
      </c:catAx>
      <c:valAx>
        <c:axId val="110631936"/>
        <c:scaling>
          <c:orientation val="minMax"/>
        </c:scaling>
        <c:delete val="1"/>
        <c:axPos val="l"/>
        <c:numFmt formatCode="#\ ##0" sourceLinked="1"/>
        <c:majorTickMark val="out"/>
        <c:minorTickMark val="none"/>
        <c:tickLblPos val="nextTo"/>
        <c:crossAx val="1106304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8.3877734033245832E-2"/>
          <c:y val="0.84692952414405465"/>
          <c:w val="0.83780008748906409"/>
          <c:h val="7.8996575242221187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424242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025371828521651E-2"/>
          <c:y val="5.0925925925925923E-2"/>
          <c:w val="0.94297462817148181"/>
          <c:h val="0.735771361913097"/>
        </c:manualLayout>
      </c:layout>
      <c:lineChart>
        <c:grouping val="standard"/>
        <c:varyColors val="0"/>
        <c:ser>
          <c:idx val="0"/>
          <c:order val="0"/>
          <c:tx>
            <c:strRef>
              <c:f>'XAA8'!$J$50</c:f>
              <c:strCache>
                <c:ptCount val="1"/>
                <c:pt idx="0">
                  <c:v>Төмс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888888888888889E-2"/>
                  <c:y val="-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5"/>
                  <c:y val="-4.6296296296296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8333333333333827E-2"/>
                  <c:y val="-5.0925925925925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'XAA8'!$K$49:$M$49</c:f>
              <c:strCache>
                <c:ptCount val="3"/>
                <c:pt idx="0">
                  <c:v>2013.I-XI</c:v>
                </c:pt>
                <c:pt idx="1">
                  <c:v>2014.I-XI</c:v>
                </c:pt>
                <c:pt idx="2">
                  <c:v>2015.I-XI</c:v>
                </c:pt>
              </c:strCache>
            </c:strRef>
          </c:cat>
          <c:val>
            <c:numRef>
              <c:f>'XAA8'!$K$50:$M$50</c:f>
              <c:numCache>
                <c:formatCode>#\ ##0.0</c:formatCode>
                <c:ptCount val="3"/>
                <c:pt idx="0">
                  <c:v>709.8</c:v>
                </c:pt>
                <c:pt idx="1">
                  <c:v>713.6</c:v>
                </c:pt>
                <c:pt idx="2">
                  <c:v>601.00199999999973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'XAA8'!$J$51</c:f>
              <c:strCache>
                <c:ptCount val="1"/>
                <c:pt idx="0">
                  <c:v>Хүнсний ногоо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9444444444444483E-2"/>
                  <c:y val="-6.4814814814815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888888888888975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666666666666782E-2"/>
                  <c:y val="-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'XAA8'!$K$49:$M$49</c:f>
              <c:strCache>
                <c:ptCount val="3"/>
                <c:pt idx="0">
                  <c:v>2013.I-XI</c:v>
                </c:pt>
                <c:pt idx="1">
                  <c:v>2014.I-XI</c:v>
                </c:pt>
                <c:pt idx="2">
                  <c:v>2015.I-XI</c:v>
                </c:pt>
              </c:strCache>
            </c:strRef>
          </c:cat>
          <c:val>
            <c:numRef>
              <c:f>'XAA8'!$K$51:$M$51</c:f>
              <c:numCache>
                <c:formatCode>0.0</c:formatCode>
                <c:ptCount val="3"/>
                <c:pt idx="0" formatCode="#\ ##0.0">
                  <c:v>272.7</c:v>
                </c:pt>
                <c:pt idx="1">
                  <c:v>351.1</c:v>
                </c:pt>
                <c:pt idx="2">
                  <c:v>237.09399999999999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477888"/>
        <c:axId val="45479424"/>
      </c:lineChart>
      <c:catAx>
        <c:axId val="4547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479424"/>
        <c:crosses val="autoZero"/>
        <c:auto val="1"/>
        <c:lblAlgn val="ctr"/>
        <c:lblOffset val="100"/>
        <c:noMultiLvlLbl val="0"/>
      </c:catAx>
      <c:valAx>
        <c:axId val="4547942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one"/>
        <c:crossAx val="45477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932786526684166"/>
          <c:y val="0.89409667541557614"/>
          <c:w val="0.76286692142756751"/>
          <c:h val="7.89964275298924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mn-MN" sz="1200" b="1" dirty="0">
                <a:latin typeface="Arial" pitchFamily="34" charset="0"/>
                <a:cs typeface="Arial" pitchFamily="34" charset="0"/>
              </a:rPr>
              <a:t>Ургац</a:t>
            </a:r>
            <a:r>
              <a:rPr lang="mn-MN" sz="1200" b="1" baseline="0" dirty="0">
                <a:latin typeface="Arial" pitchFamily="34" charset="0"/>
                <a:cs typeface="Arial" pitchFamily="34" charset="0"/>
              </a:rPr>
              <a:t> хураалт, тн-оор, 201</a:t>
            </a:r>
            <a:r>
              <a:rPr lang="en-US" sz="1200" b="1" baseline="0" dirty="0">
                <a:latin typeface="Arial" pitchFamily="34" charset="0"/>
                <a:cs typeface="Arial" pitchFamily="34" charset="0"/>
              </a:rPr>
              <a:t>5</a:t>
            </a:r>
            <a:r>
              <a:rPr lang="mn-MN" sz="1200" b="1" baseline="0" dirty="0">
                <a:latin typeface="Arial" pitchFamily="34" charset="0"/>
                <a:cs typeface="Arial" pitchFamily="34" charset="0"/>
              </a:rPr>
              <a:t> оны </a:t>
            </a:r>
            <a:r>
              <a:rPr lang="en-US" sz="1200" b="1" baseline="0" dirty="0">
                <a:latin typeface="Arial" pitchFamily="34" charset="0"/>
                <a:cs typeface="Arial" pitchFamily="34" charset="0"/>
              </a:rPr>
              <a:t>11</a:t>
            </a:r>
            <a:r>
              <a:rPr lang="mn-MN" sz="1200" b="1" baseline="0" dirty="0">
                <a:latin typeface="Arial" pitchFamily="34" charset="0"/>
                <a:cs typeface="Arial" pitchFamily="34" charset="0"/>
              </a:rPr>
              <a:t> сарын байдлаар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6232544575338931"/>
          <c:y val="2.118503585817543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2289501471767823"/>
          <c:y val="0.11293734369825548"/>
          <c:w val="0.63407318055861872"/>
          <c:h val="0.8609691721454580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'XAA8'!$A$74:$A$86</c:f>
              <c:strCache>
                <c:ptCount val="13"/>
                <c:pt idx="0">
                  <c:v>Халзан</c:v>
                </c:pt>
                <c:pt idx="1">
                  <c:v>Асгат</c:v>
                </c:pt>
                <c:pt idx="2">
                  <c:v>Баяндэлгэр</c:v>
                </c:pt>
                <c:pt idx="3">
                  <c:v>Түвшинширээ</c:v>
                </c:pt>
                <c:pt idx="4">
                  <c:v>Наран</c:v>
                </c:pt>
                <c:pt idx="5">
                  <c:v>Сүхбаатар</c:v>
                </c:pt>
                <c:pt idx="6">
                  <c:v>Уулбаян</c:v>
                </c:pt>
                <c:pt idx="7">
                  <c:v>Дарьганга</c:v>
                </c:pt>
                <c:pt idx="8">
                  <c:v>Онгон</c:v>
                </c:pt>
                <c:pt idx="9">
                  <c:v>Эрдэнэцагаан</c:v>
                </c:pt>
                <c:pt idx="10">
                  <c:v>Мөнххаан</c:v>
                </c:pt>
                <c:pt idx="11">
                  <c:v>Түмэнцогт</c:v>
                </c:pt>
                <c:pt idx="12">
                  <c:v>Баруун-Урт</c:v>
                </c:pt>
              </c:strCache>
            </c:strRef>
          </c:cat>
          <c:val>
            <c:numRef>
              <c:f>'XAA8'!$B$74:$B$86</c:f>
              <c:numCache>
                <c:formatCode>0.0</c:formatCode>
                <c:ptCount val="13"/>
                <c:pt idx="0">
                  <c:v>1.27</c:v>
                </c:pt>
                <c:pt idx="1">
                  <c:v>14.68</c:v>
                </c:pt>
                <c:pt idx="2">
                  <c:v>13.15</c:v>
                </c:pt>
                <c:pt idx="3">
                  <c:v>15.5</c:v>
                </c:pt>
                <c:pt idx="4">
                  <c:v>19.100000000000001</c:v>
                </c:pt>
                <c:pt idx="5">
                  <c:v>30</c:v>
                </c:pt>
                <c:pt idx="6">
                  <c:v>33.696000000000012</c:v>
                </c:pt>
                <c:pt idx="7">
                  <c:v>34.300000000000004</c:v>
                </c:pt>
                <c:pt idx="8">
                  <c:v>48.5</c:v>
                </c:pt>
                <c:pt idx="9">
                  <c:v>63.7</c:v>
                </c:pt>
                <c:pt idx="10">
                  <c:v>62.160000000000011</c:v>
                </c:pt>
                <c:pt idx="11">
                  <c:v>79.2</c:v>
                </c:pt>
                <c:pt idx="12">
                  <c:v>422.84199999999993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45721856"/>
        <c:axId val="45617152"/>
      </c:barChart>
      <c:catAx>
        <c:axId val="45721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617152"/>
        <c:crosses val="autoZero"/>
        <c:auto val="1"/>
        <c:lblAlgn val="ctr"/>
        <c:lblOffset val="100"/>
        <c:noMultiLvlLbl val="0"/>
      </c:catAx>
      <c:valAx>
        <c:axId val="45617152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one"/>
        <c:crossAx val="4572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6172725103576928"/>
          <c:y val="5.5363321799307981E-2"/>
          <c:w val="0.49113155896835209"/>
          <c:h val="0.8985005767012683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BBB59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'2'!$T$26:$Z$26</c:f>
              <c:strCache>
                <c:ptCount val="7"/>
                <c:pt idx="0">
                  <c:v>Боловсролгүй</c:v>
                </c:pt>
                <c:pt idx="1">
                  <c:v>Тусгай мэргэж-лийн дунд </c:v>
                </c:pt>
                <c:pt idx="2">
                  <c:v>Бага</c:v>
                </c:pt>
                <c:pt idx="3">
                  <c:v>Техник болон мэргэжлийн анхан шатны</c:v>
                </c:pt>
                <c:pt idx="4">
                  <c:v>Суурь</c:v>
                </c:pt>
                <c:pt idx="5">
                  <c:v>Дээд </c:v>
                </c:pt>
                <c:pt idx="6">
                  <c:v>Бүрэн дунд </c:v>
                </c:pt>
              </c:strCache>
            </c:strRef>
          </c:cat>
          <c:val>
            <c:numRef>
              <c:f>'2'!$T$27:$Z$27</c:f>
              <c:numCache>
                <c:formatCode>0.0%</c:formatCode>
                <c:ptCount val="7"/>
                <c:pt idx="0">
                  <c:v>8.0000000000000054E-3</c:v>
                </c:pt>
                <c:pt idx="1">
                  <c:v>2.6666666666666672E-2</c:v>
                </c:pt>
                <c:pt idx="2">
                  <c:v>2.4E-2</c:v>
                </c:pt>
                <c:pt idx="3">
                  <c:v>5.0666666666666686E-2</c:v>
                </c:pt>
                <c:pt idx="4">
                  <c:v>9.3333333333333365E-2</c:v>
                </c:pt>
                <c:pt idx="5">
                  <c:v>0.21333333333333343</c:v>
                </c:pt>
                <c:pt idx="6">
                  <c:v>0.58399999999999996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axId val="110931328"/>
        <c:axId val="110933120"/>
      </c:barChart>
      <c:catAx>
        <c:axId val="110931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0933120"/>
        <c:crosses val="autoZero"/>
        <c:auto val="1"/>
        <c:lblAlgn val="ctr"/>
        <c:lblOffset val="100"/>
        <c:noMultiLvlLbl val="0"/>
      </c:catAx>
      <c:valAx>
        <c:axId val="110933120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109313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/>
            </a:pPr>
            <a:r>
              <a:rPr lang="mn-MN" sz="1100" baseline="0">
                <a:latin typeface="Arial" pitchFamily="34" charset="0"/>
              </a:rPr>
              <a:t>Эндсэн хүүхдийн тоо, эхний </a:t>
            </a:r>
            <a:r>
              <a:rPr lang="en-US" sz="1100" baseline="0">
                <a:latin typeface="Arial" pitchFamily="34" charset="0"/>
              </a:rPr>
              <a:t>1</a:t>
            </a:r>
            <a:r>
              <a:rPr lang="mn-MN" sz="1100" baseline="0">
                <a:latin typeface="Arial" pitchFamily="34" charset="0"/>
              </a:rPr>
              <a:t>1 сарын байдлаар</a:t>
            </a:r>
            <a:endParaRPr lang="en-US" sz="1100" baseline="0">
              <a:latin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888888888888889E-2"/>
          <c:y val="0.17936316100022426"/>
          <c:w val="0.93888888888889199"/>
          <c:h val="0.54380176436278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mend1'!$A$10:$B$10</c:f>
              <c:strCache>
                <c:ptCount val="1"/>
                <c:pt idx="0">
                  <c:v>Нялхсын эндэгдэл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24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2013.I-XI</c:v>
                </c:pt>
                <c:pt idx="1">
                  <c:v>2014.I-XI</c:v>
                </c:pt>
                <c:pt idx="2">
                  <c:v>2015.I-XI</c:v>
                </c:pt>
              </c:strCache>
            </c:strRef>
          </c:cat>
          <c:val>
            <c:numRef>
              <c:f>'eruul mend1'!$C$10:$E$10</c:f>
              <c:numCache>
                <c:formatCode>General</c:formatCode>
                <c:ptCount val="3"/>
                <c:pt idx="0">
                  <c:v>18</c:v>
                </c:pt>
                <c:pt idx="1">
                  <c:v>26</c:v>
                </c:pt>
                <c:pt idx="2">
                  <c:v>24</c:v>
                </c:pt>
              </c:numCache>
            </c:numRef>
          </c:val>
        </c:ser>
        <c:ser>
          <c:idx val="1"/>
          <c:order val="1"/>
          <c:tx>
            <c:strRef>
              <c:f>'eruul mend1'!$A$11:$B$11</c:f>
              <c:strCache>
                <c:ptCount val="1"/>
                <c:pt idx="0">
                  <c:v>5 хүртэлх насандаа эндсэн хүүхэд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2013.I-XI</c:v>
                </c:pt>
                <c:pt idx="1">
                  <c:v>2014.I-XI</c:v>
                </c:pt>
                <c:pt idx="2">
                  <c:v>2015.I-XI</c:v>
                </c:pt>
              </c:strCache>
            </c:strRef>
          </c:cat>
          <c:val>
            <c:numRef>
              <c:f>'eruul mend1'!$C$11:$E$11</c:f>
              <c:numCache>
                <c:formatCode>General</c:formatCode>
                <c:ptCount val="3"/>
                <c:pt idx="0">
                  <c:v>7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5"/>
        <c:overlap val="-5"/>
        <c:axId val="102534144"/>
        <c:axId val="102548224"/>
      </c:barChart>
      <c:catAx>
        <c:axId val="10253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2548224"/>
        <c:crosses val="autoZero"/>
        <c:auto val="1"/>
        <c:lblAlgn val="ctr"/>
        <c:lblOffset val="100"/>
        <c:noMultiLvlLbl val="0"/>
      </c:catAx>
      <c:valAx>
        <c:axId val="10254822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025341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>
                <a:latin typeface="Arial" pitchFamily="34" charset="0"/>
              </a:defRPr>
            </a:pPr>
            <a:r>
              <a:rPr lang="mn-MN" sz="1100" baseline="0" dirty="0">
                <a:latin typeface="Arial" pitchFamily="34" charset="0"/>
              </a:rPr>
              <a:t>Амаржсан эх, амьд төрсөн хүүхдийн тоо эхний </a:t>
            </a:r>
            <a:r>
              <a:rPr lang="en-US" sz="1100" baseline="0" dirty="0" smtClean="0">
                <a:latin typeface="Arial" pitchFamily="34" charset="0"/>
              </a:rPr>
              <a:t>11 </a:t>
            </a:r>
            <a:r>
              <a:rPr lang="mn-MN" sz="1100" baseline="0" dirty="0">
                <a:latin typeface="Arial" pitchFamily="34" charset="0"/>
              </a:rPr>
              <a:t>сарын байдлаар</a:t>
            </a:r>
            <a:endParaRPr lang="en-US" sz="1100" baseline="0" dirty="0">
              <a:latin typeface="Arial" pitchFamily="34" charset="0"/>
            </a:endParaRPr>
          </a:p>
        </c:rich>
      </c:tx>
      <c:layout>
        <c:manualLayout>
          <c:xMode val="edge"/>
          <c:yMode val="edge"/>
          <c:x val="0.18162109281794403"/>
          <c:y val="2.31481481481481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444444444444502E-2"/>
          <c:y val="0.2236111111111112"/>
          <c:w val="0.93888888888889199"/>
          <c:h val="0.50988990959463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mend1'!$A$17</c:f>
              <c:strCache>
                <c:ptCount val="1"/>
                <c:pt idx="0">
                  <c:v>Амаржсан эх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9999999999999985E-2"/>
                  <c:y val="4.662004662004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333333333333334E-2"/>
                  <c:y val="4.662004662004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666666666666666E-2"/>
                  <c:y val="1.3986013986013986E-2"/>
                </c:manualLayout>
              </c:layout>
              <c:numFmt formatCode="#\ ##0" sourceLinked="0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\ 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2013.I-XI</c:v>
                </c:pt>
                <c:pt idx="1">
                  <c:v>2014.I-XI</c:v>
                </c:pt>
                <c:pt idx="2">
                  <c:v>2015.I-XI</c:v>
                </c:pt>
              </c:strCache>
            </c:strRef>
          </c:cat>
          <c:val>
            <c:numRef>
              <c:f>'eruul mend1'!$B$17:$D$17</c:f>
              <c:numCache>
                <c:formatCode>General</c:formatCode>
                <c:ptCount val="3"/>
                <c:pt idx="0">
                  <c:v>1124</c:v>
                </c:pt>
                <c:pt idx="1">
                  <c:v>1222</c:v>
                </c:pt>
                <c:pt idx="2">
                  <c:v>1278</c:v>
                </c:pt>
              </c:numCache>
            </c:numRef>
          </c:val>
        </c:ser>
        <c:ser>
          <c:idx val="1"/>
          <c:order val="1"/>
          <c:tx>
            <c:strRef>
              <c:f>'eruul mend1'!$A$18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9999999999999966E-2"/>
                  <c:y val="-4.662004662004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6666666666666669E-2"/>
                  <c:y val="9.3240093240093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1277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\ ##0" sourceLinked="0"/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2013.I-XI</c:v>
                </c:pt>
                <c:pt idx="1">
                  <c:v>2014.I-XI</c:v>
                </c:pt>
                <c:pt idx="2">
                  <c:v>2015.I-XI</c:v>
                </c:pt>
              </c:strCache>
            </c:strRef>
          </c:cat>
          <c:val>
            <c:numRef>
              <c:f>'eruul mend1'!$B$18:$D$18</c:f>
              <c:numCache>
                <c:formatCode>General</c:formatCode>
                <c:ptCount val="3"/>
                <c:pt idx="0">
                  <c:v>1130</c:v>
                </c:pt>
                <c:pt idx="1">
                  <c:v>1223</c:v>
                </c:pt>
                <c:pt idx="2">
                  <c:v>1277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6"/>
        <c:axId val="102587776"/>
        <c:axId val="102605952"/>
      </c:barChart>
      <c:catAx>
        <c:axId val="10258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2605952"/>
        <c:crosses val="autoZero"/>
        <c:auto val="1"/>
        <c:lblAlgn val="ctr"/>
        <c:lblOffset val="100"/>
        <c:noMultiLvlLbl val="0"/>
      </c:catAx>
      <c:valAx>
        <c:axId val="102605952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02587776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 dirty="0">
                <a:latin typeface="Arial" pitchFamily="34" charset="0"/>
                <a:cs typeface="Arial" pitchFamily="34" charset="0"/>
              </a:rPr>
              <a:t>Халдварт өвчнөөр өвчлөгчид, жил бүрийн эхний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11 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сарын байдлаар</a:t>
            </a:r>
          </a:p>
        </c:rich>
      </c:tx>
      <c:layout>
        <c:manualLayout>
          <c:xMode val="edge"/>
          <c:yMode val="edge"/>
          <c:x val="0.21042865228227392"/>
          <c:y val="5.442176870748295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'eruul mend2'!$A$14:$B$14</c:f>
              <c:strCache>
                <c:ptCount val="1"/>
                <c:pt idx="0">
                  <c:v>Халдварт өвчнөөр өвчлөгчид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ysClr val="window" lastClr="FFFFFF"/>
                </a:solidFill>
              </a:ln>
            </c:spPr>
          </c:dPt>
          <c:dLbls>
            <c:dLbl>
              <c:idx val="10"/>
              <c:layout/>
              <c:tx>
                <c:rich>
                  <a:bodyPr/>
                  <a:lstStyle/>
                  <a:p>
                    <a:pPr>
                      <a:defRPr sz="100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00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727</a:t>
                    </a:r>
                    <a:endParaRPr lang="en-US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numFmt formatCode="#\ 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numFmt formatCode="#\ ##0" sourceLinked="0"/>
              <c:spPr/>
              <c:txPr>
                <a:bodyPr/>
                <a:lstStyle/>
                <a:p>
                  <a:pPr>
                    <a:defRPr sz="100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\ 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'eruul mend2'!$D$13:$N$13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'eruul mend2'!$D$14:$N$14</c:f>
              <c:numCache>
                <c:formatCode>General</c:formatCode>
                <c:ptCount val="11"/>
                <c:pt idx="0">
                  <c:v>409</c:v>
                </c:pt>
                <c:pt idx="1">
                  <c:v>565</c:v>
                </c:pt>
                <c:pt idx="2">
                  <c:v>498</c:v>
                </c:pt>
                <c:pt idx="3">
                  <c:v>1217</c:v>
                </c:pt>
                <c:pt idx="4">
                  <c:v>822</c:v>
                </c:pt>
                <c:pt idx="5">
                  <c:v>534</c:v>
                </c:pt>
                <c:pt idx="6">
                  <c:v>579</c:v>
                </c:pt>
                <c:pt idx="7">
                  <c:v>589</c:v>
                </c:pt>
                <c:pt idx="8">
                  <c:v>949</c:v>
                </c:pt>
                <c:pt idx="9">
                  <c:v>482</c:v>
                </c:pt>
                <c:pt idx="10">
                  <c:v>727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02960128"/>
        <c:axId val="102970112"/>
      </c:barChart>
      <c:catAx>
        <c:axId val="10296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0"/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2970112"/>
        <c:crosses val="autoZero"/>
        <c:auto val="1"/>
        <c:lblAlgn val="ctr"/>
        <c:lblOffset val="100"/>
        <c:noMultiLvlLbl val="0"/>
      </c:catAx>
      <c:valAx>
        <c:axId val="102970112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029601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улмаас гэмтсэн, нас барсан хүний тоо, жил бүрийн эхний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1 дүгээр</a:t>
            </a:r>
            <a:endParaRPr lang="en-US" sz="1200" b="1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6424300087489102"/>
          <c:y val="2.777777777777786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hereg1'!$G$3</c:f>
              <c:strCache>
                <c:ptCount val="1"/>
                <c:pt idx="0">
                  <c:v>Гэмтэж осолдсон хүн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2013.I-XI</c:v>
                </c:pt>
                <c:pt idx="1">
                  <c:v>2014.I-XI</c:v>
                </c:pt>
                <c:pt idx="2">
                  <c:v>2015.I-XI</c:v>
                </c:pt>
              </c:strCache>
            </c:strRef>
          </c:cat>
          <c:val>
            <c:numRef>
              <c:f>'gemt hereg1'!$H$3:$J$3</c:f>
              <c:numCache>
                <c:formatCode>General</c:formatCode>
                <c:ptCount val="3"/>
                <c:pt idx="0">
                  <c:v>120</c:v>
                </c:pt>
                <c:pt idx="1">
                  <c:v>149</c:v>
                </c:pt>
                <c:pt idx="2">
                  <c:v>139</c:v>
                </c:pt>
              </c:numCache>
            </c:numRef>
          </c:val>
        </c:ser>
        <c:ser>
          <c:idx val="1"/>
          <c:order val="1"/>
          <c:tx>
            <c:strRef>
              <c:f>'gemt hereg1'!$G$4</c:f>
              <c:strCache>
                <c:ptCount val="1"/>
                <c:pt idx="0">
                  <c:v>Нас барсан хүн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2013.I-XI</c:v>
                </c:pt>
                <c:pt idx="1">
                  <c:v>2014.I-XI</c:v>
                </c:pt>
                <c:pt idx="2">
                  <c:v>2015.I-XI</c:v>
                </c:pt>
              </c:strCache>
            </c:strRef>
          </c:cat>
          <c:val>
            <c:numRef>
              <c:f>'gemt hereg1'!$H$4:$J$4</c:f>
              <c:numCache>
                <c:formatCode>General</c:formatCode>
                <c:ptCount val="3"/>
                <c:pt idx="0">
                  <c:v>31</c:v>
                </c:pt>
                <c:pt idx="1">
                  <c:v>38</c:v>
                </c:pt>
                <c:pt idx="2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436672"/>
        <c:axId val="41438592"/>
      </c:barChart>
      <c:catAx>
        <c:axId val="4143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1438592"/>
        <c:crosses val="autoZero"/>
        <c:auto val="1"/>
        <c:lblAlgn val="ctr"/>
        <c:lblOffset val="100"/>
        <c:noMultiLvlLbl val="0"/>
      </c:catAx>
      <c:valAx>
        <c:axId val="41438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4143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 улмаас учирсан хохирлын хэмжээ, жил бүрийн эхний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дүгээр сарын байдлаар, сая төгрөг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hereg1'!$G$22</c:f>
              <c:strCache>
                <c:ptCount val="1"/>
                <c:pt idx="0">
                  <c:v>Нийт хохирол /сая төгрөг/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2013.I-XI</c:v>
                </c:pt>
                <c:pt idx="1">
                  <c:v>2014.I-XI</c:v>
                </c:pt>
                <c:pt idx="2">
                  <c:v>2015.I-XI</c:v>
                </c:pt>
              </c:strCache>
            </c:strRef>
          </c:cat>
          <c:val>
            <c:numRef>
              <c:f>'gemt hereg1'!$H$22:$J$22</c:f>
              <c:numCache>
                <c:formatCode>0.0</c:formatCode>
                <c:ptCount val="3"/>
                <c:pt idx="0">
                  <c:v>557.9</c:v>
                </c:pt>
                <c:pt idx="1">
                  <c:v>630.5</c:v>
                </c:pt>
                <c:pt idx="2">
                  <c:v>852.8</c:v>
                </c:pt>
              </c:numCache>
            </c:numRef>
          </c:val>
        </c:ser>
        <c:ser>
          <c:idx val="1"/>
          <c:order val="1"/>
          <c:tx>
            <c:strRef>
              <c:f>'gemt hereg1'!$G$23</c:f>
              <c:strCache>
                <c:ptCount val="1"/>
                <c:pt idx="0">
                  <c:v>Нөхөн төлүүлсэн хохирол /хувь/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2013.I-XI</c:v>
                </c:pt>
                <c:pt idx="1">
                  <c:v>2014.I-XI</c:v>
                </c:pt>
                <c:pt idx="2">
                  <c:v>2015.I-XI</c:v>
                </c:pt>
              </c:strCache>
            </c:strRef>
          </c:cat>
          <c:val>
            <c:numRef>
              <c:f>'gemt hereg1'!$H$23:$J$23</c:f>
              <c:numCache>
                <c:formatCode>0.0</c:formatCode>
                <c:ptCount val="3"/>
                <c:pt idx="0">
                  <c:v>77</c:v>
                </c:pt>
                <c:pt idx="1">
                  <c:v>79.099999999999994</c:v>
                </c:pt>
                <c:pt idx="2">
                  <c:v>80.3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439424"/>
        <c:axId val="44457984"/>
      </c:barChart>
      <c:catAx>
        <c:axId val="4443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457984"/>
        <c:crosses val="autoZero"/>
        <c:auto val="1"/>
        <c:lblAlgn val="ctr"/>
        <c:lblOffset val="100"/>
        <c:noMultiLvlLbl val="0"/>
      </c:catAx>
      <c:valAx>
        <c:axId val="4445798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4443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Бүртгэ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гдсэн гэмт хэргийн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тоо, жил бүрийн </a:t>
            </a:r>
            <a:endParaRPr lang="mn-MN" sz="1200" b="1" i="0" u="none" strike="noStrike" baseline="0">
              <a:solidFill>
                <a:srgbClr val="424242"/>
              </a:solidFill>
              <a:latin typeface="Arial"/>
              <a:cs typeface="Arial"/>
            </a:endParaRPr>
          </a:p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эхний 11 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дүгээр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сарын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байдлаар </a:t>
            </a:r>
          </a:p>
        </c:rich>
      </c:tx>
      <c:layout>
        <c:manualLayout>
          <c:xMode val="edge"/>
          <c:yMode val="edge"/>
          <c:x val="0.26757892475716782"/>
          <c:y val="3.242350761518142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420120439249076E-2"/>
          <c:y val="0.18097222222222273"/>
          <c:w val="0.96882748848742473"/>
          <c:h val="0.720887649460485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424242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slaid!$B$3:$K$3</c:f>
              <c:numCache>
                <c:formatCode>0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slaid!$B$4:$K$4</c:f>
              <c:numCache>
                <c:formatCode>0</c:formatCode>
                <c:ptCount val="10"/>
                <c:pt idx="0">
                  <c:v>146</c:v>
                </c:pt>
                <c:pt idx="1">
                  <c:v>201</c:v>
                </c:pt>
                <c:pt idx="2">
                  <c:v>165</c:v>
                </c:pt>
                <c:pt idx="3">
                  <c:v>191</c:v>
                </c:pt>
                <c:pt idx="4">
                  <c:v>168</c:v>
                </c:pt>
                <c:pt idx="5">
                  <c:v>219</c:v>
                </c:pt>
                <c:pt idx="6">
                  <c:v>231</c:v>
                </c:pt>
                <c:pt idx="7" formatCode="General">
                  <c:v>295</c:v>
                </c:pt>
                <c:pt idx="8" formatCode="General">
                  <c:v>308</c:v>
                </c:pt>
                <c:pt idx="9" formatCode="General">
                  <c:v>301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44180224"/>
        <c:axId val="44181760"/>
      </c:barChart>
      <c:catAx>
        <c:axId val="4418022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42424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44181760"/>
        <c:crosses val="autoZero"/>
        <c:auto val="1"/>
        <c:lblAlgn val="ctr"/>
        <c:lblOffset val="100"/>
        <c:noMultiLvlLbl val="0"/>
      </c:catAx>
      <c:valAx>
        <c:axId val="441817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one"/>
        <c:crossAx val="441802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D2A3-FD34-47C6-8E7A-BA802A4573B2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A200CC0-1B26-44A1-B2DA-4CDA38F3833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0715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07E1D-4B3E-4DFD-82C8-1EE3A4C7C6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24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07E1D-4B3E-4DFD-82C8-1EE3A4C7C6A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53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7E5C23B-B713-4208-9CAF-1784A814566C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295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685800" y="2133600"/>
            <a:ext cx="798353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44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СҮХБААТАР АЙМГИЙН </a:t>
            </a:r>
            <a:endParaRPr lang="mn-MN" altLang="en-US" sz="4400" b="1" dirty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38200" y="3505200"/>
            <a:ext cx="7924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201</a:t>
            </a:r>
            <a:r>
              <a:rPr lang="en-US" altLang="en-US" sz="3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mn-MN" altLang="en-US" sz="3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mn-MN" altLang="en-US" sz="3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оны </a:t>
            </a:r>
            <a:r>
              <a:rPr lang="en-US" altLang="en-US" sz="3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11</a:t>
            </a:r>
            <a:r>
              <a:rPr lang="mn-MN" altLang="en-US" sz="3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дүгээр сарын байдлаар</a:t>
            </a:r>
            <a:r>
              <a:rPr lang="en-US" altLang="en-US" sz="3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en-US" altLang="en-US" sz="3000" b="1" dirty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78105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990600" y="3581400"/>
            <a:ext cx="7391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pic>
        <p:nvPicPr>
          <p:cNvPr id="2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85800" y="4492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2636838" y="871538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САЛБАРЫН НИЙТ </a:t>
            </a:r>
            <a:r>
              <a:rPr lang="mn-MN" altLang="en-US" sz="1200" b="1" dirty="0" smtClean="0">
                <a:latin typeface="Arial" charset="0"/>
              </a:rPr>
              <a:t>БҮТЭЭГДЭХҮҮН, </a:t>
            </a:r>
            <a:endParaRPr lang="en-US" altLang="en-US" sz="1200" b="1" dirty="0">
              <a:latin typeface="Arial" charset="0"/>
            </a:endParaRPr>
          </a:p>
          <a:p>
            <a:pPr algn="ctr"/>
            <a:r>
              <a:rPr lang="mn-MN" altLang="en-US" sz="1200" b="1" dirty="0">
                <a:latin typeface="Arial" charset="0"/>
              </a:rPr>
              <a:t>2005 оны зэрэгцүүлэх үнээр</a:t>
            </a:r>
            <a:r>
              <a:rPr lang="en-US" altLang="en-US" sz="1200" b="1" dirty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</a:t>
            </a:r>
            <a:r>
              <a:rPr lang="mn-MN" altLang="en-US" sz="1200" b="1" dirty="0">
                <a:latin typeface="Arial" charset="0"/>
              </a:rPr>
              <a:t>төг</a:t>
            </a:r>
            <a:endParaRPr lang="en-US" altLang="en-US" sz="1200" dirty="0">
              <a:latin typeface="Arial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295400" y="1371600"/>
          <a:ext cx="7493001" cy="2301386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6107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26 529.5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24 304.2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24 117.5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99.2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21 467.5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17 854.3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17 806.5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99.7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448.9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502.6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516.4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102.7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4 613.1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5 947.3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5 794.5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97.4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Text Box 1"/>
          <p:cNvSpPr txBox="1">
            <a:spLocks noChangeArrowheads="1"/>
          </p:cNvSpPr>
          <p:nvPr/>
        </p:nvSpPr>
        <p:spPr bwMode="auto">
          <a:xfrm>
            <a:off x="8496300" y="16383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1055688" y="9906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3909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2438400" y="3846125"/>
            <a:ext cx="556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</a:t>
            </a:r>
            <a:r>
              <a:rPr lang="mn-MN" altLang="en-US" sz="1200" b="1" dirty="0" smtClean="0">
                <a:latin typeface="Arial" charset="0"/>
              </a:rPr>
              <a:t>БОРЛУУЛСАН БҮТЭЭГДЭХҮҮН, оны үнээр</a:t>
            </a:r>
            <a:r>
              <a:rPr lang="en-US" altLang="en-US" sz="1200" b="1" dirty="0" smtClean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төг</a:t>
            </a:r>
            <a:endParaRPr lang="en-US" altLang="en-US" sz="1200" dirty="0">
              <a:latin typeface="Arial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295400" y="4191000"/>
          <a:ext cx="7493001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D0D0D"/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101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680.5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114 299.3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116 769.6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102.2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95 581.0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104 706.1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106 244.9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101.4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1 992.8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4 438.1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2 583.1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56.8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4 106.7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5 155.1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7 941.6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154.9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8496300" y="44196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066800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1B34A27-36F3-4ADB-AF37-C6F3F98C216C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/>
              <a:t>11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3555" name="Picture 2" descr="D:\2013\12. December 2013\display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0" t="30411" r="23524" b="9421"/>
          <a:stretch>
            <a:fillRect/>
          </a:stretch>
        </p:blipFill>
        <p:spPr bwMode="auto">
          <a:xfrm>
            <a:off x="685800" y="1077913"/>
            <a:ext cx="75438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62200" y="3352800"/>
            <a:ext cx="65532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www.facebook.com/statistic</a:t>
            </a:r>
            <a:endParaRPr lang="mn-MN" altLang="en-US" sz="40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0600" y="4419600"/>
            <a:ext cx="7239000" cy="1877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mn-MN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сайт: </a:t>
            </a:r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sukhbaatar.nso.mn</a:t>
            </a:r>
          </a:p>
          <a:p>
            <a:r>
              <a:rPr lang="mn-MN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Майл хаяг: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sukhbaatar@nso.mn</a:t>
            </a:r>
          </a:p>
          <a:p>
            <a:r>
              <a:rPr lang="en-US" altLang="en-US" sz="3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statistic_sukh@yahoo.com</a:t>
            </a:r>
            <a:endParaRPr lang="mn-MN" altLang="en-US" sz="38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57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41148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990600"/>
            <a:ext cx="0" cy="30480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723900" y="990600"/>
            <a:ext cx="4076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шинээр бүртгүүлсэн болон ажилд зуучлагдан орсон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жил бүрийн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           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эхний 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1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1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сарын 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933950" y="990600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Бүртгэлтэй ажилгүй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боловсролын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түвшингээр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201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5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оны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1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1 дүгээр сарын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эцэст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512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830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250294"/>
              </p:ext>
            </p:extLst>
          </p:nvPr>
        </p:nvGraphicFramePr>
        <p:xfrm>
          <a:off x="990600" y="4240212"/>
          <a:ext cx="7619999" cy="238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043127"/>
              </p:ext>
            </p:extLst>
          </p:nvPr>
        </p:nvGraphicFramePr>
        <p:xfrm>
          <a:off x="723900" y="1713157"/>
          <a:ext cx="4076700" cy="2069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7629749"/>
              </p:ext>
            </p:extLst>
          </p:nvPr>
        </p:nvGraphicFramePr>
        <p:xfrm>
          <a:off x="5257800" y="1524000"/>
          <a:ext cx="3581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3615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/>
          <p:nvPr/>
        </p:nvGraphicFramePr>
        <p:xfrm>
          <a:off x="4953000" y="1219200"/>
          <a:ext cx="3962400" cy="254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433079110"/>
              </p:ext>
            </p:extLst>
          </p:nvPr>
        </p:nvGraphicFramePr>
        <p:xfrm>
          <a:off x="762000" y="1066800"/>
          <a:ext cx="3810000" cy="272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416900992"/>
              </p:ext>
            </p:extLst>
          </p:nvPr>
        </p:nvGraphicFramePr>
        <p:xfrm>
          <a:off x="914400" y="4267200"/>
          <a:ext cx="7848600" cy="209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215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38335"/>
            <a:ext cx="3336" cy="320506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332241"/>
              </p:ext>
            </p:extLst>
          </p:nvPr>
        </p:nvGraphicFramePr>
        <p:xfrm>
          <a:off x="703263" y="1138334"/>
          <a:ext cx="4114799" cy="2824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516035"/>
              </p:ext>
            </p:extLst>
          </p:nvPr>
        </p:nvGraphicFramePr>
        <p:xfrm>
          <a:off x="5105400" y="1138335"/>
          <a:ext cx="3733801" cy="2824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960788"/>
              </p:ext>
            </p:extLst>
          </p:nvPr>
        </p:nvGraphicFramePr>
        <p:xfrm>
          <a:off x="914400" y="4419600"/>
          <a:ext cx="7696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73226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453356" y="3880644"/>
            <a:ext cx="5486400" cy="1111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191000" y="2895600"/>
            <a:ext cx="44196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72000" y="1035102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Сэжигтэн яллагчдын тоо, жил бүрийн эхний 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11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д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үгээр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сарын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31" y="26670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42416"/>
              </p:ext>
            </p:extLst>
          </p:nvPr>
        </p:nvGraphicFramePr>
        <p:xfrm>
          <a:off x="685800" y="1035102"/>
          <a:ext cx="3285331" cy="5518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621007"/>
              </p:ext>
            </p:extLst>
          </p:nvPr>
        </p:nvGraphicFramePr>
        <p:xfrm>
          <a:off x="4495800" y="2971801"/>
          <a:ext cx="4267199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378360"/>
              </p:ext>
            </p:extLst>
          </p:nvPr>
        </p:nvGraphicFramePr>
        <p:xfrm>
          <a:off x="4433093" y="1371600"/>
          <a:ext cx="4467225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801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42672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914900" y="4267200"/>
            <a:ext cx="0" cy="21336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7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056063"/>
            <a:ext cx="473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727240"/>
              </p:ext>
            </p:extLst>
          </p:nvPr>
        </p:nvGraphicFramePr>
        <p:xfrm>
          <a:off x="990600" y="914400"/>
          <a:ext cx="7572912" cy="3201365"/>
        </p:xfrm>
        <a:graphic>
          <a:graphicData uri="http://schemas.openxmlformats.org/drawingml/2006/table">
            <a:tbl>
              <a:tblPr/>
              <a:tblGrid>
                <a:gridCol w="1549400"/>
                <a:gridCol w="1111604"/>
                <a:gridCol w="676275"/>
                <a:gridCol w="900821"/>
                <a:gridCol w="1111604"/>
                <a:gridCol w="1111604"/>
                <a:gridCol w="1111604"/>
              </a:tblGrid>
              <a:tr h="312075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    </a:t>
                      </a:r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ЗЭЭЛ,</a:t>
                      </a:r>
                      <a:r>
                        <a:rPr lang="mn-MN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ХАДГАЛАМЖИЙН ҮЛДЭГДЭЛ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 </a:t>
                      </a:r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банкуудаар, сарын эцэст, сая.төг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3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0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Зээлийн өрийн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Хадгаламжийн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5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2014.XII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2014.I-XI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2015.I-XI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2014.XII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2014.I-XI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2015.I-XI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 Mon" pitchFamily="34" charset="0"/>
                        </a:rPr>
                        <a:t>ХААН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Mon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58 300.3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58 943.3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62 655.1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17 498.6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15 698.6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13 828.6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 Mon" pitchFamily="34" charset="0"/>
                        </a:rPr>
                        <a:t>ХАС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 Mon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4 423.5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4 314.1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4 958.9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3 914.6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3 731.1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3 876.4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Голомт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5 835.0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6 651.7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4 964.2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1 195.4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1 146.1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1 183.6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Төрийн банк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26 535.0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26 524.9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24 834.1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11 344.8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9 982.4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11 231.0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Капитал банк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420.2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379.6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1 074.7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66.8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70.1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199.8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Дүн</a:t>
                      </a:r>
                      <a:r>
                        <a:rPr lang="en-US" sz="1200" b="0" i="1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 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                     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95 514.0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96 813.6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98 487.0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34 020.2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30 628.3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30 319.4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838200" y="4343400"/>
          <a:ext cx="4000337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4953000" y="4267200"/>
          <a:ext cx="3806337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583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Улсын нэгдсэн төсөв</a:t>
            </a:r>
          </a:p>
        </p:txBody>
      </p:sp>
      <p:pic>
        <p:nvPicPr>
          <p:cNvPr id="1433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990600" y="4114800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1561306" y="3695700"/>
            <a:ext cx="5257006" cy="794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49662"/>
            <a:ext cx="4635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H="1">
            <a:off x="4876006" y="4191000"/>
            <a:ext cx="1588" cy="2362994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44018413"/>
              </p:ext>
            </p:extLst>
          </p:nvPr>
        </p:nvGraphicFramePr>
        <p:xfrm>
          <a:off x="1301750" y="925513"/>
          <a:ext cx="7239000" cy="3154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556704218"/>
              </p:ext>
            </p:extLst>
          </p:nvPr>
        </p:nvGraphicFramePr>
        <p:xfrm>
          <a:off x="1066800" y="4114800"/>
          <a:ext cx="3810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304055"/>
              </p:ext>
            </p:extLst>
          </p:nvPr>
        </p:nvGraphicFramePr>
        <p:xfrm>
          <a:off x="1069975" y="4114800"/>
          <a:ext cx="3807619" cy="2439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9349340"/>
              </p:ext>
            </p:extLst>
          </p:nvPr>
        </p:nvGraphicFramePr>
        <p:xfrm>
          <a:off x="4910642" y="4130964"/>
          <a:ext cx="3776158" cy="2498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13271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055688" y="11430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4171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/>
          <p:cNvGraphicFramePr/>
          <p:nvPr/>
        </p:nvGraphicFramePr>
        <p:xfrm>
          <a:off x="1300162" y="1371600"/>
          <a:ext cx="7310438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6544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dirty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191000" y="1143000"/>
            <a:ext cx="0" cy="541020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99" y="35687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4914900" y="4051300"/>
            <a:ext cx="3549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n-MN" altLang="en-US" sz="1200" b="1" dirty="0" smtClean="0">
                <a:latin typeface="Arial" charset="0"/>
              </a:rPr>
              <a:t>Ургац хураалт, тн-оор, жил бүрийн </a:t>
            </a:r>
            <a:r>
              <a:rPr lang="en-US" altLang="en-US" sz="1200" b="1" dirty="0" smtClean="0">
                <a:latin typeface="Arial" charset="0"/>
              </a:rPr>
              <a:t>1</a:t>
            </a:r>
            <a:r>
              <a:rPr lang="mn-MN" altLang="en-US" sz="1200" b="1" dirty="0" smtClean="0">
                <a:latin typeface="Arial" charset="0"/>
              </a:rPr>
              <a:t>1 сарын байдлаар</a:t>
            </a:r>
            <a:endParaRPr lang="en-US" altLang="en-US" sz="1200" b="1" dirty="0">
              <a:latin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086621"/>
              </p:ext>
            </p:extLst>
          </p:nvPr>
        </p:nvGraphicFramePr>
        <p:xfrm>
          <a:off x="4432298" y="1752602"/>
          <a:ext cx="4330700" cy="182555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386721"/>
                <a:gridCol w="915506"/>
                <a:gridCol w="1059115"/>
                <a:gridCol w="969358"/>
              </a:tblGrid>
              <a:tr h="168978">
                <a:tc>
                  <a:txBody>
                    <a:bodyPr/>
                    <a:lstStyle/>
                    <a:p>
                      <a:pPr algn="l" rtl="0" fontAlgn="t"/>
                      <a:r>
                        <a:rPr lang="mn-MN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Үзүүлэлт</a:t>
                      </a:r>
                      <a:endParaRPr lang="mn-MN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8978">
                <a:tc>
                  <a:txBody>
                    <a:bodyPr/>
                    <a:lstStyle/>
                    <a:p>
                      <a:pPr algn="l" rtl="0" fontAlgn="b"/>
                      <a:r>
                        <a:rPr lang="mn-MN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Үр тариа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430.0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3965.0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2003</a:t>
                      </a:r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8978">
                <a:tc>
                  <a:txBody>
                    <a:bodyPr/>
                    <a:lstStyle/>
                    <a:p>
                      <a:pPr algn="l" rtl="0" fontAlgn="b"/>
                      <a:r>
                        <a:rPr lang="mn-MN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Төмс 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709.8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713.6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601.0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8978">
                <a:tc>
                  <a:txBody>
                    <a:bodyPr/>
                    <a:lstStyle/>
                    <a:p>
                      <a:pPr algn="l" rtl="0" fontAlgn="b"/>
                      <a:r>
                        <a:rPr lang="mn-MN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Хүнсний ногоо 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351.</a:t>
                      </a:r>
                      <a:r>
                        <a:rPr lang="mn-MN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mn-MN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3225">
                <a:tc>
                  <a:txBody>
                    <a:bodyPr/>
                    <a:lstStyle/>
                    <a:p>
                      <a:pPr algn="l" rtl="0" fontAlgn="b"/>
                      <a:r>
                        <a:rPr lang="mn-MN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Тэжээлийн ургамал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</a:t>
                      </a:r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n-MN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225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Техникийн ургамал 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1350.0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975.0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9972">
                <a:tc>
                  <a:txBody>
                    <a:bodyPr/>
                    <a:lstStyle/>
                    <a:p>
                      <a:pPr algn="l" rtl="0" fontAlgn="b"/>
                      <a:r>
                        <a:rPr lang="mn-MN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Бэлтгэсэн өвс 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11948.5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12883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mn-MN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729.0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3225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Бэлтгэсэн гар тэжээл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675.0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mn-MN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n-MN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n-MN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914900" y="1199373"/>
            <a:ext cx="3549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n-MN" altLang="en-US" sz="1200" b="1" dirty="0" smtClean="0">
                <a:latin typeface="Arial" charset="0"/>
              </a:rPr>
              <a:t>Ургац хураалт, хадлан тэжээл, тн-оор, жил бүрийн </a:t>
            </a:r>
            <a:r>
              <a:rPr lang="en-US" altLang="en-US" sz="1200" b="1" dirty="0" smtClean="0">
                <a:latin typeface="Arial" charset="0"/>
              </a:rPr>
              <a:t>1</a:t>
            </a:r>
            <a:r>
              <a:rPr lang="mn-MN" altLang="en-US" sz="1200" b="1" dirty="0" smtClean="0">
                <a:latin typeface="Arial" charset="0"/>
              </a:rPr>
              <a:t>1 сарын байдлаар</a:t>
            </a:r>
            <a:endParaRPr lang="en-US" altLang="en-US" sz="1200" b="1" dirty="0">
              <a:latin typeface="Arial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659081"/>
              </p:ext>
            </p:extLst>
          </p:nvPr>
        </p:nvGraphicFramePr>
        <p:xfrm>
          <a:off x="4432298" y="4512965"/>
          <a:ext cx="4397743" cy="2256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160599"/>
              </p:ext>
            </p:extLst>
          </p:nvPr>
        </p:nvGraphicFramePr>
        <p:xfrm>
          <a:off x="703263" y="1199373"/>
          <a:ext cx="3246436" cy="5353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808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2054</TotalTime>
  <Words>718</Words>
  <Application>Microsoft Office PowerPoint</Application>
  <PresentationFormat>On-screen Show (4:3)</PresentationFormat>
  <Paragraphs>244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Khad</dc:creator>
  <cp:lastModifiedBy>Bataa</cp:lastModifiedBy>
  <cp:revision>321</cp:revision>
  <dcterms:created xsi:type="dcterms:W3CDTF">2006-08-16T00:00:00Z</dcterms:created>
  <dcterms:modified xsi:type="dcterms:W3CDTF">2015-12-18T07:25:55Z</dcterms:modified>
</cp:coreProperties>
</file>