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0" r:id="rId3"/>
    <p:sldId id="306" r:id="rId4"/>
    <p:sldId id="282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307" r:id="rId14"/>
    <p:sldId id="308" r:id="rId15"/>
    <p:sldId id="309" r:id="rId16"/>
    <p:sldId id="292" r:id="rId17"/>
    <p:sldId id="293" r:id="rId18"/>
    <p:sldId id="294" r:id="rId19"/>
    <p:sldId id="295" r:id="rId20"/>
    <p:sldId id="31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DF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kh-Amgalan_R.NSO\Documents\My%20Received%20Files\LIVESTOCK_2015_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1593087380932E-2"/>
          <c:y val="5.9782583112554299E-2"/>
          <c:w val="0.94744438546305298"/>
          <c:h val="0.830099781710124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4"/>
            <c:spPr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399666847199121E-2"/>
                  <c:y val="4.891302254663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65014602642943E-2"/>
                  <c:y val="-6.521736339551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2521449432347062E-2"/>
                  <c:y val="-4.34782422636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20343190917553E-2"/>
                  <c:y val="4.34782422636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5.20343190917553E-2"/>
                  <c:y val="-5.978258311255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4.0651811790433826E-2"/>
                  <c:y val="4.347824226367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2.6017159545877591E-2"/>
                  <c:y val="-5.978258311255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1.9512869659408238E-2"/>
                  <c:y val="3.804346198071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3.7399666847199066E-2"/>
                  <c:y val="-4.891302254663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1.9512869659408238E-2"/>
                  <c:y val="4.34782422636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5.8538608978224715E-2"/>
                  <c:y val="-5.978258311255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4.3903956733668537E-2"/>
                  <c:y val="3.804346198071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-5.5286464034990004E-2"/>
                  <c:y val="-5.978258311255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layout>
                <c:manualLayout>
                  <c:x val="-4.2277884262051181E-2"/>
                  <c:y val="5.434780282959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layout>
                <c:manualLayout>
                  <c:x val="-3.0895504997932199E-2"/>
                  <c:y val="-1.086956056591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-2.2887792194193244E-16"/>
                  <c:y val="0.14673906763990602"/>
                </c:manualLayout>
              </c:layout>
              <c:tx>
                <c:rich>
                  <a:bodyPr/>
                  <a:lstStyle/>
                  <a:p>
                    <a:fld id="{67FDEF20-6DFF-4789-82E0-516CED9E960F}" type="VALUE">
                      <a:rPr lang="en-US" sz="1200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t" anchorCtr="1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Sheet1!$A$2:$A$76</c:f>
              <c:strCache>
                <c:ptCount val="75"/>
                <c:pt idx="0">
                  <c:v>1942</c:v>
                </c:pt>
                <c:pt idx="1">
                  <c:v>1943</c:v>
                </c:pt>
                <c:pt idx="2">
                  <c:v>1944</c:v>
                </c:pt>
                <c:pt idx="3">
                  <c:v>1945</c:v>
                </c:pt>
                <c:pt idx="4">
                  <c:v>1946</c:v>
                </c:pt>
                <c:pt idx="5">
                  <c:v>1947</c:v>
                </c:pt>
                <c:pt idx="6">
                  <c:v>1948</c:v>
                </c:pt>
                <c:pt idx="7">
                  <c:v>1949</c:v>
                </c:pt>
                <c:pt idx="8">
                  <c:v>1950</c:v>
                </c:pt>
                <c:pt idx="9">
                  <c:v>1951</c:v>
                </c:pt>
                <c:pt idx="10">
                  <c:v>1952</c:v>
                </c:pt>
                <c:pt idx="11">
                  <c:v>1953</c:v>
                </c:pt>
                <c:pt idx="12">
                  <c:v>1954</c:v>
                </c:pt>
                <c:pt idx="13">
                  <c:v>1955</c:v>
                </c:pt>
                <c:pt idx="14">
                  <c:v>1956</c:v>
                </c:pt>
                <c:pt idx="15">
                  <c:v>1957</c:v>
                </c:pt>
                <c:pt idx="16">
                  <c:v>1958</c:v>
                </c:pt>
                <c:pt idx="17">
                  <c:v>1959</c:v>
                </c:pt>
                <c:pt idx="18">
                  <c:v>1960</c:v>
                </c:pt>
                <c:pt idx="19">
                  <c:v>1961-XII</c:v>
                </c:pt>
                <c:pt idx="20">
                  <c:v>1962</c:v>
                </c:pt>
                <c:pt idx="21">
                  <c:v>1963</c:v>
                </c:pt>
                <c:pt idx="22">
                  <c:v>1964</c:v>
                </c:pt>
                <c:pt idx="23">
                  <c:v>1965</c:v>
                </c:pt>
                <c:pt idx="24">
                  <c:v>1966</c:v>
                </c:pt>
                <c:pt idx="25">
                  <c:v>1967</c:v>
                </c:pt>
                <c:pt idx="26">
                  <c:v>1968</c:v>
                </c:pt>
                <c:pt idx="27">
                  <c:v>1969</c:v>
                </c:pt>
                <c:pt idx="28">
                  <c:v>1970</c:v>
                </c:pt>
                <c:pt idx="29">
                  <c:v>1971</c:v>
                </c:pt>
                <c:pt idx="30">
                  <c:v>1972</c:v>
                </c:pt>
                <c:pt idx="31">
                  <c:v>1973</c:v>
                </c:pt>
                <c:pt idx="32">
                  <c:v>1974</c:v>
                </c:pt>
                <c:pt idx="33">
                  <c:v>1975</c:v>
                </c:pt>
                <c:pt idx="34">
                  <c:v>1976</c:v>
                </c:pt>
                <c:pt idx="35">
                  <c:v>1977</c:v>
                </c:pt>
                <c:pt idx="36">
                  <c:v>1978</c:v>
                </c:pt>
                <c:pt idx="37">
                  <c:v>1979</c:v>
                </c:pt>
                <c:pt idx="38">
                  <c:v>1980</c:v>
                </c:pt>
                <c:pt idx="39">
                  <c:v>1981</c:v>
                </c:pt>
                <c:pt idx="40">
                  <c:v>1982</c:v>
                </c:pt>
                <c:pt idx="41">
                  <c:v>1983</c:v>
                </c:pt>
                <c:pt idx="42">
                  <c:v>1984</c:v>
                </c:pt>
                <c:pt idx="43">
                  <c:v>1985</c:v>
                </c:pt>
                <c:pt idx="44">
                  <c:v>1986</c:v>
                </c:pt>
                <c:pt idx="45">
                  <c:v>1987</c:v>
                </c:pt>
                <c:pt idx="46">
                  <c:v>1988</c:v>
                </c:pt>
                <c:pt idx="47">
                  <c:v>1989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1993</c:v>
                </c:pt>
                <c:pt idx="52">
                  <c:v>1994</c:v>
                </c:pt>
                <c:pt idx="53">
                  <c:v>1995</c:v>
                </c:pt>
                <c:pt idx="54">
                  <c:v>1996</c:v>
                </c:pt>
                <c:pt idx="55">
                  <c:v>1997</c:v>
                </c:pt>
                <c:pt idx="56">
                  <c:v>1998</c:v>
                </c:pt>
                <c:pt idx="57">
                  <c:v>1999</c:v>
                </c:pt>
                <c:pt idx="58">
                  <c:v>2000</c:v>
                </c:pt>
                <c:pt idx="59">
                  <c:v>2001</c:v>
                </c:pt>
                <c:pt idx="60">
                  <c:v>2002</c:v>
                </c:pt>
                <c:pt idx="61">
                  <c:v>2003</c:v>
                </c:pt>
                <c:pt idx="62">
                  <c:v>2004</c:v>
                </c:pt>
                <c:pt idx="63">
                  <c:v>2005</c:v>
                </c:pt>
                <c:pt idx="64">
                  <c:v>2006</c:v>
                </c:pt>
                <c:pt idx="65">
                  <c:v>2007</c:v>
                </c:pt>
                <c:pt idx="66">
                  <c:v>2008</c:v>
                </c:pt>
                <c:pt idx="67">
                  <c:v>2009</c:v>
                </c:pt>
                <c:pt idx="68">
                  <c:v>2010</c:v>
                </c:pt>
                <c:pt idx="69">
                  <c:v>2011</c:v>
                </c:pt>
                <c:pt idx="70">
                  <c:v>2012</c:v>
                </c:pt>
                <c:pt idx="71">
                  <c:v>2013</c:v>
                </c:pt>
                <c:pt idx="72">
                  <c:v>2014</c:v>
                </c:pt>
                <c:pt idx="73">
                  <c:v>2015</c:v>
                </c:pt>
                <c:pt idx="74">
                  <c:v>2016</c:v>
                </c:pt>
              </c:strCache>
            </c:strRef>
          </c:cat>
          <c:val>
            <c:numRef>
              <c:f>Sheet1!$B$2:$B$76</c:f>
              <c:numCache>
                <c:formatCode>#\ ##0.0</c:formatCode>
                <c:ptCount val="75"/>
                <c:pt idx="0">
                  <c:v>822.19999999999993</c:v>
                </c:pt>
                <c:pt idx="1">
                  <c:v>855.6</c:v>
                </c:pt>
                <c:pt idx="2">
                  <c:v>963.59999999999991</c:v>
                </c:pt>
                <c:pt idx="3">
                  <c:v>690.69999999999993</c:v>
                </c:pt>
                <c:pt idx="4">
                  <c:v>781.30000000000007</c:v>
                </c:pt>
                <c:pt idx="5">
                  <c:v>797.59999999999991</c:v>
                </c:pt>
                <c:pt idx="6">
                  <c:v>615.50000000000011</c:v>
                </c:pt>
                <c:pt idx="7">
                  <c:v>711</c:v>
                </c:pt>
                <c:pt idx="8">
                  <c:v>780.3</c:v>
                </c:pt>
                <c:pt idx="9">
                  <c:v>896.6</c:v>
                </c:pt>
                <c:pt idx="10">
                  <c:v>1032.9000000000001</c:v>
                </c:pt>
                <c:pt idx="11">
                  <c:v>1163.9000000000001</c:v>
                </c:pt>
                <c:pt idx="12">
                  <c:v>1134.0999999999999</c:v>
                </c:pt>
                <c:pt idx="13">
                  <c:v>1101.5999999999999</c:v>
                </c:pt>
                <c:pt idx="14">
                  <c:v>1164.3999999999999</c:v>
                </c:pt>
                <c:pt idx="15">
                  <c:v>1126.5</c:v>
                </c:pt>
                <c:pt idx="16">
                  <c:v>1126.2</c:v>
                </c:pt>
                <c:pt idx="17">
                  <c:v>1145.8</c:v>
                </c:pt>
                <c:pt idx="18">
                  <c:v>1045.8</c:v>
                </c:pt>
                <c:pt idx="19">
                  <c:v>913.5</c:v>
                </c:pt>
                <c:pt idx="20">
                  <c:v>935.7</c:v>
                </c:pt>
                <c:pt idx="21">
                  <c:v>1029.4000000000001</c:v>
                </c:pt>
                <c:pt idx="22">
                  <c:v>1042</c:v>
                </c:pt>
                <c:pt idx="23">
                  <c:v>1083.7</c:v>
                </c:pt>
                <c:pt idx="24">
                  <c:v>1117.3999999999999</c:v>
                </c:pt>
                <c:pt idx="25">
                  <c:v>906.8</c:v>
                </c:pt>
                <c:pt idx="26">
                  <c:v>981.3</c:v>
                </c:pt>
                <c:pt idx="27">
                  <c:v>985.4</c:v>
                </c:pt>
                <c:pt idx="28">
                  <c:v>1001.4</c:v>
                </c:pt>
                <c:pt idx="29">
                  <c:v>901.50000000000011</c:v>
                </c:pt>
                <c:pt idx="30">
                  <c:v>974.00000000000011</c:v>
                </c:pt>
                <c:pt idx="31">
                  <c:v>1053.6000000000001</c:v>
                </c:pt>
                <c:pt idx="32">
                  <c:v>1068</c:v>
                </c:pt>
                <c:pt idx="33">
                  <c:v>1073.9000000000001</c:v>
                </c:pt>
                <c:pt idx="34">
                  <c:v>1059.1000000000001</c:v>
                </c:pt>
                <c:pt idx="35">
                  <c:v>1087.8999999999999</c:v>
                </c:pt>
                <c:pt idx="36">
                  <c:v>1124.8</c:v>
                </c:pt>
                <c:pt idx="37">
                  <c:v>1162.4000000000001</c:v>
                </c:pt>
                <c:pt idx="38">
                  <c:v>1068.3999999999999</c:v>
                </c:pt>
                <c:pt idx="39">
                  <c:v>1131</c:v>
                </c:pt>
                <c:pt idx="40">
                  <c:v>1035.8000000000002</c:v>
                </c:pt>
                <c:pt idx="41">
                  <c:v>948.19999999999993</c:v>
                </c:pt>
                <c:pt idx="42">
                  <c:v>1007.2</c:v>
                </c:pt>
                <c:pt idx="43">
                  <c:v>1028.0999999999999</c:v>
                </c:pt>
                <c:pt idx="44">
                  <c:v>1032.8</c:v>
                </c:pt>
                <c:pt idx="45">
                  <c:v>916.60000000000014</c:v>
                </c:pt>
                <c:pt idx="46">
                  <c:v>959.19999999999993</c:v>
                </c:pt>
                <c:pt idx="47">
                  <c:v>996.80000000000007</c:v>
                </c:pt>
                <c:pt idx="48">
                  <c:v>1004.6999999999999</c:v>
                </c:pt>
                <c:pt idx="49">
                  <c:v>1035.7</c:v>
                </c:pt>
                <c:pt idx="50">
                  <c:v>1098.6999999999998</c:v>
                </c:pt>
                <c:pt idx="51">
                  <c:v>1133.0999999999999</c:v>
                </c:pt>
                <c:pt idx="52">
                  <c:v>1086.8</c:v>
                </c:pt>
                <c:pt idx="53">
                  <c:v>1015.6</c:v>
                </c:pt>
                <c:pt idx="54">
                  <c:v>1040.8</c:v>
                </c:pt>
                <c:pt idx="55">
                  <c:v>1133.1000000000001</c:v>
                </c:pt>
                <c:pt idx="56">
                  <c:v>1288.3000000000002</c:v>
                </c:pt>
                <c:pt idx="57">
                  <c:v>1450.6000000000001</c:v>
                </c:pt>
                <c:pt idx="58">
                  <c:v>1492.4</c:v>
                </c:pt>
                <c:pt idx="59">
                  <c:v>1429.1000000000001</c:v>
                </c:pt>
                <c:pt idx="60">
                  <c:v>1516.1</c:v>
                </c:pt>
                <c:pt idx="61">
                  <c:v>1622.6000000000001</c:v>
                </c:pt>
                <c:pt idx="62">
                  <c:v>1580</c:v>
                </c:pt>
                <c:pt idx="63">
                  <c:v>1523.1</c:v>
                </c:pt>
                <c:pt idx="64">
                  <c:v>1634.2</c:v>
                </c:pt>
                <c:pt idx="65">
                  <c:v>1709.1999999999998</c:v>
                </c:pt>
                <c:pt idx="66">
                  <c:v>1542.5</c:v>
                </c:pt>
                <c:pt idx="67">
                  <c:v>1789.7</c:v>
                </c:pt>
                <c:pt idx="68">
                  <c:v>1979.9</c:v>
                </c:pt>
                <c:pt idx="69">
                  <c:v>2081.4</c:v>
                </c:pt>
                <c:pt idx="70">
                  <c:v>2280.6</c:v>
                </c:pt>
                <c:pt idx="71">
                  <c:v>2491.4</c:v>
                </c:pt>
                <c:pt idx="72">
                  <c:v>2818.2</c:v>
                </c:pt>
                <c:pt idx="73">
                  <c:v>3070.3</c:v>
                </c:pt>
                <c:pt idx="74">
                  <c:v>3029.7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97440"/>
        <c:axId val="195095704"/>
      </c:lineChart>
      <c:catAx>
        <c:axId val="19559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800"/>
            </a:pPr>
            <a:endParaRPr lang="en-US"/>
          </a:p>
        </c:txPr>
        <c:crossAx val="195095704"/>
        <c:crosses val="autoZero"/>
        <c:auto val="1"/>
        <c:lblAlgn val="ctr"/>
        <c:lblOffset val="100"/>
        <c:tickMarkSkip val="1"/>
        <c:noMultiLvlLbl val="0"/>
      </c:catAx>
      <c:valAx>
        <c:axId val="195095704"/>
        <c:scaling>
          <c:orientation val="minMax"/>
          <c:max val="3500"/>
          <c:min val="500"/>
        </c:scaling>
        <c:delete val="1"/>
        <c:axPos val="l"/>
        <c:numFmt formatCode="#\ ##0.0" sourceLinked="1"/>
        <c:majorTickMark val="none"/>
        <c:minorTickMark val="none"/>
        <c:tickLblPos val="nextTo"/>
        <c:crossAx val="1955974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7899258172764"/>
          <c:y val="2.8273041956711934E-2"/>
          <c:w val="0.78307943048599959"/>
          <c:h val="0.8450861577085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Малтай өрх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/>
              <a:lightRig rig="twoPt" dir="t"/>
            </a:scene3d>
            <a:sp3d prstMaterial="clear">
              <a:bevelT w="63500" h="25400"/>
            </a:sp3d>
          </c:spPr>
          <c:invertIfNegative val="0"/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9075</c:v>
                </c:pt>
                <c:pt idx="1">
                  <c:v>9126</c:v>
                </c:pt>
                <c:pt idx="2">
                  <c:v>9130</c:v>
                </c:pt>
                <c:pt idx="3">
                  <c:v>9209</c:v>
                </c:pt>
                <c:pt idx="4">
                  <c:v>9162</c:v>
                </c:pt>
                <c:pt idx="5">
                  <c:v>9284</c:v>
                </c:pt>
                <c:pt idx="6">
                  <c:v>9492</c:v>
                </c:pt>
                <c:pt idx="7">
                  <c:v>9843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Малчин өрх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rightRoom" dir="t"/>
            </a:scene3d>
            <a:sp3d prstMaterial="clear">
              <a:bevelT w="63500" h="25400" prst="angle"/>
              <a:bevelB w="114300" prst="artDeco"/>
            </a:sp3d>
          </c:spPr>
          <c:invertIfNegative val="0"/>
          <c:dLbls>
            <c:dLbl>
              <c:idx val="4"/>
              <c:layout>
                <c:manualLayout>
                  <c:x val="-6.5476194312206731E-3"/>
                  <c:y val="9.8293582867358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7057</c:v>
                </c:pt>
                <c:pt idx="1">
                  <c:v>6909</c:v>
                </c:pt>
                <c:pt idx="2">
                  <c:v>6834</c:v>
                </c:pt>
                <c:pt idx="3">
                  <c:v>6530</c:v>
                </c:pt>
                <c:pt idx="4">
                  <c:v>6466</c:v>
                </c:pt>
                <c:pt idx="5">
                  <c:v>6552</c:v>
                </c:pt>
                <c:pt idx="6">
                  <c:v>6858</c:v>
                </c:pt>
                <c:pt idx="7">
                  <c:v>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50"/>
        <c:axId val="201419280"/>
        <c:axId val="2014196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Малчдын тоо</c:v>
                </c:pt>
              </c:strCache>
            </c:strRef>
          </c:tx>
          <c:spPr>
            <a:ln w="28575" cap="rnd">
              <a:solidFill>
                <a:srgbClr val="0000FF"/>
              </a:solidFill>
              <a:head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458334004636179E-2"/>
                  <c:y val="-1.207729468599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16668009272358E-2"/>
                  <c:y val="-3.623207425158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53572867077527E-2"/>
                  <c:y val="-3.14009661835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27976315146719E-2"/>
                  <c:y val="-3.14009661835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101192298298198E-2"/>
                  <c:y val="-3.14009661835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922750335275371E-2"/>
                  <c:y val="-3.14009661835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15.9</c:v>
                </c:pt>
                <c:pt idx="1">
                  <c:v>15.1</c:v>
                </c:pt>
                <c:pt idx="2">
                  <c:v>14.9</c:v>
                </c:pt>
                <c:pt idx="3">
                  <c:v>14</c:v>
                </c:pt>
                <c:pt idx="4">
                  <c:v>13.7</c:v>
                </c:pt>
                <c:pt idx="5">
                  <c:v>13.9</c:v>
                </c:pt>
                <c:pt idx="6">
                  <c:v>14.3</c:v>
                </c:pt>
                <c:pt idx="7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20456"/>
        <c:axId val="201420064"/>
      </c:lineChart>
      <c:catAx>
        <c:axId val="20141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201419672"/>
        <c:crosses val="autoZero"/>
        <c:auto val="1"/>
        <c:lblAlgn val="ctr"/>
        <c:lblOffset val="100"/>
        <c:noMultiLvlLbl val="0"/>
      </c:catAx>
      <c:valAx>
        <c:axId val="201419672"/>
        <c:scaling>
          <c:orientation val="minMax"/>
          <c:max val="9900"/>
          <c:min val="600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r>
                  <a:rPr lang="mn-MN">
                    <a:solidFill>
                      <a:srgbClr val="C00000"/>
                    </a:solidFill>
                  </a:rPr>
                  <a:t>Өрх</a:t>
                </a:r>
                <a:endParaRPr lang="en-US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8214291468310105E-3"/>
              <c:y val="0.4324827874776522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en-US"/>
          </a:p>
        </c:txPr>
        <c:crossAx val="201419280"/>
        <c:crosses val="autoZero"/>
        <c:crossBetween val="between"/>
        <c:majorUnit val="500"/>
      </c:valAx>
      <c:valAx>
        <c:axId val="201420064"/>
        <c:scaling>
          <c:orientation val="minMax"/>
          <c:max val="16"/>
          <c:min val="13.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b="1">
                <a:solidFill>
                  <a:srgbClr val="0000FF"/>
                </a:solidFill>
              </a:defRPr>
            </a:pPr>
            <a:endParaRPr lang="en-US"/>
          </a:p>
        </c:txPr>
        <c:crossAx val="201420456"/>
        <c:crosses val="max"/>
        <c:crossBetween val="between"/>
      </c:valAx>
      <c:catAx>
        <c:axId val="201420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42006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0303030303030304E-2"/>
          <c:w val="1"/>
          <c:h val="0.70290781834088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Адуу</c:v>
                </c:pt>
                <c:pt idx="1">
                  <c:v>Үхэр</c:v>
                </c:pt>
                <c:pt idx="2">
                  <c:v>Тэмээ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8.5</c:v>
                </c:pt>
                <c:pt idx="1">
                  <c:v>6.9510439535288899</c:v>
                </c:pt>
                <c:pt idx="2">
                  <c:v>0.30413234636100378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Адуу</c:v>
                </c:pt>
                <c:pt idx="1">
                  <c:v>Үхэр</c:v>
                </c:pt>
                <c:pt idx="2">
                  <c:v>Тэмээ</c:v>
                </c:pt>
              </c:strCache>
            </c:strRef>
          </c:cat>
          <c:val>
            <c:numRef>
              <c:f>Sheet1!$C$2:$C$4</c:f>
              <c:numCache>
                <c:formatCode>###0.0</c:formatCode>
                <c:ptCount val="3"/>
                <c:pt idx="0">
                  <c:v>9.1</c:v>
                </c:pt>
                <c:pt idx="1">
                  <c:v>6.9</c:v>
                </c:pt>
                <c:pt idx="2">
                  <c:v>0.27062907498858402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95028840"/>
        <c:axId val="195029232"/>
      </c:barChart>
      <c:catAx>
        <c:axId val="195028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029232"/>
        <c:crosses val="autoZero"/>
        <c:auto val="1"/>
        <c:lblAlgn val="ctr"/>
        <c:lblOffset val="100"/>
        <c:noMultiLvlLbl val="0"/>
      </c:catAx>
      <c:valAx>
        <c:axId val="195029232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95028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04705946528869"/>
          <c:y val="0.87234391155651003"/>
          <c:w val="0.41315635155917263"/>
          <c:h val="9.7353058140459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3750964952910298E-3"/>
          <c:w val="1"/>
          <c:h val="0.76044734251968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Хонь</c:v>
                </c:pt>
                <c:pt idx="1">
                  <c:v>Ямаа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49.2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Хонь</c:v>
                </c:pt>
                <c:pt idx="1">
                  <c:v>Ямаа</c:v>
                </c:pt>
              </c:strCache>
            </c:strRef>
          </c:cat>
          <c:val>
            <c:numRef>
              <c:f>Sheet1!$C$2:$C$3</c:f>
              <c:numCache>
                <c:formatCode>###0.0</c:formatCode>
                <c:ptCount val="2"/>
                <c:pt idx="0">
                  <c:v>50.9</c:v>
                </c:pt>
                <c:pt idx="1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95030408"/>
        <c:axId val="200505232"/>
      </c:barChart>
      <c:catAx>
        <c:axId val="19503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0505232"/>
        <c:crosses val="autoZero"/>
        <c:auto val="1"/>
        <c:lblAlgn val="ctr"/>
        <c:lblOffset val="100"/>
        <c:noMultiLvlLbl val="0"/>
      </c:catAx>
      <c:valAx>
        <c:axId val="200505232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95030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22347206599174"/>
          <c:y val="0.90551026709896554"/>
          <c:w val="0.44307649043869518"/>
          <c:h val="9.4489732901034421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9264388656703"/>
          <c:y val="0.11302663009820402"/>
          <c:w val="0.66542560166945086"/>
          <c:h val="0.85259842519685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Бу</c:v>
                </c:pt>
                <c:pt idx="1">
                  <c:v>Эц</c:v>
                </c:pt>
                <c:pt idx="2">
                  <c:v>Мх</c:v>
                </c:pt>
                <c:pt idx="3">
                  <c:v>Сү</c:v>
                </c:pt>
                <c:pt idx="4">
                  <c:v>Да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37.9</c:v>
                </c:pt>
                <c:pt idx="1">
                  <c:v>37.9</c:v>
                </c:pt>
                <c:pt idx="2">
                  <c:v>33.700000000000003</c:v>
                </c:pt>
                <c:pt idx="3">
                  <c:v>23.1</c:v>
                </c:pt>
                <c:pt idx="4">
                  <c:v>22.102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00506016"/>
        <c:axId val="200506408"/>
      </c:barChart>
      <c:catAx>
        <c:axId val="2005060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0506408"/>
        <c:crosses val="autoZero"/>
        <c:auto val="1"/>
        <c:lblAlgn val="ctr"/>
        <c:lblOffset val="100"/>
        <c:noMultiLvlLbl val="0"/>
      </c:catAx>
      <c:valAx>
        <c:axId val="200506408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20050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799331901694"/>
          <c:y val="6.8750000000000006E-2"/>
          <c:w val="0.78992006680983062"/>
          <c:h val="0.862500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Бу</c:v>
                </c:pt>
                <c:pt idx="1">
                  <c:v>Мх</c:v>
                </c:pt>
                <c:pt idx="2">
                  <c:v>Эц</c:v>
                </c:pt>
                <c:pt idx="3">
                  <c:v>Бд</c:v>
                </c:pt>
                <c:pt idx="4">
                  <c:v>Да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27.8</c:v>
                </c:pt>
                <c:pt idx="1">
                  <c:v>24.2</c:v>
                </c:pt>
                <c:pt idx="2">
                  <c:v>22.6</c:v>
                </c:pt>
                <c:pt idx="3">
                  <c:v>18.600000000000001</c:v>
                </c:pt>
                <c:pt idx="4">
                  <c:v>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201824128"/>
        <c:axId val="201824520"/>
      </c:barChart>
      <c:catAx>
        <c:axId val="2018241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endParaRPr lang="en-US"/>
          </a:p>
        </c:txPr>
        <c:crossAx val="201824520"/>
        <c:crosses val="autoZero"/>
        <c:auto val="1"/>
        <c:lblAlgn val="ctr"/>
        <c:lblOffset val="100"/>
        <c:noMultiLvlLbl val="0"/>
      </c:catAx>
      <c:valAx>
        <c:axId val="201824520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20182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00183401115931"/>
          <c:y val="7.5652960321457394E-2"/>
          <c:w val="0.80799816598884067"/>
          <c:h val="0.848694079357085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5101673896208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Тш</c:v>
                </c:pt>
                <c:pt idx="1">
                  <c:v>Уб</c:v>
                </c:pt>
                <c:pt idx="2">
                  <c:v>Сү</c:v>
                </c:pt>
                <c:pt idx="3">
                  <c:v>Бд</c:v>
                </c:pt>
                <c:pt idx="4">
                  <c:v>Он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1.3</c:v>
                </c:pt>
                <c:pt idx="1">
                  <c:v>1.1000000000000001</c:v>
                </c:pt>
                <c:pt idx="2">
                  <c:v>1.026</c:v>
                </c:pt>
                <c:pt idx="3">
                  <c:v>0.84399999999999997</c:v>
                </c:pt>
                <c:pt idx="4">
                  <c:v>0.71799999999999997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1825304"/>
        <c:axId val="201825696"/>
      </c:barChart>
      <c:catAx>
        <c:axId val="2018253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1825696"/>
        <c:crosses val="autoZero"/>
        <c:auto val="1"/>
        <c:lblAlgn val="ctr"/>
        <c:lblOffset val="100"/>
        <c:noMultiLvlLbl val="0"/>
      </c:catAx>
      <c:valAx>
        <c:axId val="201825696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201825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2461503457579"/>
          <c:y val="1.2500000000000001E-2"/>
          <c:w val="0.81945663146621728"/>
          <c:h val="0.974999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Бд</c:v>
                </c:pt>
                <c:pt idx="1">
                  <c:v>Мх</c:v>
                </c:pt>
                <c:pt idx="2">
                  <c:v>Бу</c:v>
                </c:pt>
                <c:pt idx="3">
                  <c:v>Он</c:v>
                </c:pt>
                <c:pt idx="4">
                  <c:v>Тш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191.6</c:v>
                </c:pt>
                <c:pt idx="1">
                  <c:v>190.5</c:v>
                </c:pt>
                <c:pt idx="2">
                  <c:v>178.8</c:v>
                </c:pt>
                <c:pt idx="3">
                  <c:v>145.30000000000001</c:v>
                </c:pt>
                <c:pt idx="4">
                  <c:v>140.6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1826480"/>
        <c:axId val="201826872"/>
      </c:barChart>
      <c:catAx>
        <c:axId val="201826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201826872"/>
        <c:crosses val="autoZero"/>
        <c:auto val="1"/>
        <c:lblAlgn val="ctr"/>
        <c:lblOffset val="100"/>
        <c:noMultiLvlLbl val="0"/>
      </c:catAx>
      <c:valAx>
        <c:axId val="201826872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20182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654824"/>
        <c:axId val="137331560"/>
      </c:barChart>
      <c:catAx>
        <c:axId val="136654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331560"/>
        <c:crosses val="autoZero"/>
        <c:auto val="1"/>
        <c:lblAlgn val="ctr"/>
        <c:lblOffset val="100"/>
        <c:noMultiLvlLbl val="0"/>
      </c:catAx>
      <c:valAx>
        <c:axId val="137331560"/>
        <c:scaling>
          <c:orientation val="minMax"/>
        </c:scaling>
        <c:delete val="1"/>
        <c:axPos val="b"/>
        <c:numFmt formatCode="#\ ###.0" sourceLinked="1"/>
        <c:majorTickMark val="none"/>
        <c:minorTickMark val="none"/>
        <c:tickLblPos val="none"/>
        <c:crossAx val="13665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36678107544249"/>
          <c:y val="7.6388888888888895E-2"/>
          <c:w val="0.68642809071942934"/>
          <c:h val="0.84722222222222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Мх</c:v>
                </c:pt>
                <c:pt idx="1">
                  <c:v>Бд</c:v>
                </c:pt>
                <c:pt idx="2">
                  <c:v>Бу</c:v>
                </c:pt>
                <c:pt idx="3">
                  <c:v>Тш</c:v>
                </c:pt>
                <c:pt idx="4">
                  <c:v>Эц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129.6</c:v>
                </c:pt>
                <c:pt idx="1">
                  <c:v>127.2</c:v>
                </c:pt>
                <c:pt idx="2">
                  <c:v>113.5</c:v>
                </c:pt>
                <c:pt idx="3">
                  <c:v>102.7</c:v>
                </c:pt>
                <c:pt idx="4">
                  <c:v>102.7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7399816"/>
        <c:axId val="137035592"/>
      </c:barChart>
      <c:catAx>
        <c:axId val="137399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FF"/>
                </a:solidFill>
              </a:defRPr>
            </a:pPr>
            <a:endParaRPr lang="en-US"/>
          </a:p>
        </c:txPr>
        <c:crossAx val="137035592"/>
        <c:crosses val="autoZero"/>
        <c:auto val="1"/>
        <c:lblAlgn val="ctr"/>
        <c:lblOffset val="100"/>
        <c:noMultiLvlLbl val="0"/>
      </c:catAx>
      <c:valAx>
        <c:axId val="137035592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137399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259.6</a:t>
          </a:r>
        </a:p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274.6</a:t>
          </a:r>
          <a:endParaRPr lang="en-US" sz="1200" b="1" i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2857" custLinFactNeighborX="-44643" custLinFactNeighborY="-714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7C649-331D-4712-9467-A01FE4BD93AE}" type="presOf" srcId="{EC592E08-09AA-4F12-804B-39D90CE5CE94}" destId="{D1912CF3-2905-4969-A915-32B7AD1E3BBA}" srcOrd="0" destOrd="0" presId="urn:microsoft.com/office/officeart/2005/8/layout/arrow2"/>
    <dgm:cxn modelId="{03786131-F66B-4E9F-86A3-24F6CC14D8E7}" type="presOf" srcId="{A0E90193-D3B5-4517-92F5-A7D6798999FB}" destId="{6252CB48-6C5F-46E9-943E-6E025E15A46D}" srcOrd="0" destOrd="0" presId="urn:microsoft.com/office/officeart/2005/8/layout/arrow2"/>
    <dgm:cxn modelId="{BDD429C6-CBB9-4134-9991-20AAA50984EC}" type="presOf" srcId="{0DAA601A-C80C-437B-B111-FA120CE45348}" destId="{AD21D87E-9D30-4CBE-AC19-207F985D9D09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15FB70E4-87C1-49C6-96A5-666D160A16B2}" type="presParOf" srcId="{6252CB48-6C5F-46E9-943E-6E025E15A46D}" destId="{101DB3A2-F7E0-4FF1-975D-A36B85664807}" srcOrd="0" destOrd="0" presId="urn:microsoft.com/office/officeart/2005/8/layout/arrow2"/>
    <dgm:cxn modelId="{E8DD9DFD-21BB-4511-9CEE-E83901B96994}" type="presParOf" srcId="{6252CB48-6C5F-46E9-943E-6E025E15A46D}" destId="{E202EDEA-CF2B-40F3-875A-B6E1CE071879}" srcOrd="1" destOrd="0" presId="urn:microsoft.com/office/officeart/2005/8/layout/arrow2"/>
    <dgm:cxn modelId="{3D1A3F5C-895D-4337-9334-B839A1B2333A}" type="presParOf" srcId="{E202EDEA-CF2B-40F3-875A-B6E1CE071879}" destId="{0F4F2D77-C207-4DBD-9225-AEB187478B26}" srcOrd="0" destOrd="0" presId="urn:microsoft.com/office/officeart/2005/8/layout/arrow2"/>
    <dgm:cxn modelId="{24C0C163-9ADE-48B4-9DA9-4804E0DC7349}" type="presParOf" srcId="{E202EDEA-CF2B-40F3-875A-B6E1CE071879}" destId="{D1912CF3-2905-4969-A915-32B7AD1E3BBA}" srcOrd="1" destOrd="0" presId="urn:microsoft.com/office/officeart/2005/8/layout/arrow2"/>
    <dgm:cxn modelId="{9EE5F211-3706-40AC-AEE6-FA04E203B911}" type="presParOf" srcId="{E202EDEA-CF2B-40F3-875A-B6E1CE071879}" destId="{AE3C55F0-F885-494C-B800-482FFE1F9977}" srcOrd="2" destOrd="0" presId="urn:microsoft.com/office/officeart/2005/8/layout/arrow2"/>
    <dgm:cxn modelId="{6C46B061-DAD1-484D-B485-B613272F5170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9/3/layout/DescendingProcess" loCatId="process" qsTypeId="urn:microsoft.com/office/officeart/2009/2/quickstyle/3d8" qsCatId="3D" csTypeId="urn:microsoft.com/office/officeart/2005/8/colors/accent5_4" csCatId="accent5" phldr="1"/>
      <dgm:spPr>
        <a:scene3d>
          <a:camera prst="orthographicFront" zoom="82000"/>
          <a:lightRig rig="morning" dir="t">
            <a:rot lat="0" lon="0" rev="19800000"/>
          </a:lightRig>
        </a:scene3d>
      </dgm:spPr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</a:t>
          </a:r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.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7.9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E3EF3A7D-57B3-475F-B56B-0B79580EAED0}" type="pres">
      <dgm:prSet presAssocID="{A0E90193-D3B5-4517-92F5-A7D6798999FB}" presName="Name0" presStyleCnt="0">
        <dgm:presLayoutVars>
          <dgm:chMax val="7"/>
          <dgm:chPref val="5"/>
        </dgm:presLayoutVars>
      </dgm:prSet>
      <dgm:spPr/>
    </dgm:pt>
    <dgm:pt modelId="{0CFAD3F6-CCCC-4EFA-BA95-A5A3D00B7814}" type="pres">
      <dgm:prSet presAssocID="{A0E90193-D3B5-4517-92F5-A7D6798999FB}" presName="arrowNode" presStyleLbl="node1" presStyleIdx="0" presStyleCnt="1" custAng="1003626" custScaleX="272727" custScaleY="100000" custLinFactNeighborX="11364" custLinFactNeighborY="3970"/>
      <dgm:spPr>
        <a:solidFill>
          <a:srgbClr val="FF0000"/>
        </a:solidFill>
        <a:sp3d extrusionH="349250" prstMaterial="matte">
          <a:bevelT w="95250" h="38100" prst="relaxedInset"/>
          <a:bevelB w="120650" h="57150" prst="relaxedInset"/>
          <a:contourClr>
            <a:schemeClr val="bg1"/>
          </a:contourClr>
        </a:sp3d>
      </dgm:spPr>
    </dgm:pt>
    <dgm:pt modelId="{1A69C104-DE5C-4C48-8F2C-5C1236445365}" type="pres">
      <dgm:prSet presAssocID="{EC592E08-09AA-4F12-804B-39D90CE5CE94}" presName="txNode1" presStyleLbl="revTx" presStyleIdx="0" presStyleCnt="2" custLinFactX="-40786" custLinFactNeighborX="-100000" custLinFactNeighborY="95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85EBF-7644-4FD9-96B9-4D3BDCBD7E2B}" type="pres">
      <dgm:prSet presAssocID="{0DAA601A-C80C-437B-B111-FA120CE45348}" presName="txNode2" presStyleLbl="revTx" presStyleIdx="1" presStyleCnt="2" custScaleX="78818" custScaleY="73834" custLinFactX="568" custLinFactY="-14277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FD50C-DE64-4F19-BC51-CA9A1589A27F}" type="presOf" srcId="{A0E90193-D3B5-4517-92F5-A7D6798999FB}" destId="{E3EF3A7D-57B3-475F-B56B-0B79580EAED0}" srcOrd="0" destOrd="0" presId="urn:microsoft.com/office/officeart/2009/3/layout/DescendingProcess"/>
    <dgm:cxn modelId="{86E78766-BC96-4627-9AA6-61162B1E80CC}" type="presOf" srcId="{0DAA601A-C80C-437B-B111-FA120CE45348}" destId="{B0985EBF-7644-4FD9-96B9-4D3BDCBD7E2B}" srcOrd="0" destOrd="0" presId="urn:microsoft.com/office/officeart/2009/3/layout/DescendingProcess"/>
    <dgm:cxn modelId="{801F8C36-41B4-4645-9CB1-0789BC0F02DD}" type="presOf" srcId="{EC592E08-09AA-4F12-804B-39D90CE5CE94}" destId="{1A69C104-DE5C-4C48-8F2C-5C1236445365}" srcOrd="0" destOrd="0" presId="urn:microsoft.com/office/officeart/2009/3/layout/DescendingProcess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9314B332-8ED7-4C62-AB3D-85A55F7AD2F6}" type="presParOf" srcId="{E3EF3A7D-57B3-475F-B56B-0B79580EAED0}" destId="{0CFAD3F6-CCCC-4EFA-BA95-A5A3D00B7814}" srcOrd="0" destOrd="0" presId="urn:microsoft.com/office/officeart/2009/3/layout/DescendingProcess"/>
    <dgm:cxn modelId="{D2141ABD-C56D-455B-8BEA-CE12CB355182}" type="presParOf" srcId="{E3EF3A7D-57B3-475F-B56B-0B79580EAED0}" destId="{1A69C104-DE5C-4C48-8F2C-5C1236445365}" srcOrd="1" destOrd="0" presId="urn:microsoft.com/office/officeart/2009/3/layout/DescendingProcess"/>
    <dgm:cxn modelId="{E036B67D-4225-4FF7-A167-656823D95D23}" type="presParOf" srcId="{E3EF3A7D-57B3-475F-B56B-0B79580EAED0}" destId="{B0985EBF-7644-4FD9-96B9-4D3BDCBD7E2B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511.8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15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41.6</a:t>
          </a:r>
          <a:endParaRPr lang="en-US" sz="12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62500" custLinFactNeighborX="-17361" custLinFactNeighborY="-1666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 custScaleX="15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ScaleX="155385" custLinFactNeighborX="40000" custLinFactNeighborY="-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43D6D-F104-46E9-BBB5-E3777A73C844}" type="presOf" srcId="{0DAA601A-C80C-437B-B111-FA120CE45348}" destId="{AD21D87E-9D30-4CBE-AC19-207F985D9D09}" srcOrd="0" destOrd="0" presId="urn:microsoft.com/office/officeart/2005/8/layout/arrow2"/>
    <dgm:cxn modelId="{2F256622-A2A7-4863-A596-6489D5DB7E1C}" type="presOf" srcId="{EC592E08-09AA-4F12-804B-39D90CE5CE94}" destId="{D1912CF3-2905-4969-A915-32B7AD1E3BBA}" srcOrd="0" destOrd="0" presId="urn:microsoft.com/office/officeart/2005/8/layout/arrow2"/>
    <dgm:cxn modelId="{CC563F1B-3EF2-46B4-9EDE-6C0149DB9143}" type="presOf" srcId="{A0E90193-D3B5-4517-92F5-A7D6798999FB}" destId="{6252CB48-6C5F-46E9-943E-6E025E15A46D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8ED14DC2-7C46-459F-928D-90175E1347D8}" type="presParOf" srcId="{6252CB48-6C5F-46E9-943E-6E025E15A46D}" destId="{101DB3A2-F7E0-4FF1-975D-A36B85664807}" srcOrd="0" destOrd="0" presId="urn:microsoft.com/office/officeart/2005/8/layout/arrow2"/>
    <dgm:cxn modelId="{0CC58B51-35D2-4AB9-800E-CA472F96706C}" type="presParOf" srcId="{6252CB48-6C5F-46E9-943E-6E025E15A46D}" destId="{E202EDEA-CF2B-40F3-875A-B6E1CE071879}" srcOrd="1" destOrd="0" presId="urn:microsoft.com/office/officeart/2005/8/layout/arrow2"/>
    <dgm:cxn modelId="{40395C5F-A244-4C0A-86B9-DF7877479325}" type="presParOf" srcId="{E202EDEA-CF2B-40F3-875A-B6E1CE071879}" destId="{0F4F2D77-C207-4DBD-9225-AEB187478B26}" srcOrd="0" destOrd="0" presId="urn:microsoft.com/office/officeart/2005/8/layout/arrow2"/>
    <dgm:cxn modelId="{07E49106-C5A7-4511-9594-716F85943A85}" type="presParOf" srcId="{E202EDEA-CF2B-40F3-875A-B6E1CE071879}" destId="{D1912CF3-2905-4969-A915-32B7AD1E3BBA}" srcOrd="1" destOrd="0" presId="urn:microsoft.com/office/officeart/2005/8/layout/arrow2"/>
    <dgm:cxn modelId="{A2BC2F2F-9669-4CB0-B0BB-49645337E78C}" type="presParOf" srcId="{E202EDEA-CF2B-40F3-875A-B6E1CE071879}" destId="{AE3C55F0-F885-494C-B800-482FFE1F9977}" srcOrd="2" destOrd="0" presId="urn:microsoft.com/office/officeart/2005/8/layout/arrow2"/>
    <dgm:cxn modelId="{A362EFD8-E607-47FD-A097-E46A6558102C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9/3/layout/DescendingProcess" loCatId="process" qsTypeId="urn:microsoft.com/office/officeart/2009/2/quickstyle/3d8" qsCatId="3D" csTypeId="urn:microsoft.com/office/officeart/2005/8/colors/accent5_4" csCatId="accent5" phldr="1"/>
      <dgm:spPr>
        <a:scene3d>
          <a:camera prst="orthographicFront" zoom="82000"/>
          <a:lightRig rig="morning" dir="t">
            <a:rot lat="0" lon="0" rev="19800000"/>
          </a:lightRig>
        </a:scene3d>
      </dgm:spPr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214.5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209.3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E3EF3A7D-57B3-475F-B56B-0B79580EAED0}" type="pres">
      <dgm:prSet presAssocID="{A0E90193-D3B5-4517-92F5-A7D6798999FB}" presName="Name0" presStyleCnt="0">
        <dgm:presLayoutVars>
          <dgm:chMax val="7"/>
          <dgm:chPref val="5"/>
        </dgm:presLayoutVars>
      </dgm:prSet>
      <dgm:spPr/>
    </dgm:pt>
    <dgm:pt modelId="{0CFAD3F6-CCCC-4EFA-BA95-A5A3D00B7814}" type="pres">
      <dgm:prSet presAssocID="{A0E90193-D3B5-4517-92F5-A7D6798999FB}" presName="arrowNode" presStyleLbl="node1" presStyleIdx="0" presStyleCnt="1" custAng="1003626" custScaleX="272727" custScaleY="100000" custLinFactNeighborX="11364" custLinFactNeighborY="3970"/>
      <dgm:spPr>
        <a:solidFill>
          <a:srgbClr val="FF0000"/>
        </a:solidFill>
        <a:sp3d extrusionH="349250" prstMaterial="matte">
          <a:bevelT w="95250" h="38100" prst="relaxedInset"/>
          <a:bevelB w="120650" h="57150" prst="relaxedInset"/>
          <a:contourClr>
            <a:schemeClr val="bg1"/>
          </a:contourClr>
        </a:sp3d>
      </dgm:spPr>
    </dgm:pt>
    <dgm:pt modelId="{1A69C104-DE5C-4C48-8F2C-5C1236445365}" type="pres">
      <dgm:prSet presAssocID="{EC592E08-09AA-4F12-804B-39D90CE5CE94}" presName="txNode1" presStyleLbl="revTx" presStyleIdx="0" presStyleCnt="2" custLinFactX="-40786" custLinFactNeighborX="-100000" custLinFactNeighborY="95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85EBF-7644-4FD9-96B9-4D3BDCBD7E2B}" type="pres">
      <dgm:prSet presAssocID="{0DAA601A-C80C-437B-B111-FA120CE45348}" presName="txNode2" presStyleLbl="revTx" presStyleIdx="1" presStyleCnt="2" custScaleX="78818" custScaleY="73834" custLinFactX="568" custLinFactY="-14277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ADF88-5AB7-4375-A640-F0E02CF65B91}" type="presOf" srcId="{EC592E08-09AA-4F12-804B-39D90CE5CE94}" destId="{1A69C104-DE5C-4C48-8F2C-5C1236445365}" srcOrd="0" destOrd="0" presId="urn:microsoft.com/office/officeart/2009/3/layout/DescendingProcess"/>
    <dgm:cxn modelId="{D260A59F-2B71-458E-8AD3-2B8C9AB33E0B}" type="presOf" srcId="{A0E90193-D3B5-4517-92F5-A7D6798999FB}" destId="{E3EF3A7D-57B3-475F-B56B-0B79580EAED0}" srcOrd="0" destOrd="0" presId="urn:microsoft.com/office/officeart/2009/3/layout/DescendingProcess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F58530F8-BE0E-4EE9-B58A-259BD7DA1F8B}" type="presOf" srcId="{0DAA601A-C80C-437B-B111-FA120CE45348}" destId="{B0985EBF-7644-4FD9-96B9-4D3BDCBD7E2B}" srcOrd="0" destOrd="0" presId="urn:microsoft.com/office/officeart/2009/3/layout/DescendingProcess"/>
    <dgm:cxn modelId="{FD100626-FEF7-477D-9A66-9817EE2C42DF}" type="presParOf" srcId="{E3EF3A7D-57B3-475F-B56B-0B79580EAED0}" destId="{0CFAD3F6-CCCC-4EFA-BA95-A5A3D00B7814}" srcOrd="0" destOrd="0" presId="urn:microsoft.com/office/officeart/2009/3/layout/DescendingProcess"/>
    <dgm:cxn modelId="{826491D3-18E4-4A6B-B3CA-E1E03B822284}" type="presParOf" srcId="{E3EF3A7D-57B3-475F-B56B-0B79580EAED0}" destId="{1A69C104-DE5C-4C48-8F2C-5C1236445365}" srcOrd="1" destOrd="0" presId="urn:microsoft.com/office/officeart/2009/3/layout/DescendingProcess"/>
    <dgm:cxn modelId="{26279EA4-9B7A-47EE-8D4E-CCD37016B578}" type="presParOf" srcId="{E3EF3A7D-57B3-475F-B56B-0B79580EAED0}" destId="{B0985EBF-7644-4FD9-96B9-4D3BDCBD7E2B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9/3/layout/DescendingProcess" loCatId="process" qsTypeId="urn:microsoft.com/office/officeart/2009/2/quickstyle/3d8" qsCatId="3D" csTypeId="urn:microsoft.com/office/officeart/2005/8/colors/accent5_4" csCatId="accent5" phldr="1"/>
      <dgm:spPr>
        <a:scene3d>
          <a:camera prst="orthographicFront" zoom="82000"/>
          <a:lightRig rig="morning" dir="t">
            <a:rot lat="0" lon="0" rev="19800000"/>
          </a:lightRig>
        </a:scene3d>
      </dgm:spPr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1076.0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996.3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E3EF3A7D-57B3-475F-B56B-0B79580EAED0}" type="pres">
      <dgm:prSet presAssocID="{A0E90193-D3B5-4517-92F5-A7D6798999FB}" presName="Name0" presStyleCnt="0">
        <dgm:presLayoutVars>
          <dgm:chMax val="7"/>
          <dgm:chPref val="5"/>
        </dgm:presLayoutVars>
      </dgm:prSet>
      <dgm:spPr/>
    </dgm:pt>
    <dgm:pt modelId="{0CFAD3F6-CCCC-4EFA-BA95-A5A3D00B7814}" type="pres">
      <dgm:prSet presAssocID="{A0E90193-D3B5-4517-92F5-A7D6798999FB}" presName="arrowNode" presStyleLbl="node1" presStyleIdx="0" presStyleCnt="1" custAng="1003626" custScaleX="272727" custScaleY="100000" custLinFactNeighborX="11364" custLinFactNeighborY="3970"/>
      <dgm:spPr>
        <a:solidFill>
          <a:srgbClr val="FF0000"/>
        </a:solidFill>
        <a:sp3d extrusionH="349250" prstMaterial="matte">
          <a:bevelT w="95250" h="38100" prst="relaxedInset"/>
          <a:bevelB w="120650" h="57150" prst="relaxedInset"/>
          <a:contourClr>
            <a:schemeClr val="bg1"/>
          </a:contourClr>
        </a:sp3d>
      </dgm:spPr>
    </dgm:pt>
    <dgm:pt modelId="{1A69C104-DE5C-4C48-8F2C-5C1236445365}" type="pres">
      <dgm:prSet presAssocID="{EC592E08-09AA-4F12-804B-39D90CE5CE94}" presName="txNode1" presStyleLbl="revTx" presStyleIdx="0" presStyleCnt="2" custLinFactX="-40786" custLinFactNeighborX="-100000" custLinFactNeighborY="95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85EBF-7644-4FD9-96B9-4D3BDCBD7E2B}" type="pres">
      <dgm:prSet presAssocID="{0DAA601A-C80C-437B-B111-FA120CE45348}" presName="txNode2" presStyleLbl="revTx" presStyleIdx="1" presStyleCnt="2" custScaleX="78818" custScaleY="73834" custLinFactX="568" custLinFactY="-14277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1A4D3-C4D1-4DB7-A8A9-CB3D29B66A21}" type="presOf" srcId="{A0E90193-D3B5-4517-92F5-A7D6798999FB}" destId="{E3EF3A7D-57B3-475F-B56B-0B79580EAED0}" srcOrd="0" destOrd="0" presId="urn:microsoft.com/office/officeart/2009/3/layout/DescendingProcess"/>
    <dgm:cxn modelId="{EB5D68F4-A6EC-49B5-A3FC-2C9F63846045}" type="presOf" srcId="{EC592E08-09AA-4F12-804B-39D90CE5CE94}" destId="{1A69C104-DE5C-4C48-8F2C-5C1236445365}" srcOrd="0" destOrd="0" presId="urn:microsoft.com/office/officeart/2009/3/layout/DescendingProcess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502129D6-A500-49D8-AB93-B36944BBE5A6}" type="presOf" srcId="{0DAA601A-C80C-437B-B111-FA120CE45348}" destId="{B0985EBF-7644-4FD9-96B9-4D3BDCBD7E2B}" srcOrd="0" destOrd="0" presId="urn:microsoft.com/office/officeart/2009/3/layout/DescendingProcess"/>
    <dgm:cxn modelId="{DB0961E4-975B-4A50-9487-78EE7E245D7A}" type="presParOf" srcId="{E3EF3A7D-57B3-475F-B56B-0B79580EAED0}" destId="{0CFAD3F6-CCCC-4EFA-BA95-A5A3D00B7814}" srcOrd="0" destOrd="0" presId="urn:microsoft.com/office/officeart/2009/3/layout/DescendingProcess"/>
    <dgm:cxn modelId="{5290CBA7-A535-4223-940F-2280C038C9DD}" type="presParOf" srcId="{E3EF3A7D-57B3-475F-B56B-0B79580EAED0}" destId="{1A69C104-DE5C-4C48-8F2C-5C1236445365}" srcOrd="1" destOrd="0" presId="urn:microsoft.com/office/officeart/2009/3/layout/DescendingProcess"/>
    <dgm:cxn modelId="{D77FFBDF-49D9-4EF2-8910-EE94E67B8E79}" type="presParOf" srcId="{E3EF3A7D-57B3-475F-B56B-0B79580EAED0}" destId="{B0985EBF-7644-4FD9-96B9-4D3BDCBD7E2B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438397" cy="10668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915009" y="581405"/>
          <a:ext cx="59740" cy="59740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944880" y="611276"/>
          <a:ext cx="554736" cy="4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259.6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944880" y="611276"/>
        <a:ext cx="554736" cy="455523"/>
      </dsp:txXfrm>
    </dsp:sp>
    <dsp:sp modelId="{AE3C55F0-F885-494C-B800-482FFE1F9977}">
      <dsp:nvSpPr>
        <dsp:cNvPr id="0" name=""/>
        <dsp:cNvSpPr/>
      </dsp:nvSpPr>
      <dsp:spPr>
        <a:xfrm>
          <a:off x="1424940" y="320040"/>
          <a:ext cx="102412" cy="102412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516684" y="360578"/>
          <a:ext cx="554736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274.6</a:t>
          </a:r>
          <a:endParaRPr lang="en-US" sz="1200" b="1" i="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516684" y="360578"/>
        <a:ext cx="554736" cy="706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AD3F6-CCCC-4EFA-BA95-A5A3D00B7814}">
      <dsp:nvSpPr>
        <dsp:cNvPr id="0" name=""/>
        <dsp:cNvSpPr/>
      </dsp:nvSpPr>
      <dsp:spPr>
        <a:xfrm rot="5400000">
          <a:off x="1320036" y="-449419"/>
          <a:ext cx="636534" cy="2118038"/>
        </a:xfrm>
        <a:prstGeom prst="swooshArrow">
          <a:avLst>
            <a:gd name="adj1" fmla="val 16310"/>
            <a:gd name="adj2" fmla="val 313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349250" prstMaterial="matte">
          <a:bevelT w="952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9C104-DE5C-4C48-8F2C-5C1236445365}">
      <dsp:nvSpPr>
        <dsp:cNvPr id="0" name=""/>
        <dsp:cNvSpPr/>
      </dsp:nvSpPr>
      <dsp:spPr>
        <a:xfrm>
          <a:off x="228601" y="185928"/>
          <a:ext cx="496214" cy="195072"/>
        </a:xfrm>
        <a:prstGeom prst="rect">
          <a:avLst/>
        </a:prstGeom>
        <a:noFill/>
        <a:ln>
          <a:noFill/>
        </a:ln>
        <a:effectLst/>
        <a:scene3d>
          <a:camera prst="orthographicFront" zoom="82000"/>
          <a:lightRig rig="morning" dir="t">
            <a:rot lat="0" lon="0" rev="198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</a:t>
          </a:r>
          <a:r>
            <a:rPr lang="en-US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.</a:t>
          </a: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28601" y="185928"/>
        <a:ext cx="496214" cy="195072"/>
      </dsp:txXfrm>
    </dsp:sp>
    <dsp:sp modelId="{B0985EBF-7644-4FD9-96B9-4D3BDCBD7E2B}">
      <dsp:nvSpPr>
        <dsp:cNvPr id="0" name=""/>
        <dsp:cNvSpPr/>
      </dsp:nvSpPr>
      <dsp:spPr>
        <a:xfrm>
          <a:off x="2343149" y="381000"/>
          <a:ext cx="528521" cy="144029"/>
        </a:xfrm>
        <a:prstGeom prst="rect">
          <a:avLst/>
        </a:prstGeom>
        <a:noFill/>
        <a:ln>
          <a:noFill/>
        </a:ln>
        <a:effectLst/>
        <a:scene3d>
          <a:camera prst="orthographicFront" zoom="82000"/>
          <a:lightRig rig="morning" dir="t">
            <a:rot lat="0" lon="0" rev="198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7.9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343149" y="381000"/>
        <a:ext cx="528521" cy="144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971800" cy="11430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996696" y="622935"/>
          <a:ext cx="64008" cy="64008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861057" y="654939"/>
          <a:ext cx="929644" cy="48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511.8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861057" y="654939"/>
        <a:ext cx="929644" cy="488061"/>
      </dsp:txXfrm>
    </dsp:sp>
    <dsp:sp modelId="{AE3C55F0-F885-494C-B800-482FFE1F9977}">
      <dsp:nvSpPr>
        <dsp:cNvPr id="0" name=""/>
        <dsp:cNvSpPr/>
      </dsp:nvSpPr>
      <dsp:spPr>
        <a:xfrm>
          <a:off x="1543050" y="342900"/>
          <a:ext cx="109728" cy="10972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714498" y="380999"/>
          <a:ext cx="923546" cy="75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4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15</a:t>
          </a: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41.6</a:t>
          </a:r>
          <a:endParaRPr lang="en-US" sz="1200" b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714498" y="380999"/>
        <a:ext cx="923546" cy="756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AD3F6-CCCC-4EFA-BA95-A5A3D00B7814}">
      <dsp:nvSpPr>
        <dsp:cNvPr id="0" name=""/>
        <dsp:cNvSpPr/>
      </dsp:nvSpPr>
      <dsp:spPr>
        <a:xfrm rot="5400000">
          <a:off x="1320036" y="-449419"/>
          <a:ext cx="636534" cy="2118038"/>
        </a:xfrm>
        <a:prstGeom prst="swooshArrow">
          <a:avLst>
            <a:gd name="adj1" fmla="val 16310"/>
            <a:gd name="adj2" fmla="val 313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349250" prstMaterial="matte">
          <a:bevelT w="952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9C104-DE5C-4C48-8F2C-5C1236445365}">
      <dsp:nvSpPr>
        <dsp:cNvPr id="0" name=""/>
        <dsp:cNvSpPr/>
      </dsp:nvSpPr>
      <dsp:spPr>
        <a:xfrm>
          <a:off x="228601" y="185928"/>
          <a:ext cx="496214" cy="195072"/>
        </a:xfrm>
        <a:prstGeom prst="rect">
          <a:avLst/>
        </a:prstGeom>
        <a:noFill/>
        <a:ln>
          <a:noFill/>
        </a:ln>
        <a:effectLst/>
        <a:scene3d>
          <a:camera prst="orthographicFront" zoom="82000"/>
          <a:lightRig rig="morning" dir="t">
            <a:rot lat="0" lon="0" rev="198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214.5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28601" y="185928"/>
        <a:ext cx="496214" cy="195072"/>
      </dsp:txXfrm>
    </dsp:sp>
    <dsp:sp modelId="{B0985EBF-7644-4FD9-96B9-4D3BDCBD7E2B}">
      <dsp:nvSpPr>
        <dsp:cNvPr id="0" name=""/>
        <dsp:cNvSpPr/>
      </dsp:nvSpPr>
      <dsp:spPr>
        <a:xfrm>
          <a:off x="2343149" y="381000"/>
          <a:ext cx="528521" cy="144029"/>
        </a:xfrm>
        <a:prstGeom prst="rect">
          <a:avLst/>
        </a:prstGeom>
        <a:noFill/>
        <a:ln>
          <a:noFill/>
        </a:ln>
        <a:effectLst/>
        <a:scene3d>
          <a:camera prst="orthographicFront" zoom="82000"/>
          <a:lightRig rig="morning" dir="t">
            <a:rot lat="0" lon="0" rev="198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209.3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343149" y="381000"/>
        <a:ext cx="528521" cy="144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AD3F6-CCCC-4EFA-BA95-A5A3D00B7814}">
      <dsp:nvSpPr>
        <dsp:cNvPr id="0" name=""/>
        <dsp:cNvSpPr/>
      </dsp:nvSpPr>
      <dsp:spPr>
        <a:xfrm rot="5400000">
          <a:off x="1320036" y="-449419"/>
          <a:ext cx="636534" cy="2118038"/>
        </a:xfrm>
        <a:prstGeom prst="swooshArrow">
          <a:avLst>
            <a:gd name="adj1" fmla="val 16310"/>
            <a:gd name="adj2" fmla="val 313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349250" prstMaterial="matte">
          <a:bevelT w="952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9C104-DE5C-4C48-8F2C-5C1236445365}">
      <dsp:nvSpPr>
        <dsp:cNvPr id="0" name=""/>
        <dsp:cNvSpPr/>
      </dsp:nvSpPr>
      <dsp:spPr>
        <a:xfrm>
          <a:off x="228601" y="185928"/>
          <a:ext cx="496214" cy="195072"/>
        </a:xfrm>
        <a:prstGeom prst="rect">
          <a:avLst/>
        </a:prstGeom>
        <a:noFill/>
        <a:ln>
          <a:noFill/>
        </a:ln>
        <a:effectLst/>
        <a:scene3d>
          <a:camera prst="orthographicFront" zoom="82000"/>
          <a:lightRig rig="morning" dir="t">
            <a:rot lat="0" lon="0" rev="198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1076.0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28601" y="185928"/>
        <a:ext cx="496214" cy="195072"/>
      </dsp:txXfrm>
    </dsp:sp>
    <dsp:sp modelId="{B0985EBF-7644-4FD9-96B9-4D3BDCBD7E2B}">
      <dsp:nvSpPr>
        <dsp:cNvPr id="0" name=""/>
        <dsp:cNvSpPr/>
      </dsp:nvSpPr>
      <dsp:spPr>
        <a:xfrm>
          <a:off x="2343149" y="381000"/>
          <a:ext cx="528521" cy="144029"/>
        </a:xfrm>
        <a:prstGeom prst="rect">
          <a:avLst/>
        </a:prstGeom>
        <a:noFill/>
        <a:ln>
          <a:noFill/>
        </a:ln>
        <a:effectLst/>
        <a:scene3d>
          <a:camera prst="orthographicFront" zoom="82000"/>
          <a:lightRig rig="morning" dir="t">
            <a:rot lat="0" lon="0" rev="198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996.3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343149" y="381000"/>
        <a:ext cx="528521" cy="144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0.95089</cdr:x>
      <cdr:y>0.31884</cdr:y>
    </cdr:from>
    <cdr:to>
      <cdr:x>0.98036</cdr:x>
      <cdr:y>0.68116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7545" y="1676400"/>
          <a:ext cx="228644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pPr algn="ctr"/>
          <a:r>
            <a:rPr lang="mn-MN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Малчид, мянган хүн</a:t>
          </a:r>
          <a:endParaRPr lang="en-US" sz="1200" b="1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784E-A2BF-4D71-A415-967645F3890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7C092-82CC-417A-ADAE-E71E1AEB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34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12.mn/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www.facebook.com/statistiv" TargetMode="External"/><Relationship Id="rId4" Type="http://schemas.openxmlformats.org/officeDocument/2006/relationships/hyperlink" Target="http://sukhbaatar.nso.m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9.jpeg"/><Relationship Id="rId21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10" Type="http://schemas.openxmlformats.org/officeDocument/2006/relationships/image" Target="../media/image11.jpeg"/><Relationship Id="rId19" Type="http://schemas.openxmlformats.org/officeDocument/2006/relationships/diagramColors" Target="../diagrams/colors3.xml"/><Relationship Id="rId31" Type="http://schemas.openxmlformats.org/officeDocument/2006/relationships/diagramColors" Target="../diagrams/colors5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2.xml"/><Relationship Id="rId22" Type="http://schemas.openxmlformats.org/officeDocument/2006/relationships/image" Target="../media/image13.jpeg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24384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АХУЙН САЛБАРЫН ИНФОГРАФИК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C:\Users\oyunjargal\Documents\My Received Files\18.jpg"/>
          <p:cNvPicPr/>
          <p:nvPr/>
        </p:nvPicPr>
        <p:blipFill>
          <a:blip r:embed="rId3" cstate="print"/>
          <a:srcRect l="5405" t="7207" r="5405" b="13514"/>
          <a:stretch>
            <a:fillRect/>
          </a:stretch>
        </p:blipFill>
        <p:spPr bwMode="auto">
          <a:xfrm>
            <a:off x="1676400" y="2514600"/>
            <a:ext cx="942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3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Хонины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9400" y="42011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хоньтой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78680835"/>
              </p:ext>
            </p:extLst>
          </p:nvPr>
        </p:nvGraphicFramePr>
        <p:xfrm>
          <a:off x="6553200" y="4724400"/>
          <a:ext cx="2971800" cy="177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62800" y="2514600"/>
            <a:ext cx="167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хониор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399"/>
            <a:ext cx="5638800" cy="48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Ямааны тоо, аймгаар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89137"/>
              </p:ext>
            </p:extLst>
          </p:nvPr>
        </p:nvGraphicFramePr>
        <p:xfrm>
          <a:off x="5867400" y="4572000"/>
          <a:ext cx="3028666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553200" y="4201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ямаатай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41003822"/>
              </p:ext>
            </p:extLst>
          </p:nvPr>
        </p:nvGraphicFramePr>
        <p:xfrm>
          <a:off x="6248400" y="4724400"/>
          <a:ext cx="2971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62800" y="25146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ямаагаар 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6" y="1600200"/>
            <a:ext cx="555145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Нийт малын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/>
          <a:stretch/>
        </p:blipFill>
        <p:spPr>
          <a:xfrm>
            <a:off x="685800" y="1752601"/>
            <a:ext cx="8458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109069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1052"/>
              </p:ext>
            </p:extLst>
          </p:nvPr>
        </p:nvGraphicFramePr>
        <p:xfrm>
          <a:off x="1066800" y="1875133"/>
          <a:ext cx="7010399" cy="1511302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217769"/>
                <a:gridCol w="877671"/>
                <a:gridCol w="702137"/>
                <a:gridCol w="702137"/>
              </a:tblGrid>
              <a:tr h="286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r>
                        <a:rPr lang="mn-MN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378.6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55.6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3616" y="153657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Нийт малын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16" y="3505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Тэмээний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93935"/>
              </p:ext>
            </p:extLst>
          </p:nvPr>
        </p:nvGraphicFramePr>
        <p:xfrm>
          <a:off x="1066798" y="3843754"/>
          <a:ext cx="7010400" cy="1511302"/>
        </p:xfrm>
        <a:graphic>
          <a:graphicData uri="http://schemas.openxmlformats.org/drawingml/2006/table">
            <a:tbl>
              <a:tblPr/>
              <a:tblGrid>
                <a:gridCol w="426804"/>
                <a:gridCol w="1407301"/>
                <a:gridCol w="377631"/>
                <a:gridCol w="912466"/>
                <a:gridCol w="206453"/>
                <a:gridCol w="1393747"/>
                <a:gridCol w="809486"/>
                <a:gridCol w="738256"/>
                <a:gridCol w="738256"/>
              </a:tblGrid>
              <a:tr h="286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Түвшинширээ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Уулбаян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Уулбаян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Түвшинширээ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7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109069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88728"/>
              </p:ext>
            </p:extLst>
          </p:nvPr>
        </p:nvGraphicFramePr>
        <p:xfrm>
          <a:off x="1066800" y="1875133"/>
          <a:ext cx="7010399" cy="1401314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442315"/>
                <a:gridCol w="762000"/>
                <a:gridCol w="593262"/>
                <a:gridCol w="702137"/>
              </a:tblGrid>
              <a:tr h="286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Эрдэнэцагаан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Эрдэнэцагаан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3616" y="153657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Адууны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16" y="3505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Үхрийн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03335"/>
              </p:ext>
            </p:extLst>
          </p:nvPr>
        </p:nvGraphicFramePr>
        <p:xfrm>
          <a:off x="1066800" y="3843754"/>
          <a:ext cx="7010399" cy="1511302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217769"/>
                <a:gridCol w="877671"/>
                <a:gridCol w="702137"/>
                <a:gridCol w="702137"/>
              </a:tblGrid>
              <a:tr h="286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Дарьганга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21.6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21.0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7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109069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616" y="153657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Хонины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16" y="3505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Ямааны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45385"/>
              </p:ext>
            </p:extLst>
          </p:nvPr>
        </p:nvGraphicFramePr>
        <p:xfrm>
          <a:off x="1066800" y="3843754"/>
          <a:ext cx="6770225" cy="1511302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217769"/>
                <a:gridCol w="877671"/>
                <a:gridCol w="461963"/>
                <a:gridCol w="702137"/>
              </a:tblGrid>
              <a:tr h="286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78.8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Түвшинширээ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27.8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128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70570"/>
              </p:ext>
            </p:extLst>
          </p:nvPr>
        </p:nvGraphicFramePr>
        <p:xfrm>
          <a:off x="1066800" y="1875133"/>
          <a:ext cx="7010399" cy="1511302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217769"/>
                <a:gridCol w="877671"/>
                <a:gridCol w="702137"/>
                <a:gridCol w="702137"/>
              </a:tblGrid>
              <a:tr h="286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127.4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90.4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r>
                        <a:rPr lang="mn-MN" sz="1400" b="0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1.2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7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990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Хамгийн олон мал тоолуулсан сум, баг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1371600"/>
            <a:ext cx="5715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8005" r="6666" b="8518"/>
          <a:stretch/>
        </p:blipFill>
        <p:spPr>
          <a:xfrm>
            <a:off x="982230" y="1549430"/>
            <a:ext cx="786534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990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Хамгийн олон мал тоолуулсан сум, баг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1371600"/>
            <a:ext cx="60198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17407" r="9167" b="8519"/>
          <a:stretch/>
        </p:blipFill>
        <p:spPr>
          <a:xfrm>
            <a:off x="978284" y="1524000"/>
            <a:ext cx="79918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1430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хүртэлх толгой малтай  өрхийн тоо, байршлаар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92703"/>
            <a:ext cx="7620000" cy="48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1143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1000-аас дээш толгой малтай  өрхийн тоо, байршлаар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8710" y="1905000"/>
            <a:ext cx="187193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Мянгаас дээш мал тоолуулсан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553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урьд оноос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өрхөөр буурсан байна.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Үүний дотор 1000-1499 малтай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1500-2000 малтай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2001-ээс дээш малтай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өслөө.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3111"/>
            <a:ext cx="6184310" cy="49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7347" y="785974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ТОО, мян.тол, сумаар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8710" y="1905000"/>
            <a:ext cx="1871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урьдчилсан дүнгээр 201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жилийн эцэст малын тоо 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толгойд хүрч, өмнөх оныхоос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толгой буюу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буурсан байна. Манай аймаг нийслэл, 21 аймгийн дотор 12-рт орж байна.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3" y="1299296"/>
            <a:ext cx="5997440" cy="499705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524000" y="2438400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7347" y="288890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76108" y="3204120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43200" y="2971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46853" y="4804320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81200" y="5334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84853" y="3737520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0" y="41880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75853" y="4194720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29200" y="46452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1676400"/>
            <a:ext cx="7772400" cy="4800600"/>
            <a:chOff x="914400" y="1219200"/>
            <a:chExt cx="7772400" cy="5257800"/>
          </a:xfrm>
        </p:grpSpPr>
        <p:pic>
          <p:nvPicPr>
            <p:cNvPr id="2051" name="Picture 3" descr="D:\infografic file\infografic\1038_4194648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640" y="1219200"/>
              <a:ext cx="3566160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infografic file\infografic\5f5vg6mj085ic352mnmin64fbb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219200"/>
              <a:ext cx="4223533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infografic file\infografic\fffffff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95281"/>
              <a:ext cx="7772400" cy="2881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14400" y="1143000"/>
            <a:ext cx="772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МАЛТАЙ, МАЛЧИН ӨРХ, МАЛЧДЫН ТОО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22844201"/>
              </p:ext>
            </p:extLst>
          </p:nvPr>
        </p:nvGraphicFramePr>
        <p:xfrm>
          <a:off x="928255" y="1676400"/>
          <a:ext cx="775854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51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SO\Monstat App Project\1212_bann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 b="12980"/>
          <a:stretch/>
        </p:blipFill>
        <p:spPr bwMode="auto">
          <a:xfrm>
            <a:off x="736600" y="625548"/>
            <a:ext cx="7950200" cy="18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0400" y="2209800"/>
            <a:ext cx="83312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n-MN" sz="3200" dirty="0" smtClean="0">
                <a:latin typeface="Arial" pitchFamily="34" charset="0"/>
                <a:cs typeface="Arial" pitchFamily="34" charset="0"/>
              </a:rPr>
              <a:t>Үндэсний статистикийн хороо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http://www.nso.mn </a:t>
            </a:r>
            <a:endParaRPr lang="mn-MN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3200" dirty="0" smtClean="0">
                <a:latin typeface="Arial" pitchFamily="34" charset="0"/>
                <a:cs typeface="Arial" pitchFamily="34" charset="0"/>
              </a:rPr>
              <a:t>Статистикийн нэгдсэн сан</a:t>
            </a:r>
            <a:br>
              <a:rPr lang="mn-MN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3200" u="sng" dirty="0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mn-MN" sz="3200" u="sng" dirty="0">
                <a:latin typeface="Arial" pitchFamily="34" charset="0"/>
                <a:cs typeface="Arial" pitchFamily="34" charset="0"/>
                <a:hlinkClick r:id="rId3"/>
              </a:rPr>
              <a:t>121</a:t>
            </a:r>
            <a:r>
              <a:rPr lang="en-US" sz="3200" u="sng" dirty="0" smtClean="0">
                <a:latin typeface="Arial" pitchFamily="34" charset="0"/>
                <a:cs typeface="Arial" pitchFamily="34" charset="0"/>
                <a:hlinkClick r:id="rId3"/>
              </a:rPr>
              <a:t>2.mn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mn-MN" sz="32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3200" dirty="0" smtClean="0">
                <a:latin typeface="Arial" pitchFamily="34" charset="0"/>
                <a:cs typeface="Arial" pitchFamily="34" charset="0"/>
              </a:rPr>
              <a:t>Сүхбаатар аймгийн Статистикийн хэлтэс</a:t>
            </a:r>
          </a:p>
          <a:p>
            <a:pPr algn="l"/>
            <a:r>
              <a:rPr lang="en-US" sz="3200" u="sng" dirty="0" smtClean="0">
                <a:latin typeface="Arial" pitchFamily="34" charset="0"/>
                <a:cs typeface="Arial" pitchFamily="34" charset="0"/>
                <a:hlinkClick r:id="rId4"/>
              </a:rPr>
              <a:t>http://sukhbaatar.nso.mn</a:t>
            </a:r>
            <a:endParaRPr lang="mn-MN" sz="32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3200" dirty="0">
                <a:latin typeface="Arial" pitchFamily="34" charset="0"/>
                <a:cs typeface="Arial" pitchFamily="34" charset="0"/>
              </a:rPr>
              <a:t>Сүхбаатар аймгийн Статистикийн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хэлтсийн хуудас</a:t>
            </a:r>
            <a:endParaRPr lang="mn-MN" sz="32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200" u="sng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3200" u="sng" dirty="0">
                <a:latin typeface="Arial" pitchFamily="34" charset="0"/>
                <a:cs typeface="Arial" pitchFamily="34" charset="0"/>
                <a:hlinkClick r:id="rId5"/>
              </a:rPr>
              <a:t>s</a:t>
            </a:r>
            <a:r>
              <a:rPr lang="en-US" sz="3200" u="sng" dirty="0" smtClean="0">
                <a:latin typeface="Arial" pitchFamily="34" charset="0"/>
                <a:cs typeface="Arial" pitchFamily="34" charset="0"/>
                <a:hlinkClick r:id="rId5"/>
              </a:rPr>
              <a:t>://www.facebook.com/statistic</a:t>
            </a:r>
            <a:endParaRPr lang="en-US" sz="3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so_logo.jpg"/>
          <p:cNvPicPr>
            <a:picLocks noChangeAspect="1"/>
          </p:cNvPicPr>
          <p:nvPr/>
        </p:nvPicPr>
        <p:blipFill>
          <a:blip r:embed="rId6" cstate="print"/>
          <a:srcRect l="24696" t="16194" r="24291" b="17409"/>
          <a:stretch>
            <a:fillRect/>
          </a:stretch>
        </p:blipFill>
        <p:spPr>
          <a:xfrm>
            <a:off x="3886200" y="152400"/>
            <a:ext cx="381000" cy="371929"/>
          </a:xfrm>
          <a:prstGeom prst="rect">
            <a:avLst/>
          </a:prstGeom>
        </p:spPr>
      </p:pic>
      <p:pic>
        <p:nvPicPr>
          <p:cNvPr id="9" name="Picture 2" descr="E:\albanii holbogdoltoi zurag\USH bolon aimgiin temdeg, logo\a-embl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800" y="88900"/>
            <a:ext cx="546400" cy="52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3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90052523"/>
              </p:ext>
            </p:extLst>
          </p:nvPr>
        </p:nvGraphicFramePr>
        <p:xfrm>
          <a:off x="858430" y="840858"/>
          <a:ext cx="8138160" cy="233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3429000"/>
            <a:ext cx="772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Малын тоо, толгойн хүрсэн дээд түвшин, төрөл, мян.толгой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infografic file\infografic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1" y="3821269"/>
            <a:ext cx="1828800" cy="1483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nfografic file\infografic\phoca_thumb_l_82770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5" y="3821270"/>
            <a:ext cx="1828800" cy="14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nfografic file\infografic\01_732e1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1" y="5304511"/>
            <a:ext cx="1828800" cy="107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infografic file\infografic\1005050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5" y="4598878"/>
            <a:ext cx="1838036" cy="126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43239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274.6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D:\infografic file\infografic\inde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5" y="5267680"/>
            <a:ext cx="1828800" cy="11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3018" y="56294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1541.6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4186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1953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(40.4)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56464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4.5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44099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76.0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00" y="3429000"/>
            <a:ext cx="838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11430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 2016 онд 3029.7 мянга болсонэ.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914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Малын тоо 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066800" y="1219200"/>
            <a:ext cx="70866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2.gstatic.com/images?q=tbn:ANd9GcSBnF4o2p1xHNpuys8eVxcYb-Ukv--AyMXxp5wgTQjSi-huLm1o"/>
          <p:cNvPicPr>
            <a:picLocks noChangeAspect="1" noChangeArrowheads="1"/>
          </p:cNvPicPr>
          <p:nvPr/>
        </p:nvPicPr>
        <p:blipFill>
          <a:blip r:embed="rId3" cstate="print"/>
          <a:srcRect b="5598"/>
          <a:stretch>
            <a:fillRect/>
          </a:stretch>
        </p:blipFill>
        <p:spPr bwMode="auto">
          <a:xfrm>
            <a:off x="990600" y="1295400"/>
            <a:ext cx="1524000" cy="1063625"/>
          </a:xfrm>
          <a:prstGeom prst="rect">
            <a:avLst/>
          </a:prstGeom>
          <a:noFill/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584650816"/>
              </p:ext>
            </p:extLst>
          </p:nvPr>
        </p:nvGraphicFramePr>
        <p:xfrm>
          <a:off x="3276600" y="1371600"/>
          <a:ext cx="2743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114800" y="1371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1600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67400" y="1447800"/>
            <a:ext cx="295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encrypted-tbn1.gstatic.com/images?q=tbn:ANd9GcSpR_INJN_11CPqMTI0m3xaQzansiqWQwAcyJVbom5kUwbxjEu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2438400"/>
            <a:ext cx="1524000" cy="1066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867400" y="24384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буурсан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encrypted-tbn3.gstatic.com/images?q=tbn:ANd9GcT4PMqbHqbubERrROL9APYy1teut4OkUUswW-jHYkvh4-9RQQh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3505200"/>
            <a:ext cx="1600200" cy="1122052"/>
          </a:xfrm>
          <a:prstGeom prst="rect">
            <a:avLst/>
          </a:prstGeom>
          <a:noFill/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48875823"/>
              </p:ext>
            </p:extLst>
          </p:nvPr>
        </p:nvGraphicFramePr>
        <p:xfrm>
          <a:off x="2971800" y="3352800"/>
          <a:ext cx="3048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3962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37616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533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0.3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буурсан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683783151"/>
              </p:ext>
            </p:extLst>
          </p:nvPr>
        </p:nvGraphicFramePr>
        <p:xfrm>
          <a:off x="2743200" y="4495800"/>
          <a:ext cx="2971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038600" y="4495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4800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rc_mi" descr="http://www.bolod.mn/Upload/news/%D1%8F%D0%BC%D0%B0%D0%B0.jpe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14400" y="58674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http://www.medee.mn/pic/322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0" y="4724400"/>
            <a:ext cx="1600200" cy="10668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791200" y="46482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5638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 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7.4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буурсан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534659631"/>
              </p:ext>
            </p:extLst>
          </p:nvPr>
        </p:nvGraphicFramePr>
        <p:xfrm>
          <a:off x="3048000" y="2438400"/>
          <a:ext cx="3048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99518" y="319281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3537" y="2895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3901054042"/>
              </p:ext>
            </p:extLst>
          </p:nvPr>
        </p:nvGraphicFramePr>
        <p:xfrm>
          <a:off x="2743200" y="5486400"/>
          <a:ext cx="3048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150637" y="599199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05300" y="619330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066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 сүргийн  бүтэц, 201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онтой харьцуулснаар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4419600"/>
            <a:ext cx="80772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8200" y="45720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mn-MN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201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дүнгээр сүрэгт хонь, адууны эзлэх хувь </a:t>
            </a:r>
            <a:r>
              <a:rPr lang="mn-M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пунктээр өсч, </a:t>
            </a:r>
            <a:r>
              <a:rPr lang="mn-MN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ямаа, үхэрийн эзлэх хувь </a:t>
            </a:r>
            <a:r>
              <a:rPr lang="mn-M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2.1-0.1 пунктээр буурч</a:t>
            </a:r>
            <a:r>
              <a:rPr lang="mn-MN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харин тэмээний эзлэх хувь  өмнөх оны түвшинд байна.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83654831"/>
              </p:ext>
            </p:extLst>
          </p:nvPr>
        </p:nvGraphicFramePr>
        <p:xfrm>
          <a:off x="1447800" y="1752600"/>
          <a:ext cx="381304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72784827"/>
              </p:ext>
            </p:extLst>
          </p:nvPr>
        </p:nvGraphicFramePr>
        <p:xfrm>
          <a:off x="5562600" y="1600200"/>
          <a:ext cx="2667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53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84038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Малын тоо сумаар, мян.толгой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84043"/>
              </p:ext>
            </p:extLst>
          </p:nvPr>
        </p:nvGraphicFramePr>
        <p:xfrm>
          <a:off x="1219199" y="1459439"/>
          <a:ext cx="6705602" cy="4112817"/>
        </p:xfrm>
        <a:graphic>
          <a:graphicData uri="http://schemas.openxmlformats.org/drawingml/2006/table">
            <a:tbl>
              <a:tblPr/>
              <a:tblGrid>
                <a:gridCol w="1447801"/>
                <a:gridCol w="838200"/>
                <a:gridCol w="838200"/>
                <a:gridCol w="762000"/>
                <a:gridCol w="762000"/>
                <a:gridCol w="1066800"/>
                <a:gridCol w="990601"/>
              </a:tblGrid>
              <a:tr h="351252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Аймаг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Бүгд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Адуу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Үхэр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Тэмээ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Хонь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Ямаа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Баруун-Урт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358.5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178.8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113.5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Асгат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130.0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Баяндэлгэр сум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355.6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191.6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127.2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Дарьганга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Мөнххаан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378.7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190.5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129.6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Наран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115.7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Онгон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251.1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145.3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Сүхбаатар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236.1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129.4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Түвшинширээ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274.0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140.6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Түмэнцогт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Уулбаян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235.1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130.2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Халзан сум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139.3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8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Эрдэнэцагаан сум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263.6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43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ДҮН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3 029.7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274.6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1 541.6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996.3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14400" y="5791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Эрдэнэцагаан малаа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төрөл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дээр, Асгат, Мөнххаан малаа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төрөл,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Баруун-Урт, Дарьганга, Сүхбаатар, Түмэнцогт, Халзан сумд малаа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төрөл,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Түвшинширээ, Уулбаян сумд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төрөл дээр,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Наран сум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төрөл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дээрээ өсгөж, Баяндэлгэр, Онгон сумдын мал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төрөл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дээрээ буурсан байна. 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94096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Адууны тоо, сумаар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514600"/>
            <a:ext cx="14992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адуугаараа 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827833156"/>
              </p:ext>
            </p:extLst>
          </p:nvPr>
        </p:nvGraphicFramePr>
        <p:xfrm>
          <a:off x="6475095" y="4309735"/>
          <a:ext cx="2630805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6553200" y="4048125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адуутай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5636895" cy="47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476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Үхрийн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21882199"/>
              </p:ext>
            </p:extLst>
          </p:nvPr>
        </p:nvGraphicFramePr>
        <p:xfrm>
          <a:off x="6429375" y="4572000"/>
          <a:ext cx="2714625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6705600" y="412498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үхэртэй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2514600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үхрээр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1826"/>
            <a:ext cx="5760720" cy="48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Тэмээний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22014785"/>
              </p:ext>
            </p:extLst>
          </p:nvPr>
        </p:nvGraphicFramePr>
        <p:xfrm>
          <a:off x="6477000" y="4561165"/>
          <a:ext cx="2846085" cy="20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00" y="3893403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тэмээтэй сум мян.тол: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5146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тэмээгээр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6400"/>
            <a:ext cx="5676900" cy="47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1229</Words>
  <Application>Microsoft Office PowerPoint</Application>
  <PresentationFormat>On-screen Show (4:3)</PresentationFormat>
  <Paragraphs>560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Mon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Erdenebat</dc:creator>
  <cp:lastModifiedBy>Ankhtsetseg</cp:lastModifiedBy>
  <cp:revision>199</cp:revision>
  <cp:lastPrinted>2015-12-24T16:51:04Z</cp:lastPrinted>
  <dcterms:created xsi:type="dcterms:W3CDTF">2006-08-16T00:00:00Z</dcterms:created>
  <dcterms:modified xsi:type="dcterms:W3CDTF">2017-04-23T07:04:16Z</dcterms:modified>
</cp:coreProperties>
</file>