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72" r:id="rId3"/>
    <p:sldId id="275" r:id="rId4"/>
    <p:sldId id="273" r:id="rId5"/>
    <p:sldId id="278" r:id="rId6"/>
    <p:sldId id="280" r:id="rId7"/>
    <p:sldId id="281" r:id="rId8"/>
    <p:sldId id="274" r:id="rId9"/>
    <p:sldId id="27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6%20taniltsuulga\1%20sar\taniltsuulga_1-r%20sar%20aza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6%20taniltsuulga\1%20sar\taniltsuulga_1-r%20sar%20aza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6%20on\1-r%20sar\eruul%20mend,%20une,_1%20sar_prese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6%20on\1-r%20sar\eruul%20mend,%20une,_1%20sar_prese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6%20on\1-r%20sar\eruul%20mend,%20une,_1%20sar_prese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'2'!$U$27:$AB$27</c:f>
              <c:strCache>
                <c:ptCount val="8"/>
                <c:pt idx="0">
                  <c:v>Магистар,доктор</c:v>
                </c:pt>
                <c:pt idx="1">
                  <c:v>Боловсролгүй</c:v>
                </c:pt>
                <c:pt idx="2">
                  <c:v>Бага</c:v>
                </c:pt>
                <c:pt idx="3">
                  <c:v>Тусгай мэргэж-лийн дунд </c:v>
                </c:pt>
                <c:pt idx="4">
                  <c:v>Суурь</c:v>
                </c:pt>
                <c:pt idx="5">
                  <c:v>Техник болон мэргэжлийн анхан шатны</c:v>
                </c:pt>
                <c:pt idx="6">
                  <c:v>Дээд </c:v>
                </c:pt>
                <c:pt idx="7">
                  <c:v>Бүрэн дунд </c:v>
                </c:pt>
              </c:strCache>
            </c:strRef>
          </c:cat>
          <c:val>
            <c:numRef>
              <c:f>'2'!$U$28:$AB$28</c:f>
              <c:numCache>
                <c:formatCode>0.0%</c:formatCode>
                <c:ptCount val="8"/>
                <c:pt idx="0">
                  <c:v>1.0000000000000009E-3</c:v>
                </c:pt>
                <c:pt idx="1">
                  <c:v>7.0000000000000036E-3</c:v>
                </c:pt>
                <c:pt idx="2">
                  <c:v>2.8000000000000001E-2</c:v>
                </c:pt>
                <c:pt idx="3">
                  <c:v>3.0000000000000002E-2</c:v>
                </c:pt>
                <c:pt idx="4">
                  <c:v>8.5000000000000006E-2</c:v>
                </c:pt>
                <c:pt idx="5">
                  <c:v>0.127</c:v>
                </c:pt>
                <c:pt idx="6">
                  <c:v>0.20400000000000001</c:v>
                </c:pt>
                <c:pt idx="7">
                  <c:v>0.51700000000000002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1675656"/>
        <c:axId val="141676048"/>
      </c:barChart>
      <c:catAx>
        <c:axId val="141675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42424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141676048"/>
        <c:crosses val="autoZero"/>
        <c:auto val="1"/>
        <c:lblAlgn val="ctr"/>
        <c:lblOffset val="100"/>
        <c:noMultiLvlLbl val="0"/>
      </c:catAx>
      <c:valAx>
        <c:axId val="141676048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1416756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mn-MN" sz="1100"/>
              <a:t>Зээлийн өрийн үлдэгдэл тэрбум төгрөг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4920634920634921E-2"/>
          <c:y val="0.18746177370030712"/>
          <c:w val="0.93015873015873063"/>
          <c:h val="0.607533049194538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'[taniltsuulga_1-r sar azaa.xlsx]grafic (2)'!$B$3</c:f>
              <c:strCache>
                <c:ptCount val="1"/>
                <c:pt idx="0">
                  <c:v>Зээлийн өрийн үлдэгдэл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'[taniltsuulga_1-r sar azaa.xlsx]grafic (2)'!$A$4:$A$8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'[taniltsuulga_1-r sar azaa.xlsx]grafic (2)'!$B$4:$B$8</c:f>
              <c:numCache>
                <c:formatCode>General</c:formatCode>
                <c:ptCount val="5"/>
                <c:pt idx="0">
                  <c:v>35.4</c:v>
                </c:pt>
                <c:pt idx="1">
                  <c:v>50.6</c:v>
                </c:pt>
                <c:pt idx="2" formatCode="###\ ##0.0">
                  <c:v>74.2</c:v>
                </c:pt>
                <c:pt idx="3" formatCode="0.0">
                  <c:v>94</c:v>
                </c:pt>
                <c:pt idx="4" formatCode="0.0">
                  <c:v>95.7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1620248"/>
        <c:axId val="141624984"/>
      </c:barChart>
      <c:catAx>
        <c:axId val="141620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1624984"/>
        <c:crosses val="autoZero"/>
        <c:auto val="1"/>
        <c:lblAlgn val="ctr"/>
        <c:lblOffset val="100"/>
        <c:noMultiLvlLbl val="0"/>
      </c:catAx>
      <c:valAx>
        <c:axId val="1416249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41620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mn-MN" sz="1100"/>
              <a:t>Хадгаламжийн үлдэгдэл тэрбум төгрөг</a:t>
            </a:r>
            <a:endParaRPr lang="en-US" sz="110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'grafic (2)'!$C$3</c:f>
              <c:strCache>
                <c:ptCount val="1"/>
                <c:pt idx="0">
                  <c:v>Хадгаламжийн үлдэгдэл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'grafic (2)'!$A$4:$A$8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'grafic (2)'!$C$4:$C$8</c:f>
              <c:numCache>
                <c:formatCode>General</c:formatCode>
                <c:ptCount val="5"/>
                <c:pt idx="0" formatCode="0.0">
                  <c:v>16.3</c:v>
                </c:pt>
                <c:pt idx="1">
                  <c:v>25.4</c:v>
                </c:pt>
                <c:pt idx="2" formatCode="###\ ##0.0">
                  <c:v>35.1</c:v>
                </c:pt>
                <c:pt idx="3">
                  <c:v>32.5</c:v>
                </c:pt>
                <c:pt idx="4" formatCode="0.0">
                  <c:v>31.6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0125264"/>
        <c:axId val="140125656"/>
      </c:barChart>
      <c:catAx>
        <c:axId val="14012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0125656"/>
        <c:crosses val="autoZero"/>
        <c:auto val="1"/>
        <c:lblAlgn val="ctr"/>
        <c:lblOffset val="100"/>
        <c:noMultiLvlLbl val="0"/>
      </c:catAx>
      <c:valAx>
        <c:axId val="14012565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40125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Төсвийн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 орлого тэрбум.төг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1111111111111123E-2"/>
          <c:y val="0.17965296004666084"/>
          <c:w val="0.93888888888889055"/>
          <c:h val="0.674625769263615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Tosov!$B$13</c:f>
              <c:strCache>
                <c:ptCount val="1"/>
                <c:pt idx="0">
                  <c:v>Орлого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Tosov!$A$14:$A$18</c:f>
              <c:strCache>
                <c:ptCount val="5"/>
                <c:pt idx="0">
                  <c:v>2012.I</c:v>
                </c:pt>
                <c:pt idx="1">
                  <c:v>2013.I</c:v>
                </c:pt>
                <c:pt idx="2">
                  <c:v>2014.I</c:v>
                </c:pt>
                <c:pt idx="3">
                  <c:v>2015.I</c:v>
                </c:pt>
                <c:pt idx="4">
                  <c:v>2016.I</c:v>
                </c:pt>
              </c:strCache>
            </c:strRef>
          </c:cat>
          <c:val>
            <c:numRef>
              <c:f>Tosov!$B$14:$B$18</c:f>
              <c:numCache>
                <c:formatCode>General</c:formatCode>
                <c:ptCount val="5"/>
                <c:pt idx="0" formatCode="0.0">
                  <c:v>0.2</c:v>
                </c:pt>
                <c:pt idx="1">
                  <c:v>3.3</c:v>
                </c:pt>
                <c:pt idx="2" formatCode="0.0">
                  <c:v>5</c:v>
                </c:pt>
                <c:pt idx="3" formatCode="0.0">
                  <c:v>4.2</c:v>
                </c:pt>
                <c:pt idx="4">
                  <c:v>3.6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4061912"/>
        <c:axId val="204062304"/>
      </c:barChart>
      <c:catAx>
        <c:axId val="204061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04062304"/>
        <c:crosses val="autoZero"/>
        <c:auto val="1"/>
        <c:lblAlgn val="ctr"/>
        <c:lblOffset val="100"/>
        <c:noMultiLvlLbl val="0"/>
      </c:catAx>
      <c:valAx>
        <c:axId val="20406230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040619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Төсвийн зарлага тэрбум.төг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Tosov!$C$13</c:f>
              <c:strCache>
                <c:ptCount val="1"/>
                <c:pt idx="0">
                  <c:v>Зарлага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Tosov!$A$14:$A$18</c:f>
              <c:strCache>
                <c:ptCount val="5"/>
                <c:pt idx="0">
                  <c:v>2012.I</c:v>
                </c:pt>
                <c:pt idx="1">
                  <c:v>2013.I</c:v>
                </c:pt>
                <c:pt idx="2">
                  <c:v>2014.I</c:v>
                </c:pt>
                <c:pt idx="3">
                  <c:v>2015.I</c:v>
                </c:pt>
                <c:pt idx="4">
                  <c:v>2016.I</c:v>
                </c:pt>
              </c:strCache>
            </c:strRef>
          </c:cat>
          <c:val>
            <c:numRef>
              <c:f>Tosov!$C$14:$C$18</c:f>
              <c:numCache>
                <c:formatCode>General</c:formatCode>
                <c:ptCount val="5"/>
                <c:pt idx="0">
                  <c:v>0.2</c:v>
                </c:pt>
                <c:pt idx="1">
                  <c:v>2.4</c:v>
                </c:pt>
                <c:pt idx="2" formatCode="0.0">
                  <c:v>4.7</c:v>
                </c:pt>
                <c:pt idx="3" formatCode="0.0">
                  <c:v>2.1</c:v>
                </c:pt>
                <c:pt idx="4">
                  <c:v>3.2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6090496"/>
        <c:axId val="206090888"/>
      </c:barChart>
      <c:catAx>
        <c:axId val="20609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06090888"/>
        <c:crosses val="autoZero"/>
        <c:auto val="1"/>
        <c:lblAlgn val="ctr"/>
        <c:lblOffset val="100"/>
        <c:noMultiLvlLbl val="0"/>
      </c:catAx>
      <c:valAx>
        <c:axId val="2060908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060904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Аймгийн нийт зарлага 201</a:t>
            </a:r>
            <a:r>
              <a:rPr lang="en-US" sz="1200">
                <a:latin typeface="Arial" pitchFamily="34" charset="0"/>
                <a:cs typeface="Arial" pitchFamily="34" charset="0"/>
              </a:rPr>
              <a:t>6</a:t>
            </a:r>
            <a:r>
              <a:rPr lang="mn-MN" sz="1200">
                <a:latin typeface="Arial" pitchFamily="34" charset="0"/>
                <a:cs typeface="Arial" pitchFamily="34" charset="0"/>
              </a:rPr>
              <a:t> оны 1-р сар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4607517112470123"/>
          <c:y val="0.18143126481696986"/>
          <c:w val="0.25670515751287915"/>
          <c:h val="0.72134013301919109"/>
        </c:manualLayout>
      </c:layout>
      <c:pieChart>
        <c:varyColors val="1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50.7%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9278815148106492E-2"/>
                  <c:y val="-0.1437750361418728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5.4%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18.1%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0276115485564306E-2"/>
                  <c:y val="5.478125394753465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1.8%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5.6%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0.2%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0.2%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2.2%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3681364829396327E-2"/>
                  <c:y val="-7.988378458040347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1.7%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12.6%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754902535446099E-2"/>
                  <c:y val="-1.708583950657502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0.5%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8.2180757182027109E-2"/>
                  <c:y val="1.061386405337751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1.0%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'tosow (3)'!$A$22:$A$33</c:f>
              <c:strCache>
                <c:ptCount val="12"/>
                <c:pt idx="0">
                  <c:v> Цалин хөлс ба нэмэгдэл урамшил</c:v>
                </c:pt>
                <c:pt idx="1">
                  <c:v>Ажил олгогчоос нийгмийн даатгалд төлөх шимтгэл</c:v>
                </c:pt>
                <c:pt idx="2">
                  <c:v>Байр ашиглалттай холбоотой зардал</c:v>
                </c:pt>
                <c:pt idx="3">
                  <c:v>Хангамжийн бараа материал</c:v>
                </c:pt>
                <c:pt idx="4">
                  <c:v>Нормативт зардал</c:v>
                </c:pt>
                <c:pt idx="5">
                  <c:v>Эд хогшил урсгал зардал</c:v>
                </c:pt>
                <c:pt idx="6">
                  <c:v>Томилолт</c:v>
                </c:pt>
                <c:pt idx="7">
                  <c:v>Бусдаар гүйцэтгүүлсэн ажил үйлчилгээ, бусад зардал</c:v>
                </c:pt>
                <c:pt idx="8">
                  <c:v>Бараа үйлчилгээний буад зардал</c:v>
                </c:pt>
                <c:pt idx="9">
                  <c:v>Бусад урсгал шилжүүлэг</c:v>
                </c:pt>
                <c:pt idx="10">
                  <c:v>Хөрөнгө оруулалт</c:v>
                </c:pt>
                <c:pt idx="11">
                  <c:v>Татаас</c:v>
                </c:pt>
              </c:strCache>
            </c:strRef>
          </c:cat>
          <c:val>
            <c:numRef>
              <c:f>'tosow (3)'!$E$22:$E$33</c:f>
              <c:numCache>
                <c:formatCode>0.0</c:formatCode>
                <c:ptCount val="12"/>
                <c:pt idx="0">
                  <c:v>50.7</c:v>
                </c:pt>
                <c:pt idx="1">
                  <c:v>5.4</c:v>
                </c:pt>
                <c:pt idx="2">
                  <c:v>18.100000000000001</c:v>
                </c:pt>
                <c:pt idx="3">
                  <c:v>1.8</c:v>
                </c:pt>
                <c:pt idx="4">
                  <c:v>5.6</c:v>
                </c:pt>
                <c:pt idx="5">
                  <c:v>0.2</c:v>
                </c:pt>
                <c:pt idx="6">
                  <c:v>0.2</c:v>
                </c:pt>
                <c:pt idx="7">
                  <c:v>2.2000000000000002</c:v>
                </c:pt>
                <c:pt idx="8">
                  <c:v>1.7</c:v>
                </c:pt>
                <c:pt idx="9">
                  <c:v>12.6</c:v>
                </c:pt>
                <c:pt idx="10">
                  <c:v>0.5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4723800524934384"/>
          <c:y val="0.17459907083807041"/>
          <c:w val="0.52761994750656172"/>
          <c:h val="0.72517663901637963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 b="0">
                <a:latin typeface="Arial" pitchFamily="34" charset="0"/>
                <a:cs typeface="Arial" pitchFamily="34" charset="0"/>
              </a:rPr>
              <a:t>Хэрэглээний үнийн индекс</a:t>
            </a:r>
            <a:r>
              <a:rPr lang="en-US" sz="1200" b="0">
                <a:latin typeface="Arial" pitchFamily="34" charset="0"/>
                <a:cs typeface="Arial" pitchFamily="34" charset="0"/>
              </a:rPr>
              <a:t> (</a:t>
            </a:r>
            <a:r>
              <a:rPr lang="mn-MN" sz="1200" b="0">
                <a:latin typeface="Arial" pitchFamily="34" charset="0"/>
                <a:cs typeface="Arial" pitchFamily="34" charset="0"/>
              </a:rPr>
              <a:t>өмнөх оны 12 сар</a:t>
            </a:r>
            <a:r>
              <a:rPr lang="en-US" sz="1200" b="0">
                <a:latin typeface="Arial" pitchFamily="34" charset="0"/>
                <a:cs typeface="Arial" pitchFamily="34" charset="0"/>
              </a:rPr>
              <a:t>=100</a:t>
            </a:r>
            <a:r>
              <a:rPr lang="mn-MN" sz="1200" b="0">
                <a:latin typeface="Arial" pitchFamily="34" charset="0"/>
                <a:cs typeface="Arial" pitchFamily="34" charset="0"/>
              </a:rPr>
              <a:t>%</a:t>
            </a:r>
            <a:r>
              <a:rPr lang="en-US" sz="1200" b="0">
                <a:latin typeface="Arial" pitchFamily="34" charset="0"/>
                <a:cs typeface="Arial" pitchFamily="34" charset="0"/>
              </a:rPr>
              <a:t>)</a:t>
            </a:r>
            <a:r>
              <a:rPr lang="mn-MN" sz="1200" b="0">
                <a:latin typeface="Arial" pitchFamily="34" charset="0"/>
                <a:cs typeface="Arial" pitchFamily="34" charset="0"/>
              </a:rPr>
              <a:t> </a:t>
            </a:r>
            <a:endParaRPr lang="en-US" sz="1200" b="0">
              <a:latin typeface="Arial" pitchFamily="34" charset="0"/>
              <a:cs typeface="Arial" pitchFamily="34" charset="0"/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2014</c:v>
          </c:tx>
          <c:dLbls>
            <c:dLbl>
              <c:idx val="0"/>
              <c:layout>
                <c:manualLayout>
                  <c:x val="-6.0164968461911703E-2"/>
                  <c:y val="-5.0241545893719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0164968461911703E-2"/>
                  <c:y val="-6.1835748792270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2401746724890827E-2"/>
                  <c:y val="-5.024154589371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8224163027656477E-2"/>
                  <c:y val="-3.8647342995169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4342552159146136E-2"/>
                  <c:y val="-6.183574879227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6579330422125177E-2"/>
                  <c:y val="-3.8647342995169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6579330422125254E-2"/>
                  <c:y val="-4.2512077294686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6579330422125177E-2"/>
                  <c:y val="-3.0917874396135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2401746724890966E-2"/>
                  <c:y val="-4.2512077294686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8520135856380403E-2"/>
                  <c:y val="-4.6376811594202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5.4342552159146136E-2"/>
                  <c:y val="-4.6376811594202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5.2401746724890827E-2"/>
                  <c:y val="-3.8647342995169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'une1'!$Q$4:$Q$15</c:f>
              <c:numCache>
                <c:formatCode>General</c:formatCode>
                <c:ptCount val="12"/>
                <c:pt idx="0" formatCode="0.0">
                  <c:v>102</c:v>
                </c:pt>
                <c:pt idx="1">
                  <c:v>102.7</c:v>
                </c:pt>
                <c:pt idx="2">
                  <c:v>103.5</c:v>
                </c:pt>
                <c:pt idx="3">
                  <c:v>104.9</c:v>
                </c:pt>
                <c:pt idx="4">
                  <c:v>105.2</c:v>
                </c:pt>
                <c:pt idx="5">
                  <c:v>106.5</c:v>
                </c:pt>
                <c:pt idx="6" formatCode="0.0">
                  <c:v>107.5</c:v>
                </c:pt>
                <c:pt idx="7">
                  <c:v>108.5</c:v>
                </c:pt>
                <c:pt idx="8">
                  <c:v>109.4</c:v>
                </c:pt>
                <c:pt idx="9">
                  <c:v>109.5</c:v>
                </c:pt>
                <c:pt idx="10">
                  <c:v>109.9</c:v>
                </c:pt>
                <c:pt idx="11">
                  <c:v>111.3</c:v>
                </c:pt>
              </c:numCache>
            </c:numRef>
          </c:val>
          <c:smooth val="0"/>
        </c:ser>
        <c:ser>
          <c:idx val="1"/>
          <c:order val="1"/>
          <c:tx>
            <c:v>2015</c:v>
          </c:tx>
          <c:dLbls>
            <c:dLbl>
              <c:idx val="0"/>
              <c:layout>
                <c:manualLayout>
                  <c:x val="-4.2697719553614795E-2"/>
                  <c:y val="6.2721290273498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6579330422125177E-2"/>
                  <c:y val="4.6497622579786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0756914119359534E-2"/>
                  <c:y val="5.5756856479896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8520135856380382E-2"/>
                  <c:y val="4.8792422686294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4934497816593885E-2"/>
                  <c:y val="4.8792422686294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6579330422125177E-2"/>
                  <c:y val="5.6521891285328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463852498787009E-2"/>
                  <c:y val="4.4927688386777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6579330422125254E-2"/>
                  <c:y val="4.8792422686294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8816108685104496E-2"/>
                  <c:y val="4.8027387880862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0756914119359534E-2"/>
                  <c:y val="3.8727985088820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4.0756914119359534E-2"/>
                  <c:y val="5.4991821674464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9112081513828238E-2"/>
                  <c:y val="4.2632888280269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2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'une1'!$R$4:$R$15</c:f>
              <c:numCache>
                <c:formatCode>General</c:formatCode>
                <c:ptCount val="12"/>
                <c:pt idx="0">
                  <c:v>101.3</c:v>
                </c:pt>
                <c:pt idx="1">
                  <c:v>101.7</c:v>
                </c:pt>
                <c:pt idx="2">
                  <c:v>102.4</c:v>
                </c:pt>
                <c:pt idx="3">
                  <c:v>102.9</c:v>
                </c:pt>
                <c:pt idx="4">
                  <c:v>103.4</c:v>
                </c:pt>
                <c:pt idx="5">
                  <c:v>103.7</c:v>
                </c:pt>
                <c:pt idx="6">
                  <c:v>103.8</c:v>
                </c:pt>
                <c:pt idx="7" formatCode="0.0">
                  <c:v>104</c:v>
                </c:pt>
                <c:pt idx="8">
                  <c:v>104.5</c:v>
                </c:pt>
                <c:pt idx="9">
                  <c:v>104.5</c:v>
                </c:pt>
                <c:pt idx="10">
                  <c:v>104.8</c:v>
                </c:pt>
                <c:pt idx="11">
                  <c:v>104.4</c:v>
                </c:pt>
              </c:numCache>
            </c:numRef>
          </c:val>
          <c:smooth val="0"/>
        </c:ser>
        <c:ser>
          <c:idx val="2"/>
          <c:order val="2"/>
          <c:tx>
            <c:v>2016</c:v>
          </c:tx>
          <c:dLbls>
            <c:dLbl>
              <c:idx val="0"/>
              <c:layout>
                <c:manualLayout>
                  <c:x val="-1.9408054342552208E-3"/>
                  <c:y val="-3.4782608695652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3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'une1'!$S$4:$S$15</c:f>
              <c:numCache>
                <c:formatCode>General</c:formatCode>
                <c:ptCount val="12"/>
                <c:pt idx="0" formatCode="0.0">
                  <c:v>102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092456"/>
        <c:axId val="206092848"/>
      </c:lineChart>
      <c:catAx>
        <c:axId val="2060924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06092848"/>
        <c:crosses val="autoZero"/>
        <c:auto val="1"/>
        <c:lblAlgn val="ctr"/>
        <c:lblOffset val="100"/>
        <c:noMultiLvlLbl val="0"/>
      </c:catAx>
      <c:valAx>
        <c:axId val="206092848"/>
        <c:scaling>
          <c:orientation val="minMax"/>
          <c:max val="112"/>
          <c:min val="10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.0" sourceLinked="1"/>
        <c:majorTickMark val="none"/>
        <c:minorTickMark val="none"/>
        <c:tickLblPos val="nextTo"/>
        <c:spPr>
          <a:ln w="9525">
            <a:solidFill>
              <a:sysClr val="windowText" lastClr="000000">
                <a:alpha val="37000"/>
              </a:sysClr>
            </a:solidFill>
          </a:ln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06092456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n>
                <a:noFill/>
              </a:ln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 w="0">
      <a:solidFill>
        <a:schemeClr val="bg1"/>
      </a:solidFill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Том малын зүй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бусын хорогдол, сумдаар, 201</a:t>
            </a:r>
            <a:r>
              <a:rPr lang="en-US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оны 1</a:t>
            </a:r>
            <a:r>
              <a:rPr lang="en-US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дүгээр сарын байдлаар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458208568999298"/>
          <c:y val="1.369863013698630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2'!$L$77:$L$89</c:f>
              <c:strCache>
                <c:ptCount val="13"/>
                <c:pt idx="0">
                  <c:v>Түмэнцогт</c:v>
                </c:pt>
                <c:pt idx="1">
                  <c:v>Наран</c:v>
                </c:pt>
                <c:pt idx="2">
                  <c:v>Дарьганга</c:v>
                </c:pt>
                <c:pt idx="3">
                  <c:v>Сүхбаатар</c:v>
                </c:pt>
                <c:pt idx="4">
                  <c:v>Эрдэнэцагаан</c:v>
                </c:pt>
                <c:pt idx="5">
                  <c:v>Асгат</c:v>
                </c:pt>
                <c:pt idx="6">
                  <c:v>Онгон</c:v>
                </c:pt>
                <c:pt idx="7">
                  <c:v>Баруун-Урт</c:v>
                </c:pt>
                <c:pt idx="8">
                  <c:v>Мөнххаан</c:v>
                </c:pt>
                <c:pt idx="9">
                  <c:v>Халзан</c:v>
                </c:pt>
                <c:pt idx="10">
                  <c:v>Уулбаян</c:v>
                </c:pt>
                <c:pt idx="11">
                  <c:v>Түвшинширээ</c:v>
                </c:pt>
                <c:pt idx="12">
                  <c:v>Баяндэлгэр</c:v>
                </c:pt>
              </c:strCache>
            </c:strRef>
          </c:cat>
          <c:val>
            <c:numRef>
              <c:f>'ХАА 1 2'!$M$77:$M$89</c:f>
              <c:numCache>
                <c:formatCode>#\ ##0</c:formatCode>
                <c:ptCount val="13"/>
                <c:pt idx="0">
                  <c:v>154</c:v>
                </c:pt>
                <c:pt idx="1">
                  <c:v>213</c:v>
                </c:pt>
                <c:pt idx="2">
                  <c:v>218</c:v>
                </c:pt>
                <c:pt idx="3">
                  <c:v>245</c:v>
                </c:pt>
                <c:pt idx="4">
                  <c:v>423</c:v>
                </c:pt>
                <c:pt idx="5">
                  <c:v>499</c:v>
                </c:pt>
                <c:pt idx="6">
                  <c:v>761</c:v>
                </c:pt>
                <c:pt idx="7">
                  <c:v>911</c:v>
                </c:pt>
                <c:pt idx="8">
                  <c:v>1083</c:v>
                </c:pt>
                <c:pt idx="9">
                  <c:v>1197</c:v>
                </c:pt>
                <c:pt idx="10">
                  <c:v>1371</c:v>
                </c:pt>
                <c:pt idx="11">
                  <c:v>4152</c:v>
                </c:pt>
                <c:pt idx="12">
                  <c:v>5517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axId val="206093240"/>
        <c:axId val="206093632"/>
      </c:barChart>
      <c:catAx>
        <c:axId val="206093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6093632"/>
        <c:crosses val="autoZero"/>
        <c:auto val="1"/>
        <c:lblAlgn val="ctr"/>
        <c:lblOffset val="100"/>
        <c:noMultiLvlLbl val="0"/>
      </c:catAx>
      <c:valAx>
        <c:axId val="206093632"/>
        <c:scaling>
          <c:orientation val="minMax"/>
        </c:scaling>
        <c:delete val="1"/>
        <c:axPos val="b"/>
        <c:numFmt formatCode="#\ ##0" sourceLinked="1"/>
        <c:majorTickMark val="none"/>
        <c:minorTickMark val="none"/>
        <c:tickLblPos val="nextTo"/>
        <c:crossAx val="206093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Том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малын зүй бусын хорогдол, мян.тол жил бүрийн 1</a:t>
            </a:r>
            <a:r>
              <a:rPr lang="en-US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дүгээр сарын байдлаар 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2340381005339057E-2"/>
          <c:y val="0.26245548469551511"/>
          <c:w val="0.93531923798932193"/>
          <c:h val="0.5234159095078768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473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1 009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16 744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2'!$N$101:$P$101</c:f>
              <c:strCache>
                <c:ptCount val="3"/>
                <c:pt idx="0">
                  <c:v>2014.I</c:v>
                </c:pt>
                <c:pt idx="1">
                  <c:v>2015.I</c:v>
                </c:pt>
                <c:pt idx="2">
                  <c:v>2016.I</c:v>
                </c:pt>
              </c:strCache>
            </c:strRef>
          </c:cat>
          <c:val>
            <c:numRef>
              <c:f>'ХАА 1 2'!$N$102:$P$102</c:f>
              <c:numCache>
                <c:formatCode>#\ ##0</c:formatCode>
                <c:ptCount val="3"/>
                <c:pt idx="0" formatCode="###0">
                  <c:v>473</c:v>
                </c:pt>
                <c:pt idx="1">
                  <c:v>1009</c:v>
                </c:pt>
                <c:pt idx="2">
                  <c:v>16744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27"/>
        <c:axId val="205316696"/>
        <c:axId val="205317088"/>
      </c:barChart>
      <c:catAx>
        <c:axId val="205316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5317088"/>
        <c:crosses val="autoZero"/>
        <c:auto val="1"/>
        <c:lblAlgn val="ctr"/>
        <c:lblOffset val="100"/>
        <c:noMultiLvlLbl val="0"/>
      </c:catAx>
      <c:valAx>
        <c:axId val="205317088"/>
        <c:scaling>
          <c:orientation val="minMax"/>
        </c:scaling>
        <c:delete val="1"/>
        <c:axPos val="l"/>
        <c:numFmt formatCode="###0" sourceLinked="1"/>
        <c:majorTickMark val="none"/>
        <c:minorTickMark val="none"/>
        <c:tickLblPos val="nextTo"/>
        <c:crossAx val="205316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Өвчнөөр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хорогдсон малын тоо, жил бүрийн 1 дүгээр сарын байдлаар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333333333333334E-2"/>
          <c:y val="0.2321609798775153"/>
          <c:w val="0.93888888888889033"/>
          <c:h val="0.659204943132108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2'!$M$122:$O$122</c:f>
              <c:strCache>
                <c:ptCount val="3"/>
                <c:pt idx="0">
                  <c:v>2014.I</c:v>
                </c:pt>
                <c:pt idx="1">
                  <c:v>2015.I</c:v>
                </c:pt>
                <c:pt idx="2">
                  <c:v>2016.I</c:v>
                </c:pt>
              </c:strCache>
            </c:strRef>
          </c:cat>
          <c:val>
            <c:numRef>
              <c:f>'ХАА 1 2'!$M$123:$O$123</c:f>
              <c:numCache>
                <c:formatCode>#\ ##0</c:formatCode>
                <c:ptCount val="3"/>
                <c:pt idx="0">
                  <c:v>7</c:v>
                </c:pt>
                <c:pt idx="1">
                  <c:v>11</c:v>
                </c:pt>
                <c:pt idx="2">
                  <c:v>185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overlap val="-27"/>
        <c:axId val="205317872"/>
        <c:axId val="205318264"/>
      </c:barChart>
      <c:catAx>
        <c:axId val="20531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5318264"/>
        <c:crosses val="autoZero"/>
        <c:auto val="1"/>
        <c:lblAlgn val="ctr"/>
        <c:lblOffset val="100"/>
        <c:noMultiLvlLbl val="0"/>
      </c:catAx>
      <c:valAx>
        <c:axId val="205318264"/>
        <c:scaling>
          <c:orientation val="minMax"/>
        </c:scaling>
        <c:delete val="1"/>
        <c:axPos val="l"/>
        <c:numFmt formatCode="#\ ##0" sourceLinked="1"/>
        <c:majorTickMark val="none"/>
        <c:minorTickMark val="none"/>
        <c:tickLblPos val="nextTo"/>
        <c:crossAx val="205317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424242"/>
                </a:solidFill>
                <a:latin typeface="Arial"/>
                <a:ea typeface="Arial"/>
                <a:cs typeface="Arial"/>
              </a:defRPr>
            </a:pPr>
            <a:r>
              <a:rPr lang="mn-MN" sz="1300"/>
              <a:t>Бүртгэлтэй ажилгүй иргэдийн тоо, жил бүрийн 1 дүгээр сарын байдлаар </a:t>
            </a:r>
          </a:p>
        </c:rich>
      </c:tx>
      <c:layout>
        <c:manualLayout>
          <c:xMode val="edge"/>
          <c:yMode val="edge"/>
          <c:x val="0.17792049630159881"/>
          <c:y val="1.851851851851853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8420120439249038E-2"/>
          <c:y val="0.18097222222222237"/>
          <c:w val="0.96882748848742473"/>
          <c:h val="0.490626781053493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slaid!$A$4</c:f>
              <c:strCache>
                <c:ptCount val="1"/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424242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slaid!$C$3:$L$3</c:f>
              <c:numCache>
                <c:formatCode>0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slaid!$C$4:$L$4</c:f>
              <c:numCache>
                <c:formatCode>0</c:formatCode>
                <c:ptCount val="10"/>
                <c:pt idx="0">
                  <c:v>706</c:v>
                </c:pt>
                <c:pt idx="1">
                  <c:v>698</c:v>
                </c:pt>
                <c:pt idx="2">
                  <c:v>737</c:v>
                </c:pt>
                <c:pt idx="3">
                  <c:v>1118</c:v>
                </c:pt>
                <c:pt idx="4">
                  <c:v>922</c:v>
                </c:pt>
                <c:pt idx="5">
                  <c:v>832</c:v>
                </c:pt>
                <c:pt idx="6" formatCode="General">
                  <c:v>792</c:v>
                </c:pt>
                <c:pt idx="7" formatCode="General">
                  <c:v>652</c:v>
                </c:pt>
                <c:pt idx="8" formatCode="General">
                  <c:v>753</c:v>
                </c:pt>
                <c:pt idx="9">
                  <c:v>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-27"/>
        <c:axId val="141676832"/>
        <c:axId val="141677224"/>
      </c:barChart>
      <c:catAx>
        <c:axId val="14167683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42424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141677224"/>
        <c:crosses val="autoZero"/>
        <c:auto val="1"/>
        <c:lblAlgn val="ctr"/>
        <c:lblOffset val="100"/>
        <c:noMultiLvlLbl val="0"/>
      </c:catAx>
      <c:valAx>
        <c:axId val="1416772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1416768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'3'!$K$22</c:f>
              <c:strCache>
                <c:ptCount val="1"/>
                <c:pt idx="0">
                  <c:v>Шинээр бүртгүүлсэн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000000000000001E-2"/>
                  <c:y val="-2.7777777777777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00000000000005E-2"/>
                  <c:y val="-3.2407407407407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666666666666666E-2"/>
                  <c:y val="-2.7777777777777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'3'!$L$21:$N$21</c:f>
              <c:strCache>
                <c:ptCount val="3"/>
                <c:pt idx="0">
                  <c:v>2014.I</c:v>
                </c:pt>
                <c:pt idx="1">
                  <c:v>2015.I</c:v>
                </c:pt>
                <c:pt idx="2">
                  <c:v>2016.I</c:v>
                </c:pt>
              </c:strCache>
            </c:strRef>
          </c:cat>
          <c:val>
            <c:numRef>
              <c:f>'3'!$L$22:$N$22</c:f>
              <c:numCache>
                <c:formatCode>#\ ##0</c:formatCode>
                <c:ptCount val="3"/>
                <c:pt idx="0">
                  <c:v>52</c:v>
                </c:pt>
                <c:pt idx="1">
                  <c:v>125</c:v>
                </c:pt>
                <c:pt idx="2">
                  <c:v>760</c:v>
                </c:pt>
              </c:numCache>
            </c:numRef>
          </c:val>
        </c:ser>
        <c:ser>
          <c:idx val="1"/>
          <c:order val="1"/>
          <c:tx>
            <c:strRef>
              <c:f>'3'!$K$23</c:f>
              <c:strCache>
                <c:ptCount val="1"/>
                <c:pt idx="0">
                  <c:v>Ажилд орсон хүний тоо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111111111111112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666666666666666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222222222222324E-2"/>
                  <c:y val="-1.8518518518518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'3'!$L$21:$N$21</c:f>
              <c:strCache>
                <c:ptCount val="3"/>
                <c:pt idx="0">
                  <c:v>2014.I</c:v>
                </c:pt>
                <c:pt idx="1">
                  <c:v>2015.I</c:v>
                </c:pt>
                <c:pt idx="2">
                  <c:v>2016.I</c:v>
                </c:pt>
              </c:strCache>
            </c:strRef>
          </c:cat>
          <c:val>
            <c:numRef>
              <c:f>'3'!$L$23:$N$23</c:f>
              <c:numCache>
                <c:formatCode>#\ ##0</c:formatCode>
                <c:ptCount val="3"/>
                <c:pt idx="0">
                  <c:v>18</c:v>
                </c:pt>
                <c:pt idx="1">
                  <c:v>2</c:v>
                </c:pt>
                <c:pt idx="2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3986264"/>
        <c:axId val="209398768"/>
        <c:axId val="0"/>
      </c:bar3DChart>
      <c:catAx>
        <c:axId val="203986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398768"/>
        <c:crosses val="autoZero"/>
        <c:auto val="1"/>
        <c:lblAlgn val="ctr"/>
        <c:lblOffset val="100"/>
        <c:noMultiLvlLbl val="0"/>
      </c:catAx>
      <c:valAx>
        <c:axId val="209398768"/>
        <c:scaling>
          <c:orientation val="minMax"/>
        </c:scaling>
        <c:delete val="1"/>
        <c:axPos val="l"/>
        <c:numFmt formatCode="#\ ##0" sourceLinked="1"/>
        <c:majorTickMark val="none"/>
        <c:minorTickMark val="none"/>
        <c:tickLblPos val="nextTo"/>
        <c:crossAx val="203986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baseline="0"/>
            </a:pPr>
            <a:r>
              <a:rPr lang="mn-MN" sz="1100" baseline="0">
                <a:latin typeface="Arial" pitchFamily="34" charset="0"/>
              </a:rPr>
              <a:t>Эндсэн хүүхдийн тоо, эхний </a:t>
            </a:r>
            <a:r>
              <a:rPr lang="en-US" sz="1100" baseline="0">
                <a:latin typeface="Arial" pitchFamily="34" charset="0"/>
              </a:rPr>
              <a:t>1</a:t>
            </a:r>
            <a:r>
              <a:rPr lang="mn-MN" sz="1100" baseline="0">
                <a:latin typeface="Arial" pitchFamily="34" charset="0"/>
              </a:rPr>
              <a:t> сарын байдлаар</a:t>
            </a:r>
            <a:endParaRPr lang="en-US" sz="1100" baseline="0">
              <a:latin typeface="Arial" pitchFamily="34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888888888888889E-2"/>
          <c:y val="0.18969925634295773"/>
          <c:w val="0.93888888888889077"/>
          <c:h val="0.543801764362787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mend1'!$A$10:$B$10</c:f>
              <c:strCache>
                <c:ptCount val="1"/>
                <c:pt idx="0">
                  <c:v>Нялхсын эндэгдэл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mend1'!$C$9:$E$9</c:f>
              <c:strCache>
                <c:ptCount val="3"/>
                <c:pt idx="0">
                  <c:v>2014.I</c:v>
                </c:pt>
                <c:pt idx="1">
                  <c:v>2015.I</c:v>
                </c:pt>
                <c:pt idx="2">
                  <c:v>2016.I</c:v>
                </c:pt>
              </c:strCache>
            </c:strRef>
          </c:cat>
          <c:val>
            <c:numRef>
              <c:f>'eruul mend1'!$C$10:$E$10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'eruul mend1'!$A$11:$B$11</c:f>
              <c:strCache>
                <c:ptCount val="1"/>
                <c:pt idx="0">
                  <c:v>5 хүртэлх насандаа эндсэн хүүхэд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mend1'!$C$9:$E$9</c:f>
              <c:strCache>
                <c:ptCount val="3"/>
                <c:pt idx="0">
                  <c:v>2014.I</c:v>
                </c:pt>
                <c:pt idx="1">
                  <c:v>2015.I</c:v>
                </c:pt>
                <c:pt idx="2">
                  <c:v>2016.I</c:v>
                </c:pt>
              </c:strCache>
            </c:strRef>
          </c:cat>
          <c:val>
            <c:numRef>
              <c:f>'eruul mend1'!$C$11:$E$11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5"/>
        <c:overlap val="-5"/>
        <c:axId val="140729064"/>
        <c:axId val="140729448"/>
      </c:barChart>
      <c:catAx>
        <c:axId val="140729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40729448"/>
        <c:crosses val="autoZero"/>
        <c:auto val="1"/>
        <c:lblAlgn val="ctr"/>
        <c:lblOffset val="100"/>
        <c:noMultiLvlLbl val="0"/>
      </c:catAx>
      <c:valAx>
        <c:axId val="140729448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14072906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baseline="0">
                <a:latin typeface="Arial" pitchFamily="34" charset="0"/>
              </a:defRPr>
            </a:pPr>
            <a:r>
              <a:rPr lang="mn-MN" sz="1100" baseline="0" dirty="0">
                <a:latin typeface="Arial" pitchFamily="34" charset="0"/>
              </a:rPr>
              <a:t>Амаржсан эх, амьд төрсөн хүүхдийн тоо </a:t>
            </a:r>
            <a:r>
              <a:rPr lang="mn-MN" sz="1100" baseline="0" dirty="0" smtClean="0">
                <a:latin typeface="Arial" pitchFamily="34" charset="0"/>
              </a:rPr>
              <a:t>эхний</a:t>
            </a:r>
            <a:r>
              <a:rPr lang="en-US" sz="1100" baseline="0" dirty="0" smtClean="0">
                <a:latin typeface="Arial" pitchFamily="34" charset="0"/>
              </a:rPr>
              <a:t> 1</a:t>
            </a:r>
            <a:r>
              <a:rPr lang="mn-MN" sz="1100" baseline="0" dirty="0" smtClean="0">
                <a:latin typeface="Arial" pitchFamily="34" charset="0"/>
              </a:rPr>
              <a:t> </a:t>
            </a:r>
            <a:r>
              <a:rPr lang="mn-MN" sz="1100" baseline="0" dirty="0">
                <a:latin typeface="Arial" pitchFamily="34" charset="0"/>
              </a:rPr>
              <a:t>сарын байдлаар</a:t>
            </a:r>
            <a:endParaRPr lang="en-US" sz="1100" baseline="0" dirty="0">
              <a:latin typeface="Arial" pitchFamily="34" charset="0"/>
            </a:endParaRPr>
          </a:p>
        </c:rich>
      </c:tx>
      <c:layout>
        <c:manualLayout>
          <c:xMode val="edge"/>
          <c:yMode val="edge"/>
          <c:x val="0.18162109281794372"/>
          <c:y val="2.31481481481481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444444444444502E-2"/>
          <c:y val="0.2236111111111112"/>
          <c:w val="0.93888888888889077"/>
          <c:h val="0.50988990959463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mend1'!$A$17</c:f>
              <c:strCache>
                <c:ptCount val="1"/>
                <c:pt idx="0">
                  <c:v>Амаржсан эх</c:v>
                </c:pt>
              </c:strCache>
            </c:strRef>
          </c:tx>
          <c:invertIfNegative val="0"/>
          <c:dLbls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mend1'!$B$16:$D$16</c:f>
              <c:strCache>
                <c:ptCount val="3"/>
                <c:pt idx="0">
                  <c:v>2014.I</c:v>
                </c:pt>
                <c:pt idx="1">
                  <c:v>2015.I</c:v>
                </c:pt>
                <c:pt idx="2">
                  <c:v>2016.I</c:v>
                </c:pt>
              </c:strCache>
            </c:strRef>
          </c:cat>
          <c:val>
            <c:numRef>
              <c:f>'eruul mend1'!$B$17:$D$17</c:f>
              <c:numCache>
                <c:formatCode>General</c:formatCode>
                <c:ptCount val="3"/>
                <c:pt idx="0">
                  <c:v>99</c:v>
                </c:pt>
                <c:pt idx="1">
                  <c:v>116</c:v>
                </c:pt>
                <c:pt idx="2">
                  <c:v>120</c:v>
                </c:pt>
              </c:numCache>
            </c:numRef>
          </c:val>
        </c:ser>
        <c:ser>
          <c:idx val="1"/>
          <c:order val="1"/>
          <c:tx>
            <c:strRef>
              <c:f>'eruul mend1'!$A$18</c:f>
              <c:strCache>
                <c:ptCount val="1"/>
                <c:pt idx="0">
                  <c:v>Амьд төрсөн хүүхдийн тоо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120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mend1'!$B$16:$D$16</c:f>
              <c:strCache>
                <c:ptCount val="3"/>
                <c:pt idx="0">
                  <c:v>2014.I</c:v>
                </c:pt>
                <c:pt idx="1">
                  <c:v>2015.I</c:v>
                </c:pt>
                <c:pt idx="2">
                  <c:v>2016.I</c:v>
                </c:pt>
              </c:strCache>
            </c:strRef>
          </c:cat>
          <c:val>
            <c:numRef>
              <c:f>'eruul mend1'!$B$18:$D$18</c:f>
              <c:numCache>
                <c:formatCode>General</c:formatCode>
                <c:ptCount val="3"/>
                <c:pt idx="0">
                  <c:v>99</c:v>
                </c:pt>
                <c:pt idx="1">
                  <c:v>116</c:v>
                </c:pt>
                <c:pt idx="2">
                  <c:v>120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overlap val="-6"/>
        <c:axId val="141352552"/>
        <c:axId val="140688744"/>
      </c:barChart>
      <c:catAx>
        <c:axId val="141352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40688744"/>
        <c:crosses val="autoZero"/>
        <c:auto val="1"/>
        <c:lblAlgn val="ctr"/>
        <c:lblOffset val="100"/>
        <c:noMultiLvlLbl val="0"/>
      </c:catAx>
      <c:valAx>
        <c:axId val="140688744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141352552"/>
        <c:crosses val="autoZero"/>
        <c:crossBetween val="between"/>
      </c:valAx>
      <c:spPr>
        <a:solidFill>
          <a:schemeClr val="bg1"/>
        </a:solidFill>
        <a:ln>
          <a:solidFill>
            <a:schemeClr val="bg1"/>
          </a:solidFill>
        </a:ln>
      </c:spPr>
    </c:plotArea>
    <c:legend>
      <c:legendPos val="b"/>
      <c:overlay val="0"/>
      <c:txPr>
        <a:bodyPr/>
        <a:lstStyle/>
        <a:p>
          <a:pPr>
            <a:defRPr sz="10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>
                <a:latin typeface="Arial" pitchFamily="34" charset="0"/>
                <a:cs typeface="Arial" pitchFamily="34" charset="0"/>
              </a:rPr>
              <a:t>Халдварт өвчнөөр өвчлөгчид, жил бүрийн эхний </a:t>
            </a:r>
            <a:r>
              <a:rPr lang="en-US" sz="1100">
                <a:latin typeface="Arial" pitchFamily="34" charset="0"/>
                <a:cs typeface="Arial" pitchFamily="34" charset="0"/>
              </a:rPr>
              <a:t>1</a:t>
            </a:r>
            <a:r>
              <a:rPr lang="mn-MN" sz="1100">
                <a:latin typeface="Arial" pitchFamily="34" charset="0"/>
                <a:cs typeface="Arial" pitchFamily="34" charset="0"/>
              </a:rPr>
              <a:t> сарын байдлаар</a:t>
            </a:r>
          </a:p>
        </c:rich>
      </c:tx>
      <c:layout>
        <c:manualLayout>
          <c:xMode val="edge"/>
          <c:yMode val="edge"/>
          <c:x val="0.21042865228227359"/>
          <c:y val="5.442176870748295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'eruul mend2'!$A$14:$B$14</c:f>
              <c:strCache>
                <c:ptCount val="1"/>
                <c:pt idx="0">
                  <c:v>Халдварт өвчнөөр өвчлөгчид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Pt>
            <c:idx val="1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ysClr val="window" lastClr="FFFFFF"/>
                </a:solidFill>
              </a:ln>
            </c:spPr>
          </c:dPt>
          <c:dLbls>
            <c:dLbl>
              <c:idx val="10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50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'eruul mend2'!$C$13:$N$13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'eruul mend2'!$C$14:$N$14</c:f>
              <c:numCache>
                <c:formatCode>General</c:formatCode>
                <c:ptCount val="12"/>
                <c:pt idx="0">
                  <c:v>25</c:v>
                </c:pt>
                <c:pt idx="1">
                  <c:v>37</c:v>
                </c:pt>
                <c:pt idx="2">
                  <c:v>45</c:v>
                </c:pt>
                <c:pt idx="3">
                  <c:v>61</c:v>
                </c:pt>
                <c:pt idx="4">
                  <c:v>65</c:v>
                </c:pt>
                <c:pt idx="5">
                  <c:v>50</c:v>
                </c:pt>
                <c:pt idx="6">
                  <c:v>67</c:v>
                </c:pt>
                <c:pt idx="7">
                  <c:v>80</c:v>
                </c:pt>
                <c:pt idx="8">
                  <c:v>217</c:v>
                </c:pt>
                <c:pt idx="9">
                  <c:v>58</c:v>
                </c:pt>
                <c:pt idx="10">
                  <c:v>50</c:v>
                </c:pt>
                <c:pt idx="11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41618672"/>
        <c:axId val="141102632"/>
      </c:barChart>
      <c:catAx>
        <c:axId val="14161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0"/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41102632"/>
        <c:crosses val="autoZero"/>
        <c:auto val="1"/>
        <c:lblAlgn val="ctr"/>
        <c:lblOffset val="100"/>
        <c:noMultiLvlLbl val="0"/>
      </c:catAx>
      <c:valAx>
        <c:axId val="141102632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416186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Бүртгэ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гдсэн гэмт хэргийн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 тоо, жил бүрийн </a:t>
            </a:r>
            <a:endParaRPr lang="mn-MN" sz="1200" b="1" i="0" u="none" strike="noStrike" baseline="0">
              <a:solidFill>
                <a:srgbClr val="424242"/>
              </a:solidFill>
              <a:latin typeface="Arial"/>
              <a:cs typeface="Arial"/>
            </a:endParaRPr>
          </a:p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эхний 1 дугаар сарын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байдлаар </a:t>
            </a:r>
          </a:p>
        </c:rich>
      </c:tx>
      <c:layout>
        <c:manualLayout>
          <c:xMode val="edge"/>
          <c:yMode val="edge"/>
          <c:x val="0.26757892475716782"/>
          <c:y val="3.2423507615181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1947608490686247E-2"/>
          <c:y val="0.18097219959757457"/>
          <c:w val="0.96882748848742473"/>
          <c:h val="0.720887649460485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slaid!$A$4</c:f>
              <c:strCache>
                <c:ptCount val="1"/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424242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slaid!$C$3:$L$3</c:f>
              <c:numCache>
                <c:formatCode>0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slaid!$C$4:$L$4</c:f>
              <c:numCache>
                <c:formatCode>General</c:formatCode>
                <c:ptCount val="10"/>
                <c:pt idx="0">
                  <c:v>29</c:v>
                </c:pt>
                <c:pt idx="1">
                  <c:v>13</c:v>
                </c:pt>
                <c:pt idx="2">
                  <c:v>15</c:v>
                </c:pt>
                <c:pt idx="3">
                  <c:v>14</c:v>
                </c:pt>
                <c:pt idx="4">
                  <c:v>12</c:v>
                </c:pt>
                <c:pt idx="5">
                  <c:v>23</c:v>
                </c:pt>
                <c:pt idx="6">
                  <c:v>32</c:v>
                </c:pt>
                <c:pt idx="7">
                  <c:v>57</c:v>
                </c:pt>
                <c:pt idx="8">
                  <c:v>40</c:v>
                </c:pt>
                <c:pt idx="9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141677616"/>
        <c:axId val="206362264"/>
      </c:barChart>
      <c:catAx>
        <c:axId val="14167761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42424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206362264"/>
        <c:crosses val="autoZero"/>
        <c:auto val="1"/>
        <c:lblAlgn val="ctr"/>
        <c:lblOffset val="100"/>
        <c:noMultiLvlLbl val="0"/>
      </c:catAx>
      <c:valAx>
        <c:axId val="2063622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416776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улмаас гэмтсэн, нас барсан хүний тоо, жил бүрийн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дүгээр</a:t>
            </a:r>
            <a:endParaRPr lang="en-US" sz="1200" b="1" baseline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6424300087489094"/>
          <c:y val="2.777777777777784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hereg1'!$G$3</c:f>
              <c:strCache>
                <c:ptCount val="1"/>
                <c:pt idx="0">
                  <c:v>Гэмтэж осолдсон хүн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hereg1'!$H$2:$J$2</c:f>
              <c:strCache>
                <c:ptCount val="3"/>
                <c:pt idx="0">
                  <c:v>2014.I</c:v>
                </c:pt>
                <c:pt idx="1">
                  <c:v>2015.I</c:v>
                </c:pt>
                <c:pt idx="2">
                  <c:v>2016.I</c:v>
                </c:pt>
              </c:strCache>
            </c:strRef>
          </c:cat>
          <c:val>
            <c:numRef>
              <c:f>'gemt hereg1'!$H$3:$J$3</c:f>
              <c:numCache>
                <c:formatCode>General</c:formatCode>
                <c:ptCount val="3"/>
                <c:pt idx="0">
                  <c:v>21</c:v>
                </c:pt>
                <c:pt idx="1">
                  <c:v>14</c:v>
                </c:pt>
                <c:pt idx="2">
                  <c:v>12</c:v>
                </c:pt>
              </c:numCache>
            </c:numRef>
          </c:val>
        </c:ser>
        <c:ser>
          <c:idx val="1"/>
          <c:order val="1"/>
          <c:tx>
            <c:strRef>
              <c:f>'gemt hereg1'!$G$4</c:f>
              <c:strCache>
                <c:ptCount val="1"/>
                <c:pt idx="0">
                  <c:v>Нас барсан хүн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hereg1'!$H$2:$J$2</c:f>
              <c:strCache>
                <c:ptCount val="3"/>
                <c:pt idx="0">
                  <c:v>2014.I</c:v>
                </c:pt>
                <c:pt idx="1">
                  <c:v>2015.I</c:v>
                </c:pt>
                <c:pt idx="2">
                  <c:v>2016.I</c:v>
                </c:pt>
              </c:strCache>
            </c:strRef>
          </c:cat>
          <c:val>
            <c:numRef>
              <c:f>'gemt hereg1'!$H$4:$J$4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363048"/>
        <c:axId val="206363440"/>
      </c:barChart>
      <c:catAx>
        <c:axId val="206363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6363440"/>
        <c:crosses val="autoZero"/>
        <c:auto val="1"/>
        <c:lblAlgn val="ctr"/>
        <c:lblOffset val="100"/>
        <c:noMultiLvlLbl val="0"/>
      </c:catAx>
      <c:valAx>
        <c:axId val="2063634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6363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 улмаас учирсан хохирлын хэмжээ, жил бүрийн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дүгээр сарын байдлаар, сая төгрөг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hereg1'!$G$22</c:f>
              <c:strCache>
                <c:ptCount val="1"/>
                <c:pt idx="0">
                  <c:v>Нийт хохирол /сая төгрөг/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2014.I</c:v>
                </c:pt>
                <c:pt idx="1">
                  <c:v>2015.I</c:v>
                </c:pt>
                <c:pt idx="2">
                  <c:v>2016.I</c:v>
                </c:pt>
              </c:strCache>
            </c:strRef>
          </c:cat>
          <c:val>
            <c:numRef>
              <c:f>'gemt hereg1'!$H$22:$J$22</c:f>
              <c:numCache>
                <c:formatCode>0.0</c:formatCode>
                <c:ptCount val="3"/>
                <c:pt idx="0">
                  <c:v>31.1</c:v>
                </c:pt>
                <c:pt idx="1">
                  <c:v>35.6</c:v>
                </c:pt>
                <c:pt idx="2">
                  <c:v>14</c:v>
                </c:pt>
              </c:numCache>
            </c:numRef>
          </c:val>
        </c:ser>
        <c:ser>
          <c:idx val="1"/>
          <c:order val="1"/>
          <c:tx>
            <c:strRef>
              <c:f>'gemt hereg1'!$G$23</c:f>
              <c:strCache>
                <c:ptCount val="1"/>
                <c:pt idx="0">
                  <c:v>Нөхөн төлүүлсэн хохирол /хувь/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2014.I</c:v>
                </c:pt>
                <c:pt idx="1">
                  <c:v>2015.I</c:v>
                </c:pt>
                <c:pt idx="2">
                  <c:v>2016.I</c:v>
                </c:pt>
              </c:strCache>
            </c:strRef>
          </c:cat>
          <c:val>
            <c:numRef>
              <c:f>'gemt hereg1'!$H$23:$J$23</c:f>
              <c:numCache>
                <c:formatCode>0.0</c:formatCode>
                <c:ptCount val="3"/>
                <c:pt idx="0">
                  <c:v>12.5</c:v>
                </c:pt>
                <c:pt idx="1">
                  <c:v>14.3</c:v>
                </c:pt>
                <c:pt idx="2">
                  <c:v>89.2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4060736"/>
        <c:axId val="204061128"/>
      </c:barChart>
      <c:catAx>
        <c:axId val="20406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4061128"/>
        <c:crosses val="autoZero"/>
        <c:auto val="1"/>
        <c:lblAlgn val="ctr"/>
        <c:lblOffset val="100"/>
        <c:noMultiLvlLbl val="0"/>
      </c:catAx>
      <c:valAx>
        <c:axId val="20406112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04060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5D2A3-FD34-47C6-8E7A-BA802A4573B2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07E1D-4B3E-4DFD-82C8-1EE3A4C7C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5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A200CC0-1B26-44A1-B2DA-4CDA38F38336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98515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7E5C23B-B713-4208-9CAF-1784A814566C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3345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703263" y="2395538"/>
            <a:ext cx="798353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44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СҮХБААТАР АЙМГИЙН </a:t>
            </a:r>
            <a:endParaRPr lang="mn-MN" altLang="en-US" sz="44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mn-MN" altLang="en-US" sz="32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НИЙГЭМ, ЭДИЙН ЗАСГИЙН БАЙДАЛ</a:t>
            </a:r>
            <a:endParaRPr lang="en-US" altLang="en-US" sz="32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674689" y="3636963"/>
            <a:ext cx="80121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</a:t>
            </a:r>
            <a:r>
              <a:rPr lang="en-US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оны 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01 дүгээр сарын байдлаар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2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781054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295400" y="4114800"/>
            <a:ext cx="6858000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990600"/>
            <a:ext cx="0" cy="304800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723900" y="990600"/>
            <a:ext cx="4076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Хөдөлмөрийн хэлтэст шинээр бүртгүүлсэн болон ажилд зуучлагдан орсон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жил бүрийн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           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эхний 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1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сарын 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4933950" y="990600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Бүртгэлтэй ажилгүй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боловсролын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түвшингээр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201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6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оны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1 дүгээр сарын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эцэст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pic>
        <p:nvPicPr>
          <p:cNvPr id="5128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86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0190467"/>
              </p:ext>
            </p:extLst>
          </p:nvPr>
        </p:nvGraphicFramePr>
        <p:xfrm>
          <a:off x="5273674" y="1381260"/>
          <a:ext cx="368141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6302918"/>
              </p:ext>
            </p:extLst>
          </p:nvPr>
        </p:nvGraphicFramePr>
        <p:xfrm>
          <a:off x="914400" y="4419600"/>
          <a:ext cx="80772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1452744"/>
              </p:ext>
            </p:extLst>
          </p:nvPr>
        </p:nvGraphicFramePr>
        <p:xfrm>
          <a:off x="838198" y="1768544"/>
          <a:ext cx="3886201" cy="2270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5396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Эрүүл мэнд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66800" y="3941763"/>
            <a:ext cx="7696200" cy="2063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24400" y="1219200"/>
            <a:ext cx="19050" cy="2819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9"/>
          <p:cNvGraphicFramePr/>
          <p:nvPr/>
        </p:nvGraphicFramePr>
        <p:xfrm>
          <a:off x="762000" y="1295400"/>
          <a:ext cx="3886200" cy="24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4876800" y="1295400"/>
          <a:ext cx="38100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838200" y="4191000"/>
          <a:ext cx="7924800" cy="196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215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14400" y="4267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941888" y="114300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9624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5034994"/>
              </p:ext>
            </p:extLst>
          </p:nvPr>
        </p:nvGraphicFramePr>
        <p:xfrm>
          <a:off x="914400" y="4419601"/>
          <a:ext cx="7848600" cy="2307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1373581"/>
              </p:ext>
            </p:extLst>
          </p:nvPr>
        </p:nvGraphicFramePr>
        <p:xfrm>
          <a:off x="703263" y="1278247"/>
          <a:ext cx="4164700" cy="2684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5124679"/>
              </p:ext>
            </p:extLst>
          </p:nvPr>
        </p:nvGraphicFramePr>
        <p:xfrm>
          <a:off x="5026925" y="1127067"/>
          <a:ext cx="3959913" cy="2835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7618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</a:t>
            </a:r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38200" y="4267200"/>
            <a:ext cx="8077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914900" y="4267200"/>
            <a:ext cx="0" cy="21336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7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4056063"/>
            <a:ext cx="4730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617872"/>
              </p:ext>
            </p:extLst>
          </p:nvPr>
        </p:nvGraphicFramePr>
        <p:xfrm>
          <a:off x="715964" y="887623"/>
          <a:ext cx="7924797" cy="3168440"/>
        </p:xfrm>
        <a:graphic>
          <a:graphicData uri="http://schemas.openxmlformats.org/drawingml/2006/table">
            <a:tbl>
              <a:tblPr/>
              <a:tblGrid>
                <a:gridCol w="1124397"/>
                <a:gridCol w="1133400"/>
                <a:gridCol w="1133400"/>
                <a:gridCol w="1133400"/>
                <a:gridCol w="1133400"/>
                <a:gridCol w="1133400"/>
                <a:gridCol w="1133400"/>
              </a:tblGrid>
              <a:tr h="358880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          </a:t>
                      </a:r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ЗЭЭЛ,</a:t>
                      </a:r>
                      <a:r>
                        <a:rPr lang="mn-MN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ХАДГАЛАМЖИЙН ҮЛДЭГДЭЛ. банкуудаар, сарын эцэст, сая.төг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 Mon" panose="020B0500000000000000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8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68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Банк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Зээлийн өрийн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Хадгаламжийн</a:t>
                      </a:r>
                      <a:r>
                        <a:rPr lang="mn-MN" sz="12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2014.XII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</a:t>
                      </a:r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</a:t>
                      </a:r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2014.XII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</a:t>
                      </a:r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</a:t>
                      </a:r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</a:tr>
              <a:tr h="358880">
                <a:tc>
                  <a:txBody>
                    <a:bodyPr/>
                    <a:lstStyle/>
                    <a:p>
                      <a:pPr algn="just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ХААН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59 166.5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57 748.1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60 540.4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15 571.8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16 740.5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15 045.4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920">
                <a:tc>
                  <a:txBody>
                    <a:bodyPr/>
                    <a:lstStyle/>
                    <a:p>
                      <a:pPr algn="just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Хас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4 923.1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4 301.8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4 811.0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3 828.8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3 955.1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3 896.7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Голомт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4 539.9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5 833.0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4 552.0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1 190.0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1 124.4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1 204.6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8880">
                <a:tc>
                  <a:txBody>
                    <a:bodyPr/>
                    <a:lstStyle/>
                    <a:p>
                      <a:pPr algn="just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Төрийн банк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24 131.3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25 682.3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24 780.5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11 877.0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10 649.4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11 367.9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17080">
                <a:tc>
                  <a:txBody>
                    <a:bodyPr/>
                    <a:lstStyle/>
                    <a:p>
                      <a:pPr algn="just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Капитал</a:t>
                      </a:r>
                      <a:r>
                        <a:rPr lang="mn-MN" sz="12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банк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1 080.8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437.6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1 036.3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206.7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53.9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116.7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880">
                <a:tc>
                  <a:txBody>
                    <a:bodyPr/>
                    <a:lstStyle/>
                    <a:p>
                      <a:pPr algn="just" fontAlgn="ctr"/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Дүн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   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93 841.6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94 002.8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95 720.2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32 674.3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32 523.3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31 631.3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112225"/>
              </p:ext>
            </p:extLst>
          </p:nvPr>
        </p:nvGraphicFramePr>
        <p:xfrm>
          <a:off x="838200" y="4324350"/>
          <a:ext cx="4000500" cy="207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4953000" y="4267200"/>
          <a:ext cx="3800475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125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Улсын нэгдсэн төсөв</a:t>
            </a:r>
          </a:p>
        </p:txBody>
      </p:sp>
      <p:pic>
        <p:nvPicPr>
          <p:cNvPr id="14339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990600" y="3678238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4635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rot="5400000">
            <a:off x="3467894" y="4990306"/>
            <a:ext cx="2667000" cy="15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0875949"/>
              </p:ext>
            </p:extLst>
          </p:nvPr>
        </p:nvGraphicFramePr>
        <p:xfrm>
          <a:off x="990600" y="3678238"/>
          <a:ext cx="3733800" cy="2646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06184"/>
              </p:ext>
            </p:extLst>
          </p:nvPr>
        </p:nvGraphicFramePr>
        <p:xfrm>
          <a:off x="4800600" y="3657601"/>
          <a:ext cx="37338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504238"/>
              </p:ext>
            </p:extLst>
          </p:nvPr>
        </p:nvGraphicFramePr>
        <p:xfrm>
          <a:off x="1238250" y="925513"/>
          <a:ext cx="7677150" cy="273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953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Хэрэглээний үнийн индекс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055688" y="11430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4171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4048688"/>
              </p:ext>
            </p:extLst>
          </p:nvPr>
        </p:nvGraphicFramePr>
        <p:xfrm>
          <a:off x="1300162" y="1447800"/>
          <a:ext cx="7158038" cy="4419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3652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0" y="3733800"/>
            <a:ext cx="43434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571999" y="1219200"/>
            <a:ext cx="0" cy="53340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49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699" y="34925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6951498"/>
              </p:ext>
            </p:extLst>
          </p:nvPr>
        </p:nvGraphicFramePr>
        <p:xfrm>
          <a:off x="758825" y="1219201"/>
          <a:ext cx="3508376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9452915"/>
              </p:ext>
            </p:extLst>
          </p:nvPr>
        </p:nvGraphicFramePr>
        <p:xfrm>
          <a:off x="4666084" y="1165699"/>
          <a:ext cx="4319677" cy="2292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612147"/>
              </p:ext>
            </p:extLst>
          </p:nvPr>
        </p:nvGraphicFramePr>
        <p:xfrm>
          <a:off x="4666083" y="4009475"/>
          <a:ext cx="4319677" cy="231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2377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pic>
        <p:nvPicPr>
          <p:cNvPr id="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8496300" y="1714500"/>
            <a:ext cx="190500" cy="2286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27432" tIns="2286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mn-MN" sz="13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5800" y="525463"/>
            <a:ext cx="8458200" cy="369332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636838" y="947738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200" b="1" dirty="0" smtClean="0">
                <a:latin typeface="Arial" charset="0"/>
              </a:rPr>
              <a:t>АЖ ҮЙЛДВЭРИЙН САЛБАРЫН НИЙТ </a:t>
            </a:r>
            <a:r>
              <a:rPr lang="mn-MN" altLang="en-US" sz="1200" b="1" dirty="0" smtClean="0">
                <a:latin typeface="Arial" charset="0"/>
              </a:rPr>
              <a:t>БҮТЭЭГДЭХҮҮН, </a:t>
            </a:r>
            <a:endParaRPr lang="en-US" altLang="en-US" sz="1200" b="1" dirty="0">
              <a:latin typeface="Arial" charset="0"/>
            </a:endParaRPr>
          </a:p>
          <a:p>
            <a:pPr algn="ctr"/>
            <a:r>
              <a:rPr lang="mn-MN" altLang="en-US" sz="1200" b="1" dirty="0">
                <a:latin typeface="Arial" charset="0"/>
              </a:rPr>
              <a:t>2005 оны зэрэгцүүлэх үнээр</a:t>
            </a:r>
            <a:r>
              <a:rPr lang="en-US" altLang="en-US" sz="1200" b="1" dirty="0">
                <a:latin typeface="Arial" charset="0"/>
              </a:rPr>
              <a:t>, </a:t>
            </a:r>
            <a:r>
              <a:rPr lang="mn-MN" altLang="en-US" sz="1200" b="1" dirty="0" smtClean="0">
                <a:latin typeface="Arial" charset="0"/>
              </a:rPr>
              <a:t>сая </a:t>
            </a:r>
            <a:r>
              <a:rPr lang="mn-MN" altLang="en-US" sz="1200" b="1" dirty="0">
                <a:latin typeface="Arial" charset="0"/>
              </a:rPr>
              <a:t>төг</a:t>
            </a:r>
            <a:endParaRPr lang="en-US" altLang="en-US" sz="1200" dirty="0"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90600" y="3810000"/>
            <a:ext cx="73914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731911"/>
              </p:ext>
            </p:extLst>
          </p:nvPr>
        </p:nvGraphicFramePr>
        <p:xfrm>
          <a:off x="1295400" y="1447800"/>
          <a:ext cx="7493001" cy="2070442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657801"/>
                <a:gridCol w="990655"/>
                <a:gridCol w="914451"/>
                <a:gridCol w="914451"/>
                <a:gridCol w="1015643"/>
              </a:tblGrid>
              <a:tr h="3798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Аж үйлдвэрийн салбар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1200" b="1" i="0" u="sng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>
                    <a:solidFill>
                      <a:schemeClr val="accent3"/>
                    </a:solidFill>
                  </a:tcPr>
                </a:tc>
              </a:tr>
              <a:tr h="379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>
                    <a:solidFill>
                      <a:schemeClr val="accent3"/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Нийт дүн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2 447.5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2 587.6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2 386.2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92.2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35872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Уул уурхай, олборлох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1 681.1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1 793.6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1 610.2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89.8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936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Боловсруулах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49.6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101.6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Цахилгаан, дулааны эрчим хүч үйлдвэрлэл, усан хангамж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748.4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744.4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725.6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97.5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8496300" y="1714500"/>
            <a:ext cx="190500" cy="2286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27432" tIns="2286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mn-MN" sz="13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2438400" y="3810000"/>
            <a:ext cx="5562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latin typeface="Arial" charset="0"/>
              </a:rPr>
              <a:t>АЖ ҮЙЛДВЭРИЙН </a:t>
            </a:r>
            <a:r>
              <a:rPr lang="mn-MN" altLang="en-US" sz="1200" b="1" dirty="0" smtClean="0">
                <a:latin typeface="Arial" charset="0"/>
              </a:rPr>
              <a:t>БОРЛУУЛСАН БҮТЭЭГДЭХҮҮН, оны үнээр</a:t>
            </a:r>
            <a:r>
              <a:rPr lang="en-US" altLang="en-US" sz="1200" b="1" dirty="0" smtClean="0">
                <a:latin typeface="Arial" charset="0"/>
              </a:rPr>
              <a:t>, </a:t>
            </a:r>
            <a:r>
              <a:rPr lang="mn-MN" altLang="en-US" sz="1200" b="1" dirty="0" smtClean="0">
                <a:latin typeface="Arial" charset="0"/>
              </a:rPr>
              <a:t>сая төг</a:t>
            </a:r>
            <a:endParaRPr lang="en-US" altLang="en-US" sz="1200" dirty="0">
              <a:latin typeface="Arial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99321"/>
              </p:ext>
            </p:extLst>
          </p:nvPr>
        </p:nvGraphicFramePr>
        <p:xfrm>
          <a:off x="1295400" y="4191000"/>
          <a:ext cx="7493001" cy="2070442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657801"/>
                <a:gridCol w="990655"/>
                <a:gridCol w="914451"/>
                <a:gridCol w="914451"/>
                <a:gridCol w="1015643"/>
              </a:tblGrid>
              <a:tr h="3798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Аж үйлдвэрийн салбар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1200" b="1" i="0" u="sng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>
                    <a:solidFill>
                      <a:schemeClr val="accent3"/>
                    </a:solidFill>
                  </a:tcPr>
                </a:tc>
              </a:tr>
              <a:tr h="379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>
                    <a:solidFill>
                      <a:schemeClr val="accent3"/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Нийт дүн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144.1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11 548.1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4 157.2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36.0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35872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Уул уурхай, олборлох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4 265.6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10 333.5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779.6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26.9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936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Боловсруулах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160.9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138.3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181.7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131.4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Цахилгаан, дулааны эрчим хүч үйлдвэрлэл, усан хангамж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717.6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1076.2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1195.9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111.1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8458200" y="4419600"/>
            <a:ext cx="190500" cy="2286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27432" tIns="2286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mn-MN" sz="13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495893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559</Words>
  <Application>Microsoft Office PowerPoint</Application>
  <PresentationFormat>On-screen Show (4:3)</PresentationFormat>
  <Paragraphs>174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 Unicode MS</vt:lpstr>
      <vt:lpstr>Arial</vt:lpstr>
      <vt:lpstr>Arial Mon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Ankhtsetseg</cp:lastModifiedBy>
  <cp:revision>78</cp:revision>
  <dcterms:created xsi:type="dcterms:W3CDTF">2006-08-16T00:00:00Z</dcterms:created>
  <dcterms:modified xsi:type="dcterms:W3CDTF">2016-02-15T09:12:38Z</dcterms:modified>
</cp:coreProperties>
</file>