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72" r:id="rId3"/>
    <p:sldId id="282" r:id="rId4"/>
    <p:sldId id="273" r:id="rId5"/>
    <p:sldId id="278" r:id="rId6"/>
    <p:sldId id="280" r:id="rId7"/>
    <p:sldId id="281" r:id="rId8"/>
    <p:sldId id="274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taniltsuulga_2-r%20sar%20azaa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KHAD\Users\Public\taniltsuulga_2-r%20sar%20azaa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Taniltsuulga%202016\taniltsuulga_2%20sar\taniltsuulga_2-r%20sar%20azaa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Taniltsuulga%202016\taniltsuulga_2%20sar\taniltsuulga_2-r%20sar%20azaa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NDRAKH\Users\Public\Taniltsuulga%202016\taniltsuulga_2%20sar\taniltsuulga_2-r%20sar%20azaa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2-r%20sar\eruul%20mend,%20une,_2%20sar_prese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2-r%20sar\eruul%20mend,%20une,_2%20sar_presen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ugii\CTAT%20BULLETIN\2016%20on\2-r%20sar\eruul%20mend,%20une,_2%20sar_presen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'3'!$K$22</c:f>
              <c:strCache>
                <c:ptCount val="1"/>
                <c:pt idx="0">
                  <c:v>Шинээр бүртгүүлсэн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2.7777777777777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00000000000005E-2"/>
                  <c:y val="-3.240740740740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6666666666666684E-2"/>
                  <c:y val="-2.7777777777777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2014.I-II</c:v>
                </c:pt>
                <c:pt idx="1">
                  <c:v>2015.I-II</c:v>
                </c:pt>
                <c:pt idx="2">
                  <c:v>2016.I-II</c:v>
                </c:pt>
              </c:strCache>
            </c:strRef>
          </c:cat>
          <c:val>
            <c:numRef>
              <c:f>'3'!$L$22:$N$22</c:f>
              <c:numCache>
                <c:formatCode>#\ ##0</c:formatCode>
                <c:ptCount val="3"/>
                <c:pt idx="0">
                  <c:v>116</c:v>
                </c:pt>
                <c:pt idx="1">
                  <c:v>142</c:v>
                </c:pt>
                <c:pt idx="2">
                  <c:v>912</c:v>
                </c:pt>
              </c:numCache>
            </c:numRef>
          </c:val>
        </c:ser>
        <c:ser>
          <c:idx val="1"/>
          <c:order val="1"/>
          <c:tx>
            <c:strRef>
              <c:f>'3'!$K$23</c:f>
              <c:strCache>
                <c:ptCount val="1"/>
                <c:pt idx="0">
                  <c:v>Ажилд орсон хүний тоо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1.1111111111111124E-2"/>
                  <c:y val="-1.388888888888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666666666666684E-2"/>
                  <c:y val="-1.3888888888888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2222222222222355E-2"/>
                  <c:y val="-1.8518518518518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'3'!$L$21:$N$21</c:f>
              <c:strCache>
                <c:ptCount val="3"/>
                <c:pt idx="0">
                  <c:v>2014.I-II</c:v>
                </c:pt>
                <c:pt idx="1">
                  <c:v>2015.I-II</c:v>
                </c:pt>
                <c:pt idx="2">
                  <c:v>2016.I-II</c:v>
                </c:pt>
              </c:strCache>
            </c:strRef>
          </c:cat>
          <c:val>
            <c:numRef>
              <c:f>'3'!$L$23:$N$23</c:f>
              <c:numCache>
                <c:formatCode>#\ ##0</c:formatCode>
                <c:ptCount val="3"/>
                <c:pt idx="0">
                  <c:v>59</c:v>
                </c:pt>
                <c:pt idx="1">
                  <c:v>18</c:v>
                </c:pt>
                <c:pt idx="2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1547056"/>
        <c:axId val="191547448"/>
        <c:axId val="0"/>
      </c:bar3DChart>
      <c:catAx>
        <c:axId val="19154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547448"/>
        <c:crosses val="autoZero"/>
        <c:auto val="1"/>
        <c:lblAlgn val="ctr"/>
        <c:lblOffset val="100"/>
        <c:noMultiLvlLbl val="0"/>
      </c:catAx>
      <c:valAx>
        <c:axId val="191547448"/>
        <c:scaling>
          <c:orientation val="minMax"/>
        </c:scaling>
        <c:delete val="1"/>
        <c:axPos val="l"/>
        <c:numFmt formatCode="#\ ##0" sourceLinked="1"/>
        <c:majorTickMark val="out"/>
        <c:minorTickMark val="none"/>
        <c:tickLblPos val="none"/>
        <c:crossAx val="19154705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Зээлийн өрийн үлдэгдэл тэрбум төгрөг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4920634920634921E-2"/>
          <c:y val="0.18746177370030728"/>
          <c:w val="0.93015873015873063"/>
          <c:h val="0.607533049194538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'grafic (2)'!$B$3</c:f>
              <c:strCache>
                <c:ptCount val="1"/>
                <c:pt idx="0">
                  <c:v>Зээлийн өрийн үлдэгдэл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(2)'!$A$4:$A$8</c:f>
              <c:strCache>
                <c:ptCount val="5"/>
                <c:pt idx="0">
                  <c:v>2012.II</c:v>
                </c:pt>
                <c:pt idx="1">
                  <c:v>2013.II</c:v>
                </c:pt>
                <c:pt idx="2">
                  <c:v>2014.II</c:v>
                </c:pt>
                <c:pt idx="3">
                  <c:v>2015.II</c:v>
                </c:pt>
                <c:pt idx="4">
                  <c:v>2016.II</c:v>
                </c:pt>
              </c:strCache>
            </c:strRef>
          </c:cat>
          <c:val>
            <c:numRef>
              <c:f>'grafic (2)'!$B$4:$B$8</c:f>
              <c:numCache>
                <c:formatCode>General</c:formatCode>
                <c:ptCount val="5"/>
                <c:pt idx="0">
                  <c:v>36.200000000000003</c:v>
                </c:pt>
                <c:pt idx="1">
                  <c:v>50.6</c:v>
                </c:pt>
                <c:pt idx="2" formatCode="###\ ##0.0">
                  <c:v>75.599999999999994</c:v>
                </c:pt>
                <c:pt idx="3" formatCode="0.0">
                  <c:v>95.9</c:v>
                </c:pt>
                <c:pt idx="4" formatCode="0.0">
                  <c:v>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9791288"/>
        <c:axId val="158441016"/>
      </c:barChart>
      <c:catAx>
        <c:axId val="159791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8441016"/>
        <c:crosses val="autoZero"/>
        <c:auto val="1"/>
        <c:lblAlgn val="ctr"/>
        <c:lblOffset val="100"/>
        <c:noMultiLvlLbl val="0"/>
      </c:catAx>
      <c:valAx>
        <c:axId val="158441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97912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mn-MN" sz="1100"/>
              <a:t>Хадгаламжийн үлдэгдэл тэрбум төгрөг</a:t>
            </a:r>
            <a:endParaRPr lang="en-US" sz="11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'grafic (2)'!$C$3</c:f>
              <c:strCache>
                <c:ptCount val="1"/>
                <c:pt idx="0">
                  <c:v>Хадгаламжийн үлдэгдэл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'grafic (2)'!$A$4:$A$8</c:f>
              <c:strCache>
                <c:ptCount val="5"/>
                <c:pt idx="0">
                  <c:v>2012.II</c:v>
                </c:pt>
                <c:pt idx="1">
                  <c:v>2013.II</c:v>
                </c:pt>
                <c:pt idx="2">
                  <c:v>2014.II</c:v>
                </c:pt>
                <c:pt idx="3">
                  <c:v>2015.II</c:v>
                </c:pt>
                <c:pt idx="4">
                  <c:v>2016.II</c:v>
                </c:pt>
              </c:strCache>
            </c:strRef>
          </c:cat>
          <c:val>
            <c:numRef>
              <c:f>'grafic (2)'!$C$4:$C$8</c:f>
              <c:numCache>
                <c:formatCode>General</c:formatCode>
                <c:ptCount val="5"/>
                <c:pt idx="0" formatCode="0.0">
                  <c:v>17.8</c:v>
                </c:pt>
                <c:pt idx="1">
                  <c:v>26.4</c:v>
                </c:pt>
                <c:pt idx="2" formatCode="###\ ##0.0">
                  <c:v>31.6</c:v>
                </c:pt>
                <c:pt idx="3">
                  <c:v>33.200000000000003</c:v>
                </c:pt>
                <c:pt idx="4" formatCode="0.0">
                  <c:v>31.9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9596952"/>
        <c:axId val="159597344"/>
      </c:barChart>
      <c:catAx>
        <c:axId val="15959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59597344"/>
        <c:crosses val="autoZero"/>
        <c:auto val="1"/>
        <c:lblAlgn val="ctr"/>
        <c:lblOffset val="100"/>
        <c:noMultiLvlLbl val="0"/>
      </c:catAx>
      <c:valAx>
        <c:axId val="15959734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95969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</a:t>
            </a:r>
            <a:r>
              <a:rPr lang="mn-MN" sz="1200" baseline="0">
                <a:latin typeface="Arial" pitchFamily="34" charset="0"/>
                <a:cs typeface="Arial" pitchFamily="34" charset="0"/>
              </a:rPr>
              <a:t> орлого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1111111111111123E-2"/>
          <c:y val="0.17965296004666084"/>
          <c:w val="0.9388888888888911"/>
          <c:h val="0.7322142023913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'Tosov (2)'!$B$13</c:f>
              <c:strCache>
                <c:ptCount val="1"/>
                <c:pt idx="0">
                  <c:v>Орлого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(2)'!$A$14:$A$18</c:f>
              <c:strCache>
                <c:ptCount val="5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  <c:pt idx="3">
                  <c:v>2015.I-II</c:v>
                </c:pt>
                <c:pt idx="4">
                  <c:v>2016.I-II</c:v>
                </c:pt>
              </c:strCache>
            </c:strRef>
          </c:cat>
          <c:val>
            <c:numRef>
              <c:f>'Tosov (2)'!$B$14:$B$18</c:f>
              <c:numCache>
                <c:formatCode>General</c:formatCode>
                <c:ptCount val="5"/>
                <c:pt idx="0" formatCode="0.0">
                  <c:v>0.9</c:v>
                </c:pt>
                <c:pt idx="1">
                  <c:v>6.3</c:v>
                </c:pt>
                <c:pt idx="2" formatCode="0.0">
                  <c:v>8.5</c:v>
                </c:pt>
                <c:pt idx="3" formatCode="0.0">
                  <c:v>10.4</c:v>
                </c:pt>
                <c:pt idx="4">
                  <c:v>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9598128"/>
        <c:axId val="159598520"/>
      </c:barChart>
      <c:catAx>
        <c:axId val="159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9598520"/>
        <c:crosses val="autoZero"/>
        <c:auto val="1"/>
        <c:lblAlgn val="ctr"/>
        <c:lblOffset val="100"/>
        <c:noMultiLvlLbl val="0"/>
      </c:catAx>
      <c:valAx>
        <c:axId val="1595985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595981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>
                <a:latin typeface="Arial" pitchFamily="34" charset="0"/>
                <a:cs typeface="Arial" pitchFamily="34" charset="0"/>
              </a:rPr>
              <a:t>Төсвийн зарлага тэрбум.төг</a:t>
            </a:r>
            <a:endParaRPr lang="en-US" sz="120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'Tosov (2)'!$C$13</c:f>
              <c:strCache>
                <c:ptCount val="1"/>
                <c:pt idx="0">
                  <c:v>Зарлага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'Tosov (2)'!$A$14:$A$18</c:f>
              <c:strCache>
                <c:ptCount val="5"/>
                <c:pt idx="0">
                  <c:v>2012.I-II</c:v>
                </c:pt>
                <c:pt idx="1">
                  <c:v>2013.I-II</c:v>
                </c:pt>
                <c:pt idx="2">
                  <c:v>2014.I-II</c:v>
                </c:pt>
                <c:pt idx="3">
                  <c:v>2015.I-II</c:v>
                </c:pt>
                <c:pt idx="4">
                  <c:v>2016.I-II</c:v>
                </c:pt>
              </c:strCache>
            </c:strRef>
          </c:cat>
          <c:val>
            <c:numRef>
              <c:f>'Tosov (2)'!$C$14:$C$18</c:f>
              <c:numCache>
                <c:formatCode>General</c:formatCode>
                <c:ptCount val="5"/>
                <c:pt idx="0">
                  <c:v>0.70000000000000018</c:v>
                </c:pt>
                <c:pt idx="1">
                  <c:v>5.0999999999999996</c:v>
                </c:pt>
                <c:pt idx="2" formatCode="0.0">
                  <c:v>7.9</c:v>
                </c:pt>
                <c:pt idx="3" formatCode="0.0">
                  <c:v>5.3</c:v>
                </c:pt>
                <c:pt idx="4">
                  <c:v>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9599304"/>
        <c:axId val="159599696"/>
      </c:barChart>
      <c:catAx>
        <c:axId val="15959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9599696"/>
        <c:crosses val="autoZero"/>
        <c:auto val="1"/>
        <c:lblAlgn val="ctr"/>
        <c:lblOffset val="100"/>
        <c:noMultiLvlLbl val="0"/>
      </c:catAx>
      <c:valAx>
        <c:axId val="1595996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595993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74917402960782"/>
          <c:y val="9.609673790776152E-3"/>
          <c:w val="0.30973820236756128"/>
          <c:h val="0.84317621755613892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'tosow (2)'!$A$26:$A$37</c:f>
              <c:strCache>
                <c:ptCount val="12"/>
                <c:pt idx="0">
                  <c:v>1.1 Цалин хөлс ба нэмэгдэл урамшил</c:v>
                </c:pt>
                <c:pt idx="1">
                  <c:v>1.2  Ажил олгогчоос нийгмийн даатгалд төлөх шимтгэл</c:v>
                </c:pt>
                <c:pt idx="2">
                  <c:v>1.3 Байр ашиглалттай холбоотой зардал</c:v>
                </c:pt>
                <c:pt idx="3">
                  <c:v>1.4 Хангамжийн бараа материал</c:v>
                </c:pt>
                <c:pt idx="4">
                  <c:v>1.5 Нормативт зардал</c:v>
                </c:pt>
                <c:pt idx="5">
                  <c:v>1.6 Эд хогшил, урсгал засварын зардал</c:v>
                </c:pt>
                <c:pt idx="6">
                  <c:v>1.7 Бусдаар гүйцэтгүүлсэн ажил үйлчилгээ</c:v>
                </c:pt>
                <c:pt idx="7">
                  <c:v>1.8 Томилолт зочны зардал</c:v>
                </c:pt>
                <c:pt idx="8">
                  <c:v>1.9 Бараа үйлчилгээний бусад зардал</c:v>
                </c:pt>
                <c:pt idx="9">
                  <c:v>1.10 Бусад урсгал шилжүүлэг</c:v>
                </c:pt>
                <c:pt idx="10">
                  <c:v>1.11 Хөрөнгө оруулалт</c:v>
                </c:pt>
                <c:pt idx="11">
                  <c:v>1.12 Татаас</c:v>
                </c:pt>
              </c:strCache>
            </c:strRef>
          </c:cat>
          <c:val>
            <c:numRef>
              <c:f>'tosow (2)'!$H$26:$H$37</c:f>
              <c:numCache>
                <c:formatCode>0.0</c:formatCode>
                <c:ptCount val="12"/>
                <c:pt idx="0">
                  <c:v>48.410340782718649</c:v>
                </c:pt>
                <c:pt idx="1">
                  <c:v>5.1825784927562726</c:v>
                </c:pt>
                <c:pt idx="2">
                  <c:v>17.398656368538916</c:v>
                </c:pt>
                <c:pt idx="3">
                  <c:v>1.6422162302149508</c:v>
                </c:pt>
                <c:pt idx="4">
                  <c:v>5.4065170696037663</c:v>
                </c:pt>
                <c:pt idx="5">
                  <c:v>0.46311107048733302</c:v>
                </c:pt>
                <c:pt idx="6">
                  <c:v>2.5196898374541075</c:v>
                </c:pt>
                <c:pt idx="7">
                  <c:v>0.23155553524366651</c:v>
                </c:pt>
                <c:pt idx="8">
                  <c:v>2.4039120698322751</c:v>
                </c:pt>
                <c:pt idx="9">
                  <c:v>13.328153801623937</c:v>
                </c:pt>
                <c:pt idx="10">
                  <c:v>2.5364471459256883</c:v>
                </c:pt>
                <c:pt idx="11">
                  <c:v>0.47682159560044507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6161310193368683"/>
          <c:y val="3.3129192184310251E-3"/>
          <c:w val="0.31649317903331181"/>
          <c:h val="0.91798337707786526"/>
        </c:manualLayout>
      </c:layout>
      <c:overlay val="0"/>
      <c:txPr>
        <a:bodyPr/>
        <a:lstStyle/>
        <a:p>
          <a:pPr>
            <a:defRPr sz="8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mn-MN" sz="1200" b="0">
                <a:latin typeface="Arial" pitchFamily="34" charset="0"/>
                <a:cs typeface="Arial" pitchFamily="34" charset="0"/>
              </a:rPr>
              <a:t>Хэрэглээний үнийн индекс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 (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өмнөх оны 12 сар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=100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%</a:t>
            </a:r>
            <a:r>
              <a:rPr lang="en-US" sz="1200" b="0">
                <a:latin typeface="Arial" pitchFamily="34" charset="0"/>
                <a:cs typeface="Arial" pitchFamily="34" charset="0"/>
              </a:rPr>
              <a:t>)</a:t>
            </a:r>
            <a:r>
              <a:rPr lang="mn-MN" sz="1200" b="0">
                <a:latin typeface="Arial" pitchFamily="34" charset="0"/>
                <a:cs typeface="Arial" pitchFamily="34" charset="0"/>
              </a:rPr>
              <a:t> </a:t>
            </a:r>
            <a:endParaRPr lang="en-US" sz="1200" b="0"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2014</c:v>
          </c:tx>
          <c:dLbls>
            <c:dLbl>
              <c:idx val="0"/>
              <c:layout>
                <c:manualLayout>
                  <c:x val="-6.0164968461911703E-2"/>
                  <c:y val="-5.0241545893719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164968461911703E-2"/>
                  <c:y val="-6.1835748792270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2401746724890827E-2"/>
                  <c:y val="-5.0241545893719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224163027656477E-2"/>
                  <c:y val="-3.864734299516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4342552159146247E-2"/>
                  <c:y val="-6.183574879227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-3.8647342995169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579330422125254E-2"/>
                  <c:y val="-4.2512077294686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579330422125177E-2"/>
                  <c:y val="-3.0917874396135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5.2401746724890966E-2"/>
                  <c:y val="-4.2512077294686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8520135856380403E-2"/>
                  <c:y val="-4.637681159420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5.4342552159146247E-2"/>
                  <c:y val="-4.6376811594202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2401746724890827E-2"/>
                  <c:y val="-3.8647342995169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1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'une1'!$Q$4:$Q$15</c:f>
              <c:numCache>
                <c:formatCode>General</c:formatCode>
                <c:ptCount val="12"/>
                <c:pt idx="0" formatCode="0.0">
                  <c:v>102</c:v>
                </c:pt>
                <c:pt idx="1">
                  <c:v>102.7</c:v>
                </c:pt>
                <c:pt idx="2">
                  <c:v>103.5</c:v>
                </c:pt>
                <c:pt idx="3">
                  <c:v>104.9</c:v>
                </c:pt>
                <c:pt idx="4">
                  <c:v>105.2</c:v>
                </c:pt>
                <c:pt idx="5">
                  <c:v>106.5</c:v>
                </c:pt>
                <c:pt idx="6" formatCode="0.0">
                  <c:v>107.5</c:v>
                </c:pt>
                <c:pt idx="7">
                  <c:v>108.5</c:v>
                </c:pt>
                <c:pt idx="8">
                  <c:v>109.4</c:v>
                </c:pt>
                <c:pt idx="9">
                  <c:v>109.5</c:v>
                </c:pt>
                <c:pt idx="10">
                  <c:v>109.9</c:v>
                </c:pt>
                <c:pt idx="11">
                  <c:v>111.3</c:v>
                </c:pt>
              </c:numCache>
            </c:numRef>
          </c:val>
          <c:smooth val="0"/>
        </c:ser>
        <c:ser>
          <c:idx val="1"/>
          <c:order val="1"/>
          <c:tx>
            <c:v>2015</c:v>
          </c:tx>
          <c:dLbls>
            <c:dLbl>
              <c:idx val="0"/>
              <c:layout>
                <c:manualLayout>
                  <c:x val="-4.2697719553614823E-2"/>
                  <c:y val="6.2721290273498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6579330422125177E-2"/>
                  <c:y val="4.6497622579786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756914119359534E-2"/>
                  <c:y val="5.5756856479896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520135856380382E-2"/>
                  <c:y val="4.8792422686294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934497816593885E-2"/>
                  <c:y val="4.8792422686294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6579330422125177E-2"/>
                  <c:y val="5.6521891285328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4638524987870104E-2"/>
                  <c:y val="4.4927688386777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6579330422125254E-2"/>
                  <c:y val="4.8792422686294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8816108685104558E-2"/>
                  <c:y val="4.8027387880862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0756914119359534E-2"/>
                  <c:y val="3.8727985088820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756914119359534E-2"/>
                  <c:y val="5.499182167446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9112081513828238E-2"/>
                  <c:y val="4.2632888280269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'une1'!$R$4:$R$15</c:f>
              <c:numCache>
                <c:formatCode>General</c:formatCode>
                <c:ptCount val="12"/>
                <c:pt idx="0">
                  <c:v>101.3</c:v>
                </c:pt>
                <c:pt idx="1">
                  <c:v>101.7</c:v>
                </c:pt>
                <c:pt idx="2">
                  <c:v>102.4</c:v>
                </c:pt>
                <c:pt idx="3">
                  <c:v>102.9</c:v>
                </c:pt>
                <c:pt idx="4">
                  <c:v>103.4</c:v>
                </c:pt>
                <c:pt idx="5">
                  <c:v>103.7</c:v>
                </c:pt>
                <c:pt idx="6">
                  <c:v>103.8</c:v>
                </c:pt>
                <c:pt idx="7" formatCode="0.0">
                  <c:v>104</c:v>
                </c:pt>
                <c:pt idx="8">
                  <c:v>104.5</c:v>
                </c:pt>
                <c:pt idx="9">
                  <c:v>104.5</c:v>
                </c:pt>
                <c:pt idx="10">
                  <c:v>104.8</c:v>
                </c:pt>
                <c:pt idx="11">
                  <c:v>104.4</c:v>
                </c:pt>
              </c:numCache>
            </c:numRef>
          </c:val>
          <c:smooth val="0"/>
        </c:ser>
        <c:ser>
          <c:idx val="2"/>
          <c:order val="2"/>
          <c:tx>
            <c:v>2016</c:v>
          </c:tx>
          <c:dLbls>
            <c:dLbl>
              <c:idx val="0"/>
              <c:layout>
                <c:manualLayout>
                  <c:x val="-1.940805434255225E-3"/>
                  <c:y val="-3.4782608695652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chemeClr val="accent3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'une1'!$P$4:$P$15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'une1'!$S$4:$S$15</c:f>
              <c:numCache>
                <c:formatCode>General</c:formatCode>
                <c:ptCount val="12"/>
                <c:pt idx="0" formatCode="0.0">
                  <c:v>102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585016"/>
        <c:axId val="190585408"/>
      </c:lineChart>
      <c:catAx>
        <c:axId val="1905850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90585408"/>
        <c:crosses val="autoZero"/>
        <c:auto val="1"/>
        <c:lblAlgn val="ctr"/>
        <c:lblOffset val="100"/>
        <c:noMultiLvlLbl val="0"/>
      </c:catAx>
      <c:valAx>
        <c:axId val="190585408"/>
        <c:scaling>
          <c:orientation val="minMax"/>
          <c:max val="112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solidFill>
              <a:sysClr val="windowText" lastClr="000000">
                <a:alpha val="37000"/>
              </a:sysClr>
            </a:solidFill>
          </a:ln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90585016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n>
                <a:noFill/>
              </a:ln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0">
      <a:solidFill>
        <a:schemeClr val="bg1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Өвчнөөр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хорогдсон малын тоо, жил бүрийн 2 дугаар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3333333333333333E-2"/>
          <c:y val="0.2321609798775153"/>
          <c:w val="0.93888888888888988"/>
          <c:h val="0.659204943132108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2'!$M$122:$O$122</c:f>
              <c:strCache>
                <c:ptCount val="3"/>
                <c:pt idx="0">
                  <c:v>2014.I-II</c:v>
                </c:pt>
                <c:pt idx="1">
                  <c:v>2015.I-II</c:v>
                </c:pt>
                <c:pt idx="2">
                  <c:v>2016.I-II</c:v>
                </c:pt>
              </c:strCache>
            </c:strRef>
          </c:cat>
          <c:val>
            <c:numRef>
              <c:f>'ХАА 1 2'!$M$123:$O$123</c:f>
              <c:numCache>
                <c:formatCode>#\ ##0</c:formatCode>
                <c:ptCount val="3"/>
                <c:pt idx="0">
                  <c:v>2117</c:v>
                </c:pt>
                <c:pt idx="1">
                  <c:v>12</c:v>
                </c:pt>
                <c:pt idx="2">
                  <c:v>311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191919464"/>
        <c:axId val="191919856"/>
      </c:barChart>
      <c:catAx>
        <c:axId val="191919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1919856"/>
        <c:crosses val="autoZero"/>
        <c:auto val="1"/>
        <c:lblAlgn val="ctr"/>
        <c:lblOffset val="100"/>
        <c:noMultiLvlLbl val="0"/>
      </c:catAx>
      <c:valAx>
        <c:axId val="191919856"/>
        <c:scaling>
          <c:orientation val="minMax"/>
        </c:scaling>
        <c:delete val="1"/>
        <c:axPos val="l"/>
        <c:numFmt formatCode="#\ ##0" sourceLinked="1"/>
        <c:majorTickMark val="none"/>
        <c:minorTickMark val="none"/>
        <c:tickLblPos val="nextTo"/>
        <c:crossAx val="191919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Том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малын зүй бусын хорогдол, мян.тол жил бүрийн 2 дугаар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92D05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8.3333333333333332E-3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61111111111111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2'!$N$101:$P$101</c:f>
              <c:strCache>
                <c:ptCount val="3"/>
                <c:pt idx="0">
                  <c:v>2014.I-II</c:v>
                </c:pt>
                <c:pt idx="1">
                  <c:v>2015.I-II</c:v>
                </c:pt>
                <c:pt idx="2">
                  <c:v>2016.I-II</c:v>
                </c:pt>
              </c:strCache>
            </c:strRef>
          </c:cat>
          <c:val>
            <c:numRef>
              <c:f>'ХАА 1 2'!$N$102:$P$102</c:f>
              <c:numCache>
                <c:formatCode>#\ ##0</c:formatCode>
                <c:ptCount val="3"/>
                <c:pt idx="0" formatCode="###0">
                  <c:v>3502</c:v>
                </c:pt>
                <c:pt idx="1">
                  <c:v>1315</c:v>
                </c:pt>
                <c:pt idx="2">
                  <c:v>69516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753976"/>
        <c:axId val="191754368"/>
      </c:barChart>
      <c:catAx>
        <c:axId val="19175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754368"/>
        <c:crosses val="autoZero"/>
        <c:auto val="1"/>
        <c:lblAlgn val="ctr"/>
        <c:lblOffset val="100"/>
        <c:noMultiLvlLbl val="0"/>
      </c:catAx>
      <c:valAx>
        <c:axId val="191754368"/>
        <c:scaling>
          <c:orientation val="minMax"/>
        </c:scaling>
        <c:delete val="1"/>
        <c:axPos val="l"/>
        <c:numFmt formatCode="###0" sourceLinked="1"/>
        <c:majorTickMark val="none"/>
        <c:minorTickMark val="none"/>
        <c:tickLblPos val="nextTo"/>
        <c:crossAx val="191753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Том малын зүй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бусын хорогдол, сумдаар, 201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оны 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mn-MN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дугаар сарын байдлаар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1458208568999298"/>
          <c:y val="1.36986301369863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'ХАА 1 2'!$L$77:$L$89</c:f>
              <c:strCache>
                <c:ptCount val="13"/>
                <c:pt idx="0">
                  <c:v>Түмэнцогт</c:v>
                </c:pt>
                <c:pt idx="1">
                  <c:v>Эрдэнэцагаан</c:v>
                </c:pt>
                <c:pt idx="2">
                  <c:v>Дарьганга</c:v>
                </c:pt>
                <c:pt idx="3">
                  <c:v>Сүхбаатар</c:v>
                </c:pt>
                <c:pt idx="4">
                  <c:v>Мөнххаан</c:v>
                </c:pt>
                <c:pt idx="5">
                  <c:v>Асгат</c:v>
                </c:pt>
                <c:pt idx="6">
                  <c:v>Халзан</c:v>
                </c:pt>
                <c:pt idx="7">
                  <c:v>Баруун-Урт</c:v>
                </c:pt>
                <c:pt idx="8">
                  <c:v>Онгон</c:v>
                </c:pt>
                <c:pt idx="9">
                  <c:v>Наран</c:v>
                </c:pt>
                <c:pt idx="10">
                  <c:v>Уулбаян</c:v>
                </c:pt>
                <c:pt idx="11">
                  <c:v>Баяндэлгэр</c:v>
                </c:pt>
                <c:pt idx="12">
                  <c:v>Түвшинширээ</c:v>
                </c:pt>
              </c:strCache>
            </c:strRef>
          </c:cat>
          <c:val>
            <c:numRef>
              <c:f>'ХАА 1 2'!$M$77:$M$89</c:f>
              <c:numCache>
                <c:formatCode>#\ ##0</c:formatCode>
                <c:ptCount val="13"/>
                <c:pt idx="0">
                  <c:v>233</c:v>
                </c:pt>
                <c:pt idx="1">
                  <c:v>1047</c:v>
                </c:pt>
                <c:pt idx="2">
                  <c:v>1062</c:v>
                </c:pt>
                <c:pt idx="3">
                  <c:v>1474</c:v>
                </c:pt>
                <c:pt idx="4">
                  <c:v>1772</c:v>
                </c:pt>
                <c:pt idx="5">
                  <c:v>1791</c:v>
                </c:pt>
                <c:pt idx="6">
                  <c:v>2400</c:v>
                </c:pt>
                <c:pt idx="7">
                  <c:v>2621</c:v>
                </c:pt>
                <c:pt idx="8">
                  <c:v>4509</c:v>
                </c:pt>
                <c:pt idx="9">
                  <c:v>4601</c:v>
                </c:pt>
                <c:pt idx="10">
                  <c:v>6079</c:v>
                </c:pt>
                <c:pt idx="11">
                  <c:v>17020</c:v>
                </c:pt>
                <c:pt idx="12">
                  <c:v>24907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3"/>
        <c:axId val="196163104"/>
        <c:axId val="196165064"/>
      </c:barChart>
      <c:catAx>
        <c:axId val="196163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6165064"/>
        <c:crosses val="autoZero"/>
        <c:auto val="1"/>
        <c:lblAlgn val="ctr"/>
        <c:lblOffset val="100"/>
        <c:noMultiLvlLbl val="0"/>
      </c:catAx>
      <c:valAx>
        <c:axId val="196165064"/>
        <c:scaling>
          <c:orientation val="minMax"/>
        </c:scaling>
        <c:delete val="1"/>
        <c:axPos val="b"/>
        <c:numFmt formatCode="#\ ##0" sourceLinked="1"/>
        <c:majorTickMark val="none"/>
        <c:minorTickMark val="none"/>
        <c:tickLblPos val="nextTo"/>
        <c:crossAx val="19616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72222222222222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99999999999933E-2"/>
                  <c:y val="-3.875968992248203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8333333333333424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833333333333332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8.333333333333334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10277777777777777"/>
                  <c:y val="-7.1058610649414228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22222222222222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29534540682414734"/>
                  <c:y val="1.11111111111111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'2'!$U$33:$AB$33</c:f>
              <c:strCache>
                <c:ptCount val="8"/>
                <c:pt idx="0">
                  <c:v>Магистар,доктор</c:v>
                </c:pt>
                <c:pt idx="1">
                  <c:v>Боловсролгүй</c:v>
                </c:pt>
                <c:pt idx="2">
                  <c:v>Бага</c:v>
                </c:pt>
                <c:pt idx="3">
                  <c:v>Тусгай мэргэж-лийн дунд </c:v>
                </c:pt>
                <c:pt idx="4">
                  <c:v>Суурь</c:v>
                </c:pt>
                <c:pt idx="5">
                  <c:v>Техник болон мэргэжлийн анхан шатны</c:v>
                </c:pt>
                <c:pt idx="6">
                  <c:v>Дээд </c:v>
                </c:pt>
                <c:pt idx="7">
                  <c:v>Бүрэн дунд </c:v>
                </c:pt>
              </c:strCache>
            </c:strRef>
          </c:cat>
          <c:val>
            <c:numRef>
              <c:f>'2'!$U$34:$AB$34</c:f>
              <c:numCache>
                <c:formatCode>0.0%</c:formatCode>
                <c:ptCount val="8"/>
                <c:pt idx="0">
                  <c:v>3.0000000000000022E-3</c:v>
                </c:pt>
                <c:pt idx="1">
                  <c:v>6.0000000000000045E-3</c:v>
                </c:pt>
                <c:pt idx="2">
                  <c:v>2.8000000000000001E-2</c:v>
                </c:pt>
                <c:pt idx="3">
                  <c:v>3.6999999999999998E-2</c:v>
                </c:pt>
                <c:pt idx="4">
                  <c:v>7.8000000000000014E-2</c:v>
                </c:pt>
                <c:pt idx="5">
                  <c:v>0.14000000000000001</c:v>
                </c:pt>
                <c:pt idx="6">
                  <c:v>0.18500000000000014</c:v>
                </c:pt>
                <c:pt idx="7">
                  <c:v>0.52300000000000002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1548232"/>
        <c:axId val="191548624"/>
      </c:barChart>
      <c:catAx>
        <c:axId val="191548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1548624"/>
        <c:crosses val="autoZero"/>
        <c:auto val="1"/>
        <c:lblAlgn val="ctr"/>
        <c:lblOffset val="100"/>
        <c:noMultiLvlLbl val="0"/>
      </c:catAx>
      <c:valAx>
        <c:axId val="191548624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one"/>
        <c:crossAx val="1915482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424242"/>
                </a:solidFill>
                <a:latin typeface="Arial"/>
                <a:ea typeface="Arial"/>
                <a:cs typeface="Arial"/>
              </a:defRPr>
            </a:pPr>
            <a:r>
              <a:rPr lang="mn-MN" sz="1300"/>
              <a:t>Бүртгэлтэй ажилгүй иргэдийн тоо, жил бүрийн </a:t>
            </a:r>
            <a:r>
              <a:rPr lang="en-US" sz="1300"/>
              <a:t>2</a:t>
            </a:r>
            <a:r>
              <a:rPr lang="mn-MN" sz="1300"/>
              <a:t> дугаар сарын байдлаар </a:t>
            </a:r>
          </a:p>
        </c:rich>
      </c:tx>
      <c:layout>
        <c:manualLayout>
          <c:xMode val="edge"/>
          <c:yMode val="edge"/>
          <c:x val="0.17307201145311382"/>
          <c:y val="1.851851851851853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38E-2"/>
          <c:y val="0.18097222222222237"/>
          <c:w val="0.96882748848742473"/>
          <c:h val="0.720887649460484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0</c:formatCode>
                <c:ptCount val="10"/>
                <c:pt idx="0">
                  <c:v>746</c:v>
                </c:pt>
                <c:pt idx="1">
                  <c:v>770</c:v>
                </c:pt>
                <c:pt idx="2">
                  <c:v>864</c:v>
                </c:pt>
                <c:pt idx="3">
                  <c:v>1122</c:v>
                </c:pt>
                <c:pt idx="4">
                  <c:v>993</c:v>
                </c:pt>
                <c:pt idx="5">
                  <c:v>892</c:v>
                </c:pt>
                <c:pt idx="6" formatCode="General">
                  <c:v>835</c:v>
                </c:pt>
                <c:pt idx="7" formatCode="General">
                  <c:v>664</c:v>
                </c:pt>
                <c:pt idx="8" formatCode="General">
                  <c:v>717</c:v>
                </c:pt>
                <c:pt idx="9">
                  <c:v>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91549408"/>
        <c:axId val="191549800"/>
      </c:barChart>
      <c:catAx>
        <c:axId val="1915494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91549800"/>
        <c:crosses val="autoZero"/>
        <c:auto val="1"/>
        <c:lblAlgn val="ctr"/>
        <c:lblOffset val="100"/>
        <c:noMultiLvlLbl val="0"/>
      </c:catAx>
      <c:valAx>
        <c:axId val="191549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0" sourceLinked="1"/>
        <c:majorTickMark val="out"/>
        <c:minorTickMark val="none"/>
        <c:tickLblPos val="none"/>
        <c:crossAx val="1915494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/>
            </a:pPr>
            <a:r>
              <a:rPr lang="mn-MN" sz="1100" baseline="0">
                <a:latin typeface="Arial" pitchFamily="34" charset="0"/>
              </a:rPr>
              <a:t>Эндсэн хүүхдийн тоо, эхний </a:t>
            </a:r>
            <a:r>
              <a:rPr lang="en-US" sz="1100" baseline="0">
                <a:latin typeface="Arial" pitchFamily="34" charset="0"/>
              </a:rPr>
              <a:t>2</a:t>
            </a:r>
            <a:r>
              <a:rPr lang="mn-MN" sz="1100" baseline="0">
                <a:latin typeface="Arial" pitchFamily="34" charset="0"/>
              </a:rPr>
              <a:t> сарын байдлаар</a:t>
            </a:r>
            <a:endParaRPr lang="en-US" sz="1100" baseline="0">
              <a:latin typeface="Arial" pitchFamily="34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888888888888889E-2"/>
          <c:y val="0.18969925634295781"/>
          <c:w val="0.9388888888888911"/>
          <c:h val="0.543801764362787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mend1'!$A$10:$B$10</c:f>
              <c:strCache>
                <c:ptCount val="1"/>
                <c:pt idx="0">
                  <c:v>Нялхсын эндэгдэл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2014.I-II</c:v>
                </c:pt>
                <c:pt idx="1">
                  <c:v>2015.I-II</c:v>
                </c:pt>
                <c:pt idx="2">
                  <c:v>2016.I-II</c:v>
                </c:pt>
              </c:strCache>
            </c:strRef>
          </c:cat>
          <c:val>
            <c:numRef>
              <c:f>'eruul mend1'!$C$10:$E$10</c:f>
              <c:numCache>
                <c:formatCode>General</c:formatCode>
                <c:ptCount val="3"/>
                <c:pt idx="0">
                  <c:v>4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'eruul mend1'!$A$11:$B$11</c:f>
              <c:strCache>
                <c:ptCount val="1"/>
                <c:pt idx="0">
                  <c:v>5 хүртэлх насандаа эндсэн хүүхэд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mend1'!$C$9:$E$9</c:f>
              <c:strCache>
                <c:ptCount val="3"/>
                <c:pt idx="0">
                  <c:v>2014.I-II</c:v>
                </c:pt>
                <c:pt idx="1">
                  <c:v>2015.I-II</c:v>
                </c:pt>
                <c:pt idx="2">
                  <c:v>2016.I-II</c:v>
                </c:pt>
              </c:strCache>
            </c:strRef>
          </c:cat>
          <c:val>
            <c:numRef>
              <c:f>'eruul mend1'!$C$11:$E$11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5"/>
        <c:overlap val="-5"/>
        <c:axId val="159755272"/>
        <c:axId val="159755656"/>
      </c:barChart>
      <c:catAx>
        <c:axId val="15975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9755656"/>
        <c:crosses val="autoZero"/>
        <c:auto val="1"/>
        <c:lblAlgn val="ctr"/>
        <c:lblOffset val="100"/>
        <c:noMultiLvlLbl val="0"/>
      </c:catAx>
      <c:valAx>
        <c:axId val="159755656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crossAx val="159755272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100" baseline="0">
                <a:latin typeface="Arial" pitchFamily="34" charset="0"/>
              </a:defRPr>
            </a:pPr>
            <a:r>
              <a:rPr lang="mn-MN" sz="1100" baseline="0" dirty="0">
                <a:latin typeface="Arial" pitchFamily="34" charset="0"/>
              </a:rPr>
              <a:t>Амаржсан эх, амьд төрсөн хүүхдийн тоо эхний </a:t>
            </a:r>
            <a:r>
              <a:rPr lang="en-US" sz="1100" baseline="0" dirty="0" smtClean="0">
                <a:latin typeface="Arial" pitchFamily="34" charset="0"/>
              </a:rPr>
              <a:t> 2</a:t>
            </a:r>
            <a:r>
              <a:rPr lang="mn-MN" sz="1100" baseline="0" dirty="0" smtClean="0">
                <a:latin typeface="Arial" pitchFamily="34" charset="0"/>
              </a:rPr>
              <a:t> </a:t>
            </a:r>
            <a:r>
              <a:rPr lang="mn-MN" sz="1100" baseline="0" dirty="0">
                <a:latin typeface="Arial" pitchFamily="34" charset="0"/>
              </a:rPr>
              <a:t>сарын байдлаар</a:t>
            </a:r>
            <a:endParaRPr lang="en-US" sz="1100" baseline="0" dirty="0">
              <a:latin typeface="Arial" pitchFamily="34" charset="0"/>
            </a:endParaRPr>
          </a:p>
        </c:rich>
      </c:tx>
      <c:layout>
        <c:manualLayout>
          <c:xMode val="edge"/>
          <c:yMode val="edge"/>
          <c:x val="0.18162109281794381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444444444444502E-2"/>
          <c:y val="0.2236111111111112"/>
          <c:w val="0.9388888888888911"/>
          <c:h val="0.509889909594633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mend1'!$A$17</c:f>
              <c:strCache>
                <c:ptCount val="1"/>
                <c:pt idx="0">
                  <c:v>Амаржсан эх</c:v>
                </c:pt>
              </c:strCache>
            </c:strRef>
          </c:tx>
          <c:invertIfNegative val="0"/>
          <c:dLbls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2014.I-II</c:v>
                </c:pt>
                <c:pt idx="1">
                  <c:v>2015.I-II</c:v>
                </c:pt>
                <c:pt idx="2">
                  <c:v>2016.I-II</c:v>
                </c:pt>
              </c:strCache>
            </c:strRef>
          </c:cat>
          <c:val>
            <c:numRef>
              <c:f>'eruul mend1'!$B$17:$D$17</c:f>
              <c:numCache>
                <c:formatCode>General</c:formatCode>
                <c:ptCount val="3"/>
                <c:pt idx="0">
                  <c:v>201</c:v>
                </c:pt>
                <c:pt idx="1">
                  <c:v>227</c:v>
                </c:pt>
                <c:pt idx="2">
                  <c:v>210</c:v>
                </c:pt>
              </c:numCache>
            </c:numRef>
          </c:val>
        </c:ser>
        <c:ser>
          <c:idx val="1"/>
          <c:order val="1"/>
          <c:tx>
            <c:strRef>
              <c:f>'eruul mend1'!$A$18</c:f>
              <c:strCache>
                <c:ptCount val="1"/>
                <c:pt idx="0">
                  <c:v>Амьд төрсөн хүүхдийн тоо</c:v>
                </c:pt>
              </c:strCache>
            </c:strRef>
          </c:tx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210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'eruul mend1'!$B$16:$D$16</c:f>
              <c:strCache>
                <c:ptCount val="3"/>
                <c:pt idx="0">
                  <c:v>2014.I-II</c:v>
                </c:pt>
                <c:pt idx="1">
                  <c:v>2015.I-II</c:v>
                </c:pt>
                <c:pt idx="2">
                  <c:v>2016.I-II</c:v>
                </c:pt>
              </c:strCache>
            </c:strRef>
          </c:cat>
          <c:val>
            <c:numRef>
              <c:f>'eruul mend1'!$B$18:$D$18</c:f>
              <c:numCache>
                <c:formatCode>General</c:formatCode>
                <c:ptCount val="3"/>
                <c:pt idx="0">
                  <c:v>199</c:v>
                </c:pt>
                <c:pt idx="1">
                  <c:v>230</c:v>
                </c:pt>
                <c:pt idx="2">
                  <c:v>210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overlap val="-6"/>
        <c:axId val="159681736"/>
        <c:axId val="159682120"/>
      </c:barChart>
      <c:catAx>
        <c:axId val="15968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9682120"/>
        <c:crosses val="autoZero"/>
        <c:auto val="1"/>
        <c:lblAlgn val="ctr"/>
        <c:lblOffset val="100"/>
        <c:noMultiLvlLbl val="0"/>
      </c:catAx>
      <c:valAx>
        <c:axId val="15968212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none"/>
        <c:minorTickMark val="none"/>
        <c:tickLblPos val="none"/>
        <c:crossAx val="159681736"/>
        <c:crosses val="autoZero"/>
        <c:crossBetween val="between"/>
      </c:valAx>
      <c:spPr>
        <a:solidFill>
          <a:schemeClr val="bg1"/>
        </a:solidFill>
        <a:ln>
          <a:solidFill>
            <a:schemeClr val="bg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0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r>
              <a:rPr lang="mn-MN" sz="1100">
                <a:latin typeface="Arial" pitchFamily="34" charset="0"/>
                <a:cs typeface="Arial" pitchFamily="34" charset="0"/>
              </a:rPr>
              <a:t>Халдварт өвчнөөр өвчлөгчид, жил бүрийн эхний </a:t>
            </a:r>
            <a:r>
              <a:rPr lang="en-US" sz="1100">
                <a:latin typeface="Arial" pitchFamily="34" charset="0"/>
                <a:cs typeface="Arial" pitchFamily="34" charset="0"/>
              </a:rPr>
              <a:t>2</a:t>
            </a:r>
            <a:r>
              <a:rPr lang="mn-MN" sz="1100">
                <a:latin typeface="Arial" pitchFamily="34" charset="0"/>
                <a:cs typeface="Arial" pitchFamily="34" charset="0"/>
              </a:rPr>
              <a:t> сарын байдлаар</a:t>
            </a:r>
          </a:p>
        </c:rich>
      </c:tx>
      <c:layout>
        <c:manualLayout>
          <c:xMode val="edge"/>
          <c:yMode val="edge"/>
          <c:x val="0.21886747068008924"/>
          <c:y val="5.44219093825393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1.8565400843881884E-2"/>
          <c:y val="0.19966329966329971"/>
          <c:w val="0.96286919831223627"/>
          <c:h val="0.567889922850552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'eruul mend2'!$A$12:$B$12</c:f>
              <c:strCache>
                <c:ptCount val="1"/>
                <c:pt idx="0">
                  <c:v>Халдварт өвчнөөр өвчлөгчид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1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ysClr val="window" lastClr="FFFFFF"/>
                </a:solidFill>
              </a:ln>
            </c:spPr>
          </c:dPt>
          <c:dLbls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'eruul mend2'!$C$11:$N$11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'eruul mend2'!$C$12:$N$12</c:f>
              <c:numCache>
                <c:formatCode>General</c:formatCode>
                <c:ptCount val="12"/>
                <c:pt idx="0">
                  <c:v>63</c:v>
                </c:pt>
                <c:pt idx="1">
                  <c:v>69</c:v>
                </c:pt>
                <c:pt idx="2">
                  <c:v>79</c:v>
                </c:pt>
                <c:pt idx="3">
                  <c:v>104</c:v>
                </c:pt>
                <c:pt idx="4">
                  <c:v>107</c:v>
                </c:pt>
                <c:pt idx="5">
                  <c:v>88</c:v>
                </c:pt>
                <c:pt idx="6">
                  <c:v>96</c:v>
                </c:pt>
                <c:pt idx="7">
                  <c:v>114</c:v>
                </c:pt>
                <c:pt idx="8">
                  <c:v>304</c:v>
                </c:pt>
                <c:pt idx="9">
                  <c:v>97</c:v>
                </c:pt>
                <c:pt idx="10">
                  <c:v>138</c:v>
                </c:pt>
                <c:pt idx="11">
                  <c:v>163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59831936"/>
        <c:axId val="159832320"/>
      </c:barChart>
      <c:catAx>
        <c:axId val="15983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0"/>
        </c:spPr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59832320"/>
        <c:crosses val="autoZero"/>
        <c:auto val="1"/>
        <c:lblAlgn val="ctr"/>
        <c:lblOffset val="100"/>
        <c:noMultiLvlLbl val="0"/>
      </c:catAx>
      <c:valAx>
        <c:axId val="159832320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15983193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улмаас гэмтсэн, нас барсан хүний тоо,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</a:t>
            </a:r>
            <a:endParaRPr lang="en-US" sz="1200" b="1" baseline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сарын байдлаар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6424300087489094"/>
          <c:y val="2.77777777777778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hereg1'!$G$3</c:f>
              <c:strCache>
                <c:ptCount val="1"/>
                <c:pt idx="0">
                  <c:v>Гэмтэж осолдсон хүн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2014.II</c:v>
                </c:pt>
                <c:pt idx="1">
                  <c:v>2015.II</c:v>
                </c:pt>
                <c:pt idx="2">
                  <c:v>2016.II</c:v>
                </c:pt>
              </c:strCache>
            </c:strRef>
          </c:cat>
          <c:val>
            <c:numRef>
              <c:f>'gemt hereg1'!$H$3:$J$3</c:f>
              <c:numCache>
                <c:formatCode>General</c:formatCode>
                <c:ptCount val="3"/>
                <c:pt idx="0">
                  <c:v>32</c:v>
                </c:pt>
                <c:pt idx="1">
                  <c:v>26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'gemt hereg1'!$G$4</c:f>
              <c:strCache>
                <c:ptCount val="1"/>
                <c:pt idx="0">
                  <c:v>Нас барсан хүн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hereg1'!$H$2:$J$2</c:f>
              <c:strCache>
                <c:ptCount val="3"/>
                <c:pt idx="0">
                  <c:v>2014.II</c:v>
                </c:pt>
                <c:pt idx="1">
                  <c:v>2015.II</c:v>
                </c:pt>
                <c:pt idx="2">
                  <c:v>2016.II</c:v>
                </c:pt>
              </c:strCache>
            </c:strRef>
          </c:cat>
          <c:val>
            <c:numRef>
              <c:f>'gemt hereg1'!$H$4:$J$4</c:f>
              <c:numCache>
                <c:formatCode>General</c:formatCode>
                <c:ptCount val="3"/>
                <c:pt idx="0">
                  <c:v>5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407688"/>
        <c:axId val="161408080"/>
      </c:barChart>
      <c:catAx>
        <c:axId val="161407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1408080"/>
        <c:crosses val="autoZero"/>
        <c:auto val="1"/>
        <c:lblAlgn val="ctr"/>
        <c:lblOffset val="100"/>
        <c:noMultiLvlLbl val="0"/>
      </c:catAx>
      <c:valAx>
        <c:axId val="161408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61407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mn-MN" sz="1200" b="1">
                <a:latin typeface="Arial" panose="020B0604020202020204" pitchFamily="34" charset="0"/>
                <a:cs typeface="Arial" panose="020B0604020202020204" pitchFamily="34" charset="0"/>
              </a:rPr>
              <a:t>Гэмт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хэргийн  улмаас учирсан хохирлын хэмжээ, жил бүрийн </a:t>
            </a:r>
            <a:r>
              <a:rPr lang="en-US" sz="1200" b="1" baseline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200" b="1" baseline="0">
                <a:latin typeface="Arial" panose="020B0604020202020204" pitchFamily="34" charset="0"/>
                <a:cs typeface="Arial" panose="020B0604020202020204" pitchFamily="34" charset="0"/>
              </a:rPr>
              <a:t> дугаар сарын байдлаар, сая төгрөг</a:t>
            </a:r>
            <a:endParaRPr lang="en-US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'gemt hereg1'!$G$22</c:f>
              <c:strCache>
                <c:ptCount val="1"/>
                <c:pt idx="0">
                  <c:v>Нийт хохирол /сая төгрөг/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2014.II</c:v>
                </c:pt>
                <c:pt idx="1">
                  <c:v>2015.II</c:v>
                </c:pt>
                <c:pt idx="2">
                  <c:v>2016.II</c:v>
                </c:pt>
              </c:strCache>
            </c:strRef>
          </c:cat>
          <c:val>
            <c:numRef>
              <c:f>'gemt hereg1'!$H$22:$J$22</c:f>
              <c:numCache>
                <c:formatCode>0.0</c:formatCode>
                <c:ptCount val="3"/>
                <c:pt idx="0">
                  <c:v>71.2</c:v>
                </c:pt>
                <c:pt idx="1">
                  <c:v>96.1</c:v>
                </c:pt>
                <c:pt idx="2">
                  <c:v>28.8</c:v>
                </c:pt>
              </c:numCache>
            </c:numRef>
          </c:val>
        </c:ser>
        <c:ser>
          <c:idx val="1"/>
          <c:order val="1"/>
          <c:tx>
            <c:strRef>
              <c:f>'gemt hereg1'!$G$23</c:f>
              <c:strCache>
                <c:ptCount val="1"/>
                <c:pt idx="0">
                  <c:v>Нөхөн төлүүлсэн хохирол /хувь/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'gemt hereg1'!$H$21:$J$21</c:f>
              <c:strCache>
                <c:ptCount val="3"/>
                <c:pt idx="0">
                  <c:v>2014.II</c:v>
                </c:pt>
                <c:pt idx="1">
                  <c:v>2015.II</c:v>
                </c:pt>
                <c:pt idx="2">
                  <c:v>2016.II</c:v>
                </c:pt>
              </c:strCache>
            </c:strRef>
          </c:cat>
          <c:val>
            <c:numRef>
              <c:f>'gemt hereg1'!$H$23:$J$23</c:f>
              <c:numCache>
                <c:formatCode>0.0</c:formatCode>
                <c:ptCount val="3"/>
                <c:pt idx="0">
                  <c:v>44.5</c:v>
                </c:pt>
                <c:pt idx="1">
                  <c:v>42</c:v>
                </c:pt>
                <c:pt idx="2">
                  <c:v>84.5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408864"/>
        <c:axId val="190582664"/>
      </c:barChart>
      <c:catAx>
        <c:axId val="16140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0582664"/>
        <c:crosses val="autoZero"/>
        <c:auto val="1"/>
        <c:lblAlgn val="ctr"/>
        <c:lblOffset val="100"/>
        <c:noMultiLvlLbl val="0"/>
      </c:catAx>
      <c:valAx>
        <c:axId val="19058266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one"/>
        <c:crossAx val="161408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Бүртгэ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гдсэн гэмт хэргийн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тоо, жил бүрийн </a:t>
            </a:r>
            <a:endParaRPr lang="mn-MN" sz="1200" b="1" i="0" u="none" strike="noStrike" baseline="0">
              <a:solidFill>
                <a:srgbClr val="424242"/>
              </a:solidFill>
              <a:latin typeface="Arial"/>
              <a:cs typeface="Arial"/>
            </a:endParaRPr>
          </a:p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эхний 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2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дугаар сарын</a:t>
            </a:r>
            <a:r>
              <a:rPr lang="mn-MN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lang="en-US" sz="1200" b="1" i="0" u="none" strike="noStrike" baseline="0">
                <a:solidFill>
                  <a:srgbClr val="424242"/>
                </a:solidFill>
                <a:latin typeface="Arial"/>
                <a:cs typeface="Arial"/>
              </a:rPr>
              <a:t>байдлаар </a:t>
            </a:r>
          </a:p>
        </c:rich>
      </c:tx>
      <c:layout>
        <c:manualLayout>
          <c:xMode val="edge"/>
          <c:yMode val="edge"/>
          <c:x val="0.26757892475716782"/>
          <c:y val="3.2423507615181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1.8420120439249069E-2"/>
          <c:y val="0.18097222222222262"/>
          <c:w val="0.96882748848742473"/>
          <c:h val="0.720887649460485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slaid!$A$4</c:f>
              <c:strCache>
                <c:ptCount val="1"/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424242"/>
                    </a:solidFill>
                    <a:latin typeface="Arial" panose="020B0604020202020204" pitchFamily="34" charset="0"/>
                    <a:ea typeface="Calibri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slaid!$C$3:$L$3</c:f>
              <c:numCache>
                <c:formatCode>0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slaid!$C$4:$L$4</c:f>
              <c:numCache>
                <c:formatCode>General</c:formatCode>
                <c:ptCount val="10"/>
                <c:pt idx="0">
                  <c:v>40</c:v>
                </c:pt>
                <c:pt idx="1">
                  <c:v>28</c:v>
                </c:pt>
                <c:pt idx="2">
                  <c:v>37</c:v>
                </c:pt>
                <c:pt idx="3">
                  <c:v>25</c:v>
                </c:pt>
                <c:pt idx="4">
                  <c:v>22</c:v>
                </c:pt>
                <c:pt idx="5">
                  <c:v>34</c:v>
                </c:pt>
                <c:pt idx="6">
                  <c:v>53</c:v>
                </c:pt>
                <c:pt idx="7">
                  <c:v>78</c:v>
                </c:pt>
                <c:pt idx="8">
                  <c:v>68</c:v>
                </c:pt>
                <c:pt idx="9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190583448"/>
        <c:axId val="190583840"/>
      </c:barChart>
      <c:catAx>
        <c:axId val="19058344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42424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defRPr>
            </a:pPr>
            <a:endParaRPr lang="en-US"/>
          </a:p>
        </c:txPr>
        <c:crossAx val="190583840"/>
        <c:crosses val="autoZero"/>
        <c:auto val="1"/>
        <c:lblAlgn val="ctr"/>
        <c:lblOffset val="100"/>
        <c:noMultiLvlLbl val="0"/>
      </c:catAx>
      <c:valAx>
        <c:axId val="1905838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one"/>
        <c:crossAx val="1905834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5D2A3-FD34-47C6-8E7A-BA802A4573B2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07E1D-4B3E-4DFD-82C8-1EE3A4C7C6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52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A200CC0-1B26-44A1-B2DA-4CDA38F38336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8515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7E5C23B-B713-4208-9CAF-1784A814566C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34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703263" y="2395538"/>
            <a:ext cx="798353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44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СҮХБААТАР АЙМГИЙН </a:t>
            </a:r>
            <a:endParaRPr lang="mn-MN" altLang="en-US" sz="44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mn-MN" altLang="en-US" sz="32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НИЙГЭМ, ЭДИЙН ЗАСГИЙН БАЙДАЛ</a:t>
            </a:r>
            <a:endParaRPr lang="en-US" altLang="en-US" sz="32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74689" y="3636963"/>
            <a:ext cx="801211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201</a:t>
            </a:r>
            <a:r>
              <a:rPr lang="en-US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altLang="en-US" sz="3000" b="1" dirty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оны 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mn-MN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дугаар сарын байдлаар</a:t>
            </a:r>
            <a:r>
              <a:rPr lang="en-US" altLang="en-US" sz="3000" b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altLang="en-US" sz="3000" b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7810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- Хөдөлмөр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4114800"/>
            <a:ext cx="6858000" cy="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953000" y="990600"/>
            <a:ext cx="0" cy="304800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723900" y="990600"/>
            <a:ext cx="4076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Хөдөлмөрийн хэлтэст шинээр бүртгүүлсэн болон ажилд зуучлагдан орсон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жил бүрийн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           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эхний 2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сарын байдлаар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4933950" y="990600"/>
            <a:ext cx="419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Бүртгэлтэй ажилгүй иргэд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боловсролын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түвшингээр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201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6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 оны</a:t>
            </a:r>
            <a:r>
              <a:rPr lang="en-US" altLang="en-US" sz="1200" b="1" dirty="0" smtClean="0">
                <a:latin typeface="Arial" charset="0"/>
                <a:cs typeface="Tahoma" pitchFamily="34" charset="0"/>
              </a:rPr>
              <a:t> </a:t>
            </a:r>
            <a:r>
              <a:rPr lang="mn-MN" altLang="en-US" sz="1200" b="1" dirty="0" smtClean="0">
                <a:latin typeface="Arial" charset="0"/>
                <a:cs typeface="Tahoma" pitchFamily="34" charset="0"/>
              </a:rPr>
              <a:t>2 дугаар сарын 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эцэст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pic>
        <p:nvPicPr>
          <p:cNvPr id="5128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86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307010"/>
              </p:ext>
            </p:extLst>
          </p:nvPr>
        </p:nvGraphicFramePr>
        <p:xfrm>
          <a:off x="878716" y="1749588"/>
          <a:ext cx="3886200" cy="214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862179"/>
              </p:ext>
            </p:extLst>
          </p:nvPr>
        </p:nvGraphicFramePr>
        <p:xfrm>
          <a:off x="5089479" y="1600200"/>
          <a:ext cx="3810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0378810"/>
              </p:ext>
            </p:extLst>
          </p:nvPr>
        </p:nvGraphicFramePr>
        <p:xfrm>
          <a:off x="878716" y="4419601"/>
          <a:ext cx="7884284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539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 – Эрүүл мэнд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66800" y="3941763"/>
            <a:ext cx="7696200" cy="20637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24400" y="1219200"/>
            <a:ext cx="19050" cy="2819400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Chart 14"/>
          <p:cNvGraphicFramePr/>
          <p:nvPr/>
        </p:nvGraphicFramePr>
        <p:xfrm>
          <a:off x="762000" y="1295400"/>
          <a:ext cx="3810000" cy="2457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4953000" y="1219200"/>
          <a:ext cx="3962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914400" y="4267200"/>
          <a:ext cx="752475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21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ХҮН АМ, НИЙГМИЙН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– Гэмт хэрэг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14400" y="4267200"/>
            <a:ext cx="7620000" cy="11113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941888" y="1143000"/>
            <a:ext cx="11112" cy="3200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924800" y="6164263"/>
            <a:ext cx="685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962400"/>
            <a:ext cx="4619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252443"/>
              </p:ext>
            </p:extLst>
          </p:nvPr>
        </p:nvGraphicFramePr>
        <p:xfrm>
          <a:off x="703263" y="1193931"/>
          <a:ext cx="4201662" cy="2728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12610"/>
              </p:ext>
            </p:extLst>
          </p:nvPr>
        </p:nvGraphicFramePr>
        <p:xfrm>
          <a:off x="5181600" y="1162845"/>
          <a:ext cx="3838575" cy="2734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7648230"/>
              </p:ext>
            </p:extLst>
          </p:nvPr>
        </p:nvGraphicFramePr>
        <p:xfrm>
          <a:off x="914400" y="4459157"/>
          <a:ext cx="7696200" cy="202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761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</a:t>
            </a:r>
            <a:r>
              <a:rPr lang="en-US" sz="20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endParaRPr lang="mn-MN" sz="2000" b="1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4267200"/>
            <a:ext cx="78486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4914900" y="4267200"/>
            <a:ext cx="0" cy="21336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7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4114800"/>
            <a:ext cx="4730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617872"/>
              </p:ext>
            </p:extLst>
          </p:nvPr>
        </p:nvGraphicFramePr>
        <p:xfrm>
          <a:off x="715964" y="887623"/>
          <a:ext cx="7924797" cy="3168440"/>
        </p:xfrm>
        <a:graphic>
          <a:graphicData uri="http://schemas.openxmlformats.org/drawingml/2006/table">
            <a:tbl>
              <a:tblPr/>
              <a:tblGrid>
                <a:gridCol w="1124397"/>
                <a:gridCol w="1133400"/>
                <a:gridCol w="1133400"/>
                <a:gridCol w="1133400"/>
                <a:gridCol w="1133400"/>
                <a:gridCol w="1133400"/>
                <a:gridCol w="1133400"/>
              </a:tblGrid>
              <a:tr h="358880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    </a:t>
                      </a:r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ЗЭЭЛ,</a:t>
                      </a:r>
                      <a:r>
                        <a:rPr lang="mn-MN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ХАДГАЛАМЖИЙН ҮЛДЭГДЭЛ. банкуудаар, сарын эцэст, сая.төг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Arial Mon" panose="020B0500000000000000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68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Зээлийн өрийн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Хадгаламжийн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үлдэгдэл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2014.II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2015.II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923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2016.II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5923C"/>
                    </a:solidFill>
                  </a:tcPr>
                </a:tc>
              </a:tr>
              <a:tr h="358880">
                <a:tc>
                  <a:txBody>
                    <a:bodyPr/>
                    <a:lstStyle/>
                    <a:p>
                      <a:pPr algn="just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ХААН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47 666.8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59 166.0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58 333.2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16 376.9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16 803.7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15 053.0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920">
                <a:tc>
                  <a:txBody>
                    <a:bodyPr/>
                    <a:lstStyle/>
                    <a:p>
                      <a:pPr algn="just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Хас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3 338.8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4 240.0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4 654.9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4 010.8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4 058.0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4 000.5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just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Голомт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4 345.8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5 309.9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4 491.0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1 120.0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1 188.5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1 213.4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8880">
                <a:tc>
                  <a:txBody>
                    <a:bodyPr/>
                    <a:lstStyle/>
                    <a:p>
                      <a:pPr algn="just" fontAlgn="ctr"/>
                      <a:r>
                        <a:rPr lang="mn-MN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Төрийн банк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20 229.0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26 651.3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24 498.9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10 125.4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11 114.5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11 459.0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</a:tr>
              <a:tr h="317080">
                <a:tc>
                  <a:txBody>
                    <a:bodyPr/>
                    <a:lstStyle/>
                    <a:p>
                      <a:pPr algn="just" fontAlgn="ctr"/>
                      <a:r>
                        <a:rPr lang="mn-MN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Капитал</a:t>
                      </a:r>
                      <a:r>
                        <a:rPr lang="mn-MN" sz="12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банк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496.9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1 015.8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51.4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127.0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880">
                <a:tc>
                  <a:txBody>
                    <a:bodyPr/>
                    <a:lstStyle/>
                    <a:p>
                      <a:pPr algn="just" fontAlgn="ctr"/>
                      <a:r>
                        <a:rPr lang="mn-MN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Дүн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              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75 580.4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95 864.1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92 993.8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31 633.1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33 216.1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31 852.9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838200" y="4343400"/>
          <a:ext cx="40005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5029200" y="4343400"/>
          <a:ext cx="3800475" cy="204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125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Улсын нэгдсэн төсөв</a:t>
            </a:r>
          </a:p>
        </p:txBody>
      </p:sp>
      <p:pic>
        <p:nvPicPr>
          <p:cNvPr id="1433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90600" y="3678238"/>
            <a:ext cx="75438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463550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5400000">
            <a:off x="3467894" y="4990306"/>
            <a:ext cx="2667000" cy="1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1143000" y="3810000"/>
          <a:ext cx="3657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/>
        </p:nvGraphicFramePr>
        <p:xfrm>
          <a:off x="4953000" y="3810000"/>
          <a:ext cx="38100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1371600" y="1219200"/>
          <a:ext cx="74676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819400" y="914400"/>
            <a:ext cx="495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itchFamily="34" charset="0"/>
                <a:cs typeface="Arial" pitchFamily="34" charset="0"/>
              </a:rPr>
              <a:t>Аймгийн нийт зарлага 2016 оны эхний 2 сар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Хэрэглээний үнийн индекс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055688" y="11430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3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541713"/>
            <a:ext cx="45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048688"/>
              </p:ext>
            </p:extLst>
          </p:nvPr>
        </p:nvGraphicFramePr>
        <p:xfrm>
          <a:off x="1300162" y="1447800"/>
          <a:ext cx="7158038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65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 – Хөдөө аж ахуй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3733800"/>
            <a:ext cx="4343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4571999" y="1219200"/>
            <a:ext cx="0" cy="53340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49" name="Picture 2" descr="\\exchange_server\MCCT\PUBLIC\Tserendejid\Information icon\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99" y="34925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922120"/>
              </p:ext>
            </p:extLst>
          </p:nvPr>
        </p:nvGraphicFramePr>
        <p:xfrm>
          <a:off x="4686300" y="4161737"/>
          <a:ext cx="4254499" cy="220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6544922"/>
              </p:ext>
            </p:extLst>
          </p:nvPr>
        </p:nvGraphicFramePr>
        <p:xfrm>
          <a:off x="4815574" y="1250951"/>
          <a:ext cx="3924300" cy="230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541352"/>
              </p:ext>
            </p:extLst>
          </p:nvPr>
        </p:nvGraphicFramePr>
        <p:xfrm>
          <a:off x="757686" y="1143001"/>
          <a:ext cx="3570738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237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685800" y="525463"/>
            <a:ext cx="8458200" cy="400050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sz="20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pic>
        <p:nvPicPr>
          <p:cNvPr id="5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525463"/>
            <a:ext cx="8458200" cy="369332"/>
          </a:xfrm>
          <a:prstGeom prst="rect">
            <a:avLst/>
          </a:prstGeom>
          <a:solidFill>
            <a:srgbClr val="99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МАКРО ЭДИЙН ЗАСГИЙН ҮЗҮҮЛЭЛТ</a:t>
            </a:r>
            <a:r>
              <a:rPr lang="en-US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</a:t>
            </a:r>
            <a:r>
              <a:rPr lang="mn-MN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Аж үйлдвэр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636838" y="947738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САЛБАРЫН НИЙТ </a:t>
            </a:r>
            <a:r>
              <a:rPr lang="mn-MN" altLang="en-US" sz="1200" b="1" dirty="0" smtClean="0">
                <a:latin typeface="Arial" charset="0"/>
              </a:rPr>
              <a:t>БҮТЭЭГДЭХҮҮН, </a:t>
            </a:r>
            <a:endParaRPr lang="en-US" altLang="en-US" sz="1200" b="1" dirty="0">
              <a:latin typeface="Arial" charset="0"/>
            </a:endParaRPr>
          </a:p>
          <a:p>
            <a:pPr algn="ctr"/>
            <a:r>
              <a:rPr lang="mn-MN" altLang="en-US" sz="1200" b="1" dirty="0">
                <a:latin typeface="Arial" charset="0"/>
              </a:rPr>
              <a:t>2005 оны зэрэгцүүлэх үнээр</a:t>
            </a:r>
            <a:r>
              <a:rPr lang="en-US" altLang="en-US" sz="1200" b="1" dirty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</a:t>
            </a:r>
            <a:r>
              <a:rPr lang="mn-MN" altLang="en-US" sz="1200" b="1" dirty="0">
                <a:latin typeface="Arial" charset="0"/>
              </a:rPr>
              <a:t>төг</a:t>
            </a:r>
            <a:endParaRPr lang="en-US" altLang="en-US" sz="1200" dirty="0">
              <a:latin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0600" y="3810000"/>
            <a:ext cx="7391400" cy="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\\exchange_server\MCCT\RESTRICTED\1.ARCHIVE\10. Design_Logo\NSO_LOGO\logo_mg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"/>
            <a:ext cx="7032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31911"/>
              </p:ext>
            </p:extLst>
          </p:nvPr>
        </p:nvGraphicFramePr>
        <p:xfrm>
          <a:off x="1295400" y="14478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5070.8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5020.2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4 503.8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90.0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3866.4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3485.9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943.9</a:t>
                      </a: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84.5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84.1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74.8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88.9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1167.6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1450.2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1 485.1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102.4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8496300" y="17145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055688" y="1066800"/>
            <a:ext cx="11112" cy="5257800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38400" y="3810000"/>
            <a:ext cx="5562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Arial" charset="0"/>
              </a:rPr>
              <a:t>АЖ ҮЙЛДВЭРИЙН </a:t>
            </a:r>
            <a:r>
              <a:rPr lang="mn-MN" altLang="en-US" sz="1200" b="1" dirty="0" smtClean="0">
                <a:latin typeface="Arial" charset="0"/>
              </a:rPr>
              <a:t>БОРЛУУЛСАН БҮТЭЭГДЭХҮҮН, оны үнээр</a:t>
            </a:r>
            <a:r>
              <a:rPr lang="en-US" altLang="en-US" sz="1200" b="1" dirty="0" smtClean="0">
                <a:latin typeface="Arial" charset="0"/>
              </a:rPr>
              <a:t>, </a:t>
            </a:r>
            <a:r>
              <a:rPr lang="mn-MN" altLang="en-US" sz="1200" b="1" dirty="0" smtClean="0">
                <a:latin typeface="Arial" charset="0"/>
              </a:rPr>
              <a:t>сая төг</a:t>
            </a:r>
            <a:endParaRPr lang="en-US" altLang="en-US" sz="1200" dirty="0">
              <a:latin typeface="Arial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99321"/>
              </p:ext>
            </p:extLst>
          </p:nvPr>
        </p:nvGraphicFramePr>
        <p:xfrm>
          <a:off x="1295400" y="4191000"/>
          <a:ext cx="7493001" cy="2070442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657801"/>
                <a:gridCol w="990655"/>
                <a:gridCol w="914451"/>
                <a:gridCol w="914451"/>
                <a:gridCol w="1015643"/>
              </a:tblGrid>
              <a:tr h="37982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mn-MN" sz="1200" b="1" u="none" strike="noStrike" dirty="0">
                          <a:latin typeface="Arial" pitchFamily="34" charset="0"/>
                          <a:cs typeface="Arial" pitchFamily="34" charset="0"/>
                        </a:rPr>
                        <a:t>Аж үйлдвэрийн салбар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sng" strike="noStrike" dirty="0" smtClean="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200" b="1" i="0" u="sng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>
                    <a:solidFill>
                      <a:schemeClr val="accent3"/>
                    </a:solidFill>
                  </a:tcPr>
                </a:tc>
              </a:tr>
              <a:tr h="379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US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>
                    <a:solidFill>
                      <a:schemeClr val="accent3"/>
                    </a:solidFill>
                  </a:tcPr>
                </a:tc>
              </a:tr>
              <a:tr h="21101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Нийт дүн</a:t>
                      </a:r>
                      <a:endParaRPr lang="mn-MN" sz="1200" b="1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12046.9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22761.5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12 081.2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53.1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358726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Уул уурхай, олборлох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9990.0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20267.8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9 457.6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46.7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9363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Боловсруулах аж үйлдвэр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577.9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304..5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240.7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79.0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b"/>
                </a:tc>
              </a:tr>
              <a:tr h="548640">
                <a:tc>
                  <a:txBody>
                    <a:bodyPr/>
                    <a:lstStyle/>
                    <a:p>
                      <a:pPr algn="l" fontAlgn="ctr"/>
                      <a:r>
                        <a:rPr lang="mn-MN" sz="1200" u="none" strike="noStrike" dirty="0">
                          <a:latin typeface="Arial" pitchFamily="34" charset="0"/>
                          <a:cs typeface="Arial" pitchFamily="34" charset="0"/>
                        </a:rPr>
                        <a:t>Цахилгаан, дулааны эрчим хүч үйлдвэрлэл, усан хангамж</a:t>
                      </a:r>
                      <a:endParaRPr lang="mn-MN" sz="1200" b="0" i="0" u="none" strike="noStrike" dirty="0">
                        <a:solidFill>
                          <a:srgbClr val="0D0D0D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982.4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2189.2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2382.9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108.8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6" marR="9526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8458200" y="4419600"/>
            <a:ext cx="190500" cy="2286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lIns="27432" tIns="22860" rIns="0" bIns="0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 sz="1000"/>
            </a:pPr>
            <a:r>
              <a:rPr lang="mn-MN" sz="1300" b="1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4958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</TotalTime>
  <Words>545</Words>
  <Application>Microsoft Office PowerPoint</Application>
  <PresentationFormat>On-screen Show (4:3)</PresentationFormat>
  <Paragraphs>198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 Unicode MS</vt:lpstr>
      <vt:lpstr>Arial</vt:lpstr>
      <vt:lpstr>Arial Mon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Ankhtsetseg</cp:lastModifiedBy>
  <cp:revision>99</cp:revision>
  <dcterms:created xsi:type="dcterms:W3CDTF">2006-08-16T00:00:00Z</dcterms:created>
  <dcterms:modified xsi:type="dcterms:W3CDTF">2016-03-18T09:33:42Z</dcterms:modified>
</cp:coreProperties>
</file>