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90" r:id="rId3"/>
    <p:sldId id="283" r:id="rId4"/>
    <p:sldId id="284" r:id="rId5"/>
    <p:sldId id="285" r:id="rId6"/>
    <p:sldId id="270" r:id="rId7"/>
    <p:sldId id="281" r:id="rId8"/>
    <p:sldId id="282" r:id="rId9"/>
    <p:sldId id="286" r:id="rId10"/>
    <p:sldId id="288" r:id="rId11"/>
    <p:sldId id="29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4-r%20sar\eruul%20mend,%20une_4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4-r%20sar\eruul%20mend,%20une_4sa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8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6%20taniltsuulga\4%20sar\XAA1_2_taniltuulga_b%204%20sa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KHAD\Users\Public\2016%20taniltsuulga\4%20sar\XAA1_2_taniltuulga_b%204%20sar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4-r%20sar\eruul%20mend,%20une_4sar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5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4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4"/>
          <c:y val="2.314814814814815E-2"/>
        </c:manualLayout>
      </c:layout>
    </c:title>
    <c:plotArea>
      <c:layout>
        <c:manualLayout>
          <c:layoutTarget val="inner"/>
          <c:xMode val="edge"/>
          <c:yMode val="edge"/>
          <c:x val="4.4444444444444509E-2"/>
          <c:y val="0.22361111111111123"/>
          <c:w val="0.93888888888889122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428</c:v>
                </c:pt>
                <c:pt idx="1">
                  <c:v>468</c:v>
                </c:pt>
                <c:pt idx="2">
                  <c:v>441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446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429</c:v>
                </c:pt>
                <c:pt idx="1">
                  <c:v>471</c:v>
                </c:pt>
                <c:pt idx="2">
                  <c:v>446</c:v>
                </c:pt>
              </c:numCache>
            </c:numRef>
          </c:val>
        </c:ser>
        <c:dLbls/>
        <c:gapWidth val="199"/>
        <c:overlap val="-6"/>
        <c:axId val="62121088"/>
        <c:axId val="62122624"/>
      </c:barChart>
      <c:catAx>
        <c:axId val="6212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122624"/>
        <c:crosses val="autoZero"/>
        <c:auto val="1"/>
        <c:lblAlgn val="ctr"/>
        <c:lblOffset val="100"/>
      </c:catAx>
      <c:valAx>
        <c:axId val="621226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6212108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4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911923161307634"/>
          <c:y val="0.11649991886058156"/>
          <c:w val="0.66547313164801913"/>
          <c:h val="0.85287185156185075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Наран</c:v>
                </c:pt>
                <c:pt idx="3">
                  <c:v>Сүхбаатар</c:v>
                </c:pt>
                <c:pt idx="4">
                  <c:v>Баяндэлгэр</c:v>
                </c:pt>
                <c:pt idx="5">
                  <c:v>Онгон</c:v>
                </c:pt>
                <c:pt idx="6">
                  <c:v>Түвшинширээ</c:v>
                </c:pt>
                <c:pt idx="7">
                  <c:v>Дарьганга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12</c:v>
                </c:pt>
                <c:pt idx="11">
                  <c:v>13</c:v>
                </c:pt>
                <c:pt idx="12">
                  <c:v>56</c:v>
                </c:pt>
              </c:numCache>
            </c:numRef>
          </c:val>
        </c:ser>
        <c:dLbls/>
        <c:gapWidth val="85"/>
        <c:axId val="104760064"/>
        <c:axId val="104761600"/>
      </c:barChart>
      <c:catAx>
        <c:axId val="104760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761600"/>
        <c:crosses val="autoZero"/>
        <c:auto val="1"/>
        <c:lblAlgn val="ctr"/>
        <c:lblOffset val="100"/>
      </c:catAx>
      <c:valAx>
        <c:axId val="1047616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47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2.9333422874379525E-2"/>
          <c:y val="8.5349152060773315E-2"/>
          <c:w val="0.94133332101487055"/>
          <c:h val="0.73753071912767143"/>
        </c:manualLayout>
      </c:layout>
      <c:barChart>
        <c:barDir val="col"/>
        <c:grouping val="clustered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108</c:v>
                </c:pt>
                <c:pt idx="1">
                  <c:v>124</c:v>
                </c:pt>
                <c:pt idx="2">
                  <c:v>95</c:v>
                </c:pt>
              </c:numCache>
            </c:numRef>
          </c:val>
        </c:ser>
        <c:dLbls>
          <c:showVal val="1"/>
        </c:dLbls>
        <c:overlap val="-25"/>
        <c:axId val="105043840"/>
        <c:axId val="105045376"/>
      </c:barChart>
      <c:catAx>
        <c:axId val="105043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5045376"/>
        <c:crosses val="autoZero"/>
        <c:auto val="1"/>
        <c:lblAlgn val="ctr"/>
        <c:lblOffset val="100"/>
      </c:catAx>
      <c:valAx>
        <c:axId val="105045376"/>
        <c:scaling>
          <c:orientation val="minMax"/>
        </c:scaling>
        <c:delete val="1"/>
        <c:axPos val="l"/>
        <c:numFmt formatCode="General" sourceLinked="1"/>
        <c:tickLblPos val="nextTo"/>
        <c:crossAx val="105043840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556254367575122"/>
          <c:y val="0.13866865486723762"/>
          <c:w val="0.76368972746331254"/>
          <c:h val="0.8408434867431188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Түвшинширээ</c:v>
                </c:pt>
                <c:pt idx="2">
                  <c:v>Уулбаян</c:v>
                </c:pt>
                <c:pt idx="3">
                  <c:v>Халзан</c:v>
                </c:pt>
                <c:pt idx="4">
                  <c:v>Баяндэлгэр</c:v>
                </c:pt>
                <c:pt idx="5">
                  <c:v>Онгон</c:v>
                </c:pt>
                <c:pt idx="6">
                  <c:v>Сүхбаатар</c:v>
                </c:pt>
                <c:pt idx="7">
                  <c:v>Дарьганга</c:v>
                </c:pt>
                <c:pt idx="8">
                  <c:v>Наран</c:v>
                </c:pt>
                <c:pt idx="9">
                  <c:v>Түмэнцогт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11</c:v>
                </c:pt>
                <c:pt idx="11">
                  <c:v>12</c:v>
                </c:pt>
                <c:pt idx="12">
                  <c:v>52</c:v>
                </c:pt>
              </c:numCache>
            </c:numRef>
          </c:val>
        </c:ser>
        <c:dLbls/>
        <c:gapWidth val="74"/>
        <c:axId val="105274368"/>
        <c:axId val="105288448"/>
      </c:barChart>
      <c:catAx>
        <c:axId val="1052743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288448"/>
        <c:crosses val="autoZero"/>
        <c:auto val="1"/>
        <c:lblAlgn val="ctr"/>
        <c:lblOffset val="100"/>
      </c:catAx>
      <c:valAx>
        <c:axId val="10528844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527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7741267918433292E-2"/>
          <c:y val="0.21638078062487334"/>
          <c:w val="0.93015873015873063"/>
          <c:h val="0.60753304919453877"/>
        </c:manualLayout>
      </c:layout>
      <c:barChart>
        <c:barDir val="col"/>
        <c:grouping val="clustered"/>
        <c:ser>
          <c:idx val="0"/>
          <c:order val="0"/>
          <c:tx>
            <c:strRef>
              <c:f>'grafic (2)'!$B$12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(2)'!$A$13:$A$17</c:f>
              <c:strCache>
                <c:ptCount val="5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  <c:pt idx="3">
                  <c:v>2015.IV</c:v>
                </c:pt>
                <c:pt idx="4">
                  <c:v>2016.IV</c:v>
                </c:pt>
              </c:strCache>
            </c:strRef>
          </c:cat>
          <c:val>
            <c:numRef>
              <c:f>'grafic (2)'!$B$13:$B$17</c:f>
              <c:numCache>
                <c:formatCode>General</c:formatCode>
                <c:ptCount val="5"/>
                <c:pt idx="0">
                  <c:v>35.300000000000011</c:v>
                </c:pt>
                <c:pt idx="1">
                  <c:v>51.4</c:v>
                </c:pt>
                <c:pt idx="2" formatCode="###\ ##0.0">
                  <c:v>75.599999999999994</c:v>
                </c:pt>
                <c:pt idx="3" formatCode="0.0">
                  <c:v>94.3</c:v>
                </c:pt>
                <c:pt idx="4" formatCode="0.0">
                  <c:v>90.8</c:v>
                </c:pt>
              </c:numCache>
            </c:numRef>
          </c:val>
        </c:ser>
        <c:dLbls>
          <c:showVal val="1"/>
        </c:dLbls>
        <c:overlap val="-25"/>
        <c:axId val="107791872"/>
        <c:axId val="107793408"/>
      </c:barChart>
      <c:catAx>
        <c:axId val="107791872"/>
        <c:scaling>
          <c:orientation val="minMax"/>
        </c:scaling>
        <c:axPos val="b"/>
        <c:numFmt formatCode="General" sourceLinked="1"/>
        <c:majorTickMark val="none"/>
        <c:tickLblPos val="nextTo"/>
        <c:crossAx val="107793408"/>
        <c:crosses val="autoZero"/>
        <c:auto val="1"/>
        <c:lblAlgn val="ctr"/>
        <c:lblOffset val="100"/>
      </c:catAx>
      <c:valAx>
        <c:axId val="107793408"/>
        <c:scaling>
          <c:orientation val="minMax"/>
        </c:scaling>
        <c:delete val="1"/>
        <c:axPos val="l"/>
        <c:numFmt formatCode="General" sourceLinked="1"/>
        <c:tickLblPos val="none"/>
        <c:crossAx val="10779187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>
        <c:manualLayout>
          <c:xMode val="edge"/>
          <c:yMode val="edge"/>
          <c:x val="0.11366737052605266"/>
          <c:y val="5.0793650793650794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'grafic (2)'!$C$12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(2)'!$A$13:$A$17</c:f>
              <c:strCache>
                <c:ptCount val="5"/>
                <c:pt idx="0">
                  <c:v>2012.IV</c:v>
                </c:pt>
                <c:pt idx="1">
                  <c:v>2013.IV</c:v>
                </c:pt>
                <c:pt idx="2">
                  <c:v>2014.IV</c:v>
                </c:pt>
                <c:pt idx="3">
                  <c:v>2015.IV</c:v>
                </c:pt>
                <c:pt idx="4">
                  <c:v>2016.IV</c:v>
                </c:pt>
              </c:strCache>
            </c:strRef>
          </c:cat>
          <c:val>
            <c:numRef>
              <c:f>'grafic (2)'!$C$13:$C$17</c:f>
              <c:numCache>
                <c:formatCode>General</c:formatCode>
                <c:ptCount val="5"/>
                <c:pt idx="0" formatCode="0.0">
                  <c:v>21.5</c:v>
                </c:pt>
                <c:pt idx="1">
                  <c:v>30.5</c:v>
                </c:pt>
                <c:pt idx="2" formatCode="###\ ##0.0">
                  <c:v>36</c:v>
                </c:pt>
                <c:pt idx="3">
                  <c:v>34.5</c:v>
                </c:pt>
                <c:pt idx="4" formatCode="0.0">
                  <c:v>35.200000000000003</c:v>
                </c:pt>
              </c:numCache>
            </c:numRef>
          </c:val>
        </c:ser>
        <c:dLbls>
          <c:showVal val="1"/>
        </c:dLbls>
        <c:overlap val="-25"/>
        <c:axId val="107301504"/>
        <c:axId val="107340160"/>
      </c:barChart>
      <c:catAx>
        <c:axId val="107301504"/>
        <c:scaling>
          <c:orientation val="minMax"/>
        </c:scaling>
        <c:axPos val="b"/>
        <c:numFmt formatCode="General" sourceLinked="1"/>
        <c:majorTickMark val="none"/>
        <c:tickLblPos val="nextTo"/>
        <c:crossAx val="107340160"/>
        <c:crosses val="autoZero"/>
        <c:auto val="1"/>
        <c:lblAlgn val="ctr"/>
        <c:lblOffset val="100"/>
      </c:catAx>
      <c:valAx>
        <c:axId val="107340160"/>
        <c:scaling>
          <c:orientation val="minMax"/>
        </c:scaling>
        <c:delete val="1"/>
        <c:axPos val="l"/>
        <c:numFmt formatCode="0.0" sourceLinked="1"/>
        <c:tickLblPos val="none"/>
        <c:crossAx val="10730150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 </a:t>
            </a:r>
            <a:endParaRPr lang="en-US" sz="1200" b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703E-2"/>
                  <c:y val="-5.02415458937198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3E-2"/>
                  <c:y val="-6.18357487922704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5.02415458937197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24163027656477E-2"/>
                  <c:y val="-3.8647342995169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342552159146074E-2"/>
                  <c:y val="-6.18357487922705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66E-2"/>
                  <c:y val="-4.25120772946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20135856380403E-2"/>
                  <c:y val="-4.637681159420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42552159146074E-2"/>
                  <c:y val="-4.637681159420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01746724890827E-2"/>
                  <c:y val="-3.8647342995169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6.0164968461911703E-2"/>
                  <c:y val="-2.61675986153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2.15378295104417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83357593401272E-2"/>
                  <c:y val="-3.62317319030774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164968461911703E-2"/>
                  <c:y val="-4.39612005021111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638524987869972E-2"/>
                  <c:y val="-5.94201377001787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460941290635629E-2"/>
                  <c:y val="-5.16906691011450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401746724890765E-2"/>
                  <c:y val="-5.16906691011450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60941290635629E-2"/>
                  <c:y val="-4.85909696070599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4.62961695005516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4.93560044124919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1714937806687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5.6283357593401272E-2"/>
                  <c:y val="-1.54589371980677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46E-2"/>
                  <c:y val="-3.8647342995169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16496846191173E-2"/>
                  <c:y val="-3.09178743961352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579330422125149E-2"/>
                  <c:y val="4.63768115942028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</c:numCache>
            </c:numRef>
          </c:val>
        </c:ser>
        <c:dLbls/>
        <c:marker val="1"/>
        <c:axId val="107941248"/>
        <c:axId val="107955328"/>
      </c:lineChart>
      <c:catAx>
        <c:axId val="1079412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7955328"/>
        <c:crosses val="autoZero"/>
        <c:auto val="1"/>
        <c:lblAlgn val="ctr"/>
        <c:lblOffset val="100"/>
      </c:catAx>
      <c:valAx>
        <c:axId val="107955328"/>
        <c:scaling>
          <c:orientation val="minMax"/>
          <c:max val="112"/>
          <c:min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794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</c:chart>
  <c:spPr>
    <a:noFill/>
    <a:ln w="0">
      <a:solidFill>
        <a:schemeClr val="bg1"/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4607517112470123"/>
          <c:y val="0.18143126481696961"/>
          <c:w val="0.25670515751287915"/>
          <c:h val="0.72134013301919042"/>
        </c:manualLayout>
      </c:layout>
      <c:pieChart>
        <c:varyColors val="1"/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2016 оны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4-р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9056119914085027"/>
          <c:y val="2.9273419888407579E-2"/>
        </c:manualLayout>
      </c:layout>
    </c:title>
    <c:plotArea>
      <c:layout>
        <c:manualLayout>
          <c:layoutTarget val="inner"/>
          <c:xMode val="edge"/>
          <c:yMode val="edge"/>
          <c:x val="5.0166779152606027E-2"/>
          <c:y val="0.20467360029194212"/>
          <c:w val="0.37298372703412142"/>
          <c:h val="0.6980978848232206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1461428342118113E-3"/>
                  <c:y val="-0.2075170454283523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081833260718362E-2"/>
                  <c:y val="-1.843457121739010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171344054143478E-4"/>
                  <c:y val="1.350380554458550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908321676718111E-3"/>
                  <c:y val="-1.4298644202710366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245767857006362E-2"/>
                  <c:y val="-3.4670946783842316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78978017862202E-2"/>
                  <c:y val="-0.13044919717069717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5447663162584392E-3"/>
                  <c:y val="-0.101460444003251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8655959505956074E-2"/>
                  <c:y val="-4.039117279615710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web'!$A$22:$A$34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Урсгал засвар</c:v>
                </c:pt>
                <c:pt idx="6">
                  <c:v>Бусдаар гүйцэтгүүлсэн ажил үйлчилгээ, бусад зардал</c:v>
                </c:pt>
                <c:pt idx="7">
                  <c:v>Томилолт</c:v>
                </c:pt>
                <c:pt idx="8">
                  <c:v>Бараа үйлчилгээний бусад зардал</c:v>
                </c:pt>
                <c:pt idx="9">
                  <c:v>Нийгмийн халамж үйлчилгээний зардал</c:v>
                </c:pt>
                <c:pt idx="10">
                  <c:v>Татаас</c:v>
                </c:pt>
                <c:pt idx="11">
                  <c:v>Урсгал шилжүүлэг</c:v>
                </c:pt>
                <c:pt idx="12">
                  <c:v>Хөрөнгө оруулалт</c:v>
                </c:pt>
              </c:strCache>
            </c:strRef>
          </c:cat>
          <c:val>
            <c:numRef>
              <c:f>'tosow web'!$E$22:$E$34</c:f>
              <c:numCache>
                <c:formatCode>0.0</c:formatCode>
                <c:ptCount val="13"/>
                <c:pt idx="0" formatCode="General">
                  <c:v>46.6</c:v>
                </c:pt>
                <c:pt idx="1">
                  <c:v>5</c:v>
                </c:pt>
                <c:pt idx="2" formatCode="General">
                  <c:v>16.399999999999999</c:v>
                </c:pt>
                <c:pt idx="3" formatCode="General">
                  <c:v>1.7</c:v>
                </c:pt>
                <c:pt idx="4" formatCode="General">
                  <c:v>5.3</c:v>
                </c:pt>
                <c:pt idx="5" formatCode="General">
                  <c:v>0.5</c:v>
                </c:pt>
                <c:pt idx="6" formatCode="General">
                  <c:v>2.9</c:v>
                </c:pt>
                <c:pt idx="7" formatCode="General">
                  <c:v>0.30000000000000004</c:v>
                </c:pt>
                <c:pt idx="8" formatCode="General">
                  <c:v>2.5</c:v>
                </c:pt>
                <c:pt idx="9" formatCode="General">
                  <c:v>10.3</c:v>
                </c:pt>
                <c:pt idx="10" formatCode="General">
                  <c:v>0.30000000000000004</c:v>
                </c:pt>
                <c:pt idx="11" formatCode="General">
                  <c:v>2.5</c:v>
                </c:pt>
                <c:pt idx="12" formatCode="General">
                  <c:v>5.7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4.96124031007752E-2"/>
          <c:y val="0.1839771315301397"/>
          <c:w val="0.93178294573643383"/>
          <c:h val="0.66729264062323512"/>
        </c:manualLayout>
      </c:layout>
      <c:barChart>
        <c:barDir val="col"/>
        <c:grouping val="clustered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  <c:pt idx="3">
                  <c:v>2015.I-IV</c:v>
                </c:pt>
                <c:pt idx="4">
                  <c:v>2016.I-IV</c:v>
                </c:pt>
              </c:strCache>
            </c:strRef>
          </c:cat>
          <c:val>
            <c:numRef>
              <c:f>'Tosov (2)'!$C$14:$C$18</c:f>
              <c:numCache>
                <c:formatCode>0.0</c:formatCode>
                <c:ptCount val="5"/>
                <c:pt idx="0" formatCode="General">
                  <c:v>2.2999999999999998</c:v>
                </c:pt>
                <c:pt idx="1">
                  <c:v>11</c:v>
                </c:pt>
                <c:pt idx="2">
                  <c:v>16.2</c:v>
                </c:pt>
                <c:pt idx="3">
                  <c:v>13.5</c:v>
                </c:pt>
                <c:pt idx="4" formatCode="General">
                  <c:v>15.5</c:v>
                </c:pt>
              </c:numCache>
            </c:numRef>
          </c:val>
        </c:ser>
        <c:dLbls>
          <c:showVal val="1"/>
        </c:dLbls>
        <c:overlap val="-25"/>
        <c:axId val="112825856"/>
        <c:axId val="112827392"/>
      </c:barChart>
      <c:catAx>
        <c:axId val="112825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827392"/>
        <c:crosses val="autoZero"/>
        <c:auto val="1"/>
        <c:lblAlgn val="ctr"/>
        <c:lblOffset val="100"/>
      </c:catAx>
      <c:valAx>
        <c:axId val="112827392"/>
        <c:scaling>
          <c:orientation val="minMax"/>
        </c:scaling>
        <c:delete val="1"/>
        <c:axPos val="l"/>
        <c:numFmt formatCode="General" sourceLinked="1"/>
        <c:tickLblPos val="none"/>
        <c:crossAx val="11282585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6111111111111115E-2"/>
          <c:y val="0.14261592300962378"/>
          <c:w val="0.93888888888889011"/>
          <c:h val="0.7322142023913677"/>
        </c:manualLayout>
      </c:layout>
      <c:barChart>
        <c:barDir val="col"/>
        <c:grouping val="clustered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  <c:pt idx="3">
                  <c:v>2015.I-IV</c:v>
                </c:pt>
                <c:pt idx="4">
                  <c:v>2016.I-IV</c:v>
                </c:pt>
              </c:strCache>
            </c:strRef>
          </c:cat>
          <c:val>
            <c:numRef>
              <c:f>'Tosov (2)'!$B$14:$B$18</c:f>
              <c:numCache>
                <c:formatCode>General</c:formatCode>
                <c:ptCount val="5"/>
                <c:pt idx="0" formatCode="0.0">
                  <c:v>3.5</c:v>
                </c:pt>
                <c:pt idx="1">
                  <c:v>13.8</c:v>
                </c:pt>
                <c:pt idx="2" formatCode="0.0">
                  <c:v>15.6</c:v>
                </c:pt>
                <c:pt idx="3" formatCode="0.0">
                  <c:v>15.4</c:v>
                </c:pt>
                <c:pt idx="4">
                  <c:v>14.2</c:v>
                </c:pt>
              </c:numCache>
            </c:numRef>
          </c:val>
        </c:ser>
        <c:dLbls>
          <c:showVal val="1"/>
        </c:dLbls>
        <c:overlap val="-25"/>
        <c:axId val="112671360"/>
        <c:axId val="112673152"/>
      </c:barChart>
      <c:catAx>
        <c:axId val="1126713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2673152"/>
        <c:crosses val="autoZero"/>
        <c:auto val="1"/>
        <c:lblAlgn val="ctr"/>
        <c:lblOffset val="100"/>
      </c:catAx>
      <c:valAx>
        <c:axId val="112673152"/>
        <c:scaling>
          <c:orientation val="minMax"/>
        </c:scaling>
        <c:delete val="1"/>
        <c:axPos val="l"/>
        <c:numFmt formatCode="0.0" sourceLinked="1"/>
        <c:tickLblPos val="none"/>
        <c:crossAx val="11267136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4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8969925634295784"/>
          <c:w val="0.93888888888889122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/>
        <c:gapWidth val="195"/>
        <c:overlap val="-5"/>
        <c:axId val="63803392"/>
        <c:axId val="63804928"/>
      </c:barChart>
      <c:catAx>
        <c:axId val="63803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804928"/>
        <c:crosses val="autoZero"/>
        <c:auto val="1"/>
        <c:lblAlgn val="ctr"/>
        <c:lblOffset val="100"/>
      </c:catAx>
      <c:valAx>
        <c:axId val="638049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63803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797035325930772"/>
          <c:y val="9.338602658266340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9451048118477496"/>
          <c:y val="8.7806211494349209E-2"/>
          <c:w val="0.66725420054793927"/>
          <c:h val="0.89351658318911797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2'!$S$2:$S$14</c:f>
              <c:strCache>
                <c:ptCount val="13"/>
                <c:pt idx="0">
                  <c:v>Түмэнцогт</c:v>
                </c:pt>
                <c:pt idx="1">
                  <c:v>Асгат</c:v>
                </c:pt>
                <c:pt idx="2">
                  <c:v>Наран</c:v>
                </c:pt>
                <c:pt idx="3">
                  <c:v>Халзан</c:v>
                </c:pt>
                <c:pt idx="4">
                  <c:v>Түвшинширээ</c:v>
                </c:pt>
                <c:pt idx="5">
                  <c:v>Дарьганга</c:v>
                </c:pt>
                <c:pt idx="6">
                  <c:v>Онгон</c:v>
                </c:pt>
                <c:pt idx="7">
                  <c:v>Баяндэлгэр</c:v>
                </c:pt>
                <c:pt idx="8">
                  <c:v>Сүхбаатар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'ХАА 1 2'!$T$2:$T$14</c:f>
              <c:numCache>
                <c:formatCode>0.0</c:formatCode>
                <c:ptCount val="13"/>
                <c:pt idx="0">
                  <c:v>19.407</c:v>
                </c:pt>
                <c:pt idx="1">
                  <c:v>31.305</c:v>
                </c:pt>
                <c:pt idx="2">
                  <c:v>31.373999999999999</c:v>
                </c:pt>
                <c:pt idx="3">
                  <c:v>37.839000000000006</c:v>
                </c:pt>
                <c:pt idx="4">
                  <c:v>50.767000000000003</c:v>
                </c:pt>
                <c:pt idx="5">
                  <c:v>57.246000000000002</c:v>
                </c:pt>
                <c:pt idx="6">
                  <c:v>60.51</c:v>
                </c:pt>
                <c:pt idx="7">
                  <c:v>65.695999999999998</c:v>
                </c:pt>
                <c:pt idx="8">
                  <c:v>70.394999999999996</c:v>
                </c:pt>
                <c:pt idx="9">
                  <c:v>79.991000000000014</c:v>
                </c:pt>
                <c:pt idx="10">
                  <c:v>86.113</c:v>
                </c:pt>
                <c:pt idx="11">
                  <c:v>112.97199999999999</c:v>
                </c:pt>
                <c:pt idx="12">
                  <c:v>122.76</c:v>
                </c:pt>
              </c:numCache>
            </c:numRef>
          </c:val>
        </c:ser>
        <c:dLbls/>
        <c:gapWidth val="100"/>
        <c:axId val="114090752"/>
        <c:axId val="114092288"/>
      </c:barChart>
      <c:catAx>
        <c:axId val="1140907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092288"/>
        <c:crosses val="autoZero"/>
        <c:auto val="1"/>
        <c:lblAlgn val="ctr"/>
        <c:lblOffset val="100"/>
      </c:catAx>
      <c:valAx>
        <c:axId val="114092288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140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0555555555555558E-2"/>
          <c:y val="8.730644814342696E-2"/>
          <c:w val="0.93888888888888899"/>
          <c:h val="0.7414982470533093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'ХАА 1 2'!$Q$19:$S$19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'ХАА 1 2'!$Q$20:$S$20</c:f>
              <c:numCache>
                <c:formatCode>0.0</c:formatCode>
                <c:ptCount val="3"/>
                <c:pt idx="0">
                  <c:v>642.80099999999993</c:v>
                </c:pt>
                <c:pt idx="1">
                  <c:v>850.18499999999995</c:v>
                </c:pt>
                <c:pt idx="2">
                  <c:v>826.375</c:v>
                </c:pt>
              </c:numCache>
            </c:numRef>
          </c:val>
        </c:ser>
        <c:dLbls/>
        <c:gapWidth val="100"/>
        <c:overlap val="-24"/>
        <c:axId val="114160768"/>
        <c:axId val="114162304"/>
      </c:barChart>
      <c:catAx>
        <c:axId val="114160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162304"/>
        <c:crosses val="autoZero"/>
        <c:auto val="1"/>
        <c:lblAlgn val="ctr"/>
        <c:lblOffset val="100"/>
      </c:catAx>
      <c:valAx>
        <c:axId val="114162304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1141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8736624139190168"/>
          <c:y val="3.10800234739831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1072819305896781"/>
          <c:y val="0.18953029077845354"/>
          <c:w val="0.56880678832411857"/>
          <c:h val="0.64660726560011972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7051790502454695E-2"/>
                  <c:y val="-2.9651603235254509E-3"/>
                </c:manualLayout>
              </c:layout>
              <c:tx>
                <c:rich>
                  <a:bodyPr/>
                  <a:lstStyle/>
                  <a:p>
                    <a:fld id="{21AAB9CE-84BA-4C0E-9926-F25C9B5760E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showPercent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22.825745682888542</c:v>
                </c:pt>
                <c:pt idx="1">
                  <c:v>77.174254317111448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42166666148870535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2994591101569858"/>
          <c:y val="0.13564230865060201"/>
          <c:w val="0.72422944168113923"/>
          <c:h val="0.7278392759349146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7814413580342819E-2"/>
                  <c:y val="-0.16728331344452335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3634183243909937"/>
                      <c:h val="0.198025731186965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40.335110434120345</c:v>
                </c:pt>
                <c:pt idx="1">
                  <c:v>59.664889565879648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5813932745257243"/>
          <c:y val="1.79180369732344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7154364476370279"/>
          <c:y val="0.18995646502271052"/>
          <c:w val="0.70377492287148324"/>
          <c:h val="0.75689001139008594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9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8420395065895848E-2"/>
                  <c:y val="-0.235837343728616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DFB28-76DB-4C76-993F-8B9098BC6C29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42.78723868123349</c:v>
                </c:pt>
                <c:pt idx="1">
                  <c:v>57.212761318766496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29527003242241778"/>
          <c:y val="1.406956994723328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284082136791724"/>
          <c:y val="0.21969846445912114"/>
          <c:w val="0.60347074262775979"/>
          <c:h val="0.65136502891637582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explosion val="8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878925428439093"/>
                  <c:y val="-0.55780808805296389"/>
                </c:manualLayout>
              </c:layout>
              <c:tx>
                <c:rich>
                  <a:bodyPr/>
                  <a:lstStyle/>
                  <a:p>
                    <a:fld id="{8C28DCA4-B15F-4720-8AAC-5F2C7C75B16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6580392156862748"/>
                      <c:h val="0.211386172932992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67.391021545630892</c:v>
                </c:pt>
                <c:pt idx="1">
                  <c:v>32.608978454369108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28354048964218459"/>
          <c:y val="3.091786498752634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9114042170189674"/>
          <c:y val="0.21216265591082009"/>
          <c:w val="0.70314812343372346"/>
          <c:h val="0.72149089840133951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2530409921774712E-2"/>
                  <c:y val="-0.5065595380526281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64334687826766"/>
                      <c:h val="0.227190273887221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61.179504137766479</c:v>
                </c:pt>
                <c:pt idx="1">
                  <c:v>38.820495862233507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4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423651992896475"/>
          <c:y val="0.17822528288530712"/>
          <c:w val="0.69115105206232674"/>
          <c:h val="0.82177471711469297"/>
        </c:manualLayout>
      </c:layout>
      <c:barChart>
        <c:barDir val="bar"/>
        <c:grouping val="clustered"/>
        <c:dLbls/>
        <c:gapWidth val="93"/>
        <c:axId val="63971328"/>
        <c:axId val="63972864"/>
      </c:barChart>
      <c:catAx>
        <c:axId val="639713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3972864"/>
        <c:crosses val="autoZero"/>
        <c:auto val="1"/>
        <c:lblAlgn val="ctr"/>
        <c:lblOffset val="100"/>
      </c:catAx>
      <c:valAx>
        <c:axId val="63972864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extTo"/>
        <c:crossAx val="63971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035416492586426"/>
          <c:y val="1.600922953706579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0374675045599306"/>
          <c:y val="0.14810324898699428"/>
          <c:w val="0.52015175025125793"/>
          <c:h val="0.8257482760571859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Түмэнцогт</c:v>
                </c:pt>
                <c:pt idx="1">
                  <c:v>Эрдэнэцагаан</c:v>
                </c:pt>
                <c:pt idx="2">
                  <c:v>Сүхбаатар</c:v>
                </c:pt>
                <c:pt idx="3">
                  <c:v>Асгат</c:v>
                </c:pt>
                <c:pt idx="4">
                  <c:v>Дарьганга</c:v>
                </c:pt>
                <c:pt idx="5">
                  <c:v>Мөнххаан</c:v>
                </c:pt>
                <c:pt idx="6">
                  <c:v>Халзан</c:v>
                </c:pt>
                <c:pt idx="7">
                  <c:v>Наран</c:v>
                </c:pt>
                <c:pt idx="8">
                  <c:v>Уулбаян</c:v>
                </c:pt>
                <c:pt idx="9">
                  <c:v>Онгон</c:v>
                </c:pt>
                <c:pt idx="10">
                  <c:v>Түвшинширээ</c:v>
                </c:pt>
                <c:pt idx="11">
                  <c:v>Баяндэлгэр</c:v>
                </c:pt>
                <c:pt idx="12">
                  <c:v>Баруун-Урт</c:v>
                </c:pt>
              </c:strCache>
            </c:strRef>
          </c:cat>
          <c:val>
            <c:numRef>
              <c:f>'ХАА 1 2'!$M$77:$M$89</c:f>
              <c:numCache>
                <c:formatCode>0.0</c:formatCode>
                <c:ptCount val="13"/>
                <c:pt idx="0">
                  <c:v>0.3660000000000001</c:v>
                </c:pt>
                <c:pt idx="1">
                  <c:v>2.3199999999999994</c:v>
                </c:pt>
                <c:pt idx="2">
                  <c:v>2.8939999999999997</c:v>
                </c:pt>
                <c:pt idx="3">
                  <c:v>3.8419999999999996</c:v>
                </c:pt>
                <c:pt idx="4">
                  <c:v>5.0590000000000002</c:v>
                </c:pt>
                <c:pt idx="5">
                  <c:v>5.4989999999999997</c:v>
                </c:pt>
                <c:pt idx="6">
                  <c:v>6.24</c:v>
                </c:pt>
                <c:pt idx="7">
                  <c:v>7.06</c:v>
                </c:pt>
                <c:pt idx="8">
                  <c:v>9.0970000000000013</c:v>
                </c:pt>
                <c:pt idx="9">
                  <c:v>24.439999999999998</c:v>
                </c:pt>
                <c:pt idx="10">
                  <c:v>27.911999999999999</c:v>
                </c:pt>
                <c:pt idx="11">
                  <c:v>34.524000000000001</c:v>
                </c:pt>
                <c:pt idx="12">
                  <c:v>35.066000000000003</c:v>
                </c:pt>
              </c:numCache>
            </c:numRef>
          </c:val>
        </c:ser>
        <c:dLbls/>
        <c:gapWidth val="93"/>
        <c:axId val="63931520"/>
        <c:axId val="63933056"/>
      </c:barChart>
      <c:catAx>
        <c:axId val="639315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933056"/>
        <c:crosses val="autoZero"/>
        <c:auto val="1"/>
        <c:lblAlgn val="ctr"/>
        <c:lblOffset val="100"/>
      </c:catAx>
      <c:valAx>
        <c:axId val="63933056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639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144095676805412"/>
          <c:y val="3.32550275317213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6199095022624445E-2"/>
          <c:y val="0.24960161299976064"/>
          <c:w val="0.93363499245852211"/>
          <c:h val="0.57955171175484799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79646"/>
            </a:solidFill>
            <a:ln>
              <a:solidFill>
                <a:srgbClr val="F79646"/>
              </a:solidFill>
            </a:ln>
            <a:effectLst/>
          </c:spPr>
          <c:dLbls>
            <c:dLbl>
              <c:idx val="0"/>
              <c:layout>
                <c:manualLayout>
                  <c:x val="8.333333333333335E-3"/>
                  <c:y val="-6.9444444444444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96E-3"/>
                  <c:y val="-5.5555555555555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8.4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19734962061194E-3"/>
                  <c:y val="-0.313603887359348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164.3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>
                  <c:v>7259</c:v>
                </c:pt>
                <c:pt idx="1">
                  <c:v>8442</c:v>
                </c:pt>
                <c:pt idx="2">
                  <c:v>164319</c:v>
                </c:pt>
              </c:numCache>
            </c:numRef>
          </c:val>
        </c:ser>
        <c:dLbls/>
        <c:overlap val="100"/>
        <c:axId val="64108800"/>
        <c:axId val="64155648"/>
      </c:barChart>
      <c:catAx>
        <c:axId val="64108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55648"/>
        <c:crosses val="autoZero"/>
        <c:auto val="1"/>
        <c:lblAlgn val="ctr"/>
        <c:lblOffset val="100"/>
      </c:catAx>
      <c:valAx>
        <c:axId val="64155648"/>
        <c:scaling>
          <c:orientation val="minMax"/>
        </c:scaling>
        <c:delete val="1"/>
        <c:axPos val="l"/>
        <c:numFmt formatCode="#\ ##0" sourceLinked="1"/>
        <c:majorTickMark val="none"/>
        <c:tickLblPos val="nextTo"/>
        <c:crossAx val="641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4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dPt>
            <c:idx val="1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11"/>
            <c:spPr>
              <a:solidFill>
                <a:srgbClr val="4F81BD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205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506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mend2'!$C$13:$O$13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'eruul mend2'!$C$14:$O$14</c:f>
              <c:numCache>
                <c:formatCode>General</c:formatCode>
                <c:ptCount val="13"/>
                <c:pt idx="0">
                  <c:v>100</c:v>
                </c:pt>
                <c:pt idx="1">
                  <c:v>132</c:v>
                </c:pt>
                <c:pt idx="2">
                  <c:v>180</c:v>
                </c:pt>
                <c:pt idx="3">
                  <c:v>154</c:v>
                </c:pt>
                <c:pt idx="4">
                  <c:v>252</c:v>
                </c:pt>
                <c:pt idx="5">
                  <c:v>283</c:v>
                </c:pt>
                <c:pt idx="6">
                  <c:v>184</c:v>
                </c:pt>
                <c:pt idx="7">
                  <c:v>191</c:v>
                </c:pt>
                <c:pt idx="8">
                  <c:v>203</c:v>
                </c:pt>
                <c:pt idx="9">
                  <c:v>476</c:v>
                </c:pt>
                <c:pt idx="10">
                  <c:v>205</c:v>
                </c:pt>
                <c:pt idx="11">
                  <c:v>261</c:v>
                </c:pt>
                <c:pt idx="12">
                  <c:v>506</c:v>
                </c:pt>
              </c:numCache>
            </c:numRef>
          </c:val>
        </c:ser>
        <c:dLbls/>
        <c:overlap val="-25"/>
        <c:axId val="62020224"/>
        <c:axId val="62030208"/>
      </c:barChart>
      <c:catAx>
        <c:axId val="620202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030208"/>
        <c:crosses val="autoZero"/>
        <c:auto val="1"/>
        <c:lblAlgn val="ctr"/>
        <c:lblOffset val="100"/>
      </c:catAx>
      <c:valAx>
        <c:axId val="620302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6202022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200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</a:t>
            </a:r>
            <a:r>
              <a:rPr lang="en-US" sz="1200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1" i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</a:t>
            </a:r>
            <a:endParaRPr lang="en-US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025465825036335"/>
          <c:y val="2.518574986306488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33333333333334E-2"/>
          <c:y val="0.24223535230501175"/>
          <c:w val="0.93888888888888999"/>
          <c:h val="0.649130774328938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79646"/>
            </a:solidFill>
            <a:ln>
              <a:solidFill>
                <a:srgbClr val="F79646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2'!$M$122:$O$122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'ХАА 1 2'!$M$123:$O$123</c:f>
              <c:numCache>
                <c:formatCode>#\ ##0</c:formatCode>
                <c:ptCount val="3"/>
                <c:pt idx="0">
                  <c:v>2370</c:v>
                </c:pt>
                <c:pt idx="1">
                  <c:v>228</c:v>
                </c:pt>
                <c:pt idx="2">
                  <c:v>387</c:v>
                </c:pt>
              </c:numCache>
            </c:numRef>
          </c:val>
        </c:ser>
        <c:dLbls/>
        <c:gapWidth val="119"/>
        <c:overlap val="-27"/>
        <c:axId val="64232832"/>
        <c:axId val="64246912"/>
      </c:barChart>
      <c:catAx>
        <c:axId val="64232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246912"/>
        <c:crosses val="autoZero"/>
        <c:auto val="1"/>
        <c:lblAlgn val="ctr"/>
        <c:lblOffset val="100"/>
      </c:catAx>
      <c:valAx>
        <c:axId val="64246912"/>
        <c:scaling>
          <c:orientation val="minMax"/>
        </c:scaling>
        <c:delete val="1"/>
        <c:axPos val="l"/>
        <c:numFmt formatCode="#\ ##0" sourceLinked="1"/>
        <c:majorTickMark val="none"/>
        <c:tickLblPos val="nextTo"/>
        <c:crossAx val="6423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58E-2"/>
          <c:y val="6.4814814814814825E-2"/>
          <c:w val="0.93888888888888899"/>
          <c:h val="0.69548629337999412"/>
        </c:manualLayout>
      </c:layout>
      <c:bar3DChart>
        <c:barDir val="col"/>
        <c:grouping val="clustered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2.5000000000000001E-2"/>
                  <c:y val="-2.77777777777778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5E-2"/>
                  <c:y val="-3.24074074074074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7E-2"/>
                  <c:y val="-2.77777777777778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434</c:v>
                </c:pt>
                <c:pt idx="1">
                  <c:v>450</c:v>
                </c:pt>
                <c:pt idx="2">
                  <c:v>1177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1.1111111111111115E-2"/>
                  <c:y val="-1.38888888888888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7E-2"/>
                  <c:y val="-1.38888888888888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31E-2"/>
                  <c:y val="-1.85185185185186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172</c:v>
                </c:pt>
                <c:pt idx="1">
                  <c:v>77</c:v>
                </c:pt>
                <c:pt idx="2">
                  <c:v>105</c:v>
                </c:pt>
              </c:numCache>
            </c:numRef>
          </c:val>
        </c:ser>
        <c:dLbls/>
        <c:shape val="box"/>
        <c:axId val="82206720"/>
        <c:axId val="82208256"/>
        <c:axId val="0"/>
      </c:bar3DChart>
      <c:catAx>
        <c:axId val="82206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82208256"/>
        <c:crosses val="autoZero"/>
        <c:auto val="1"/>
        <c:lblAlgn val="ctr"/>
        <c:lblOffset val="100"/>
      </c:catAx>
      <c:valAx>
        <c:axId val="82208256"/>
        <c:scaling>
          <c:orientation val="minMax"/>
        </c:scaling>
        <c:delete val="1"/>
        <c:axPos val="l"/>
        <c:numFmt formatCode="#\ ##0" sourceLinked="1"/>
        <c:tickLblPos val="nextTo"/>
        <c:crossAx val="822067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350980217874912E-2"/>
          <c:y val="0.87933690580344126"/>
          <c:w val="0.89020537028626656"/>
          <c:h val="7.899642752989212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4192325213079709"/>
          <c:y val="5.3921568627450962E-2"/>
          <c:w val="0.53311665829005417"/>
          <c:h val="0.89215686274509809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dLbls>
            <c:dLbl>
              <c:idx val="0"/>
              <c:layout>
                <c:manualLayout>
                  <c:x val="4.7222222222222228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906E-2"/>
                  <c:y val="-3.87596899224820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48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854122844573475E-2"/>
                  <c:y val="-5.151321070485176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43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277777777777777"/>
                  <c:y val="-7.1058610649413982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22222222222222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8573109212412279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Боловсролгүй</c:v>
                </c:pt>
                <c:pt idx="1">
                  <c:v>Магистр, доктор</c:v>
                </c:pt>
                <c:pt idx="2">
                  <c:v>Бага</c:v>
                </c:pt>
                <c:pt idx="3">
                  <c:v>Тусгай мэргэжлийн дунд 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3.1948881789137383E-3</c:v>
                </c:pt>
                <c:pt idx="1">
                  <c:v>6.3897763578274766E-3</c:v>
                </c:pt>
                <c:pt idx="2">
                  <c:v>1.2779552715654953E-2</c:v>
                </c:pt>
                <c:pt idx="3">
                  <c:v>6.7092651757188523E-2</c:v>
                </c:pt>
                <c:pt idx="4">
                  <c:v>9.5846645367412178E-2</c:v>
                </c:pt>
                <c:pt idx="5">
                  <c:v>0.12460063897763581</c:v>
                </c:pt>
                <c:pt idx="6">
                  <c:v>0.15974440894568692</c:v>
                </c:pt>
                <c:pt idx="7">
                  <c:v>0.53035143769968074</c:v>
                </c:pt>
              </c:numCache>
            </c:numRef>
          </c:val>
        </c:ser>
        <c:dLbls/>
        <c:gapWidth val="101"/>
        <c:overlap val="100"/>
        <c:axId val="85750144"/>
        <c:axId val="85751680"/>
      </c:barChart>
      <c:catAx>
        <c:axId val="85750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751680"/>
        <c:crosses val="autoZero"/>
        <c:auto val="1"/>
        <c:lblAlgn val="ctr"/>
        <c:lblOffset val="100"/>
      </c:catAx>
      <c:valAx>
        <c:axId val="85751680"/>
        <c:scaling>
          <c:orientation val="minMax"/>
        </c:scaling>
        <c:delete val="1"/>
        <c:axPos val="b"/>
        <c:numFmt formatCode="0.0%" sourceLinked="1"/>
        <c:tickLblPos val="nextTo"/>
        <c:crossAx val="8575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4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дүгээр сарын байдлаар </a:t>
            </a:r>
          </a:p>
        </c:rich>
      </c:tx>
      <c:layout>
        <c:manualLayout>
          <c:xMode val="edge"/>
          <c:yMode val="edge"/>
          <c:x val="0.22649168253399571"/>
          <c:y val="2.37720287756213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28E-2"/>
          <c:y val="0.18097222222222228"/>
          <c:w val="0.96882748848742473"/>
          <c:h val="0.72088764946048423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848</c:v>
                </c:pt>
                <c:pt idx="1">
                  <c:v>1044</c:v>
                </c:pt>
                <c:pt idx="2">
                  <c:v>1104</c:v>
                </c:pt>
                <c:pt idx="3">
                  <c:v>1157</c:v>
                </c:pt>
                <c:pt idx="4">
                  <c:v>1075</c:v>
                </c:pt>
                <c:pt idx="5">
                  <c:v>1556</c:v>
                </c:pt>
                <c:pt idx="6">
                  <c:v>182</c:v>
                </c:pt>
                <c:pt idx="7">
                  <c:v>750</c:v>
                </c:pt>
                <c:pt idx="8">
                  <c:v>769</c:v>
                </c:pt>
                <c:pt idx="9">
                  <c:v>313</c:v>
                </c:pt>
              </c:numCache>
            </c:numRef>
          </c:val>
        </c:ser>
        <c:dLbls/>
        <c:gapWidth val="103"/>
        <c:overlap val="-27"/>
        <c:axId val="85980288"/>
        <c:axId val="85981824"/>
      </c:barChart>
      <c:catAx>
        <c:axId val="85980288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981824"/>
        <c:crosses val="autoZero"/>
        <c:auto val="1"/>
        <c:lblAlgn val="ctr"/>
        <c:lblOffset val="100"/>
      </c:catAx>
      <c:valAx>
        <c:axId val="85981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tickLblPos val="nextTo"/>
        <c:crossAx val="85980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4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705458539405608"/>
          <c:y val="2.777766331944725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53</c:v>
                </c:pt>
                <c:pt idx="1">
                  <c:v>57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</c:ser>
        <c:dLbls/>
        <c:gapWidth val="219"/>
        <c:overlap val="-27"/>
        <c:axId val="86017920"/>
        <c:axId val="86019456"/>
      </c:barChart>
      <c:catAx>
        <c:axId val="860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019456"/>
        <c:crosses val="autoZero"/>
        <c:auto val="1"/>
        <c:lblAlgn val="ctr"/>
        <c:lblOffset val="100"/>
      </c:catAx>
      <c:valAx>
        <c:axId val="860194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601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128.9</c:v>
                </c:pt>
                <c:pt idx="1">
                  <c:v>264.3</c:v>
                </c:pt>
                <c:pt idx="2">
                  <c:v>209.7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2014.I-IV</c:v>
                </c:pt>
                <c:pt idx="1">
                  <c:v>2015.I-IV</c:v>
                </c:pt>
                <c:pt idx="2">
                  <c:v>2016.I-IV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43</c:v>
                </c:pt>
                <c:pt idx="1">
                  <c:v>81.900000000000006</c:v>
                </c:pt>
                <c:pt idx="2">
                  <c:v>89.1</c:v>
                </c:pt>
              </c:numCache>
            </c:numRef>
          </c:val>
        </c:ser>
        <c:dLbls/>
        <c:gapWidth val="219"/>
        <c:overlap val="-27"/>
        <c:axId val="104485632"/>
        <c:axId val="104487168"/>
      </c:barChart>
      <c:catAx>
        <c:axId val="104485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487168"/>
        <c:crosses val="autoZero"/>
        <c:auto val="1"/>
        <c:lblAlgn val="ctr"/>
        <c:lblOffset val="100"/>
      </c:catAx>
      <c:valAx>
        <c:axId val="104487168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1044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4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үгээ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7699991333174184"/>
          <c:y val="3.24236142361340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62E-2"/>
          <c:y val="0.18097222222222256"/>
          <c:w val="0.96882748848742473"/>
          <c:h val="0.72088764946048534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solidFill>
                <a:schemeClr val="accent2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77</c:v>
                </c:pt>
                <c:pt idx="1">
                  <c:v>57</c:v>
                </c:pt>
                <c:pt idx="2">
                  <c:v>68</c:v>
                </c:pt>
                <c:pt idx="3">
                  <c:v>56</c:v>
                </c:pt>
                <c:pt idx="4">
                  <c:v>73</c:v>
                </c:pt>
                <c:pt idx="5">
                  <c:v>75</c:v>
                </c:pt>
                <c:pt idx="6">
                  <c:v>103</c:v>
                </c:pt>
                <c:pt idx="7">
                  <c:v>129</c:v>
                </c:pt>
                <c:pt idx="8">
                  <c:v>125</c:v>
                </c:pt>
                <c:pt idx="9">
                  <c:v>109</c:v>
                </c:pt>
              </c:numCache>
            </c:numRef>
          </c:val>
        </c:ser>
        <c:dLbls/>
        <c:gapWidth val="80"/>
        <c:overlap val="-27"/>
        <c:axId val="104659200"/>
        <c:axId val="104882176"/>
      </c:barChart>
      <c:catAx>
        <c:axId val="104659200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04882176"/>
        <c:crosses val="autoZero"/>
        <c:auto val="1"/>
        <c:lblAlgn val="ctr"/>
        <c:lblOffset val="100"/>
      </c:catAx>
      <c:valAx>
        <c:axId val="104882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tickLblPos val="nextTo"/>
        <c:crossAx val="104659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3761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561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4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22.xml"/><Relationship Id="rId5" Type="http://schemas.openxmlformats.org/officeDocument/2006/relationships/image" Target="../media/image11.jpeg"/><Relationship Id="rId15" Type="http://schemas.openxmlformats.org/officeDocument/2006/relationships/chart" Target="../charts/chart26.xm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chart" Target="../charts/chart21.xml"/><Relationship Id="rId1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981571"/>
              </p:ext>
            </p:extLst>
          </p:nvPr>
        </p:nvGraphicFramePr>
        <p:xfrm>
          <a:off x="811666" y="1107535"/>
          <a:ext cx="3003883" cy="540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0696547"/>
              </p:ext>
            </p:extLst>
          </p:nvPr>
        </p:nvGraphicFramePr>
        <p:xfrm>
          <a:off x="811666" y="1014800"/>
          <a:ext cx="3003883" cy="549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2722488"/>
              </p:ext>
            </p:extLst>
          </p:nvPr>
        </p:nvGraphicFramePr>
        <p:xfrm>
          <a:off x="4276090" y="1052326"/>
          <a:ext cx="4355301" cy="267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715813"/>
              </p:ext>
            </p:extLst>
          </p:nvPr>
        </p:nvGraphicFramePr>
        <p:xfrm>
          <a:off x="4276090" y="3883660"/>
          <a:ext cx="4610100" cy="252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07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03262" y="525463"/>
            <a:ext cx="8440737" cy="246221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1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449263"/>
            <a:ext cx="8458200" cy="338554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</a:t>
            </a:r>
            <a:r>
              <a:rPr lang="mn-MN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ЗАСГИЙН</a:t>
            </a:r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183066"/>
              </p:ext>
            </p:extLst>
          </p:nvPr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10 393.2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9 861.7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9 191.5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7 148.9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6 948.0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6 251.2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149.9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164.9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3 094.4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2 748.8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2 756.6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853555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34 506.5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59 206.4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41 980.5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31 136.4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54 508.3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36 996.0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451.3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2 941.2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4 230.9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4 533.2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4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1066800" y="1295400"/>
          <a:ext cx="35242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2192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762000" y="4114800"/>
          <a:ext cx="769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77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4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4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144893"/>
              </p:ext>
            </p:extLst>
          </p:nvPr>
        </p:nvGraphicFramePr>
        <p:xfrm>
          <a:off x="756029" y="1701800"/>
          <a:ext cx="4106485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4561575"/>
              </p:ext>
            </p:extLst>
          </p:nvPr>
        </p:nvGraphicFramePr>
        <p:xfrm>
          <a:off x="5005389" y="1517352"/>
          <a:ext cx="4029075" cy="246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4445885"/>
              </p:ext>
            </p:extLst>
          </p:nvPr>
        </p:nvGraphicFramePr>
        <p:xfrm>
          <a:off x="756029" y="4288137"/>
          <a:ext cx="8083171" cy="241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089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6986873"/>
              </p:ext>
            </p:extLst>
          </p:nvPr>
        </p:nvGraphicFramePr>
        <p:xfrm>
          <a:off x="827087" y="1207294"/>
          <a:ext cx="4037014" cy="291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1092487"/>
              </p:ext>
            </p:extLst>
          </p:nvPr>
        </p:nvGraphicFramePr>
        <p:xfrm>
          <a:off x="5030787" y="1230312"/>
          <a:ext cx="4043364" cy="28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5451435"/>
              </p:ext>
            </p:extLst>
          </p:nvPr>
        </p:nvGraphicFramePr>
        <p:xfrm>
          <a:off x="827086" y="4343400"/>
          <a:ext cx="8088313" cy="239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58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4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4469948"/>
              </p:ext>
            </p:extLst>
          </p:nvPr>
        </p:nvGraphicFramePr>
        <p:xfrm>
          <a:off x="762000" y="1084709"/>
          <a:ext cx="3335337" cy="554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1170585"/>
              </p:ext>
            </p:extLst>
          </p:nvPr>
        </p:nvGraphicFramePr>
        <p:xfrm>
          <a:off x="4354573" y="1544840"/>
          <a:ext cx="4637027" cy="126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0837336"/>
              </p:ext>
            </p:extLst>
          </p:nvPr>
        </p:nvGraphicFramePr>
        <p:xfrm>
          <a:off x="4295775" y="2986325"/>
          <a:ext cx="4543425" cy="371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312175"/>
              </p:ext>
            </p:extLst>
          </p:nvPr>
        </p:nvGraphicFramePr>
        <p:xfrm>
          <a:off x="838200" y="914400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59 166.5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57 430.6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54 492.0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13 828.6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17 050.7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17 145.1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4 412.9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3 876.4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5 089.5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1 183.6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1 207.3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26 405.6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26 721.9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11 231.0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057.6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12 415.2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963.4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936.0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93 841.6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94 302.0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90 842.4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30 319.4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524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35 187.5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4838533"/>
              </p:ext>
            </p:extLst>
          </p:nvPr>
        </p:nvGraphicFramePr>
        <p:xfrm>
          <a:off x="914402" y="4267200"/>
          <a:ext cx="3962400" cy="219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1861030"/>
              </p:ext>
            </p:extLst>
          </p:nvPr>
        </p:nvGraphicFramePr>
        <p:xfrm>
          <a:off x="4852329" y="4267199"/>
          <a:ext cx="3682072" cy="213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8343538"/>
              </p:ext>
            </p:extLst>
          </p:nvPr>
        </p:nvGraphicFramePr>
        <p:xfrm>
          <a:off x="1300162" y="1524000"/>
          <a:ext cx="7005638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1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238250" y="925513"/>
          <a:ext cx="7677150" cy="27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7078237"/>
              </p:ext>
            </p:extLst>
          </p:nvPr>
        </p:nvGraphicFramePr>
        <p:xfrm>
          <a:off x="1131888" y="989468"/>
          <a:ext cx="7326312" cy="260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6949319"/>
              </p:ext>
            </p:extLst>
          </p:nvPr>
        </p:nvGraphicFramePr>
        <p:xfrm>
          <a:off x="1066800" y="3698876"/>
          <a:ext cx="3733800" cy="262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2870500"/>
              </p:ext>
            </p:extLst>
          </p:nvPr>
        </p:nvGraphicFramePr>
        <p:xfrm>
          <a:off x="4811712" y="3716889"/>
          <a:ext cx="3722688" cy="253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824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705600"/>
            <a:ext cx="8229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99" y="5356610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814296" y="5346780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864151" y="5314143"/>
            <a:ext cx="1222017" cy="120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312427" y="3745816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mn-MN" altLang="en-US" sz="1200" b="1" dirty="0" smtClean="0">
                <a:latin typeface="Arial" charset="0"/>
              </a:rPr>
              <a:t>хувь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00600" y="3607275"/>
            <a:ext cx="4191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3485" y="5364095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647934" y="1153343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Мал төллөлт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мян.тол, жил бүрийн эхний 4 дүгээр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1520512"/>
              </p:ext>
            </p:extLst>
          </p:nvPr>
        </p:nvGraphicFramePr>
        <p:xfrm>
          <a:off x="773302" y="1135063"/>
          <a:ext cx="3653690" cy="543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579985"/>
              </p:ext>
            </p:extLst>
          </p:nvPr>
        </p:nvGraphicFramePr>
        <p:xfrm>
          <a:off x="4692195" y="1677520"/>
          <a:ext cx="4348708" cy="181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39373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0209308"/>
              </p:ext>
            </p:extLst>
          </p:nvPr>
        </p:nvGraphicFramePr>
        <p:xfrm>
          <a:off x="3419418" y="4121304"/>
          <a:ext cx="1781176" cy="15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5080693"/>
              </p:ext>
            </p:extLst>
          </p:nvPr>
        </p:nvGraphicFramePr>
        <p:xfrm>
          <a:off x="4533746" y="4134115"/>
          <a:ext cx="1609385" cy="16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7829400"/>
              </p:ext>
            </p:extLst>
          </p:nvPr>
        </p:nvGraphicFramePr>
        <p:xfrm>
          <a:off x="5640573" y="4100079"/>
          <a:ext cx="1412629" cy="141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0956484"/>
              </p:ext>
            </p:extLst>
          </p:nvPr>
        </p:nvGraphicFramePr>
        <p:xfrm>
          <a:off x="6625224" y="4121304"/>
          <a:ext cx="1619250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6115544"/>
              </p:ext>
            </p:extLst>
          </p:nvPr>
        </p:nvGraphicFramePr>
        <p:xfrm>
          <a:off x="7632980" y="4100079"/>
          <a:ext cx="1511020" cy="139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4428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740</Words>
  <Application>Microsoft Office PowerPoint</Application>
  <PresentationFormat>On-screen Show (4:3)</PresentationFormat>
  <Paragraphs>242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Altantsetseg_Ts</cp:lastModifiedBy>
  <cp:revision>103</cp:revision>
  <dcterms:created xsi:type="dcterms:W3CDTF">2006-08-16T00:00:00Z</dcterms:created>
  <dcterms:modified xsi:type="dcterms:W3CDTF">2016-05-12T23:59:44Z</dcterms:modified>
</cp:coreProperties>
</file>