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4" r:id="rId4"/>
    <p:sldId id="265" r:id="rId5"/>
    <p:sldId id="266" r:id="rId6"/>
    <p:sldId id="270" r:id="rId7"/>
    <p:sldId id="271" r:id="rId8"/>
    <p:sldId id="272" r:id="rId9"/>
    <p:sldId id="267" r:id="rId10"/>
    <p:sldId id="268" r:id="rId11"/>
    <p:sldId id="269" r:id="rId12"/>
    <p:sldId id="27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eruul%20mend,%20une_5%20sar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eruul%20mend,%20une_5%20sar1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eruul%20mend,%20une_5%20sar1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 dirty="0">
                <a:latin typeface="Arial" pitchFamily="34" charset="0"/>
              </a:rPr>
              <a:t>Эндсэн хүүхдийн тоо, эхний </a:t>
            </a:r>
            <a:r>
              <a:rPr lang="en-US" sz="1100" baseline="0" dirty="0" smtClean="0">
                <a:latin typeface="Arial" pitchFamily="34" charset="0"/>
              </a:rPr>
              <a:t>5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84"/>
          <c:w val="0.93888888888889122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159448600"/>
        <c:axId val="159448984"/>
      </c:barChart>
      <c:catAx>
        <c:axId val="15944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9448984"/>
        <c:crosses val="autoZero"/>
        <c:auto val="1"/>
        <c:lblAlgn val="ctr"/>
        <c:lblOffset val="100"/>
        <c:noMultiLvlLbl val="0"/>
      </c:catAx>
      <c:valAx>
        <c:axId val="15944898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1594486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0270971277359496"/>
          <c:w val="0.66547313164801902"/>
          <c:h val="0.868960542315362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Асгат</c:v>
                </c:pt>
                <c:pt idx="1">
                  <c:v>Халзан</c:v>
                </c:pt>
                <c:pt idx="2">
                  <c:v>Наран</c:v>
                </c:pt>
                <c:pt idx="3">
                  <c:v>Баяндэлгэр</c:v>
                </c:pt>
                <c:pt idx="4">
                  <c:v>Онгон</c:v>
                </c:pt>
                <c:pt idx="5">
                  <c:v>Сүхбаатар</c:v>
                </c:pt>
                <c:pt idx="6">
                  <c:v>Түвшинширээ</c:v>
                </c:pt>
                <c:pt idx="7">
                  <c:v>Дарьганга</c:v>
                </c:pt>
                <c:pt idx="8">
                  <c:v>Уулбаян</c:v>
                </c:pt>
                <c:pt idx="9">
                  <c:v>Түмэнцогт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7</c:v>
                </c:pt>
                <c:pt idx="9">
                  <c:v>8</c:v>
                </c:pt>
                <c:pt idx="10">
                  <c:v>15</c:v>
                </c:pt>
                <c:pt idx="11">
                  <c:v>21</c:v>
                </c:pt>
                <c:pt idx="1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2626400"/>
        <c:axId val="182626792"/>
      </c:barChart>
      <c:catAx>
        <c:axId val="18262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626792"/>
        <c:crosses val="autoZero"/>
        <c:auto val="1"/>
        <c:lblAlgn val="ctr"/>
        <c:lblOffset val="100"/>
        <c:noMultiLvlLbl val="0"/>
      </c:catAx>
      <c:valAx>
        <c:axId val="182626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62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2.9333422874379518E-2"/>
          <c:y val="8.5349152060773315E-2"/>
          <c:w val="0.94133332101487055"/>
          <c:h val="0.67617163326889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146</c:v>
                </c:pt>
                <c:pt idx="1">
                  <c:v>159</c:v>
                </c:pt>
                <c:pt idx="2">
                  <c:v>137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2627576"/>
        <c:axId val="182627968"/>
      </c:barChart>
      <c:catAx>
        <c:axId val="18262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2627968"/>
        <c:crosses val="autoZero"/>
        <c:auto val="1"/>
        <c:lblAlgn val="ctr"/>
        <c:lblOffset val="100"/>
        <c:noMultiLvlLbl val="0"/>
      </c:catAx>
      <c:valAx>
        <c:axId val="182627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6275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038473956420447"/>
          <c:y val="0.13103850139187273"/>
          <c:w val="0.72796297248743258"/>
          <c:h val="0.8445725193541228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Асгат</c:v>
                </c:pt>
                <c:pt idx="1">
                  <c:v>Түвшинширээ</c:v>
                </c:pt>
                <c:pt idx="2">
                  <c:v>Халзан</c:v>
                </c:pt>
                <c:pt idx="3">
                  <c:v>Баяндэлгэр</c:v>
                </c:pt>
                <c:pt idx="4">
                  <c:v>Онгон</c:v>
                </c:pt>
                <c:pt idx="5">
                  <c:v>Дарьганга</c:v>
                </c:pt>
                <c:pt idx="6">
                  <c:v>Наран</c:v>
                </c:pt>
                <c:pt idx="7">
                  <c:v>Сүхбаатар</c:v>
                </c:pt>
                <c:pt idx="8">
                  <c:v>Уулбаян</c:v>
                </c:pt>
                <c:pt idx="9">
                  <c:v>Түмэнцогт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16</c:v>
                </c:pt>
                <c:pt idx="11">
                  <c:v>19</c:v>
                </c:pt>
                <c:pt idx="12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82628752"/>
        <c:axId val="182629144"/>
      </c:barChart>
      <c:catAx>
        <c:axId val="18262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629144"/>
        <c:crosses val="autoZero"/>
        <c:auto val="1"/>
        <c:lblAlgn val="ctr"/>
        <c:lblOffset val="100"/>
        <c:noMultiLvlLbl val="0"/>
      </c:catAx>
      <c:valAx>
        <c:axId val="182629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6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Зээлийн өрийн үлдэгдэл тэрбум төгрөг</a:t>
            </a:r>
          </a:p>
        </c:rich>
      </c:tx>
      <c:layout>
        <c:manualLayout>
          <c:xMode val="edge"/>
          <c:yMode val="edge"/>
          <c:x val="0.11786501687289087"/>
          <c:y val="5.35661671323342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695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2012.V</c:v>
                </c:pt>
                <c:pt idx="1">
                  <c:v>2013.V</c:v>
                </c:pt>
                <c:pt idx="2">
                  <c:v>2014.V</c:v>
                </c:pt>
                <c:pt idx="3">
                  <c:v>2015.V</c:v>
                </c:pt>
                <c:pt idx="4">
                  <c:v>2016.V</c:v>
                </c:pt>
              </c:strCache>
            </c:strRef>
          </c:cat>
          <c:val>
            <c:numRef>
              <c:f>'grafic (2)'!$B$4:$B$8</c:f>
              <c:numCache>
                <c:formatCode>###\ ##0.0</c:formatCode>
                <c:ptCount val="5"/>
                <c:pt idx="0">
                  <c:v>36.6</c:v>
                </c:pt>
                <c:pt idx="1">
                  <c:v>55.3</c:v>
                </c:pt>
                <c:pt idx="2">
                  <c:v>80.400000000000006</c:v>
                </c:pt>
                <c:pt idx="3" formatCode="General">
                  <c:v>95.4</c:v>
                </c:pt>
                <c:pt idx="4" formatCode="0.0">
                  <c:v>92.3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2786984"/>
        <c:axId val="182787376"/>
      </c:barChart>
      <c:catAx>
        <c:axId val="18278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2787376"/>
        <c:crosses val="autoZero"/>
        <c:auto val="1"/>
        <c:lblAlgn val="ctr"/>
        <c:lblOffset val="100"/>
        <c:noMultiLvlLbl val="0"/>
      </c:catAx>
      <c:valAx>
        <c:axId val="182787376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182786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Хадгаламжийн үлдэгдэл тэрбум төгрөг</a:t>
            </a:r>
            <a:endParaRPr lang="en-US" sz="1200"/>
          </a:p>
        </c:rich>
      </c:tx>
      <c:layout>
        <c:manualLayout>
          <c:xMode val="edge"/>
          <c:yMode val="edge"/>
          <c:x val="0.1079449279366395"/>
          <c:y val="5.952383742212102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2012.V</c:v>
                </c:pt>
                <c:pt idx="1">
                  <c:v>2013.V</c:v>
                </c:pt>
                <c:pt idx="2">
                  <c:v>2014.V</c:v>
                </c:pt>
                <c:pt idx="3">
                  <c:v>2015.V</c:v>
                </c:pt>
                <c:pt idx="4">
                  <c:v>2016.V</c:v>
                </c:pt>
              </c:strCache>
            </c:strRef>
          </c:cat>
          <c:val>
            <c:numRef>
              <c:f>'grafic (2)'!$C$4:$C$8</c:f>
              <c:numCache>
                <c:formatCode>###\ ##0.0</c:formatCode>
                <c:ptCount val="5"/>
                <c:pt idx="0">
                  <c:v>21.9</c:v>
                </c:pt>
                <c:pt idx="1">
                  <c:v>30.5</c:v>
                </c:pt>
                <c:pt idx="2">
                  <c:v>33.700000000000003</c:v>
                </c:pt>
                <c:pt idx="3" formatCode="General">
                  <c:v>33.4</c:v>
                </c:pt>
                <c:pt idx="4" formatCode="0.0">
                  <c:v>40.700000000000003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2788160"/>
        <c:axId val="182788552"/>
      </c:barChart>
      <c:catAx>
        <c:axId val="1827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2788552"/>
        <c:crosses val="autoZero"/>
        <c:auto val="1"/>
        <c:lblAlgn val="ctr"/>
        <c:lblOffset val="100"/>
        <c:noMultiLvlLbl val="0"/>
      </c:catAx>
      <c:valAx>
        <c:axId val="182788552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18278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72395481132547E-2"/>
          <c:y val="2.1594126821103884E-2"/>
          <c:w val="0.90077471757078398"/>
          <c:h val="0.77277431625394655"/>
        </c:manualLayout>
      </c:layout>
      <c:lineChart>
        <c:grouping val="standard"/>
        <c:varyColors val="0"/>
        <c:ser>
          <c:idx val="0"/>
          <c:order val="0"/>
          <c:tx>
            <c:v>2014</c:v>
          </c:tx>
          <c:dLbls>
            <c:dLbl>
              <c:idx val="0"/>
              <c:layout>
                <c:manualLayout>
                  <c:x val="-6.0164968461911696E-2"/>
                  <c:y val="-5.024154589371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164968461911696E-2"/>
                  <c:y val="-6.183574879227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401746724890827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224163027656477E-2"/>
                  <c:y val="-3.86473429951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342552159146046E-2"/>
                  <c:y val="-6.183574879227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579330422125177E-2"/>
                  <c:y val="-3.864734299516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6579330422125254E-2"/>
                  <c:y val="-4.251207729468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579330422125177E-2"/>
                  <c:y val="-3.091787439613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2401746724890973E-2"/>
                  <c:y val="-4.251207729468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8520135856380396E-2"/>
                  <c:y val="-4.637681159420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4342552159146046E-2"/>
                  <c:y val="-4.637681159420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2401746724890827E-2"/>
                  <c:y val="-3.86473429951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(2)'!$P$4:$P$15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(2)'!$Q$4:$Q$15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 formatCode="0.0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109.9</c:v>
                </c:pt>
                <c:pt idx="11">
                  <c:v>111.3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dLbls>
            <c:dLbl>
              <c:idx val="0"/>
              <c:layout>
                <c:manualLayout>
                  <c:x val="-6.0164968461911696E-2"/>
                  <c:y val="-2.616759861539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283357593401279E-2"/>
                  <c:y val="-3.466179771006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401746724890827E-2"/>
                  <c:y val="-2.153782951044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283357593401265E-2"/>
                  <c:y val="-3.623173190307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164968461911696E-2"/>
                  <c:y val="-4.396120050211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638524987869965E-2"/>
                  <c:y val="-5.942013770017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0460941290635615E-2"/>
                  <c:y val="-5.1690669101145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2401746724890758E-2"/>
                  <c:y val="-5.1690669101145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0460941290635615E-2"/>
                  <c:y val="-4.85909696070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579330422125184E-2"/>
                  <c:y val="-4.6296169500551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0756914119359534E-2"/>
                  <c:y val="-4.9356004412491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934497816593885E-2"/>
                  <c:y val="-6.171493780668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(2)'!$P$4:$P$15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(2)'!$R$4:$R$15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  <c:smooth val="0"/>
        </c:ser>
        <c:ser>
          <c:idx val="2"/>
          <c:order val="2"/>
          <c:tx>
            <c:v>2016</c:v>
          </c:tx>
          <c:dLbls>
            <c:dLbl>
              <c:idx val="0"/>
              <c:layout>
                <c:manualLayout>
                  <c:x val="-5.6283357593401265E-2"/>
                  <c:y val="-1.545893719806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342552159146025E-2"/>
                  <c:y val="-3.86473429951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16496846191173E-2"/>
                  <c:y val="-3.091787439613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579330422125149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3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(2)'!$P$4:$P$15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(2)'!$S$4:$S$15</c:f>
              <c:numCache>
                <c:formatCode>General</c:formatCode>
                <c:ptCount val="12"/>
                <c:pt idx="0" formatCode="0.0">
                  <c:v>100.2</c:v>
                </c:pt>
                <c:pt idx="1">
                  <c:v>100.3</c:v>
                </c:pt>
                <c:pt idx="2">
                  <c:v>101.2</c:v>
                </c:pt>
                <c:pt idx="3">
                  <c:v>102.5</c:v>
                </c:pt>
                <c:pt idx="4">
                  <c:v>102.3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89336"/>
        <c:axId val="182789728"/>
      </c:lineChart>
      <c:catAx>
        <c:axId val="182789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2789728"/>
        <c:crosses val="autoZero"/>
        <c:auto val="1"/>
        <c:lblAlgn val="ctr"/>
        <c:lblOffset val="100"/>
        <c:noMultiLvlLbl val="0"/>
      </c:catAx>
      <c:valAx>
        <c:axId val="182789728"/>
        <c:scaling>
          <c:orientation val="minMax"/>
          <c:max val="112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ysClr val="windowText" lastClr="000000">
                <a:alpha val="37000"/>
              </a:sysClr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278933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2012.I-V</c:v>
                </c:pt>
                <c:pt idx="1">
                  <c:v>2013.I-V</c:v>
                </c:pt>
                <c:pt idx="2">
                  <c:v>2014.I-V</c:v>
                </c:pt>
                <c:pt idx="3">
                  <c:v>2015.I-V</c:v>
                </c:pt>
                <c:pt idx="4">
                  <c:v>2016.I-V</c:v>
                </c:pt>
              </c:strCache>
            </c:strRef>
          </c:cat>
          <c:val>
            <c:numRef>
              <c:f>'Tosov (2)'!$C$14:$C$18</c:f>
              <c:numCache>
                <c:formatCode>###\ ##0.0</c:formatCode>
                <c:ptCount val="5"/>
                <c:pt idx="0">
                  <c:v>3.1</c:v>
                </c:pt>
                <c:pt idx="1">
                  <c:v>16</c:v>
                </c:pt>
                <c:pt idx="2">
                  <c:v>21.2</c:v>
                </c:pt>
                <c:pt idx="3" formatCode="General">
                  <c:v>17.100000000000001</c:v>
                </c:pt>
                <c:pt idx="4" formatCode="General">
                  <c:v>19.600000000000001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1280608"/>
        <c:axId val="181281000"/>
      </c:barChart>
      <c:catAx>
        <c:axId val="1812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1281000"/>
        <c:crosses val="autoZero"/>
        <c:auto val="1"/>
        <c:lblAlgn val="ctr"/>
        <c:lblOffset val="100"/>
        <c:noMultiLvlLbl val="0"/>
      </c:catAx>
      <c:valAx>
        <c:axId val="181281000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181280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17965296004666084"/>
          <c:w val="0.93888888888888999"/>
          <c:h val="0.72205813560562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2012.I-V</c:v>
                </c:pt>
                <c:pt idx="1">
                  <c:v>2013.I-V</c:v>
                </c:pt>
                <c:pt idx="2">
                  <c:v>2014.I-V</c:v>
                </c:pt>
                <c:pt idx="3">
                  <c:v>2015.I-V</c:v>
                </c:pt>
                <c:pt idx="4">
                  <c:v>2016.I-V</c:v>
                </c:pt>
              </c:strCache>
            </c:strRef>
          </c:cat>
          <c:val>
            <c:numRef>
              <c:f>'Tosov (2)'!$B$14:$B$18</c:f>
              <c:numCache>
                <c:formatCode>###\ ##0.0</c:formatCode>
                <c:ptCount val="5"/>
                <c:pt idx="0">
                  <c:v>4.9000000000000004</c:v>
                </c:pt>
                <c:pt idx="1">
                  <c:v>22.6</c:v>
                </c:pt>
                <c:pt idx="2">
                  <c:v>20.399999999999999</c:v>
                </c:pt>
                <c:pt idx="3" formatCode="0.0">
                  <c:v>19</c:v>
                </c:pt>
                <c:pt idx="4" formatCode="General">
                  <c:v>17.600000000000001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1281784"/>
        <c:axId val="181282176"/>
      </c:barChart>
      <c:catAx>
        <c:axId val="18128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1282176"/>
        <c:crosses val="autoZero"/>
        <c:auto val="1"/>
        <c:lblAlgn val="ctr"/>
        <c:lblOffset val="100"/>
        <c:noMultiLvlLbl val="0"/>
      </c:catAx>
      <c:valAx>
        <c:axId val="181282176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181281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100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mn-MN" sz="1100" baseline="0">
                <a:latin typeface="Arial" panose="020B0604020202020204" pitchFamily="34" charset="0"/>
                <a:cs typeface="Arial" panose="020B0604020202020204" pitchFamily="34" charset="0"/>
              </a:rPr>
              <a:t> 2016 оны 5-р сарын зарлага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94570095692279"/>
          <c:y val="0.31936606515734828"/>
          <c:w val="0.65370010378454635"/>
          <c:h val="0.593407373374102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8769020487167032E-2"/>
                  <c:y val="-9.92622401073105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112037822462051E-2"/>
                  <c:y val="-2.1462105969148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87468254019716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954086936974844E-2"/>
                  <c:y val="6.5323089973560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348568161726725"/>
                  <c:y val="0.136348473402970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7753176219099678"/>
                  <c:y val="0.106387342649981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0866054658202515"/>
                  <c:y val="-5.36561240348476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A23C599-30CD-4B93-AB44-D9E7F0BE8368}" type="CATEGORYNAME">
                      <a:rPr lang="mn-MN" i="1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i="1" baseline="0"/>
                      <a:t>
</a:t>
                    </a:r>
                    <a:fld id="{DCE629B1-7249-46A9-A7ED-83CFE10202EA}" type="PERCENTAGE">
                      <a:rPr lang="mn-MN" baseline="0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mn-MN" i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8.6307061461501092E-2"/>
                  <c:y val="-0.10731052984574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919605128637417E-2"/>
                  <c:y val="-0.44988560584013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8037747186360523E-2"/>
                  <c:y val="-9.82953877017773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577153809409563"/>
                  <c:y val="-4.5607124945047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3278009455615553E-2"/>
                  <c:y val="-8.31656606304493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4177045702141833E-2"/>
                  <c:y val="-5.6338028169014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14160409331318882"/>
                  <c:y val="-5.4985820696829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Sheet4!$A$2:$A$15</c:f>
              <c:strCache>
                <c:ptCount val="14"/>
                <c:pt idx="0">
                  <c:v>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хамгаалал</c:v>
                </c:pt>
                <c:pt idx="10">
                  <c:v> Урсгал шилжүүлэг</c:v>
                </c:pt>
                <c:pt idx="11">
                  <c:v> Татаас</c:v>
                </c:pt>
                <c:pt idx="12">
                  <c:v> Хөрөнгийн  зардал</c:v>
                </c:pt>
                <c:pt idx="13">
                  <c:v> Эргэн төлөгдөх төлбөрийг хассан цэвэр зээл</c:v>
                </c:pt>
              </c:strCache>
            </c:strRef>
          </c:cat>
          <c:val>
            <c:numRef>
              <c:f>Sheet4!$B$2:$B$15</c:f>
              <c:numCache>
                <c:formatCode>General</c:formatCode>
                <c:ptCount val="14"/>
                <c:pt idx="0">
                  <c:v>41.7</c:v>
                </c:pt>
                <c:pt idx="1">
                  <c:v>4.5999999999999996</c:v>
                </c:pt>
                <c:pt idx="2">
                  <c:v>14.2</c:v>
                </c:pt>
                <c:pt idx="3">
                  <c:v>1.8</c:v>
                </c:pt>
                <c:pt idx="4">
                  <c:v>5.0999999999999996</c:v>
                </c:pt>
                <c:pt idx="5">
                  <c:v>0.6</c:v>
                </c:pt>
                <c:pt idx="6">
                  <c:v>3.3</c:v>
                </c:pt>
                <c:pt idx="7">
                  <c:v>0.3</c:v>
                </c:pt>
                <c:pt idx="8">
                  <c:v>2.6</c:v>
                </c:pt>
                <c:pt idx="9">
                  <c:v>8.9</c:v>
                </c:pt>
                <c:pt idx="10">
                  <c:v>2.6</c:v>
                </c:pt>
                <c:pt idx="11">
                  <c:v>0.2</c:v>
                </c:pt>
                <c:pt idx="12">
                  <c:v>12.8</c:v>
                </c:pt>
                <c:pt idx="13">
                  <c:v>1.3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төллөлт, мян.тол, сумдаар,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2'!$S$2:$S$14</c:f>
              <c:strCache>
                <c:ptCount val="13"/>
                <c:pt idx="0">
                  <c:v>Түмэнцогт</c:v>
                </c:pt>
                <c:pt idx="1">
                  <c:v>Наран</c:v>
                </c:pt>
                <c:pt idx="2">
                  <c:v>Асгат</c:v>
                </c:pt>
                <c:pt idx="3">
                  <c:v>Халзан</c:v>
                </c:pt>
                <c:pt idx="4">
                  <c:v>Дарьганга</c:v>
                </c:pt>
                <c:pt idx="5">
                  <c:v>Онгон</c:v>
                </c:pt>
                <c:pt idx="6">
                  <c:v>Баяндэлгэр</c:v>
                </c:pt>
                <c:pt idx="7">
                  <c:v>Сүхбаатар</c:v>
                </c:pt>
                <c:pt idx="8">
                  <c:v>Түвшинширээ</c:v>
                </c:pt>
                <c:pt idx="9">
                  <c:v>Уулбаян</c:v>
                </c:pt>
                <c:pt idx="10">
                  <c:v>Эрдэнэцагаан</c:v>
                </c:pt>
                <c:pt idx="11">
                  <c:v>Баруун-Урт</c:v>
                </c:pt>
                <c:pt idx="12">
                  <c:v>Мөнххаан</c:v>
                </c:pt>
              </c:strCache>
            </c:strRef>
          </c:cat>
          <c:val>
            <c:numRef>
              <c:f>'ХАА 1 2'!$T$2:$T$14</c:f>
              <c:numCache>
                <c:formatCode>0.0</c:formatCode>
                <c:ptCount val="13"/>
                <c:pt idx="0">
                  <c:v>26.57</c:v>
                </c:pt>
                <c:pt idx="1">
                  <c:v>39.082999999999998</c:v>
                </c:pt>
                <c:pt idx="2">
                  <c:v>39.524999999999999</c:v>
                </c:pt>
                <c:pt idx="3">
                  <c:v>44.481999999999999</c:v>
                </c:pt>
                <c:pt idx="4">
                  <c:v>59.917000000000002</c:v>
                </c:pt>
                <c:pt idx="5">
                  <c:v>73.748000000000005</c:v>
                </c:pt>
                <c:pt idx="6">
                  <c:v>77.304000000000002</c:v>
                </c:pt>
                <c:pt idx="7">
                  <c:v>78.513999999999996</c:v>
                </c:pt>
                <c:pt idx="8">
                  <c:v>79.710999999999999</c:v>
                </c:pt>
                <c:pt idx="9">
                  <c:v>86.022000000000006</c:v>
                </c:pt>
                <c:pt idx="10">
                  <c:v>89.668000000000006</c:v>
                </c:pt>
                <c:pt idx="11">
                  <c:v>130.28700000000001</c:v>
                </c:pt>
                <c:pt idx="12">
                  <c:v>137.25399999999999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axId val="185674176"/>
        <c:axId val="185674568"/>
      </c:barChart>
      <c:catAx>
        <c:axId val="18567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5674568"/>
        <c:crosses val="autoZero"/>
        <c:auto val="1"/>
        <c:lblAlgn val="ctr"/>
        <c:lblOffset val="100"/>
        <c:noMultiLvlLbl val="0"/>
      </c:catAx>
      <c:valAx>
        <c:axId val="18567456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crossAx val="18567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 dirty="0" smtClean="0">
                <a:latin typeface="Arial" pitchFamily="34" charset="0"/>
              </a:rPr>
              <a:t> 5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84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22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529</c:v>
                </c:pt>
                <c:pt idx="1">
                  <c:v>565</c:v>
                </c:pt>
                <c:pt idx="2">
                  <c:v>525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530</c:v>
                </c:pt>
                <c:pt idx="1">
                  <c:v>569</c:v>
                </c:pt>
                <c:pt idx="2">
                  <c:v>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159583600"/>
        <c:axId val="159583984"/>
      </c:barChart>
      <c:catAx>
        <c:axId val="15958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9583984"/>
        <c:crosses val="autoZero"/>
        <c:auto val="1"/>
        <c:lblAlgn val="ctr"/>
        <c:lblOffset val="100"/>
        <c:noMultiLvlLbl val="0"/>
      </c:catAx>
      <c:valAx>
        <c:axId val="15958398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159583600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8.7306448143426918E-2"/>
          <c:w val="0.93888888888888888"/>
          <c:h val="0.741498247053309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'ХАА 1 2'!$Q$19:$S$19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'ХАА 1 2'!$Q$20:$S$20</c:f>
              <c:numCache>
                <c:formatCode>#\ ##0.0</c:formatCode>
                <c:ptCount val="3"/>
                <c:pt idx="0" formatCode="0.0">
                  <c:v>893.25199999999995</c:v>
                </c:pt>
                <c:pt idx="1">
                  <c:v>1028.6120000000001</c:v>
                </c:pt>
                <c:pt idx="2" formatCode="0.0">
                  <c:v>962.08500000000004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1282960"/>
        <c:axId val="185675744"/>
      </c:barChart>
      <c:catAx>
        <c:axId val="18128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5675744"/>
        <c:crosses val="autoZero"/>
        <c:auto val="1"/>
        <c:lblAlgn val="ctr"/>
        <c:lblOffset val="100"/>
        <c:noMultiLvlLbl val="0"/>
      </c:catAx>
      <c:valAx>
        <c:axId val="1856757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812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736624139190157"/>
          <c:y val="3.108002347398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20745115886292"/>
          <c:y val="0.18142510962438221"/>
          <c:w val="0.63470723907609872"/>
          <c:h val="0.66281796454723751"/>
        </c:manualLayout>
      </c:layout>
      <c:pieChart>
        <c:varyColors val="1"/>
        <c:ser>
          <c:idx val="0"/>
          <c:order val="0"/>
          <c:tx>
            <c:strRef>
              <c:f>'ХАА 1 2'!$W$1</c:f>
              <c:strCache>
                <c:ptCount val="1"/>
                <c:pt idx="0">
                  <c:v>Ингэ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5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7051790502454688E-2"/>
                  <c:y val="-2.9651603235254505E-3"/>
                </c:manualLayout>
              </c:layout>
              <c:tx>
                <c:rich>
                  <a:bodyPr/>
                  <a:lstStyle/>
                  <a:p>
                    <a:fld id="{21AAB9CE-84BA-4C0E-9926-F25C9B5760EE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2'!$X$1:$Y$1</c:f>
              <c:numCache>
                <c:formatCode>0.0</c:formatCode>
                <c:ptCount val="2"/>
                <c:pt idx="0">
                  <c:v>30.392464678178964</c:v>
                </c:pt>
                <c:pt idx="1">
                  <c:v>69.607535321821032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166695829687956"/>
          <c:y val="5.0454664953894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16856226305045"/>
          <c:y val="0.15025429827654746"/>
          <c:w val="0.65853076698746005"/>
          <c:h val="0.64950961075479519"/>
        </c:manualLayout>
      </c:layout>
      <c:pieChart>
        <c:varyColors val="1"/>
        <c:ser>
          <c:idx val="0"/>
          <c:order val="0"/>
          <c:tx>
            <c:strRef>
              <c:f>'ХАА 1 2'!$W$2</c:f>
              <c:strCache>
                <c:ptCount val="1"/>
                <c:pt idx="0">
                  <c:v>Гүү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explosion val="17"/>
          <c:dPt>
            <c:idx val="0"/>
            <c:bubble3D val="0"/>
            <c:explosion val="5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3143482064741907E-2"/>
                  <c:y val="9.5730170573423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2C7D90B-AF7A-4BA7-AC74-1E359738DFC4}" type="VALU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25925925925924"/>
                      <c:h val="0.204566151205220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2'!$X$2:$Y$2</c:f>
              <c:numCache>
                <c:formatCode>0.0</c:formatCode>
                <c:ptCount val="2"/>
                <c:pt idx="0">
                  <c:v>61.954810865701958</c:v>
                </c:pt>
                <c:pt idx="1">
                  <c:v>38.045189134298042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5842964287293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54364476370279"/>
          <c:y val="0.18995646502271049"/>
          <c:w val="0.66158055854384423"/>
          <c:h val="0.68769464864301089"/>
        </c:manualLayout>
      </c:layout>
      <c:pieChart>
        <c:varyColors val="1"/>
        <c:ser>
          <c:idx val="0"/>
          <c:order val="0"/>
          <c:tx>
            <c:strRef>
              <c:f>'ХАА 1 2'!$W$3</c:f>
              <c:strCache>
                <c:ptCount val="1"/>
                <c:pt idx="0">
                  <c:v>Үнээ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6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1730005468623848E-2"/>
                  <c:y val="-0.507475129524016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E0DFB28-76DB-4C76-993F-8B9098BC6C29}" type="VALU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2250594538419575"/>
                      <c:h val="0.183373267458718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2'!$X$3:$Y$3</c:f>
              <c:numCache>
                <c:formatCode>0.0</c:formatCode>
                <c:ptCount val="2"/>
                <c:pt idx="0">
                  <c:v>61.647004675274339</c:v>
                </c:pt>
                <c:pt idx="1">
                  <c:v>38.352995324725661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527001862197394"/>
          <c:y val="2.2535204603096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84082136791724"/>
          <c:y val="0.19430164752684331"/>
          <c:w val="0.61915701713756366"/>
          <c:h val="0.66829624020456091"/>
        </c:manualLayout>
      </c:layout>
      <c:pieChart>
        <c:varyColors val="1"/>
        <c:ser>
          <c:idx val="0"/>
          <c:order val="0"/>
          <c:tx>
            <c:strRef>
              <c:f>'ХАА 1 2'!$W$4</c:f>
              <c:strCache>
                <c:ptCount val="1"/>
                <c:pt idx="0">
                  <c:v>Эм хонь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9647985178323589E-3"/>
                  <c:y val="-7.52685663396854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C28DCA4-B15F-4720-8AAC-5F2C7C75B16D}" type="VALU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1764705882358"/>
                      <c:h val="0.211386172932992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2'!$X$4:$Y$4</c:f>
              <c:numCache>
                <c:formatCode>0.0</c:formatCode>
                <c:ptCount val="2"/>
                <c:pt idx="0">
                  <c:v>75.843049055120161</c:v>
                </c:pt>
                <c:pt idx="1">
                  <c:v>24.156950944879839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354048964218453"/>
          <c:y val="3.0917864987526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49902872310454"/>
          <c:y val="0.20169524844756409"/>
          <c:w val="0.65041742663523006"/>
          <c:h val="0.66738463467316844"/>
        </c:manualLayout>
      </c:layout>
      <c:pieChart>
        <c:varyColors val="1"/>
        <c:ser>
          <c:idx val="0"/>
          <c:order val="0"/>
          <c:tx>
            <c:strRef>
              <c:f>'ХАА 1 2'!$W$5</c:f>
              <c:strCache>
                <c:ptCount val="1"/>
                <c:pt idx="0">
                  <c:v>Эм ямаа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explosion val="6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6307466167193449E-2"/>
                  <c:y val="-0.601903331870880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AB434A3-B363-440A-B380-CB3AF0037362}" type="VALU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65136182030643"/>
                      <c:h val="0.207907204849291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2'!$X$5:$Y$5</c:f>
              <c:numCache>
                <c:formatCode>0.0</c:formatCode>
                <c:ptCount val="2"/>
                <c:pt idx="0">
                  <c:v>70.470537511982158</c:v>
                </c:pt>
                <c:pt idx="1">
                  <c:v>29.529462488017842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45151779169203"/>
          <c:y val="1.6024138867257297E-2"/>
          <c:w val="0.60422546757306439"/>
          <c:h val="0.967951722265485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2'!$K$40:$K$52</c:f>
              <c:strCache>
                <c:ptCount val="13"/>
                <c:pt idx="0">
                  <c:v>Мөнххаан</c:v>
                </c:pt>
                <c:pt idx="1">
                  <c:v>Баруун-Урт</c:v>
                </c:pt>
                <c:pt idx="2">
                  <c:v>Эрдэнэцагаан</c:v>
                </c:pt>
                <c:pt idx="3">
                  <c:v>Уулбаян</c:v>
                </c:pt>
                <c:pt idx="4">
                  <c:v>Сүхбаатар</c:v>
                </c:pt>
                <c:pt idx="5">
                  <c:v>Түвшинширээ</c:v>
                </c:pt>
                <c:pt idx="6">
                  <c:v>Баяндэлгэр</c:v>
                </c:pt>
                <c:pt idx="7">
                  <c:v>Онгон</c:v>
                </c:pt>
                <c:pt idx="8">
                  <c:v>Дарьганга</c:v>
                </c:pt>
                <c:pt idx="9">
                  <c:v>Халзан</c:v>
                </c:pt>
                <c:pt idx="10">
                  <c:v>Асгат</c:v>
                </c:pt>
                <c:pt idx="11">
                  <c:v>Наран</c:v>
                </c:pt>
                <c:pt idx="12">
                  <c:v>Түмэнцогт</c:v>
                </c:pt>
              </c:strCache>
            </c:strRef>
          </c:cat>
          <c:val>
            <c:numRef>
              <c:f>'ХАА 1 2'!$L$40:$L$52</c:f>
              <c:numCache>
                <c:formatCode>0.0</c:formatCode>
                <c:ptCount val="13"/>
                <c:pt idx="0">
                  <c:v>136.18600000000001</c:v>
                </c:pt>
                <c:pt idx="1">
                  <c:v>126.218</c:v>
                </c:pt>
                <c:pt idx="2">
                  <c:v>89.48</c:v>
                </c:pt>
                <c:pt idx="3">
                  <c:v>84.997</c:v>
                </c:pt>
                <c:pt idx="4">
                  <c:v>79.465000000000003</c:v>
                </c:pt>
                <c:pt idx="5">
                  <c:v>77.843999999999994</c:v>
                </c:pt>
                <c:pt idx="6">
                  <c:v>72.97</c:v>
                </c:pt>
                <c:pt idx="7">
                  <c:v>72.635999999999996</c:v>
                </c:pt>
                <c:pt idx="8">
                  <c:v>58.902000000000001</c:v>
                </c:pt>
                <c:pt idx="9">
                  <c:v>44.311999999999998</c:v>
                </c:pt>
                <c:pt idx="10">
                  <c:v>38.491</c:v>
                </c:pt>
                <c:pt idx="11">
                  <c:v>38.359000000000002</c:v>
                </c:pt>
                <c:pt idx="12">
                  <c:v>26.206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187031440"/>
        <c:axId val="187031832"/>
      </c:barChart>
      <c:catAx>
        <c:axId val="18703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031832"/>
        <c:crosses val="autoZero"/>
        <c:auto val="1"/>
        <c:lblAlgn val="ctr"/>
        <c:lblOffset val="100"/>
        <c:noMultiLvlLbl val="0"/>
      </c:catAx>
      <c:valAx>
        <c:axId val="18703183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8703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Төл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бойжилт, таван төрлөөр, мян.тол, 201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эхний 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788451443569555"/>
          <c:y val="2.77777777777778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555555555555582E-2"/>
          <c:y val="0.22361687183468262"/>
          <c:w val="0.93888888888888988"/>
          <c:h val="0.636576097001959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2'!$R$57:$R$61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'ХАА 1 2'!$S$57:$S$61</c:f>
              <c:numCache>
                <c:formatCode>0.0</c:formatCode>
                <c:ptCount val="5"/>
                <c:pt idx="0">
                  <c:v>0.93799999999999994</c:v>
                </c:pt>
                <c:pt idx="1">
                  <c:v>48.241</c:v>
                </c:pt>
                <c:pt idx="2">
                  <c:v>50.061999999999998</c:v>
                </c:pt>
                <c:pt idx="3">
                  <c:v>516.64700000000005</c:v>
                </c:pt>
                <c:pt idx="4">
                  <c:v>330.178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27"/>
        <c:axId val="187032616"/>
        <c:axId val="187033008"/>
      </c:barChart>
      <c:catAx>
        <c:axId val="18703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7033008"/>
        <c:crosses val="autoZero"/>
        <c:auto val="1"/>
        <c:lblAlgn val="ctr"/>
        <c:lblOffset val="100"/>
        <c:noMultiLvlLbl val="0"/>
      </c:catAx>
      <c:valAx>
        <c:axId val="1870330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703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5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867781453133398"/>
          <c:y val="0.13796801640960618"/>
          <c:w val="0.64245705939111508"/>
          <c:h val="0.83732063933218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2'!$L$75:$L$87</c:f>
              <c:strCache>
                <c:ptCount val="13"/>
                <c:pt idx="0">
                  <c:v>Түмэнцогт</c:v>
                </c:pt>
                <c:pt idx="1">
                  <c:v>Эрдэнэцагаан</c:v>
                </c:pt>
                <c:pt idx="2">
                  <c:v>Сүхбаатар</c:v>
                </c:pt>
                <c:pt idx="3">
                  <c:v>Асгат</c:v>
                </c:pt>
                <c:pt idx="4">
                  <c:v>Дарьганга</c:v>
                </c:pt>
                <c:pt idx="5">
                  <c:v>Мөнххаан</c:v>
                </c:pt>
                <c:pt idx="6">
                  <c:v>Халзан</c:v>
                </c:pt>
                <c:pt idx="7">
                  <c:v>Наран</c:v>
                </c:pt>
                <c:pt idx="8">
                  <c:v>Уулбаян</c:v>
                </c:pt>
                <c:pt idx="9">
                  <c:v>Онгон</c:v>
                </c:pt>
                <c:pt idx="10">
                  <c:v>Түвшинширээ</c:v>
                </c:pt>
                <c:pt idx="11">
                  <c:v>Баруун-Урт</c:v>
                </c:pt>
                <c:pt idx="12">
                  <c:v>Баяндэлгэр</c:v>
                </c:pt>
              </c:strCache>
            </c:strRef>
          </c:cat>
          <c:val>
            <c:numRef>
              <c:f>'ХАА 1 2'!$M$75:$M$87</c:f>
              <c:numCache>
                <c:formatCode>0.0</c:formatCode>
                <c:ptCount val="13"/>
                <c:pt idx="0">
                  <c:v>0.51800000000000002</c:v>
                </c:pt>
                <c:pt idx="1">
                  <c:v>2.387</c:v>
                </c:pt>
                <c:pt idx="2">
                  <c:v>3.6539999999999999</c:v>
                </c:pt>
                <c:pt idx="3">
                  <c:v>4.1100000000000003</c:v>
                </c:pt>
                <c:pt idx="4">
                  <c:v>5.1050000000000004</c:v>
                </c:pt>
                <c:pt idx="5">
                  <c:v>6.43</c:v>
                </c:pt>
                <c:pt idx="6">
                  <c:v>6.9539999999999997</c:v>
                </c:pt>
                <c:pt idx="7">
                  <c:v>7.2640000000000002</c:v>
                </c:pt>
                <c:pt idx="8">
                  <c:v>10.4</c:v>
                </c:pt>
                <c:pt idx="9">
                  <c:v>24.44</c:v>
                </c:pt>
                <c:pt idx="10">
                  <c:v>32.381999999999998</c:v>
                </c:pt>
                <c:pt idx="11">
                  <c:v>35.066000000000003</c:v>
                </c:pt>
                <c:pt idx="12">
                  <c:v>40.152000000000001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187034184"/>
        <c:axId val="186908440"/>
      </c:barChart>
      <c:catAx>
        <c:axId val="187034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6908440"/>
        <c:crosses val="autoZero"/>
        <c:auto val="1"/>
        <c:lblAlgn val="ctr"/>
        <c:lblOffset val="100"/>
        <c:noMultiLvlLbl val="0"/>
      </c:catAx>
      <c:valAx>
        <c:axId val="18690844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8703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5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5555555555555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5558E-3"/>
                  <c:y val="-0.32815970851565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2'!$N$101:$P$101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'ХАА 1 2'!$N$102:$P$102</c:f>
              <c:numCache>
                <c:formatCode>#\ ##0</c:formatCode>
                <c:ptCount val="3"/>
                <c:pt idx="0">
                  <c:v>7259</c:v>
                </c:pt>
                <c:pt idx="1">
                  <c:v>10689</c:v>
                </c:pt>
                <c:pt idx="2">
                  <c:v>178862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908832"/>
        <c:axId val="186909616"/>
      </c:barChart>
      <c:catAx>
        <c:axId val="1869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6909616"/>
        <c:crosses val="autoZero"/>
        <c:auto val="1"/>
        <c:lblAlgn val="ctr"/>
        <c:lblOffset val="100"/>
        <c:noMultiLvlLbl val="0"/>
      </c:catAx>
      <c:valAx>
        <c:axId val="186909616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18690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сарын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байдлаар</a:t>
            </a:r>
          </a:p>
        </c:rich>
      </c:tx>
      <c:layout>
        <c:manualLayout>
          <c:xMode val="edge"/>
          <c:yMode val="edge"/>
          <c:x val="0.2104286521146882"/>
          <c:y val="3.718028780885148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9"/>
              <c:layout>
                <c:manualLayout>
                  <c:x val="0"/>
                  <c:y val="1.724137931034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842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'eruul mend2'!$E$13:$O$13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'eruul mend2'!$E$14:$O$14</c:f>
              <c:numCache>
                <c:formatCode>General</c:formatCode>
                <c:ptCount val="11"/>
                <c:pt idx="0">
                  <c:v>295</c:v>
                </c:pt>
                <c:pt idx="1">
                  <c:v>190</c:v>
                </c:pt>
                <c:pt idx="2">
                  <c:v>623</c:v>
                </c:pt>
                <c:pt idx="3">
                  <c:v>334</c:v>
                </c:pt>
                <c:pt idx="4">
                  <c:v>235</c:v>
                </c:pt>
                <c:pt idx="5">
                  <c:v>238</c:v>
                </c:pt>
                <c:pt idx="6">
                  <c:v>303</c:v>
                </c:pt>
                <c:pt idx="7">
                  <c:v>582</c:v>
                </c:pt>
                <c:pt idx="8">
                  <c:v>243</c:v>
                </c:pt>
                <c:pt idx="9">
                  <c:v>338</c:v>
                </c:pt>
                <c:pt idx="10">
                  <c:v>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9616384"/>
        <c:axId val="159616768"/>
      </c:barChart>
      <c:catAx>
        <c:axId val="15961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9616768"/>
        <c:crosses val="autoZero"/>
        <c:auto val="1"/>
        <c:lblAlgn val="ctr"/>
        <c:lblOffset val="100"/>
        <c:noMultiLvlLbl val="0"/>
      </c:catAx>
      <c:valAx>
        <c:axId val="15961676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59616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дугаар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2321609798775153"/>
          <c:w val="0.93888888888888988"/>
          <c:h val="0.65920494313210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2'!$M$122:$O$122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'ХАА 1 2'!$M$123:$O$123</c:f>
              <c:numCache>
                <c:formatCode>#\ ##0</c:formatCode>
                <c:ptCount val="3"/>
                <c:pt idx="0">
                  <c:v>2370</c:v>
                </c:pt>
                <c:pt idx="1">
                  <c:v>253</c:v>
                </c:pt>
                <c:pt idx="2">
                  <c:v>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232504808"/>
        <c:axId val="232505200"/>
      </c:barChart>
      <c:catAx>
        <c:axId val="23250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2505200"/>
        <c:crosses val="autoZero"/>
        <c:auto val="1"/>
        <c:lblAlgn val="ctr"/>
        <c:lblOffset val="100"/>
        <c:noMultiLvlLbl val="0"/>
      </c:catAx>
      <c:valAx>
        <c:axId val="232505200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23250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 dirty="0"/>
              <a:t>Тариалсан талбай </a:t>
            </a:r>
            <a:r>
              <a:rPr lang="mn-MN" b="1" dirty="0" smtClean="0"/>
              <a:t>га-р,</a:t>
            </a:r>
            <a:r>
              <a:rPr lang="mn-MN" b="1" baseline="0" dirty="0" smtClean="0"/>
              <a:t> 5-р сар</a:t>
            </a:r>
            <a:endParaRPr lang="mn-MN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ХАА6!$I$39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spPr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ХАА6!$H$40:$H$44</c:f>
              <c:strCache>
                <c:ptCount val="5"/>
                <c:pt idx="0">
                  <c:v>Хүнсний ногоо</c:v>
                </c:pt>
                <c:pt idx="1">
                  <c:v>Тэжээлийн ургамал</c:v>
                </c:pt>
                <c:pt idx="2">
                  <c:v>Төмс</c:v>
                </c:pt>
                <c:pt idx="3">
                  <c:v>Техникийн ургамал</c:v>
                </c:pt>
                <c:pt idx="4">
                  <c:v>Үр тариа</c:v>
                </c:pt>
              </c:strCache>
            </c:strRef>
          </c:cat>
          <c:val>
            <c:numRef>
              <c:f>ХАА6!$I$40:$I$44</c:f>
              <c:numCache>
                <c:formatCode>0.00</c:formatCode>
                <c:ptCount val="5"/>
                <c:pt idx="0" formatCode="General">
                  <c:v>9.4</c:v>
                </c:pt>
                <c:pt idx="1">
                  <c:v>20</c:v>
                </c:pt>
                <c:pt idx="2" formatCode="General">
                  <c:v>40.799999999999997</c:v>
                </c:pt>
                <c:pt idx="3" formatCode="#\ ##0.0">
                  <c:v>4550</c:v>
                </c:pt>
                <c:pt idx="4" formatCode="#\ ##0.0">
                  <c:v>6602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16"/>
        <c:axId val="235496360"/>
        <c:axId val="239457272"/>
      </c:barChart>
      <c:catAx>
        <c:axId val="235496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ail"/>
                <a:ea typeface="+mn-ea"/>
                <a:cs typeface="+mn-cs"/>
              </a:defRPr>
            </a:pPr>
            <a:endParaRPr lang="en-US"/>
          </a:p>
        </c:txPr>
        <c:crossAx val="239457272"/>
        <c:crosses val="autoZero"/>
        <c:auto val="1"/>
        <c:lblAlgn val="ctr"/>
        <c:lblOffset val="100"/>
        <c:noMultiLvlLbl val="0"/>
      </c:catAx>
      <c:valAx>
        <c:axId val="239457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549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Үр тариа тариалсан талбай /га-р</a:t>
            </a:r>
            <a:r>
              <a:rPr lang="mn-MN" sz="12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/, </a:t>
            </a:r>
          </a:p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5-р сар</a:t>
            </a:r>
            <a:endParaRPr lang="mn-MN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406768808449016"/>
          <c:y val="4.336024787302881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496516223017481"/>
          <c:y val="0.25128754130404241"/>
          <c:w val="0.41148811870324592"/>
          <c:h val="0.65249462101726452"/>
        </c:manualLayout>
      </c:layout>
      <c:pieChart>
        <c:varyColors val="1"/>
        <c:ser>
          <c:idx val="0"/>
          <c:order val="0"/>
          <c:tx>
            <c:strRef>
              <c:f>ХАА6!$E$51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8780209315423081E-2"/>
                  <c:y val="-6.28930792549784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7331834847881"/>
                      <c:h val="0.1445615372780641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1431274057646114E-2"/>
                  <c:y val="3.66563837824225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01891840352284"/>
                      <c:h val="9.867823364965619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3622884654680562"/>
                  <c:y val="-9.91665884506750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24936763182455"/>
                      <c:h val="0.1015508053989354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ХАА6!$D$52:$D$54</c:f>
              <c:strCache>
                <c:ptCount val="3"/>
                <c:pt idx="0">
                  <c:v>Буудай</c:v>
                </c:pt>
                <c:pt idx="1">
                  <c:v>арвай</c:v>
                </c:pt>
                <c:pt idx="2">
                  <c:v>Овъёос</c:v>
                </c:pt>
              </c:strCache>
            </c:strRef>
          </c:cat>
          <c:val>
            <c:numRef>
              <c:f>ХАА6!$E$52:$E$54</c:f>
              <c:numCache>
                <c:formatCode>General</c:formatCode>
                <c:ptCount val="3"/>
                <c:pt idx="0">
                  <c:v>5800</c:v>
                </c:pt>
                <c:pt idx="1">
                  <c:v>100</c:v>
                </c:pt>
                <c:pt idx="2">
                  <c:v>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Хүнсний</a:t>
            </a:r>
            <a:r>
              <a:rPr lang="mn-MN" sz="12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ногоо тариалсан талбай /</a:t>
            </a:r>
            <a:r>
              <a:rPr lang="mn-MN" sz="12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төрлөөр/,</a:t>
            </a:r>
          </a:p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5-р сар</a:t>
            </a:r>
            <a:endParaRPr lang="mn-MN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6671202471667"/>
          <c:y val="0.30930075496595577"/>
          <c:w val="0.57542240535639488"/>
          <c:h val="0.48781412616624364"/>
        </c:manualLayout>
      </c:layout>
      <c:pieChart>
        <c:varyColors val="1"/>
        <c:ser>
          <c:idx val="0"/>
          <c:order val="0"/>
          <c:tx>
            <c:strRef>
              <c:f>ХАА6!$E$39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817632361187704"/>
                  <c:y val="1.18747083107939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026027996500634E-2"/>
                  <c:y val="2.87489063867016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550043744531973"/>
                  <c:y val="-4.79545785943423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232959375035635E-2"/>
                  <c:y val="3.5353802921742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107720909886472E-2"/>
                  <c:y val="6.94386118401869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4791044965568401"/>
                  <c:y val="8.58477718309281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75122289246955"/>
                      <c:h val="0.11025316602216904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4310568755524988"/>
                  <c:y val="4.42252539184059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51386310531755"/>
                      <c:h val="6.444389932481343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3667322834645668"/>
                  <c:y val="-3.226596675415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6588561897387831E-2"/>
                  <c:y val="-9.33855223547031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495550087489064"/>
                  <c:y val="-4.14661708953047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ХАА6!$D$40:$D$49</c:f>
              <c:strCache>
                <c:ptCount val="10"/>
                <c:pt idx="0">
                  <c:v>Байцаа</c:v>
                </c:pt>
                <c:pt idx="1">
                  <c:v>Лууван</c:v>
                </c:pt>
                <c:pt idx="2">
                  <c:v>Шар манжин</c:v>
                </c:pt>
                <c:pt idx="3">
                  <c:v>Улаан манжин</c:v>
                </c:pt>
                <c:pt idx="4">
                  <c:v>Сонгино</c:v>
                </c:pt>
                <c:pt idx="5">
                  <c:v>Өргөст хэмх</c:v>
                </c:pt>
                <c:pt idx="6">
                  <c:v>Улаан лооль</c:v>
                </c:pt>
                <c:pt idx="7">
                  <c:v>Тарвас</c:v>
                </c:pt>
                <c:pt idx="8">
                  <c:v>Чинжүү</c:v>
                </c:pt>
                <c:pt idx="9">
                  <c:v>Бусад</c:v>
                </c:pt>
              </c:strCache>
            </c:strRef>
          </c:cat>
          <c:val>
            <c:numRef>
              <c:f>ХАА6!$E$40:$E$49</c:f>
              <c:numCache>
                <c:formatCode>General</c:formatCode>
                <c:ptCount val="10"/>
                <c:pt idx="0">
                  <c:v>0.2</c:v>
                </c:pt>
                <c:pt idx="1">
                  <c:v>2.2999999999999998</c:v>
                </c:pt>
                <c:pt idx="2">
                  <c:v>2.1</c:v>
                </c:pt>
                <c:pt idx="3">
                  <c:v>0.8</c:v>
                </c:pt>
                <c:pt idx="4">
                  <c:v>1.9</c:v>
                </c:pt>
                <c:pt idx="5">
                  <c:v>1.2</c:v>
                </c:pt>
                <c:pt idx="6">
                  <c:v>0.6</c:v>
                </c:pt>
                <c:pt idx="7">
                  <c:v>0.1</c:v>
                </c:pt>
                <c:pt idx="8">
                  <c:v>0.01</c:v>
                </c:pt>
                <c:pt idx="9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55555555555555E-2"/>
          <c:y val="6.4814814814814811E-2"/>
          <c:w val="0.93888888888888888"/>
          <c:h val="0.695486293379994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6666666666666666E-2"/>
                  <c:y val="-1.85185185185185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333333333333332E-3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666E-2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111111111111009E-2"/>
                  <c:y val="-1.38888888888888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'3'!$L$21:$O$21</c:f>
              <c:strCache>
                <c:ptCount val="4"/>
                <c:pt idx="0">
                  <c:v>2013.I-V</c:v>
                </c:pt>
                <c:pt idx="1">
                  <c:v>2014.I-V</c:v>
                </c:pt>
                <c:pt idx="2">
                  <c:v>2015.I-V</c:v>
                </c:pt>
                <c:pt idx="3">
                  <c:v>2016.I-V</c:v>
                </c:pt>
              </c:strCache>
            </c:strRef>
          </c:cat>
          <c:val>
            <c:numRef>
              <c:f>'3'!$L$22:$O$22</c:f>
              <c:numCache>
                <c:formatCode>#\ ##0</c:formatCode>
                <c:ptCount val="4"/>
                <c:pt idx="0">
                  <c:v>1160</c:v>
                </c:pt>
                <c:pt idx="1">
                  <c:v>550</c:v>
                </c:pt>
                <c:pt idx="2">
                  <c:v>751</c:v>
                </c:pt>
                <c:pt idx="3">
                  <c:v>2281</c:v>
                </c:pt>
              </c:numCache>
            </c:numRef>
          </c:val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2222222222222223E-2"/>
                  <c:y val="-1.38888888888889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666E-2"/>
                  <c:y val="-1.38888888888888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222222222222324E-2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22222222222018E-2"/>
                  <c:y val="-9.259259259259258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'3'!$L$21:$O$21</c:f>
              <c:strCache>
                <c:ptCount val="4"/>
                <c:pt idx="0">
                  <c:v>2013.I-V</c:v>
                </c:pt>
                <c:pt idx="1">
                  <c:v>2014.I-V</c:v>
                </c:pt>
                <c:pt idx="2">
                  <c:v>2015.I-V</c:v>
                </c:pt>
                <c:pt idx="3">
                  <c:v>2016.I-V</c:v>
                </c:pt>
              </c:strCache>
            </c:strRef>
          </c:cat>
          <c:val>
            <c:numRef>
              <c:f>'3'!$L$23:$O$23</c:f>
              <c:numCache>
                <c:formatCode>#\ ##0</c:formatCode>
                <c:ptCount val="4"/>
                <c:pt idx="0" formatCode="General">
                  <c:v>385</c:v>
                </c:pt>
                <c:pt idx="1">
                  <c:v>278</c:v>
                </c:pt>
                <c:pt idx="2">
                  <c:v>185</c:v>
                </c:pt>
                <c:pt idx="3">
                  <c:v>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683248"/>
        <c:axId val="159683640"/>
        <c:axId val="0"/>
      </c:bar3DChart>
      <c:catAx>
        <c:axId val="15968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59683640"/>
        <c:crosses val="autoZero"/>
        <c:auto val="1"/>
        <c:lblAlgn val="ctr"/>
        <c:lblOffset val="100"/>
        <c:noMultiLvlLbl val="0"/>
      </c:catAx>
      <c:valAx>
        <c:axId val="159683640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1596832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479724409448818E-2"/>
          <c:y val="0.87933690580344126"/>
          <c:w val="0.85318328958880141"/>
          <c:h val="7.89964275298921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42424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62816758150214"/>
          <c:y val="5.3921568627450983E-2"/>
          <c:w val="0.54330311160993516"/>
          <c:h val="0.8921568627450980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72222222222222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999999999999899E-2"/>
                  <c:y val="-3.87596899224820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333333333333334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287685086134835"/>
                  <c:y val="-8.9868242880141127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412032571652369"/>
                  <c:y val="-4.4934121440070564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059508151681485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30633510454845697"/>
                  <c:y val="-1.1233530360017641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837242359630418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'2'!$T$32:$Z$32</c:f>
              <c:strCache>
                <c:ptCount val="7"/>
                <c:pt idx="0">
                  <c:v>Боловсролгүй</c:v>
                </c:pt>
                <c:pt idx="1">
                  <c:v>Тусгай мэргэжлийн дунд </c:v>
                </c:pt>
                <c:pt idx="2">
                  <c:v>Бага</c:v>
                </c:pt>
                <c:pt idx="3">
                  <c:v>Суурь</c:v>
                </c:pt>
                <c:pt idx="4">
                  <c:v>Техник болон мэргэжлийн анхан шатны</c:v>
                </c:pt>
                <c:pt idx="5">
                  <c:v>Дээд </c:v>
                </c:pt>
                <c:pt idx="6">
                  <c:v>Бүрэн дунд </c:v>
                </c:pt>
              </c:strCache>
            </c:strRef>
          </c:cat>
          <c:val>
            <c:numRef>
              <c:f>'2'!$T$33:$Z$33</c:f>
              <c:numCache>
                <c:formatCode>0.0%</c:formatCode>
                <c:ptCount val="7"/>
                <c:pt idx="0">
                  <c:v>9.433962264150943E-3</c:v>
                </c:pt>
                <c:pt idx="1">
                  <c:v>2.3060796645702306E-2</c:v>
                </c:pt>
                <c:pt idx="2">
                  <c:v>2.4109014675052411E-2</c:v>
                </c:pt>
                <c:pt idx="3">
                  <c:v>0.10796645702306079</c:v>
                </c:pt>
                <c:pt idx="4">
                  <c:v>0.11006289308176101</c:v>
                </c:pt>
                <c:pt idx="5">
                  <c:v>0.16666666666666666</c:v>
                </c:pt>
                <c:pt idx="6">
                  <c:v>0.55870020964360589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183002352"/>
        <c:axId val="183002744"/>
      </c:barChart>
      <c:catAx>
        <c:axId val="18300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3002744"/>
        <c:crosses val="autoZero"/>
        <c:auto val="1"/>
        <c:lblAlgn val="ctr"/>
        <c:lblOffset val="100"/>
        <c:noMultiLvlLbl val="0"/>
      </c:catAx>
      <c:valAx>
        <c:axId val="18300274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83002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Бүртгэлтэй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ажилгүй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иргэдийн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тоо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,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жил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бүрийн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5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д</a:t>
            </a:r>
            <a:r>
              <a:rPr lang="mn-MN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угаа</a:t>
            </a: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р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сарын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байдлаар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</a:p>
        </c:rich>
      </c:tx>
      <c:layout>
        <c:manualLayout>
          <c:xMode val="edge"/>
          <c:yMode val="edge"/>
          <c:x val="0.26476431293766262"/>
          <c:y val="2.71460613457486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18097222222222226"/>
          <c:w val="0.96882748848742473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#\ ##0</c:formatCode>
                <c:ptCount val="10"/>
                <c:pt idx="0">
                  <c:v>847</c:v>
                </c:pt>
                <c:pt idx="1">
                  <c:v>1087</c:v>
                </c:pt>
                <c:pt idx="2">
                  <c:v>1108</c:v>
                </c:pt>
                <c:pt idx="3">
                  <c:v>1236</c:v>
                </c:pt>
                <c:pt idx="4">
                  <c:v>1164</c:v>
                </c:pt>
                <c:pt idx="5">
                  <c:v>1602</c:v>
                </c:pt>
                <c:pt idx="6">
                  <c:v>901</c:v>
                </c:pt>
                <c:pt idx="7">
                  <c:v>754</c:v>
                </c:pt>
                <c:pt idx="8">
                  <c:v>771</c:v>
                </c:pt>
                <c:pt idx="9">
                  <c:v>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83003528"/>
        <c:axId val="183003920"/>
      </c:barChart>
      <c:catAx>
        <c:axId val="1830035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3003920"/>
        <c:crosses val="autoZero"/>
        <c:auto val="1"/>
        <c:lblAlgn val="ctr"/>
        <c:lblOffset val="100"/>
        <c:noMultiLvlLbl val="0"/>
      </c:catAx>
      <c:valAx>
        <c:axId val="183003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\ ##0" sourceLinked="1"/>
        <c:majorTickMark val="out"/>
        <c:minorTickMark val="none"/>
        <c:tickLblPos val="nextTo"/>
        <c:crossAx val="183003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705455639872529"/>
          <c:y val="2.33499922249208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67</c:v>
                </c:pt>
                <c:pt idx="1">
                  <c:v>72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12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004704"/>
        <c:axId val="183005096"/>
      </c:barChart>
      <c:catAx>
        <c:axId val="1830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005096"/>
        <c:crosses val="autoZero"/>
        <c:auto val="1"/>
        <c:lblAlgn val="ctr"/>
        <c:lblOffset val="100"/>
        <c:noMultiLvlLbl val="0"/>
      </c:catAx>
      <c:valAx>
        <c:axId val="183005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00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178.3</c:v>
                </c:pt>
                <c:pt idx="1">
                  <c:v>307.8</c:v>
                </c:pt>
                <c:pt idx="2">
                  <c:v>321.60000000000002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66.599999999999994</c:v>
                </c:pt>
                <c:pt idx="1">
                  <c:v>83.8</c:v>
                </c:pt>
                <c:pt idx="2">
                  <c:v>71.5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651720"/>
        <c:axId val="180652112"/>
      </c:barChart>
      <c:catAx>
        <c:axId val="18065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652112"/>
        <c:crosses val="autoZero"/>
        <c:auto val="1"/>
        <c:lblAlgn val="ctr"/>
        <c:lblOffset val="100"/>
        <c:noMultiLvlLbl val="0"/>
      </c:catAx>
      <c:valAx>
        <c:axId val="18065211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8065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5 д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үгээ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8315160926380134"/>
          <c:y val="5.44877586051133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59E-2"/>
          <c:y val="0.18097222222222253"/>
          <c:w val="0.96882748848742473"/>
          <c:h val="0.72088764946048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General</c:formatCode>
                <c:ptCount val="10"/>
                <c:pt idx="0">
                  <c:v>105</c:v>
                </c:pt>
                <c:pt idx="1">
                  <c:v>82</c:v>
                </c:pt>
                <c:pt idx="2">
                  <c:v>89</c:v>
                </c:pt>
                <c:pt idx="3">
                  <c:v>75</c:v>
                </c:pt>
                <c:pt idx="4">
                  <c:v>96</c:v>
                </c:pt>
                <c:pt idx="5">
                  <c:v>98</c:v>
                </c:pt>
                <c:pt idx="6">
                  <c:v>123</c:v>
                </c:pt>
                <c:pt idx="7">
                  <c:v>151</c:v>
                </c:pt>
                <c:pt idx="8">
                  <c:v>152</c:v>
                </c:pt>
                <c:pt idx="9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80652896"/>
        <c:axId val="180653288"/>
      </c:barChart>
      <c:catAx>
        <c:axId val="1806528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80653288"/>
        <c:crosses val="autoZero"/>
        <c:auto val="1"/>
        <c:lblAlgn val="ctr"/>
        <c:lblOffset val="100"/>
        <c:noMultiLvlLbl val="0"/>
      </c:catAx>
      <c:valAx>
        <c:axId val="180653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0652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558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160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4.jpeg"/><Relationship Id="rId4" Type="http://schemas.openxmlformats.org/officeDocument/2006/relationships/image" Target="../media/image16.png"/><Relationship Id="rId9" Type="http://schemas.openxmlformats.org/officeDocument/2006/relationships/chart" Target="../charts/char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13" Type="http://schemas.openxmlformats.org/officeDocument/2006/relationships/chart" Target="../charts/chart23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chart" Target="../charts/chart21.xml"/><Relationship Id="rId5" Type="http://schemas.openxmlformats.org/officeDocument/2006/relationships/image" Target="../media/image11.jpeg"/><Relationship Id="rId15" Type="http://schemas.openxmlformats.org/officeDocument/2006/relationships/chart" Target="../charts/chart25.xml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chart" Target="../charts/chart20.xml"/><Relationship Id="rId14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дүгээр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4125643" y="4038600"/>
            <a:ext cx="842184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94" y="4627137"/>
            <a:ext cx="887588" cy="13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4889" b="1327"/>
          <a:stretch/>
        </p:blipFill>
        <p:spPr bwMode="auto">
          <a:xfrm>
            <a:off x="6014062" y="4038600"/>
            <a:ext cx="871541" cy="128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13339" r="22668"/>
          <a:stretch/>
        </p:blipFill>
        <p:spPr bwMode="auto">
          <a:xfrm>
            <a:off x="6984641" y="4630196"/>
            <a:ext cx="881459" cy="1362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26538" r="10862"/>
          <a:stretch/>
        </p:blipFill>
        <p:spPr bwMode="auto">
          <a:xfrm>
            <a:off x="7965139" y="4038600"/>
            <a:ext cx="874062" cy="1286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3810000" y="1104122"/>
            <a:ext cx="0" cy="560147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78620" y="1140769"/>
            <a:ext cx="3016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Төл бойжилт, мян.тол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201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6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5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22269"/>
              </p:ext>
            </p:extLst>
          </p:nvPr>
        </p:nvGraphicFramePr>
        <p:xfrm>
          <a:off x="743377" y="1605140"/>
          <a:ext cx="2952052" cy="510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163792"/>
              </p:ext>
            </p:extLst>
          </p:nvPr>
        </p:nvGraphicFramePr>
        <p:xfrm>
          <a:off x="3924572" y="1104122"/>
          <a:ext cx="5067028" cy="293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90" y="1104122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4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91000" y="3810000"/>
            <a:ext cx="45720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387354"/>
              </p:ext>
            </p:extLst>
          </p:nvPr>
        </p:nvGraphicFramePr>
        <p:xfrm>
          <a:off x="802638" y="1052326"/>
          <a:ext cx="3267711" cy="565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813948"/>
              </p:ext>
            </p:extLst>
          </p:nvPr>
        </p:nvGraphicFramePr>
        <p:xfrm>
          <a:off x="4295140" y="1052326"/>
          <a:ext cx="4572000" cy="269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732473"/>
              </p:ext>
            </p:extLst>
          </p:nvPr>
        </p:nvGraphicFramePr>
        <p:xfrm>
          <a:off x="4276090" y="3994624"/>
          <a:ext cx="4610100" cy="257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85800" y="3810000"/>
            <a:ext cx="3505200" cy="158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580275"/>
              </p:ext>
            </p:extLst>
          </p:nvPr>
        </p:nvGraphicFramePr>
        <p:xfrm>
          <a:off x="807242" y="1063388"/>
          <a:ext cx="3262313" cy="266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784290"/>
              </p:ext>
            </p:extLst>
          </p:nvPr>
        </p:nvGraphicFramePr>
        <p:xfrm>
          <a:off x="692546" y="4047414"/>
          <a:ext cx="3371849" cy="250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651140"/>
              </p:ext>
            </p:extLst>
          </p:nvPr>
        </p:nvGraphicFramePr>
        <p:xfrm>
          <a:off x="4305696" y="1447800"/>
          <a:ext cx="4648201" cy="484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6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6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4800600" y="1219200"/>
          <a:ext cx="41910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685800" y="1219200"/>
          <a:ext cx="396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990600" y="4267200"/>
          <a:ext cx="752475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5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6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5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592360"/>
              </p:ext>
            </p:extLst>
          </p:nvPr>
        </p:nvGraphicFramePr>
        <p:xfrm>
          <a:off x="700088" y="1654752"/>
          <a:ext cx="4214812" cy="235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905690"/>
              </p:ext>
            </p:extLst>
          </p:nvPr>
        </p:nvGraphicFramePr>
        <p:xfrm>
          <a:off x="5080380" y="1472407"/>
          <a:ext cx="39338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457220"/>
              </p:ext>
            </p:extLst>
          </p:nvPr>
        </p:nvGraphicFramePr>
        <p:xfrm>
          <a:off x="761430" y="4291806"/>
          <a:ext cx="8153969" cy="241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782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355260"/>
              </p:ext>
            </p:extLst>
          </p:nvPr>
        </p:nvGraphicFramePr>
        <p:xfrm>
          <a:off x="731654" y="1230312"/>
          <a:ext cx="4037015" cy="286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749189"/>
              </p:ext>
            </p:extLst>
          </p:nvPr>
        </p:nvGraphicFramePr>
        <p:xfrm>
          <a:off x="5027211" y="1239045"/>
          <a:ext cx="3959627" cy="285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03020"/>
              </p:ext>
            </p:extLst>
          </p:nvPr>
        </p:nvGraphicFramePr>
        <p:xfrm>
          <a:off x="760086" y="4403249"/>
          <a:ext cx="8155313" cy="230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318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103759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5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дугаар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374021"/>
              </p:ext>
            </p:extLst>
          </p:nvPr>
        </p:nvGraphicFramePr>
        <p:xfrm>
          <a:off x="753419" y="1103759"/>
          <a:ext cx="3335459" cy="552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588495"/>
              </p:ext>
            </p:extLst>
          </p:nvPr>
        </p:nvGraphicFramePr>
        <p:xfrm>
          <a:off x="4397897" y="1565424"/>
          <a:ext cx="4467225" cy="125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917970"/>
              </p:ext>
            </p:extLst>
          </p:nvPr>
        </p:nvGraphicFramePr>
        <p:xfrm>
          <a:off x="4349417" y="2984311"/>
          <a:ext cx="4413583" cy="364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38200" y="914400"/>
          <a:ext cx="7315200" cy="3215640"/>
        </p:xfrm>
        <a:graphic>
          <a:graphicData uri="http://schemas.openxmlformats.org/drawingml/2006/table">
            <a:tbl>
              <a:tblPr/>
              <a:tblGrid>
                <a:gridCol w="1238083"/>
                <a:gridCol w="1018734"/>
                <a:gridCol w="148603"/>
                <a:gridCol w="795397"/>
                <a:gridCol w="80020"/>
                <a:gridCol w="957089"/>
                <a:gridCol w="1167337"/>
                <a:gridCol w="742601"/>
                <a:gridCol w="233481"/>
                <a:gridCol w="933855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59 166.5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59 094.1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54 468.0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13 828.6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15 796.9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22 360.8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4 923.1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4 482.5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4 447.1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3 876.4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4 106.5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4 366.7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4 539.9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4 741.3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4 148.4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1 183.6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1 165.1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24 131.3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26 106.8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28 329.2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11 231.0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186.3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12 551.6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45720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1 008.1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916.1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199.8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128.4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93 841.6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75 580.4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92 308.8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30 319.4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33 380.0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40 705.0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882162" y="4267200"/>
          <a:ext cx="40005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5090307" y="4267200"/>
          <a:ext cx="380047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250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676400" y="1741393"/>
          <a:ext cx="6934200" cy="397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828800" y="1148787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Mon" panose="020B0500000000000000" pitchFamily="34" charset="0"/>
              </a:rPr>
              <a:t> </a:t>
            </a:r>
            <a:r>
              <a:rPr lang="mn-MN" b="1" dirty="0" smtClean="0">
                <a:solidFill>
                  <a:srgbClr val="000000"/>
                </a:solidFill>
                <a:latin typeface="Arial Mon" panose="020B0500000000000000" pitchFamily="34" charset="0"/>
              </a:rPr>
              <a:t>Хэрэглээний үнийн индекс / өмнөх оны 12 сар</a:t>
            </a:r>
            <a:r>
              <a:rPr lang="en-US" b="1" dirty="0" smtClean="0">
                <a:solidFill>
                  <a:srgbClr val="000000"/>
                </a:solidFill>
                <a:latin typeface="Arial Mon" panose="020B0500000000000000" pitchFamily="34" charset="0"/>
              </a:rPr>
              <a:t> = 100%/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775869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5108575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076324" y="3775867"/>
          <a:ext cx="3724276" cy="238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810124" y="3775868"/>
          <a:ext cx="4105276" cy="238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1131888" y="925512"/>
          <a:ext cx="7402512" cy="285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106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6705600"/>
            <a:ext cx="82296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267493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299" y="5356610"/>
            <a:ext cx="1219732" cy="1218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5364">
            <a:off x="5814296" y="5346780"/>
            <a:ext cx="1176223" cy="1219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3247" y="5356610"/>
            <a:ext cx="1223204" cy="1218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0459">
            <a:off x="7864151" y="5314143"/>
            <a:ext cx="1222017" cy="1203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4312427" y="3745816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төллөлтийн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mn-MN" altLang="en-US" sz="1200" b="1" dirty="0" smtClean="0">
                <a:latin typeface="Arial" charset="0"/>
              </a:rPr>
              <a:t>хувь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800600" y="3607275"/>
            <a:ext cx="41910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3485" y="5364095"/>
            <a:ext cx="1171421" cy="1170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4647934" y="1153343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Мал төллөлт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мян.тол, жил бүрийн эхний 5 дугаар 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332174"/>
              </p:ext>
            </p:extLst>
          </p:nvPr>
        </p:nvGraphicFramePr>
        <p:xfrm>
          <a:off x="778051" y="1118730"/>
          <a:ext cx="3521039" cy="538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988951"/>
              </p:ext>
            </p:extLst>
          </p:nvPr>
        </p:nvGraphicFramePr>
        <p:xfrm>
          <a:off x="4671317" y="1605809"/>
          <a:ext cx="4321080" cy="188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393736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823785"/>
              </p:ext>
            </p:extLst>
          </p:nvPr>
        </p:nvGraphicFramePr>
        <p:xfrm>
          <a:off x="3435051" y="4146968"/>
          <a:ext cx="1741415" cy="149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6880"/>
              </p:ext>
            </p:extLst>
          </p:nvPr>
        </p:nvGraphicFramePr>
        <p:xfrm>
          <a:off x="4493070" y="4083831"/>
          <a:ext cx="1714500" cy="173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367426"/>
              </p:ext>
            </p:extLst>
          </p:nvPr>
        </p:nvGraphicFramePr>
        <p:xfrm>
          <a:off x="5597841" y="4183131"/>
          <a:ext cx="1504949" cy="144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136435"/>
              </p:ext>
            </p:extLst>
          </p:nvPr>
        </p:nvGraphicFramePr>
        <p:xfrm>
          <a:off x="6625224" y="4124962"/>
          <a:ext cx="1619250" cy="150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856680"/>
              </p:ext>
            </p:extLst>
          </p:nvPr>
        </p:nvGraphicFramePr>
        <p:xfrm>
          <a:off x="7669054" y="4038774"/>
          <a:ext cx="1592611" cy="158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6502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607</Words>
  <Application>Microsoft Office PowerPoint</Application>
  <PresentationFormat>On-screen Show (4:3)</PresentationFormat>
  <Paragraphs>147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Arial Mon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Ankhtsetseg</cp:lastModifiedBy>
  <cp:revision>143</cp:revision>
  <dcterms:created xsi:type="dcterms:W3CDTF">2006-08-16T00:00:00Z</dcterms:created>
  <dcterms:modified xsi:type="dcterms:W3CDTF">2016-06-16T05:41:48Z</dcterms:modified>
</cp:coreProperties>
</file>