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316" r:id="rId3"/>
    <p:sldId id="303" r:id="rId4"/>
    <p:sldId id="283" r:id="rId5"/>
    <p:sldId id="285" r:id="rId6"/>
    <p:sldId id="312" r:id="rId7"/>
    <p:sldId id="314" r:id="rId8"/>
    <p:sldId id="315" r:id="rId9"/>
  </p:sldIdLst>
  <p:sldSz cx="9144000" cy="6858000" type="screen4x3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81" d="100"/>
          <a:sy n="81" d="100"/>
        </p:scale>
        <p:origin x="2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7-r%20sar\eruul%20mend,%20une_7%20sar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7-r%20sar\eruul%20mend,%20une_7%20sar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7-r%20sar\eruul%20mend,%20une_7%20s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эхний </a:t>
            </a:r>
            <a:r>
              <a:rPr lang="en-US" sz="1100" baseline="0" dirty="0" smtClean="0">
                <a:latin typeface="Arial" pitchFamily="34" charset="0"/>
              </a:rPr>
              <a:t> 7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86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33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2014.I-VII</c:v>
                </c:pt>
                <c:pt idx="1">
                  <c:v>2015.I-VII</c:v>
                </c:pt>
                <c:pt idx="2">
                  <c:v>2016.I-VII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758</c:v>
                </c:pt>
                <c:pt idx="1">
                  <c:v>822</c:v>
                </c:pt>
                <c:pt idx="2">
                  <c:v>751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759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2014.I-VII</c:v>
                </c:pt>
                <c:pt idx="1">
                  <c:v>2015.I-VII</c:v>
                </c:pt>
                <c:pt idx="2">
                  <c:v>2016.I-VII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760</c:v>
                </c:pt>
                <c:pt idx="1">
                  <c:v>823</c:v>
                </c:pt>
                <c:pt idx="2">
                  <c:v>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331064112"/>
        <c:axId val="331063720"/>
      </c:barChart>
      <c:catAx>
        <c:axId val="33106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31063720"/>
        <c:crosses val="autoZero"/>
        <c:auto val="1"/>
        <c:lblAlgn val="ctr"/>
        <c:lblOffset val="100"/>
        <c:noMultiLvlLbl val="0"/>
      </c:catAx>
      <c:valAx>
        <c:axId val="33106372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331064112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7 д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угаа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31130302643567975"/>
          <c:y val="0.113479777382069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59E-2"/>
          <c:y val="0.18097222222222253"/>
          <c:w val="0.96882748848742473"/>
          <c:h val="0.72088764946048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0</c:formatCode>
                <c:ptCount val="10"/>
                <c:pt idx="0">
                  <c:v>134</c:v>
                </c:pt>
                <c:pt idx="1">
                  <c:v>105</c:v>
                </c:pt>
                <c:pt idx="2">
                  <c:v>107</c:v>
                </c:pt>
                <c:pt idx="3">
                  <c:v>104</c:v>
                </c:pt>
                <c:pt idx="4">
                  <c:v>128</c:v>
                </c:pt>
                <c:pt idx="5">
                  <c:v>136</c:v>
                </c:pt>
                <c:pt idx="6">
                  <c:v>165</c:v>
                </c:pt>
                <c:pt idx="7" formatCode="General">
                  <c:v>198</c:v>
                </c:pt>
                <c:pt idx="8" formatCode="General">
                  <c:v>200</c:v>
                </c:pt>
                <c:pt idx="9" formatCode="General">
                  <c:v>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90116152"/>
        <c:axId val="290116544"/>
      </c:barChart>
      <c:catAx>
        <c:axId val="2901161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290116544"/>
        <c:crosses val="autoZero"/>
        <c:auto val="1"/>
        <c:lblAlgn val="ctr"/>
        <c:lblOffset val="100"/>
        <c:noMultiLvlLbl val="0"/>
      </c:catAx>
      <c:valAx>
        <c:axId val="290116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290116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333422874379525E-2"/>
          <c:y val="8.1341498979294283E-2"/>
          <c:w val="0.94133332101487055"/>
          <c:h val="0.73537839020122497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0117328"/>
        <c:axId val="290117720"/>
      </c:barChart>
      <c:catAx>
        <c:axId val="29011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90117720"/>
        <c:crosses val="autoZero"/>
        <c:auto val="1"/>
        <c:lblAlgn val="ctr"/>
        <c:lblOffset val="100"/>
        <c:noMultiLvlLbl val="0"/>
      </c:catAx>
      <c:valAx>
        <c:axId val="290117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01173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0.11649991886058156"/>
          <c:w val="0.66547313164801902"/>
          <c:h val="0.852871851561850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Асгат</c:v>
                </c:pt>
                <c:pt idx="1">
                  <c:v>Халзан</c:v>
                </c:pt>
                <c:pt idx="2">
                  <c:v>Наран</c:v>
                </c:pt>
                <c:pt idx="3">
                  <c:v>Онгон</c:v>
                </c:pt>
                <c:pt idx="4">
                  <c:v>Түвшинширээ</c:v>
                </c:pt>
                <c:pt idx="5">
                  <c:v>Дарьганга</c:v>
                </c:pt>
                <c:pt idx="6">
                  <c:v>Баяндэлгэр</c:v>
                </c:pt>
                <c:pt idx="7">
                  <c:v>Сүхбаатар</c:v>
                </c:pt>
                <c:pt idx="8">
                  <c:v>Уулбаян</c:v>
                </c:pt>
                <c:pt idx="9">
                  <c:v>Түмэнцогт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11</c:v>
                </c:pt>
                <c:pt idx="10">
                  <c:v>18</c:v>
                </c:pt>
                <c:pt idx="11">
                  <c:v>33</c:v>
                </c:pt>
                <c:pt idx="12">
                  <c:v>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0118504"/>
        <c:axId val="290118896"/>
      </c:barChart>
      <c:catAx>
        <c:axId val="290118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0118896"/>
        <c:crosses val="autoZero"/>
        <c:auto val="1"/>
        <c:lblAlgn val="ctr"/>
        <c:lblOffset val="100"/>
        <c:noMultiLvlLbl val="0"/>
      </c:catAx>
      <c:valAx>
        <c:axId val="290118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011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Асгат</c:v>
                </c:pt>
                <c:pt idx="1">
                  <c:v>Түвшинширээ</c:v>
                </c:pt>
                <c:pt idx="2">
                  <c:v>Халзан</c:v>
                </c:pt>
                <c:pt idx="3">
                  <c:v>Дарьганга</c:v>
                </c:pt>
                <c:pt idx="4">
                  <c:v>Онгон</c:v>
                </c:pt>
                <c:pt idx="5">
                  <c:v>Баяндэлгэр</c:v>
                </c:pt>
                <c:pt idx="6">
                  <c:v>Наран</c:v>
                </c:pt>
                <c:pt idx="7">
                  <c:v>Уулбаян</c:v>
                </c:pt>
                <c:pt idx="8">
                  <c:v>Сүхбаатар</c:v>
                </c:pt>
                <c:pt idx="9">
                  <c:v>Түмэнцогт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9</c:v>
                </c:pt>
                <c:pt idx="9">
                  <c:v>10</c:v>
                </c:pt>
                <c:pt idx="10">
                  <c:v>18</c:v>
                </c:pt>
                <c:pt idx="11">
                  <c:v>31</c:v>
                </c:pt>
                <c:pt idx="12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291247864"/>
        <c:axId val="291248256"/>
      </c:barChart>
      <c:catAx>
        <c:axId val="291247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1248256"/>
        <c:crosses val="autoZero"/>
        <c:auto val="1"/>
        <c:lblAlgn val="ctr"/>
        <c:lblOffset val="100"/>
        <c:noMultiLvlLbl val="0"/>
      </c:catAx>
      <c:valAx>
        <c:axId val="291248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124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9333338827972798E-2"/>
          <c:y val="2.6701578279329844E-2"/>
          <c:w val="0.94133332101487055"/>
          <c:h val="0.79770544927371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2014.I-VII</c:v>
                </c:pt>
                <c:pt idx="1">
                  <c:v>2015.I-VII</c:v>
                </c:pt>
                <c:pt idx="2">
                  <c:v>2016.I-VII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201</c:v>
                </c:pt>
                <c:pt idx="1">
                  <c:v>202</c:v>
                </c:pt>
                <c:pt idx="2">
                  <c:v>190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1249040"/>
        <c:axId val="291249432"/>
      </c:barChart>
      <c:catAx>
        <c:axId val="29124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91249432"/>
        <c:crosses val="autoZero"/>
        <c:auto val="1"/>
        <c:lblAlgn val="ctr"/>
        <c:lblOffset val="100"/>
        <c:noMultiLvlLbl val="0"/>
      </c:catAx>
      <c:valAx>
        <c:axId val="291249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124904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Тариалсан талбай га-аар жил бүрийн </a:t>
            </a:r>
            <a:r>
              <a:rPr lang="en-US"/>
              <a:t>7</a:t>
            </a:r>
            <a:r>
              <a:rPr lang="mn-MN"/>
              <a:t> сарын байдлаар, га-гаар</a:t>
            </a:r>
          </a:p>
        </c:rich>
      </c:tx>
      <c:layout>
        <c:manualLayout>
          <c:xMode val="edge"/>
          <c:yMode val="edge"/>
          <c:x val="0.13160214900542999"/>
          <c:y val="2.7493362986717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506646550368289E-2"/>
          <c:y val="0.17036720597435828"/>
          <c:w val="0.942632412563707"/>
          <c:h val="0.64543519973098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ХАА6!$V$3</c:f>
              <c:strCache>
                <c:ptCount val="1"/>
                <c:pt idx="0">
                  <c:v>Тариалсан талбай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ХАА6!$W$2:$Z$2</c:f>
              <c:numCache>
                <c:formatCode>###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ХАА6!$W$3:$Z$3</c:f>
              <c:numCache>
                <c:formatCode>#\ ##0.0</c:formatCode>
                <c:ptCount val="4"/>
                <c:pt idx="0" formatCode="###.0">
                  <c:v>465.6</c:v>
                </c:pt>
                <c:pt idx="1">
                  <c:v>5834</c:v>
                </c:pt>
                <c:pt idx="2">
                  <c:v>11958.6</c:v>
                </c:pt>
                <c:pt idx="3">
                  <c:v>17572.900000000001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250216"/>
        <c:axId val="291250608"/>
      </c:barChart>
      <c:catAx>
        <c:axId val="291250216"/>
        <c:scaling>
          <c:orientation val="minMax"/>
        </c:scaling>
        <c:delete val="0"/>
        <c:axPos val="b"/>
        <c:numFmt formatCode="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250608"/>
        <c:crosses val="autoZero"/>
        <c:auto val="1"/>
        <c:lblAlgn val="ctr"/>
        <c:lblOffset val="100"/>
        <c:noMultiLvlLbl val="0"/>
      </c:catAx>
      <c:valAx>
        <c:axId val="291250608"/>
        <c:scaling>
          <c:orientation val="minMax"/>
        </c:scaling>
        <c:delete val="1"/>
        <c:axPos val="l"/>
        <c:numFmt formatCode="###.0" sourceLinked="1"/>
        <c:majorTickMark val="none"/>
        <c:minorTickMark val="none"/>
        <c:tickLblPos val="nextTo"/>
        <c:crossAx val="29125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Зээлийн өрийн үлдэгдэл тэрбум төгрөг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18746177370030701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 (2)'!$B$3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(2)'!$A$4:$A$8</c:f>
              <c:strCache>
                <c:ptCount val="5"/>
                <c:pt idx="0">
                  <c:v>2012.VII</c:v>
                </c:pt>
                <c:pt idx="1">
                  <c:v>2013.VII</c:v>
                </c:pt>
                <c:pt idx="2">
                  <c:v>2014.VII</c:v>
                </c:pt>
                <c:pt idx="3">
                  <c:v>2015.VII</c:v>
                </c:pt>
                <c:pt idx="4">
                  <c:v>2016.VII</c:v>
                </c:pt>
              </c:strCache>
            </c:strRef>
          </c:cat>
          <c:val>
            <c:numRef>
              <c:f>'grafic (2)'!$B$4:$B$8</c:f>
              <c:numCache>
                <c:formatCode>###\ ##0.0</c:formatCode>
                <c:ptCount val="5"/>
                <c:pt idx="0">
                  <c:v>39.6</c:v>
                </c:pt>
                <c:pt idx="1">
                  <c:v>60.9</c:v>
                </c:pt>
                <c:pt idx="2">
                  <c:v>86.3</c:v>
                </c:pt>
                <c:pt idx="3" formatCode="General">
                  <c:v>97.6</c:v>
                </c:pt>
                <c:pt idx="4" formatCode="0.0">
                  <c:v>94.1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9941640"/>
        <c:axId val="299940856"/>
      </c:barChart>
      <c:catAx>
        <c:axId val="29994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9940856"/>
        <c:crosses val="autoZero"/>
        <c:auto val="1"/>
        <c:lblAlgn val="ctr"/>
        <c:lblOffset val="100"/>
        <c:noMultiLvlLbl val="0"/>
      </c:catAx>
      <c:valAx>
        <c:axId val="299940856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299941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Хадгаламжийн үлдэгдэл тэрбум төгрөг</a:t>
            </a:r>
            <a:endParaRPr lang="en-US" sz="11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(2)'!$C$3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(2)'!$A$4:$A$8</c:f>
              <c:strCache>
                <c:ptCount val="5"/>
                <c:pt idx="0">
                  <c:v>2012.VII</c:v>
                </c:pt>
                <c:pt idx="1">
                  <c:v>2013.VII</c:v>
                </c:pt>
                <c:pt idx="2">
                  <c:v>2014.VII</c:v>
                </c:pt>
                <c:pt idx="3">
                  <c:v>2015.VII</c:v>
                </c:pt>
                <c:pt idx="4">
                  <c:v>2016.VII</c:v>
                </c:pt>
              </c:strCache>
            </c:strRef>
          </c:cat>
          <c:val>
            <c:numRef>
              <c:f>'grafic (2)'!$C$4:$C$8</c:f>
              <c:numCache>
                <c:formatCode>###\ ##0.0</c:formatCode>
                <c:ptCount val="5"/>
                <c:pt idx="0">
                  <c:v>23.6</c:v>
                </c:pt>
                <c:pt idx="1">
                  <c:v>28.6</c:v>
                </c:pt>
                <c:pt idx="2">
                  <c:v>31.8</c:v>
                </c:pt>
                <c:pt idx="3" formatCode="General">
                  <c:v>33.1</c:v>
                </c:pt>
                <c:pt idx="4" formatCode="0.0">
                  <c:v>42.8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9945168"/>
        <c:axId val="299944776"/>
      </c:barChart>
      <c:catAx>
        <c:axId val="29994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9944776"/>
        <c:crosses val="autoZero"/>
        <c:auto val="1"/>
        <c:lblAlgn val="ctr"/>
        <c:lblOffset val="100"/>
        <c:noMultiLvlLbl val="0"/>
      </c:catAx>
      <c:valAx>
        <c:axId val="299944776"/>
        <c:scaling>
          <c:orientation val="minMax"/>
        </c:scaling>
        <c:delete val="1"/>
        <c:axPos val="l"/>
        <c:numFmt formatCode="###\ ##0.0" sourceLinked="1"/>
        <c:majorTickMark val="out"/>
        <c:minorTickMark val="none"/>
        <c:tickLblPos val="none"/>
        <c:crossAx val="29994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Аймгийн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2016 оны 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-р сарын зарлага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94570095692279"/>
          <c:y val="0.31936606515734828"/>
          <c:w val="0.65370010378454635"/>
          <c:h val="0.593407373374102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7.2592935018941547E-3"/>
                  <c:y val="-9.9262103191817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002170614808935"/>
                  <c:y val="-2.14621453323524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14811811829796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481773111694365E-2"/>
                  <c:y val="9.75675522574066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70396516527388E-2"/>
                  <c:y val="0.11153735279492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597368514548679E-2"/>
                  <c:y val="5.31801886991916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0008239096166152"/>
                  <c:y val="-7.3600121318088605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A23C599-30CD-4B93-AB44-D9E7F0BE8368}" type="CATEGORYNAME">
                      <a:rPr lang="mn-MN" i="1"/>
                      <a:pPr>
                        <a:defRPr sz="8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i="1" baseline="0"/>
                      <a:t>
</a:t>
                    </a:r>
                    <a:fld id="{DCE629B1-7249-46A9-A7ED-83CFE10202EA}" type="PERCENTAGE">
                      <a:rPr lang="mn-MN" baseline="0"/>
                      <a:pPr>
                        <a:defRPr sz="8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mn-MN" i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8.1198499612835748E-2"/>
                  <c:y val="-9.452066693102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343017335295179E-2"/>
                  <c:y val="-0.381078703190270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2696803977881437E-2"/>
                  <c:y val="-0.102318145483613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3949948875456"/>
                      <c:h val="9.902770557910065E-2"/>
                    </c:manualLayout>
                  </c15:layout>
                </c:ext>
              </c:extLst>
            </c:dLbl>
            <c:dLbl>
              <c:idx val="10"/>
              <c:layout>
                <c:manualLayout>
                  <c:x val="-3.7621026790910735E-2"/>
                  <c:y val="-4.5606975184440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4.648364356754256E-2"/>
                  <c:y val="-8.31657193929895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6139253288512442E-2"/>
                  <c:y val="-0.158189954658825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5.7538040974334063E-2"/>
                  <c:y val="-4.02414486921529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'Sheet4 (2)'!$A$2:$A$15</c:f>
              <c:strCache>
                <c:ptCount val="14"/>
                <c:pt idx="0">
                  <c:v>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Нийгмийн хамгаалал</c:v>
                </c:pt>
                <c:pt idx="10">
                  <c:v> Урсгал шилжүүлэг</c:v>
                </c:pt>
                <c:pt idx="11">
                  <c:v> Татаас</c:v>
                </c:pt>
                <c:pt idx="12">
                  <c:v> Хөрөнгийн  зардал</c:v>
                </c:pt>
                <c:pt idx="13">
                  <c:v> Эргэн төлөгдөх төлбөрийг хассан цэвэр зээл</c:v>
                </c:pt>
              </c:strCache>
            </c:strRef>
          </c:cat>
          <c:val>
            <c:numRef>
              <c:f>'Sheet4 (2)'!$B$2:$B$15</c:f>
              <c:numCache>
                <c:formatCode>General</c:formatCode>
                <c:ptCount val="14"/>
                <c:pt idx="0">
                  <c:v>41.9</c:v>
                </c:pt>
                <c:pt idx="1">
                  <c:v>4.5</c:v>
                </c:pt>
                <c:pt idx="2">
                  <c:v>10</c:v>
                </c:pt>
                <c:pt idx="3">
                  <c:v>1.7</c:v>
                </c:pt>
                <c:pt idx="4">
                  <c:v>3.8</c:v>
                </c:pt>
                <c:pt idx="5">
                  <c:v>0.7</c:v>
                </c:pt>
                <c:pt idx="6">
                  <c:v>4.0999999999999996</c:v>
                </c:pt>
                <c:pt idx="7">
                  <c:v>0.3</c:v>
                </c:pt>
                <c:pt idx="8">
                  <c:v>2.4</c:v>
                </c:pt>
                <c:pt idx="9">
                  <c:v>8.1999999999999993</c:v>
                </c:pt>
                <c:pt idx="10">
                  <c:v>2.1</c:v>
                </c:pt>
                <c:pt idx="11">
                  <c:v>0.2</c:v>
                </c:pt>
                <c:pt idx="12">
                  <c:v>18.600000000000001</c:v>
                </c:pt>
                <c:pt idx="13">
                  <c:v>1.5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'Tosov (2)'!$C$13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(2)'!$A$14:$A$18</c:f>
              <c:strCache>
                <c:ptCount val="5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  <c:pt idx="3">
                  <c:v>2015.I-VII</c:v>
                </c:pt>
                <c:pt idx="4">
                  <c:v>2016.I-VII</c:v>
                </c:pt>
              </c:strCache>
            </c:strRef>
          </c:cat>
          <c:val>
            <c:numRef>
              <c:f>'Tosov (2)'!$C$14:$C$18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23.8</c:v>
                </c:pt>
                <c:pt idx="2" formatCode="0.0">
                  <c:v>31</c:v>
                </c:pt>
                <c:pt idx="3" formatCode="0.0">
                  <c:v>28.7</c:v>
                </c:pt>
                <c:pt idx="4">
                  <c:v>29.1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9943208"/>
        <c:axId val="299942816"/>
      </c:barChart>
      <c:catAx>
        <c:axId val="299943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9942816"/>
        <c:crosses val="autoZero"/>
        <c:auto val="1"/>
        <c:lblAlgn val="ctr"/>
        <c:lblOffset val="100"/>
        <c:noMultiLvlLbl val="0"/>
      </c:catAx>
      <c:valAx>
        <c:axId val="29994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999432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7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87"/>
          <c:w val="0.93888888888889133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2014.I-VII</c:v>
                </c:pt>
                <c:pt idx="1">
                  <c:v>2015.I-VII</c:v>
                </c:pt>
                <c:pt idx="2">
                  <c:v>2016.I-VII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17</c:v>
                </c:pt>
                <c:pt idx="1">
                  <c:v>13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2014.I-VII</c:v>
                </c:pt>
                <c:pt idx="1">
                  <c:v>2015.I-VII</c:v>
                </c:pt>
                <c:pt idx="2">
                  <c:v>2016.I-VII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331071168"/>
        <c:axId val="331062152"/>
      </c:barChart>
      <c:catAx>
        <c:axId val="33107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31062152"/>
        <c:crosses val="autoZero"/>
        <c:auto val="1"/>
        <c:lblAlgn val="ctr"/>
        <c:lblOffset val="100"/>
        <c:noMultiLvlLbl val="0"/>
      </c:catAx>
      <c:valAx>
        <c:axId val="33106215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3310711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111111111111123E-2"/>
          <c:y val="0.17965296004666084"/>
          <c:w val="0.93888888888889022"/>
          <c:h val="0.732214202391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'Tosov (2)'!$B$13</c:f>
              <c:strCache>
                <c:ptCount val="1"/>
                <c:pt idx="0">
                  <c:v>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(2)'!$A$14:$A$18</c:f>
              <c:strCache>
                <c:ptCount val="5"/>
                <c:pt idx="0">
                  <c:v>2012.I-VII</c:v>
                </c:pt>
                <c:pt idx="1">
                  <c:v>2013.I-VII</c:v>
                </c:pt>
                <c:pt idx="2">
                  <c:v>2014.I-VII</c:v>
                </c:pt>
                <c:pt idx="3">
                  <c:v>2015.I-VII</c:v>
                </c:pt>
                <c:pt idx="4">
                  <c:v>2016.I-VII</c:v>
                </c:pt>
              </c:strCache>
            </c:strRef>
          </c:cat>
          <c:val>
            <c:numRef>
              <c:f>'Tosov (2)'!$B$14:$B$18</c:f>
              <c:numCache>
                <c:formatCode>General</c:formatCode>
                <c:ptCount val="5"/>
                <c:pt idx="0" formatCode="0.0">
                  <c:v>6.6</c:v>
                </c:pt>
                <c:pt idx="1">
                  <c:v>29.2</c:v>
                </c:pt>
                <c:pt idx="2" formatCode="0.0">
                  <c:v>30.6</c:v>
                </c:pt>
                <c:pt idx="3" formatCode="0.0">
                  <c:v>29.2</c:v>
                </c:pt>
                <c:pt idx="4">
                  <c:v>29.3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9942032"/>
        <c:axId val="299940464"/>
      </c:barChart>
      <c:catAx>
        <c:axId val="29994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99940464"/>
        <c:crosses val="autoZero"/>
        <c:auto val="1"/>
        <c:lblAlgn val="ctr"/>
        <c:lblOffset val="100"/>
        <c:noMultiLvlLbl val="0"/>
      </c:catAx>
      <c:valAx>
        <c:axId val="2999404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999420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7 </a:t>
            </a:r>
            <a:r>
              <a:rPr lang="mn-MN" sz="110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>
        <c:manualLayout>
          <c:xMode val="edge"/>
          <c:yMode val="edge"/>
          <c:x val="0.21042865228227373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mend2'!$E$13:$O$13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'eruul mend2'!$E$14:$O$14</c:f>
              <c:numCache>
                <c:formatCode>General</c:formatCode>
                <c:ptCount val="11"/>
                <c:pt idx="0">
                  <c:v>394</c:v>
                </c:pt>
                <c:pt idx="1">
                  <c:v>312</c:v>
                </c:pt>
                <c:pt idx="2">
                  <c:v>894</c:v>
                </c:pt>
                <c:pt idx="3">
                  <c:v>488</c:v>
                </c:pt>
                <c:pt idx="4">
                  <c:v>293</c:v>
                </c:pt>
                <c:pt idx="5">
                  <c:v>350</c:v>
                </c:pt>
                <c:pt idx="6">
                  <c:v>406</c:v>
                </c:pt>
                <c:pt idx="7">
                  <c:v>708</c:v>
                </c:pt>
                <c:pt idx="8">
                  <c:v>318</c:v>
                </c:pt>
                <c:pt idx="9">
                  <c:v>474</c:v>
                </c:pt>
                <c:pt idx="10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'eruul mend2'!$A$15:$B$15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cat>
            <c:numRef>
              <c:f>'eruul mend2'!$E$13:$O$13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'eruul mend2'!$E$15:$O$15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overlap val="-30"/>
        <c:axId val="331066072"/>
        <c:axId val="331064896"/>
      </c:barChart>
      <c:catAx>
        <c:axId val="33106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31064896"/>
        <c:crosses val="autoZero"/>
        <c:auto val="1"/>
        <c:lblAlgn val="ctr"/>
        <c:lblOffset val="100"/>
        <c:noMultiLvlLbl val="0"/>
      </c:catAx>
      <c:valAx>
        <c:axId val="33106489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310660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0555555555555555E-2"/>
          <c:y val="6.4814814814814811E-2"/>
          <c:w val="0.93888888888888888"/>
          <c:h val="0.695486293379994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1.6666666666666666E-2"/>
                  <c:y val="-1.851851851851851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-1.8518518518518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66E-2"/>
                  <c:y val="-1.8518518518518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111111111111009E-2"/>
                  <c:y val="-1.38888888888888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'3'!$L$21:$O$21</c:f>
              <c:strCache>
                <c:ptCount val="4"/>
                <c:pt idx="0">
                  <c:v>2013.I-VII</c:v>
                </c:pt>
                <c:pt idx="1">
                  <c:v>2014.I-VII</c:v>
                </c:pt>
                <c:pt idx="2">
                  <c:v>2015.I-VII</c:v>
                </c:pt>
                <c:pt idx="3">
                  <c:v>2016.I-VII</c:v>
                </c:pt>
              </c:strCache>
            </c:strRef>
          </c:cat>
          <c:val>
            <c:numRef>
              <c:f>'3'!$L$22:$O$22</c:f>
              <c:numCache>
                <c:formatCode>#\ ##0</c:formatCode>
                <c:ptCount val="4"/>
                <c:pt idx="0">
                  <c:v>1328</c:v>
                </c:pt>
                <c:pt idx="1">
                  <c:v>1021</c:v>
                </c:pt>
                <c:pt idx="2">
                  <c:v>1442</c:v>
                </c:pt>
                <c:pt idx="3">
                  <c:v>2490</c:v>
                </c:pt>
              </c:numCache>
            </c:numRef>
          </c:val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2222222222222223E-2"/>
                  <c:y val="-1.38888888888889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66E-2"/>
                  <c:y val="-1.38888888888888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222222222222324E-2"/>
                  <c:y val="-1.85185185185186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222222222222018E-2"/>
                  <c:y val="-9.259259259259258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'3'!$L$21:$O$21</c:f>
              <c:strCache>
                <c:ptCount val="4"/>
                <c:pt idx="0">
                  <c:v>2013.I-VII</c:v>
                </c:pt>
                <c:pt idx="1">
                  <c:v>2014.I-VII</c:v>
                </c:pt>
                <c:pt idx="2">
                  <c:v>2015.I-VII</c:v>
                </c:pt>
                <c:pt idx="3">
                  <c:v>2016.I-VII</c:v>
                </c:pt>
              </c:strCache>
            </c:strRef>
          </c:cat>
          <c:val>
            <c:numRef>
              <c:f>'3'!$L$23:$O$23</c:f>
              <c:numCache>
                <c:formatCode>#\ ##0</c:formatCode>
                <c:ptCount val="4"/>
                <c:pt idx="0" formatCode="General">
                  <c:v>545</c:v>
                </c:pt>
                <c:pt idx="1">
                  <c:v>570</c:v>
                </c:pt>
                <c:pt idx="2">
                  <c:v>351</c:v>
                </c:pt>
                <c:pt idx="3">
                  <c:v>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907856"/>
        <c:axId val="287908248"/>
        <c:axId val="0"/>
      </c:bar3DChart>
      <c:catAx>
        <c:axId val="2879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287908248"/>
        <c:crosses val="autoZero"/>
        <c:auto val="1"/>
        <c:lblAlgn val="ctr"/>
        <c:lblOffset val="100"/>
        <c:noMultiLvlLbl val="0"/>
      </c:catAx>
      <c:valAx>
        <c:axId val="287908248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2879078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479724409448818E-2"/>
          <c:y val="0.87933692498963945"/>
          <c:w val="0.85318328958880141"/>
          <c:h val="7.89963455524996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42424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8062816758150214"/>
          <c:y val="5.3921568627450983E-2"/>
          <c:w val="0.59972478941245932"/>
          <c:h val="0.8921568627450980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7222222222222221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99999999999899E-2"/>
                  <c:y val="-3.875968992248204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333333333333334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287685086134835"/>
                  <c:y val="-8.9868242880141127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412032571652369"/>
                  <c:y val="-4.4934121440070564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2059508151681485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26476123669396562"/>
                  <c:y val="-1.1233530360017641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837242359630418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'2'!$T$32:$Z$32</c:f>
              <c:strCache>
                <c:ptCount val="7"/>
                <c:pt idx="0">
                  <c:v>Боловсролгүй</c:v>
                </c:pt>
                <c:pt idx="1">
                  <c:v>Тусгай мэргэжлийн дунд </c:v>
                </c:pt>
                <c:pt idx="2">
                  <c:v>Бага</c:v>
                </c:pt>
                <c:pt idx="3">
                  <c:v>Суурь</c:v>
                </c:pt>
                <c:pt idx="4">
                  <c:v>Техник болон мэргэжлийн анхан шатны</c:v>
                </c:pt>
                <c:pt idx="5">
                  <c:v>Дээд </c:v>
                </c:pt>
                <c:pt idx="6">
                  <c:v>Бүрэн дунд </c:v>
                </c:pt>
              </c:strCache>
            </c:strRef>
          </c:cat>
          <c:val>
            <c:numRef>
              <c:f>'2'!$T$33:$Z$33</c:f>
              <c:numCache>
                <c:formatCode>0.0%</c:formatCode>
                <c:ptCount val="7"/>
                <c:pt idx="0">
                  <c:v>9.6359743040685224E-3</c:v>
                </c:pt>
                <c:pt idx="1">
                  <c:v>1.8201284796573874E-2</c:v>
                </c:pt>
                <c:pt idx="2">
                  <c:v>2.676659528907923E-2</c:v>
                </c:pt>
                <c:pt idx="3">
                  <c:v>0.10492505353319058</c:v>
                </c:pt>
                <c:pt idx="4">
                  <c:v>0.10813704496788008</c:v>
                </c:pt>
                <c:pt idx="5">
                  <c:v>0.15952890792291222</c:v>
                </c:pt>
                <c:pt idx="6">
                  <c:v>0.5728051391862955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287909032"/>
        <c:axId val="287909424"/>
      </c:barChart>
      <c:catAx>
        <c:axId val="287909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7909424"/>
        <c:crosses val="autoZero"/>
        <c:auto val="1"/>
        <c:lblAlgn val="ctr"/>
        <c:lblOffset val="100"/>
        <c:noMultiLvlLbl val="0"/>
      </c:catAx>
      <c:valAx>
        <c:axId val="28790942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87909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Бүртгэлтэй ажилгүй иргэдийн тоо, жил бүрийн 7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дугаар сарын байдлаар </a:t>
            </a:r>
          </a:p>
        </c:rich>
      </c:tx>
      <c:layout>
        <c:manualLayout>
          <c:xMode val="edge"/>
          <c:yMode val="edge"/>
          <c:x val="0.26391885593740033"/>
          <c:y val="4.166666666666666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24E-2"/>
          <c:y val="0.18097222222222226"/>
          <c:w val="0.96882748848742473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#\ ##0</c:formatCode>
                <c:ptCount val="10"/>
                <c:pt idx="0" formatCode="0">
                  <c:v>777</c:v>
                </c:pt>
                <c:pt idx="1">
                  <c:v>1070</c:v>
                </c:pt>
                <c:pt idx="2">
                  <c:v>1199</c:v>
                </c:pt>
                <c:pt idx="3">
                  <c:v>1240</c:v>
                </c:pt>
                <c:pt idx="4">
                  <c:v>1014</c:v>
                </c:pt>
                <c:pt idx="5">
                  <c:v>893</c:v>
                </c:pt>
                <c:pt idx="6" formatCode="0">
                  <c:v>909</c:v>
                </c:pt>
                <c:pt idx="7" formatCode="0">
                  <c:v>747</c:v>
                </c:pt>
                <c:pt idx="8" formatCode="0">
                  <c:v>797</c:v>
                </c:pt>
                <c:pt idx="9" formatCode="General">
                  <c:v>934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290410504"/>
        <c:axId val="290410896"/>
      </c:barChart>
      <c:catAx>
        <c:axId val="29041050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0410896"/>
        <c:crosses val="autoZero"/>
        <c:auto val="1"/>
        <c:lblAlgn val="ctr"/>
        <c:lblOffset val="100"/>
        <c:noMultiLvlLbl val="0"/>
      </c:catAx>
      <c:valAx>
        <c:axId val="290410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290410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6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д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угаар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8018482488944763"/>
          <c:y val="4.1650727915065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62E-2"/>
          <c:y val="0.18097222222222256"/>
          <c:w val="0.96882748848742473"/>
          <c:h val="0.7208876494604853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90411680"/>
        <c:axId val="290412072"/>
      </c:barChart>
      <c:catAx>
        <c:axId val="29041168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290412072"/>
        <c:crosses val="autoZero"/>
        <c:auto val="1"/>
        <c:lblAlgn val="ctr"/>
        <c:lblOffset val="100"/>
        <c:noMultiLvlLbl val="0"/>
      </c:catAx>
      <c:valAx>
        <c:axId val="290412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90411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24300087489077"/>
          <c:y val="2.77777777777778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2014.I-VII</c:v>
                </c:pt>
                <c:pt idx="1">
                  <c:v>2015.I-VII</c:v>
                </c:pt>
                <c:pt idx="2">
                  <c:v>2016.I-VII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88</c:v>
                </c:pt>
                <c:pt idx="1">
                  <c:v>94</c:v>
                </c:pt>
                <c:pt idx="2">
                  <c:v>103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2014.I-VII</c:v>
                </c:pt>
                <c:pt idx="1">
                  <c:v>2015.I-VII</c:v>
                </c:pt>
                <c:pt idx="2">
                  <c:v>2016.I-VII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16</c:v>
                </c:pt>
                <c:pt idx="1">
                  <c:v>26</c:v>
                </c:pt>
                <c:pt idx="2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412856"/>
        <c:axId val="290413248"/>
      </c:barChart>
      <c:catAx>
        <c:axId val="29041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0413248"/>
        <c:crosses val="autoZero"/>
        <c:auto val="1"/>
        <c:lblAlgn val="ctr"/>
        <c:lblOffset val="100"/>
        <c:noMultiLvlLbl val="0"/>
      </c:catAx>
      <c:valAx>
        <c:axId val="290413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041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2014.I-VII</c:v>
                </c:pt>
                <c:pt idx="1">
                  <c:v>2015.I-VII</c:v>
                </c:pt>
                <c:pt idx="2">
                  <c:v>2016.I-VII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258</c:v>
                </c:pt>
                <c:pt idx="1">
                  <c:v>693.3</c:v>
                </c:pt>
                <c:pt idx="2">
                  <c:v>382.8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2014.I-VII</c:v>
                </c:pt>
                <c:pt idx="1">
                  <c:v>2015.I-VII</c:v>
                </c:pt>
                <c:pt idx="2">
                  <c:v>2016.I-VII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84.1</c:v>
                </c:pt>
                <c:pt idx="1">
                  <c:v>86.4</c:v>
                </c:pt>
                <c:pt idx="2">
                  <c:v>67.099999999999994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414032"/>
        <c:axId val="290115368"/>
      </c:barChart>
      <c:catAx>
        <c:axId val="29041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90115368"/>
        <c:crosses val="autoZero"/>
        <c:auto val="1"/>
        <c:lblAlgn val="ctr"/>
        <c:lblOffset val="100"/>
        <c:noMultiLvlLbl val="0"/>
      </c:catAx>
      <c:valAx>
        <c:axId val="2901153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9041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071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2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1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315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685800" y="2133600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38200" y="3505200"/>
            <a:ext cx="792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201</a:t>
            </a:r>
            <a:r>
              <a:rPr lang="en-US" altLang="en-US" sz="3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r>
              <a:rPr lang="en-US" altLang="en-US" sz="3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838200" y="1295400"/>
          <a:ext cx="381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76800" y="1295400"/>
          <a:ext cx="3886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1143000" y="4343400"/>
          <a:ext cx="7467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01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7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6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7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904910"/>
              </p:ext>
            </p:extLst>
          </p:nvPr>
        </p:nvGraphicFramePr>
        <p:xfrm>
          <a:off x="764758" y="1701800"/>
          <a:ext cx="4097337" cy="223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122733"/>
              </p:ext>
            </p:extLst>
          </p:nvPr>
        </p:nvGraphicFramePr>
        <p:xfrm>
          <a:off x="5037969" y="1420814"/>
          <a:ext cx="4086982" cy="269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402180"/>
              </p:ext>
            </p:extLst>
          </p:nvPr>
        </p:nvGraphicFramePr>
        <p:xfrm>
          <a:off x="723900" y="4354513"/>
          <a:ext cx="8401050" cy="244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5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38335"/>
            <a:ext cx="3336" cy="320506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603376"/>
              </p:ext>
            </p:extLst>
          </p:nvPr>
        </p:nvGraphicFramePr>
        <p:xfrm>
          <a:off x="703263" y="4419599"/>
          <a:ext cx="8059737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962577"/>
              </p:ext>
            </p:extLst>
          </p:nvPr>
        </p:nvGraphicFramePr>
        <p:xfrm>
          <a:off x="703264" y="973567"/>
          <a:ext cx="4037968" cy="312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595271"/>
              </p:ext>
            </p:extLst>
          </p:nvPr>
        </p:nvGraphicFramePr>
        <p:xfrm>
          <a:off x="4999200" y="1020182"/>
          <a:ext cx="4127335" cy="318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25590"/>
              </p:ext>
            </p:extLst>
          </p:nvPr>
        </p:nvGraphicFramePr>
        <p:xfrm>
          <a:off x="703262" y="4315253"/>
          <a:ext cx="8423275" cy="250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19" y="4015939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2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56166" y="1001713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7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дугаар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195633"/>
              </p:ext>
            </p:extLst>
          </p:nvPr>
        </p:nvGraphicFramePr>
        <p:xfrm>
          <a:off x="4295775" y="1565424"/>
          <a:ext cx="4619625" cy="125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410031"/>
              </p:ext>
            </p:extLst>
          </p:nvPr>
        </p:nvGraphicFramePr>
        <p:xfrm>
          <a:off x="703264" y="925514"/>
          <a:ext cx="3422650" cy="593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956933"/>
              </p:ext>
            </p:extLst>
          </p:nvPr>
        </p:nvGraphicFramePr>
        <p:xfrm>
          <a:off x="4267198" y="2955965"/>
          <a:ext cx="4835524" cy="385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319089"/>
              </p:ext>
            </p:extLst>
          </p:nvPr>
        </p:nvGraphicFramePr>
        <p:xfrm>
          <a:off x="4214585" y="1303572"/>
          <a:ext cx="4853215" cy="151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53" y="2743201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1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ndrakh\Documents\Хөдөө аж ахуй sukuu\sumaaaa\үро тари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92555"/>
            <a:ext cx="4552950" cy="2362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39799" y="3694211"/>
            <a:ext cx="3124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 smtClean="0"/>
              <a:t>Тариалсан талбай, сумдаар, га-аар</a:t>
            </a:r>
            <a:endParaRPr lang="en-US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57" y="4114800"/>
            <a:ext cx="3259138" cy="2717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75" y="1067803"/>
            <a:ext cx="3233737" cy="2529244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480840"/>
              </p:ext>
            </p:extLst>
          </p:nvPr>
        </p:nvGraphicFramePr>
        <p:xfrm>
          <a:off x="4273654" y="1076521"/>
          <a:ext cx="4870346" cy="277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3597047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9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38200" y="914400"/>
          <a:ext cx="7315200" cy="3215640"/>
        </p:xfrm>
        <a:graphic>
          <a:graphicData uri="http://schemas.openxmlformats.org/drawingml/2006/table">
            <a:tbl>
              <a:tblPr/>
              <a:tblGrid>
                <a:gridCol w="1238083"/>
                <a:gridCol w="1018734"/>
                <a:gridCol w="148603"/>
                <a:gridCol w="795397"/>
                <a:gridCol w="80020"/>
                <a:gridCol w="957089"/>
                <a:gridCol w="1167337"/>
                <a:gridCol w="742601"/>
                <a:gridCol w="233481"/>
                <a:gridCol w="933855"/>
              </a:tblGrid>
              <a:tr h="35888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2016.VII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59 166.5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62 075.6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55 785.4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15 571.8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15 845.7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23 503.8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4 923.1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4 613.8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4 389.2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3 828.8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3 979.8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4 527.8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4 539.9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4 491.9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4 122.6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1 190.0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1120.0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1 547.4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24 131.3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25 449.0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29 058.5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11 877.0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12 097.0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13 038.6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1 080.8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45720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979.1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457200" algn="r" fontAlgn="ctr"/>
                      <a:endParaRPr lang="mn-MN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767.1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206.7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93 841.6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97 609.4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94 122.8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32 674.3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33 128.6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42 767.8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838200" y="4267199"/>
          <a:ext cx="4095751" cy="232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4933951" y="4267198"/>
          <a:ext cx="3600449" cy="220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581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775869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5108575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131888" y="914400"/>
          <a:ext cx="7402511" cy="274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1099231" y="3815464"/>
          <a:ext cx="3701369" cy="258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4833031" y="3775868"/>
          <a:ext cx="3766458" cy="2548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988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431</Words>
  <Application>Microsoft Office PowerPoint</Application>
  <PresentationFormat>On-screen Show (4:3)</PresentationFormat>
  <Paragraphs>137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Arial Mon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Khad</dc:creator>
  <cp:lastModifiedBy>Khad</cp:lastModifiedBy>
  <cp:revision>276</cp:revision>
  <cp:lastPrinted>2016-07-12T14:08:59Z</cp:lastPrinted>
  <dcterms:created xsi:type="dcterms:W3CDTF">2006-08-16T00:00:00Z</dcterms:created>
  <dcterms:modified xsi:type="dcterms:W3CDTF">2016-08-08T11:12:14Z</dcterms:modified>
</cp:coreProperties>
</file>