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theme/themeOverride1.xml" ContentType="application/vnd.openxmlformats-officedocument.themeOverride+xml"/>
  <Override PartName="/ppt/charts/chart20.xml" ContentType="application/vnd.openxmlformats-officedocument.drawingml.chart+xml"/>
  <Override PartName="/ppt/theme/themeOverride2.xml" ContentType="application/vnd.openxmlformats-officedocument.themeOverride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3" r:id="rId3"/>
    <p:sldId id="264" r:id="rId4"/>
    <p:sldId id="265" r:id="rId5"/>
    <p:sldId id="266" r:id="rId6"/>
    <p:sldId id="271" r:id="rId7"/>
    <p:sldId id="272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94660"/>
  </p:normalViewPr>
  <p:slideViewPr>
    <p:cSldViewPr>
      <p:cViewPr varScale="1">
        <p:scale>
          <a:sx n="81" d="100"/>
          <a:sy n="81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6%20on\8-r%20sar_und\eruul%20mend_8sar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\\KHAD\Users\Public\2016%20taniltsuulga\8%20sar\taniltsuulga_8-r%20sar%20azaa2016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6%20on\8-r%20sar_und\eruul%20mend_8sar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\\KHAD\Users\Public\2016%20taniltsuulga\8%20sar\taniltsuulga_8-r%20sar%20azaa2016.xlsx" TargetMode="External"/><Relationship Id="rId1" Type="http://schemas.openxmlformats.org/officeDocument/2006/relationships/themeOverride" Target="../theme/themeOverride2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6%20on\8-r%20sar_und\eruul%20mend_8sa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/>
            </a:pPr>
            <a:r>
              <a:rPr lang="mn-MN" sz="1100" baseline="0">
                <a:latin typeface="Arial" pitchFamily="34" charset="0"/>
              </a:rPr>
              <a:t>Эндсэн хүүхдийн тоо, эхний </a:t>
            </a:r>
            <a:r>
              <a:rPr lang="en-US" sz="1100" baseline="0">
                <a:latin typeface="Arial" pitchFamily="34" charset="0"/>
              </a:rPr>
              <a:t>8</a:t>
            </a:r>
            <a:r>
              <a:rPr lang="mn-MN" sz="1100" baseline="0">
                <a:latin typeface="Arial" pitchFamily="34" charset="0"/>
              </a:rPr>
              <a:t> сарын байдлаар</a:t>
            </a:r>
            <a:endParaRPr lang="en-US" sz="1100" baseline="0">
              <a:latin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7936316100022404"/>
          <c:w val="0.93888888888889133"/>
          <c:h val="0.54380176436278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mend1'!$A$10:$B$10</c:f>
              <c:strCache>
                <c:ptCount val="1"/>
                <c:pt idx="0">
                  <c:v>Нялхсын эндэгдэл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2014.I-VIII</c:v>
                </c:pt>
                <c:pt idx="1">
                  <c:v>2015.I-VIII</c:v>
                </c:pt>
                <c:pt idx="2">
                  <c:v>2016.I-VIII</c:v>
                </c:pt>
              </c:strCache>
            </c:strRef>
          </c:cat>
          <c:val>
            <c:numRef>
              <c:f>'eruul mend1'!$C$10:$E$10</c:f>
              <c:numCache>
                <c:formatCode>General</c:formatCode>
                <c:ptCount val="3"/>
                <c:pt idx="0">
                  <c:v>21</c:v>
                </c:pt>
                <c:pt idx="1">
                  <c:v>14</c:v>
                </c:pt>
                <c:pt idx="2">
                  <c:v>21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2014.I-VIII</c:v>
                </c:pt>
                <c:pt idx="1">
                  <c:v>2015.I-VIII</c:v>
                </c:pt>
                <c:pt idx="2">
                  <c:v>2016.I-VIII</c:v>
                </c:pt>
              </c:strCache>
            </c:strRef>
          </c:cat>
          <c:val>
            <c:numRef>
              <c:f>'eruul mend1'!$C$11:$E$11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-5"/>
        <c:axId val="174236776"/>
        <c:axId val="173435064"/>
      </c:barChart>
      <c:catAx>
        <c:axId val="17423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3435064"/>
        <c:crosses val="autoZero"/>
        <c:auto val="1"/>
        <c:lblAlgn val="ctr"/>
        <c:lblOffset val="100"/>
        <c:noMultiLvlLbl val="0"/>
      </c:catAx>
      <c:valAx>
        <c:axId val="17343506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742367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тоо, сумдаар, 201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дугаар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355168210811255"/>
          <c:y val="1.65460132250850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911923161307634"/>
          <c:y val="0.10070300640387428"/>
          <c:w val="0.68826524889517016"/>
          <c:h val="0.868668779909045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hereg1'!$O$1:$O$13</c:f>
              <c:strCache>
                <c:ptCount val="13"/>
                <c:pt idx="0">
                  <c:v>Асгат</c:v>
                </c:pt>
                <c:pt idx="1">
                  <c:v>Халзан</c:v>
                </c:pt>
                <c:pt idx="2">
                  <c:v>Наран</c:v>
                </c:pt>
                <c:pt idx="3">
                  <c:v>Онгон</c:v>
                </c:pt>
                <c:pt idx="4">
                  <c:v>Дарьганга</c:v>
                </c:pt>
                <c:pt idx="5">
                  <c:v>Түвшинширээ</c:v>
                </c:pt>
                <c:pt idx="6">
                  <c:v>Сүхбаатар</c:v>
                </c:pt>
                <c:pt idx="7">
                  <c:v>Баяндэлгэр</c:v>
                </c:pt>
                <c:pt idx="8">
                  <c:v>Уулбаян</c:v>
                </c:pt>
                <c:pt idx="9">
                  <c:v>Түмэнцогт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hereg1'!$P$1:$P$13</c:f>
              <c:numCache>
                <c:formatCode>General</c:formatCode>
                <c:ptCount val="13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8</c:v>
                </c:pt>
                <c:pt idx="8">
                  <c:v>8</c:v>
                </c:pt>
                <c:pt idx="9">
                  <c:v>12</c:v>
                </c:pt>
                <c:pt idx="10">
                  <c:v>20</c:v>
                </c:pt>
                <c:pt idx="11">
                  <c:v>34</c:v>
                </c:pt>
                <c:pt idx="12">
                  <c:v>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221871024"/>
        <c:axId val="221871416"/>
      </c:barChart>
      <c:catAx>
        <c:axId val="221871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1871416"/>
        <c:crosses val="autoZero"/>
        <c:auto val="1"/>
        <c:lblAlgn val="ctr"/>
        <c:lblOffset val="100"/>
        <c:noMultiLvlLbl val="0"/>
      </c:catAx>
      <c:valAx>
        <c:axId val="221871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187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9333422874379518E-2"/>
          <c:y val="8.5349152060773315E-2"/>
          <c:w val="0.94133332101487055"/>
          <c:h val="0.73302274886895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hereg2'!$G$24</c:f>
              <c:strCache>
                <c:ptCount val="1"/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hereg2'!$H$23:$J$23</c:f>
              <c:strCache>
                <c:ptCount val="3"/>
                <c:pt idx="0">
                  <c:v>2014.I-VIII</c:v>
                </c:pt>
                <c:pt idx="1">
                  <c:v>2015.I-VIII</c:v>
                </c:pt>
                <c:pt idx="2">
                  <c:v>2016.I-VIII</c:v>
                </c:pt>
              </c:strCache>
            </c:strRef>
          </c:cat>
          <c:val>
            <c:numRef>
              <c:f>'gemt hereg2'!$H$24:$J$24</c:f>
              <c:numCache>
                <c:formatCode>General</c:formatCode>
                <c:ptCount val="3"/>
                <c:pt idx="0">
                  <c:v>210</c:v>
                </c:pt>
                <c:pt idx="1">
                  <c:v>233</c:v>
                </c:pt>
                <c:pt idx="2">
                  <c:v>210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1872200"/>
        <c:axId val="221872592"/>
      </c:barChart>
      <c:catAx>
        <c:axId val="221872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21872592"/>
        <c:crosses val="autoZero"/>
        <c:auto val="1"/>
        <c:lblAlgn val="ctr"/>
        <c:lblOffset val="100"/>
        <c:noMultiLvlLbl val="0"/>
      </c:catAx>
      <c:valAx>
        <c:axId val="221872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18722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Сэжигтэн,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яллагдагчийн тоо, сумаар, 201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дугаар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4198202514519671"/>
          <c:y val="0.13862602691452106"/>
          <c:w val="0.7433068415424311"/>
          <c:h val="0.8368810981653195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hereg2'!$G$2:$G$14</c:f>
              <c:strCache>
                <c:ptCount val="13"/>
                <c:pt idx="0">
                  <c:v>Асгат</c:v>
                </c:pt>
                <c:pt idx="1">
                  <c:v>Халзан</c:v>
                </c:pt>
                <c:pt idx="2">
                  <c:v>Дарьганга</c:v>
                </c:pt>
                <c:pt idx="3">
                  <c:v>Онгон</c:v>
                </c:pt>
                <c:pt idx="4">
                  <c:v>Түвшинширээ</c:v>
                </c:pt>
                <c:pt idx="5">
                  <c:v>Наран</c:v>
                </c:pt>
                <c:pt idx="6">
                  <c:v>Баяндэлгэр</c:v>
                </c:pt>
                <c:pt idx="7">
                  <c:v>Уулбаян</c:v>
                </c:pt>
                <c:pt idx="8">
                  <c:v>Сүхбаатар</c:v>
                </c:pt>
                <c:pt idx="9">
                  <c:v>Түмэнцогт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hereg2'!$H$2:$H$14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6</c:v>
                </c:pt>
                <c:pt idx="7">
                  <c:v>8</c:v>
                </c:pt>
                <c:pt idx="8">
                  <c:v>9</c:v>
                </c:pt>
                <c:pt idx="9">
                  <c:v>11</c:v>
                </c:pt>
                <c:pt idx="10">
                  <c:v>22</c:v>
                </c:pt>
                <c:pt idx="11">
                  <c:v>32</c:v>
                </c:pt>
                <c:pt idx="12">
                  <c:v>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221873376"/>
        <c:axId val="221873768"/>
      </c:barChart>
      <c:catAx>
        <c:axId val="221873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1873768"/>
        <c:crosses val="autoZero"/>
        <c:auto val="1"/>
        <c:lblAlgn val="ctr"/>
        <c:lblOffset val="100"/>
        <c:noMultiLvlLbl val="0"/>
      </c:catAx>
      <c:valAx>
        <c:axId val="221873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187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b="1" dirty="0"/>
              <a:t>Тариалсан талбай </a:t>
            </a:r>
            <a:r>
              <a:rPr lang="mn-MN" b="1" dirty="0" smtClean="0"/>
              <a:t>га-р,</a:t>
            </a:r>
            <a:r>
              <a:rPr lang="mn-MN" b="1" baseline="0" dirty="0" smtClean="0"/>
              <a:t> 2016 оны 8 дугаар сар</a:t>
            </a:r>
            <a:endParaRPr lang="mn-MN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65693042896667"/>
          <c:y val="0.1825"/>
          <c:w val="0.69191772339640811"/>
          <c:h val="0.769254385964912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ХАА6!$I$39</c:f>
              <c:strCache>
                <c:ptCount val="1"/>
                <c:pt idx="0">
                  <c:v>Тариалсан талбай га-р</c:v>
                </c:pt>
              </c:strCache>
            </c:strRef>
          </c:tx>
          <c:spPr>
            <a:solidFill>
              <a:schemeClr val="accent6"/>
            </a:solidFill>
            <a:ln w="31750"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ХАА6!$H$40:$H$44</c:f>
              <c:strCache>
                <c:ptCount val="5"/>
                <c:pt idx="0">
                  <c:v>Хүнсний ногоо</c:v>
                </c:pt>
                <c:pt idx="1">
                  <c:v>Төмс</c:v>
                </c:pt>
                <c:pt idx="2">
                  <c:v>Тэжээлийн ургамал</c:v>
                </c:pt>
                <c:pt idx="3">
                  <c:v>Техникийн ургамал</c:v>
                </c:pt>
                <c:pt idx="4">
                  <c:v>Үр тариа</c:v>
                </c:pt>
              </c:strCache>
            </c:strRef>
          </c:cat>
          <c:val>
            <c:numRef>
              <c:f>ХАА6!$I$40:$I$44</c:f>
              <c:numCache>
                <c:formatCode>_(* #,##0.0_);_(* \(#,##0.0\);_(* "-"?_);_(@_)</c:formatCode>
                <c:ptCount val="5"/>
                <c:pt idx="0" formatCode="0.0">
                  <c:v>30.0458</c:v>
                </c:pt>
                <c:pt idx="1">
                  <c:v>61.857500000000002</c:v>
                </c:pt>
                <c:pt idx="2" formatCode="0.0">
                  <c:v>2020</c:v>
                </c:pt>
                <c:pt idx="3" formatCode="#\ ##0.0">
                  <c:v>5654</c:v>
                </c:pt>
                <c:pt idx="4" formatCode="#\ ##0.0">
                  <c:v>9807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8"/>
        <c:overlap val="-16"/>
        <c:axId val="221874552"/>
        <c:axId val="223212440"/>
      </c:barChart>
      <c:catAx>
        <c:axId val="221874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ail"/>
                <a:ea typeface="+mn-ea"/>
                <a:cs typeface="+mn-cs"/>
              </a:defRPr>
            </a:pPr>
            <a:endParaRPr lang="en-US"/>
          </a:p>
        </c:txPr>
        <c:crossAx val="223212440"/>
        <c:crosses val="autoZero"/>
        <c:auto val="1"/>
        <c:lblAlgn val="ctr"/>
        <c:lblOffset val="100"/>
        <c:noMultiLvlLbl val="0"/>
      </c:catAx>
      <c:valAx>
        <c:axId val="223212440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221874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>
                <a:latin typeface="Arial" panose="020B0604020202020204" pitchFamily="34" charset="0"/>
                <a:cs typeface="Arial" panose="020B0604020202020204" pitchFamily="34" charset="0"/>
              </a:rPr>
              <a:t>Тариалсан талбай га-аар жил бүрийн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1200">
                <a:latin typeface="Arial" panose="020B0604020202020204" pitchFamily="34" charset="0"/>
                <a:cs typeface="Arial" panose="020B0604020202020204" pitchFamily="34" charset="0"/>
              </a:rPr>
              <a:t> сарын байдлаар, га-гаар</a:t>
            </a:r>
          </a:p>
        </c:rich>
      </c:tx>
      <c:layout>
        <c:manualLayout>
          <c:xMode val="edge"/>
          <c:yMode val="edge"/>
          <c:x val="0.12942630686361895"/>
          <c:y val="2.91301673228346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767428381847282E-2"/>
          <c:y val="0.23531250000000001"/>
          <c:w val="0.94046514323630548"/>
          <c:h val="0.638654855643044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ХАА6!$V$3</c:f>
              <c:strCache>
                <c:ptCount val="1"/>
                <c:pt idx="0">
                  <c:v>Тариалсан талбай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ХАА6!$W$2:$Z$2</c:f>
              <c:numCache>
                <c:formatCode>###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ХАА6!$W$3:$Z$3</c:f>
              <c:numCache>
                <c:formatCode>#\ ##0.0</c:formatCode>
                <c:ptCount val="4"/>
                <c:pt idx="0" formatCode="###.0">
                  <c:v>465.8</c:v>
                </c:pt>
                <c:pt idx="1">
                  <c:v>5818.5</c:v>
                </c:pt>
                <c:pt idx="2">
                  <c:v>14359</c:v>
                </c:pt>
                <c:pt idx="3">
                  <c:v>17572.900000000001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-27"/>
        <c:axId val="223213224"/>
        <c:axId val="223213616"/>
      </c:barChart>
      <c:catAx>
        <c:axId val="223213224"/>
        <c:scaling>
          <c:orientation val="minMax"/>
        </c:scaling>
        <c:delete val="0"/>
        <c:axPos val="b"/>
        <c:numFmt formatCode="###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3213616"/>
        <c:crosses val="autoZero"/>
        <c:auto val="1"/>
        <c:lblAlgn val="ctr"/>
        <c:lblOffset val="100"/>
        <c:noMultiLvlLbl val="0"/>
      </c:catAx>
      <c:valAx>
        <c:axId val="223213616"/>
        <c:scaling>
          <c:orientation val="minMax"/>
        </c:scaling>
        <c:delete val="1"/>
        <c:axPos val="l"/>
        <c:numFmt formatCode="###.0" sourceLinked="1"/>
        <c:majorTickMark val="none"/>
        <c:minorTickMark val="none"/>
        <c:tickLblPos val="nextTo"/>
        <c:crossAx val="223213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72349925785915"/>
          <c:y val="2.6781776244911562E-3"/>
          <c:w val="0.75563888888888886"/>
          <c:h val="0.9679370657180249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ХАА6!$P$2:$P$13</c:f>
              <c:strCache>
                <c:ptCount val="12"/>
                <c:pt idx="0">
                  <c:v>Халзан</c:v>
                </c:pt>
                <c:pt idx="1">
                  <c:v>Баяндэлгэр</c:v>
                </c:pt>
                <c:pt idx="2">
                  <c:v>Наран</c:v>
                </c:pt>
                <c:pt idx="3">
                  <c:v>Онгон</c:v>
                </c:pt>
                <c:pt idx="4">
                  <c:v>Дарьганга</c:v>
                </c:pt>
                <c:pt idx="5">
                  <c:v>Уулбаян</c:v>
                </c:pt>
                <c:pt idx="6">
                  <c:v>Асгат</c:v>
                </c:pt>
                <c:pt idx="7">
                  <c:v>Баруун-Урт</c:v>
                </c:pt>
                <c:pt idx="8">
                  <c:v>Мөнххаан</c:v>
                </c:pt>
                <c:pt idx="9">
                  <c:v>Сүхбаатар</c:v>
                </c:pt>
                <c:pt idx="10">
                  <c:v>Түмэнцогт</c:v>
                </c:pt>
                <c:pt idx="11">
                  <c:v>Эрдэнэцагаан</c:v>
                </c:pt>
              </c:strCache>
            </c:strRef>
          </c:cat>
          <c:val>
            <c:numRef>
              <c:f>ХАА6!$Q$2:$Q$13</c:f>
              <c:numCache>
                <c:formatCode>_(* #,##0.0_);_(* \(#,##0.0\);_(* "-"?_);_(@_)</c:formatCode>
                <c:ptCount val="12"/>
                <c:pt idx="0">
                  <c:v>1.5</c:v>
                </c:pt>
                <c:pt idx="1">
                  <c:v>1.6960000000000002</c:v>
                </c:pt>
                <c:pt idx="2">
                  <c:v>3</c:v>
                </c:pt>
                <c:pt idx="3">
                  <c:v>3.3</c:v>
                </c:pt>
                <c:pt idx="4">
                  <c:v>4.4000000000000004</c:v>
                </c:pt>
                <c:pt idx="5" formatCode="#\ ##0.0">
                  <c:v>4.6662999999999997</c:v>
                </c:pt>
                <c:pt idx="6">
                  <c:v>6.8100000000000005</c:v>
                </c:pt>
                <c:pt idx="7">
                  <c:v>40.581000000000003</c:v>
                </c:pt>
                <c:pt idx="8" formatCode="#\ ##0.0">
                  <c:v>1027.5</c:v>
                </c:pt>
                <c:pt idx="9" formatCode="#\ ##0.0">
                  <c:v>5172</c:v>
                </c:pt>
                <c:pt idx="10" formatCode="#\ ##0.0">
                  <c:v>5295.65</c:v>
                </c:pt>
                <c:pt idx="11" formatCode="#\ ##0.0">
                  <c:v>6010.3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223214400"/>
        <c:axId val="223214792"/>
      </c:barChart>
      <c:catAx>
        <c:axId val="223214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3214792"/>
        <c:crosses val="autoZero"/>
        <c:auto val="1"/>
        <c:lblAlgn val="ctr"/>
        <c:lblOffset val="100"/>
        <c:noMultiLvlLbl val="0"/>
      </c:catAx>
      <c:valAx>
        <c:axId val="223214792"/>
        <c:scaling>
          <c:orientation val="minMax"/>
        </c:scaling>
        <c:delete val="1"/>
        <c:axPos val="b"/>
        <c:numFmt formatCode="_(* #,##0.0_);_(* \(#,##0.0\);_(* &quot;-&quot;?_);_(@_)" sourceLinked="1"/>
        <c:majorTickMark val="none"/>
        <c:minorTickMark val="none"/>
        <c:tickLblPos val="nextTo"/>
        <c:crossAx val="22321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Хүнсний</a:t>
            </a:r>
            <a:r>
              <a:rPr lang="mn-MN" sz="1200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ногоо тариалсан талбай /төрлөөр</a:t>
            </a:r>
            <a:endParaRPr lang="mn-MN" sz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496516223017481"/>
          <c:y val="0.25128754130404241"/>
          <c:w val="0.41148811870324592"/>
          <c:h val="0.65249462101726452"/>
        </c:manualLayout>
      </c:layout>
      <c:pieChart>
        <c:varyColors val="1"/>
        <c:ser>
          <c:idx val="0"/>
          <c:order val="0"/>
          <c:tx>
            <c:strRef>
              <c:f>ХАА6!$E$39</c:f>
              <c:strCache>
                <c:ptCount val="1"/>
                <c:pt idx="0">
                  <c:v>Тариалсан талбай га-р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0817632361187704"/>
                  <c:y val="1.187470831079398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026027996500634E-2"/>
                  <c:y val="2.87489063867016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7550043744531973"/>
                  <c:y val="-4.795457859434237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107720909886472E-2"/>
                  <c:y val="6.943861184018694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2468657042869673"/>
                  <c:y val="7.029928550597841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4583792650918639"/>
                  <c:y val="6.118729950422874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51377952755905"/>
                      <c:h val="0.10967592592592593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0.13667322834645668"/>
                  <c:y val="-3.2265966754155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6588582677165355E-2"/>
                  <c:y val="-5.94615777194518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495550087489064"/>
                  <c:y val="-4.14661708953047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ХАА6!$D$40:$D$49</c:f>
              <c:strCache>
                <c:ptCount val="10"/>
                <c:pt idx="0">
                  <c:v>Байцаа</c:v>
                </c:pt>
                <c:pt idx="1">
                  <c:v>Лууван</c:v>
                </c:pt>
                <c:pt idx="2">
                  <c:v>Шар манжин</c:v>
                </c:pt>
                <c:pt idx="3">
                  <c:v>Улаан манжин</c:v>
                </c:pt>
                <c:pt idx="4">
                  <c:v>Сонгино</c:v>
                </c:pt>
                <c:pt idx="5">
                  <c:v>Өргөст хэмх</c:v>
                </c:pt>
                <c:pt idx="6">
                  <c:v>Улаан лооль</c:v>
                </c:pt>
                <c:pt idx="7">
                  <c:v>Тарвас</c:v>
                </c:pt>
                <c:pt idx="8">
                  <c:v>Хулуу</c:v>
                </c:pt>
                <c:pt idx="9">
                  <c:v>Бусад</c:v>
                </c:pt>
              </c:strCache>
            </c:strRef>
          </c:cat>
          <c:val>
            <c:numRef>
              <c:f>ХАА6!$E$40:$E$49</c:f>
              <c:numCache>
                <c:formatCode>General</c:formatCode>
                <c:ptCount val="10"/>
                <c:pt idx="0">
                  <c:v>3.8</c:v>
                </c:pt>
                <c:pt idx="1">
                  <c:v>8.3000000000000007</c:v>
                </c:pt>
                <c:pt idx="2">
                  <c:v>4.5</c:v>
                </c:pt>
                <c:pt idx="3">
                  <c:v>1.9</c:v>
                </c:pt>
                <c:pt idx="4">
                  <c:v>6.4</c:v>
                </c:pt>
                <c:pt idx="5">
                  <c:v>2.6</c:v>
                </c:pt>
                <c:pt idx="6">
                  <c:v>1.3</c:v>
                </c:pt>
                <c:pt idx="7">
                  <c:v>0.4</c:v>
                </c:pt>
                <c:pt idx="8">
                  <c:v>0.1</c:v>
                </c:pt>
                <c:pt idx="9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Үр тариа тариалсан талбай /га-р/</a:t>
            </a:r>
            <a:endParaRPr lang="mn-MN" sz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913360592363417"/>
          <c:y val="2.457756107378783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496516223017481"/>
          <c:y val="0.25128754130404241"/>
          <c:w val="0.41148811870324592"/>
          <c:h val="0.65249462101726452"/>
        </c:manualLayout>
      </c:layout>
      <c:pieChart>
        <c:varyColors val="1"/>
        <c:ser>
          <c:idx val="0"/>
          <c:order val="0"/>
          <c:tx>
            <c:strRef>
              <c:f>ХАА6!$E$52</c:f>
              <c:strCache>
                <c:ptCount val="1"/>
                <c:pt idx="0">
                  <c:v>Тариалсан талбай га-р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1.4881894177349055E-2"/>
                  <c:y val="-1.22887805368939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47331834847881"/>
                      <c:h val="0.1445615372780641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3622884654680562"/>
                  <c:y val="-9.916658845067505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024936763182455"/>
                      <c:h val="0.1015508053989354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ХАА6!$D$53:$D$55</c:f>
              <c:strCache>
                <c:ptCount val="3"/>
                <c:pt idx="0">
                  <c:v>Буудай</c:v>
                </c:pt>
                <c:pt idx="1">
                  <c:v>Арвай</c:v>
                </c:pt>
                <c:pt idx="2">
                  <c:v>Овъёос</c:v>
                </c:pt>
              </c:strCache>
            </c:strRef>
          </c:cat>
          <c:val>
            <c:numRef>
              <c:f>ХАА6!$E$53:$E$55</c:f>
              <c:numCache>
                <c:formatCode>General</c:formatCode>
                <c:ptCount val="3"/>
                <c:pt idx="0">
                  <c:v>5800</c:v>
                </c:pt>
                <c:pt idx="1">
                  <c:v>100</c:v>
                </c:pt>
                <c:pt idx="2">
                  <c:v>702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'XAA8'!$J$92:$J$95</c:f>
              <c:strCache>
                <c:ptCount val="4"/>
                <c:pt idx="0">
                  <c:v>Бэлтгэсэн өвс</c:v>
                </c:pt>
                <c:pt idx="1">
                  <c:v>Бэлтгэсэн гар тэжээл</c:v>
                </c:pt>
                <c:pt idx="2">
                  <c:v>Төмс</c:v>
                </c:pt>
                <c:pt idx="3">
                  <c:v>Хүнсний ногоо</c:v>
                </c:pt>
              </c:strCache>
            </c:strRef>
          </c:cat>
          <c:val>
            <c:numRef>
              <c:f>'XAA8'!$K$92:$K$95</c:f>
              <c:numCache>
                <c:formatCode>#\ ##0.0</c:formatCode>
                <c:ptCount val="4"/>
                <c:pt idx="0">
                  <c:v>2393</c:v>
                </c:pt>
                <c:pt idx="1">
                  <c:v>82.6</c:v>
                </c:pt>
                <c:pt idx="2" formatCode="General">
                  <c:v>18.899999999999999</c:v>
                </c:pt>
                <c:pt idx="3" formatCode="0.0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223043912"/>
        <c:axId val="223044304"/>
      </c:barChart>
      <c:catAx>
        <c:axId val="223043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3044304"/>
        <c:crosses val="autoZero"/>
        <c:auto val="1"/>
        <c:lblAlgn val="ctr"/>
        <c:lblOffset val="100"/>
        <c:noMultiLvlLbl val="0"/>
      </c:catAx>
      <c:valAx>
        <c:axId val="223044304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223043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mn-MN" sz="1100"/>
              <a:t>Зээлийн өрийн үлдэгдэл тэрбум төгрөг</a:t>
            </a:r>
          </a:p>
        </c:rich>
      </c:tx>
      <c:layout>
        <c:manualLayout>
          <c:xMode val="edge"/>
          <c:yMode val="edge"/>
          <c:x val="0.14643644544431947"/>
          <c:y val="1.22324159021406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920634920634921E-2"/>
          <c:y val="0.18746177370030701"/>
          <c:w val="0.93015873015873063"/>
          <c:h val="0.60753304919453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 (2)'!$B$3</c:f>
              <c:strCache>
                <c:ptCount val="1"/>
                <c:pt idx="0">
                  <c:v>Зээлийн өрийн үлдэгдэл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'grafic (2)'!$A$4:$A$8</c:f>
              <c:strCache>
                <c:ptCount val="5"/>
                <c:pt idx="0">
                  <c:v>2012.VIII</c:v>
                </c:pt>
                <c:pt idx="1">
                  <c:v>2013.VIII</c:v>
                </c:pt>
                <c:pt idx="2">
                  <c:v>2014.VIII</c:v>
                </c:pt>
                <c:pt idx="3">
                  <c:v>2015.VIII</c:v>
                </c:pt>
                <c:pt idx="4">
                  <c:v>2016.VIII</c:v>
                </c:pt>
              </c:strCache>
            </c:strRef>
          </c:cat>
          <c:val>
            <c:numRef>
              <c:f>'grafic (2)'!$B$4:$B$8</c:f>
              <c:numCache>
                <c:formatCode>###\ ##0.0</c:formatCode>
                <c:ptCount val="5"/>
                <c:pt idx="0">
                  <c:v>39.6</c:v>
                </c:pt>
                <c:pt idx="1">
                  <c:v>67.099999999999994</c:v>
                </c:pt>
                <c:pt idx="2">
                  <c:v>91.9</c:v>
                </c:pt>
                <c:pt idx="3" formatCode="General">
                  <c:v>99.8</c:v>
                </c:pt>
                <c:pt idx="4" formatCode="0.0">
                  <c:v>99.4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77611912"/>
        <c:axId val="277620928"/>
      </c:barChart>
      <c:catAx>
        <c:axId val="277611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77620928"/>
        <c:crosses val="autoZero"/>
        <c:auto val="1"/>
        <c:lblAlgn val="ctr"/>
        <c:lblOffset val="100"/>
        <c:noMultiLvlLbl val="0"/>
      </c:catAx>
      <c:valAx>
        <c:axId val="277620928"/>
        <c:scaling>
          <c:orientation val="minMax"/>
        </c:scaling>
        <c:delete val="1"/>
        <c:axPos val="l"/>
        <c:numFmt formatCode="###\ ##0.0" sourceLinked="1"/>
        <c:majorTickMark val="out"/>
        <c:minorTickMark val="none"/>
        <c:tickLblPos val="none"/>
        <c:crossAx val="2776119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 dirty="0">
                <a:latin typeface="Arial" pitchFamily="34" charset="0"/>
              </a:rPr>
              <a:t>Амаржсан эх, амьд төрсөн хүүхдийн тоо </a:t>
            </a:r>
            <a:r>
              <a:rPr lang="mn-MN" sz="1100" baseline="0" dirty="0" smtClean="0">
                <a:latin typeface="Arial" pitchFamily="34" charset="0"/>
              </a:rPr>
              <a:t>эхний</a:t>
            </a:r>
            <a:r>
              <a:rPr lang="en-US" sz="1100" baseline="0" dirty="0" smtClean="0">
                <a:latin typeface="Arial" pitchFamily="34" charset="0"/>
              </a:rPr>
              <a:t> 8 </a:t>
            </a:r>
            <a:r>
              <a:rPr lang="mn-MN" sz="1100" baseline="0" dirty="0">
                <a:latin typeface="Arial" pitchFamily="34" charset="0"/>
              </a:rPr>
              <a:t>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386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444444444444502E-2"/>
          <c:y val="0.2236111111111112"/>
          <c:w val="0.93888888888889133"/>
          <c:h val="0.5098899095946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2014.I-VIII</c:v>
                </c:pt>
                <c:pt idx="1">
                  <c:v>2015.I-VIII</c:v>
                </c:pt>
                <c:pt idx="2">
                  <c:v>2016.I-VIII</c:v>
                </c:pt>
              </c:strCache>
            </c:strRef>
          </c:cat>
          <c:val>
            <c:numRef>
              <c:f>'eruul mend1'!$B$17:$D$17</c:f>
              <c:numCache>
                <c:formatCode>General</c:formatCode>
                <c:ptCount val="3"/>
                <c:pt idx="0">
                  <c:v>883</c:v>
                </c:pt>
                <c:pt idx="1">
                  <c:v>946</c:v>
                </c:pt>
                <c:pt idx="2">
                  <c:v>863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873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2014.I-VIII</c:v>
                </c:pt>
                <c:pt idx="1">
                  <c:v>2015.I-VIII</c:v>
                </c:pt>
                <c:pt idx="2">
                  <c:v>2016.I-VIII</c:v>
                </c:pt>
              </c:strCache>
            </c:strRef>
          </c:cat>
          <c:val>
            <c:numRef>
              <c:f>'eruul mend1'!$B$18:$D$18</c:f>
              <c:numCache>
                <c:formatCode>General</c:formatCode>
                <c:ptCount val="3"/>
                <c:pt idx="0">
                  <c:v>884</c:v>
                </c:pt>
                <c:pt idx="1">
                  <c:v>947</c:v>
                </c:pt>
                <c:pt idx="2">
                  <c:v>873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6"/>
        <c:axId val="173918688"/>
        <c:axId val="173997400"/>
      </c:barChart>
      <c:catAx>
        <c:axId val="17391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3997400"/>
        <c:crosses val="autoZero"/>
        <c:auto val="1"/>
        <c:lblAlgn val="ctr"/>
        <c:lblOffset val="100"/>
        <c:noMultiLvlLbl val="0"/>
      </c:catAx>
      <c:valAx>
        <c:axId val="17399740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73918688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mn-MN" sz="1100"/>
              <a:t>Хадгаламжийн үлдэгдэл тэрбум төгрөг</a:t>
            </a:r>
            <a:endParaRPr lang="en-US" sz="11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'grafic (2)'!$C$3</c:f>
              <c:strCache>
                <c:ptCount val="1"/>
                <c:pt idx="0">
                  <c:v>Хадгаламжийн үлдэгдэл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'grafic (2)'!$A$4:$A$8</c:f>
              <c:strCache>
                <c:ptCount val="5"/>
                <c:pt idx="0">
                  <c:v>2012.VIII</c:v>
                </c:pt>
                <c:pt idx="1">
                  <c:v>2013.VIII</c:v>
                </c:pt>
                <c:pt idx="2">
                  <c:v>2014.VIII</c:v>
                </c:pt>
                <c:pt idx="3">
                  <c:v>2015.VIII</c:v>
                </c:pt>
                <c:pt idx="4">
                  <c:v>2016.VIII</c:v>
                </c:pt>
              </c:strCache>
            </c:strRef>
          </c:cat>
          <c:val>
            <c:numRef>
              <c:f>'grafic (2)'!$C$4:$C$8</c:f>
              <c:numCache>
                <c:formatCode>###\ ##0.0</c:formatCode>
                <c:ptCount val="5"/>
                <c:pt idx="0">
                  <c:v>23.6</c:v>
                </c:pt>
                <c:pt idx="1">
                  <c:v>26.5</c:v>
                </c:pt>
                <c:pt idx="2">
                  <c:v>29.2</c:v>
                </c:pt>
                <c:pt idx="3" formatCode="General">
                  <c:v>31.6</c:v>
                </c:pt>
                <c:pt idx="4" formatCode="0.0">
                  <c:v>41.5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73064424"/>
        <c:axId val="273072264"/>
      </c:barChart>
      <c:catAx>
        <c:axId val="273064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73072264"/>
        <c:crosses val="autoZero"/>
        <c:auto val="1"/>
        <c:lblAlgn val="ctr"/>
        <c:lblOffset val="100"/>
        <c:noMultiLvlLbl val="0"/>
      </c:catAx>
      <c:valAx>
        <c:axId val="273072264"/>
        <c:scaling>
          <c:orientation val="minMax"/>
        </c:scaling>
        <c:delete val="1"/>
        <c:axPos val="l"/>
        <c:numFmt formatCode="###\ ##0.0" sourceLinked="1"/>
        <c:majorTickMark val="out"/>
        <c:minorTickMark val="none"/>
        <c:tickLblPos val="none"/>
        <c:crossAx val="2730644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989420152659278E-2"/>
          <c:y val="3.1721786188323962E-2"/>
          <c:w val="0.89205426417539158"/>
          <c:h val="0.78824842408955709"/>
        </c:manualLayout>
      </c:layout>
      <c:lineChart>
        <c:grouping val="standard"/>
        <c:varyColors val="0"/>
        <c:ser>
          <c:idx val="0"/>
          <c:order val="0"/>
          <c:tx>
            <c:v>2014</c:v>
          </c:tx>
          <c:dLbls>
            <c:dLbl>
              <c:idx val="0"/>
              <c:layout>
                <c:manualLayout>
                  <c:x val="-6.0164968461911703E-2"/>
                  <c:y val="-5.0241545893719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164968461911703E-2"/>
                  <c:y val="-6.183574879227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2401746724890827E-2"/>
                  <c:y val="-5.0241545893719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224163027656477E-2"/>
                  <c:y val="-3.8647342995169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4342552159146087E-2"/>
                  <c:y val="-6.1835748792270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579330422125177E-2"/>
                  <c:y val="-3.8647342995169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6579330422125254E-2"/>
                  <c:y val="-4.2512077294686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6579330422125177E-2"/>
                  <c:y val="-3.0917874396135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2401746724890966E-2"/>
                  <c:y val="-4.2512077294686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8520135856380403E-2"/>
                  <c:y val="-4.637681159420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5.4342552159146087E-2"/>
                  <c:y val="-4.637681159420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2401746724890827E-2"/>
                  <c:y val="-3.8647342995169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 (2)'!$P$4:$P$15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 (2)'!$Q$4:$Q$15</c:f>
              <c:numCache>
                <c:formatCode>General</c:formatCode>
                <c:ptCount val="12"/>
                <c:pt idx="0" formatCode="0.0">
                  <c:v>102</c:v>
                </c:pt>
                <c:pt idx="1">
                  <c:v>102.7</c:v>
                </c:pt>
                <c:pt idx="2">
                  <c:v>103.5</c:v>
                </c:pt>
                <c:pt idx="3">
                  <c:v>104.9</c:v>
                </c:pt>
                <c:pt idx="4">
                  <c:v>105.2</c:v>
                </c:pt>
                <c:pt idx="5">
                  <c:v>106.5</c:v>
                </c:pt>
                <c:pt idx="6" formatCode="0.0">
                  <c:v>107.5</c:v>
                </c:pt>
                <c:pt idx="7">
                  <c:v>108.5</c:v>
                </c:pt>
                <c:pt idx="8">
                  <c:v>109.4</c:v>
                </c:pt>
                <c:pt idx="9">
                  <c:v>109.5</c:v>
                </c:pt>
                <c:pt idx="10">
                  <c:v>109.9</c:v>
                </c:pt>
                <c:pt idx="11">
                  <c:v>111.3</c:v>
                </c:pt>
              </c:numCache>
            </c:numRef>
          </c:val>
          <c:smooth val="0"/>
        </c:ser>
        <c:ser>
          <c:idx val="1"/>
          <c:order val="1"/>
          <c:tx>
            <c:v>2015</c:v>
          </c:tx>
          <c:dLbls>
            <c:dLbl>
              <c:idx val="0"/>
              <c:layout>
                <c:manualLayout>
                  <c:x val="-6.0164968461911703E-2"/>
                  <c:y val="-2.616759861539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6283357593401279E-2"/>
                  <c:y val="-3.4661797710068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2401746724890827E-2"/>
                  <c:y val="-2.1537829510441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6283357593401272E-2"/>
                  <c:y val="-3.6231731903077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0164968461911703E-2"/>
                  <c:y val="-4.3961200502111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4638524987869972E-2"/>
                  <c:y val="-5.942013770017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0460941290635643E-2"/>
                  <c:y val="-5.1690669101145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2401746724890771E-2"/>
                  <c:y val="-5.1690669101145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0460941290635643E-2"/>
                  <c:y val="-4.8590969607059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6579330422125177E-2"/>
                  <c:y val="-4.6296169500551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0756914119359534E-2"/>
                  <c:y val="-4.9356004412491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4934497816593885E-2"/>
                  <c:y val="-6.1714937806687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 (2)'!$P$4:$P$15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 (2)'!$R$4:$R$15</c:f>
              <c:numCache>
                <c:formatCode>General</c:formatCode>
                <c:ptCount val="12"/>
                <c:pt idx="0">
                  <c:v>101.3</c:v>
                </c:pt>
                <c:pt idx="1">
                  <c:v>101.7</c:v>
                </c:pt>
                <c:pt idx="2">
                  <c:v>102.4</c:v>
                </c:pt>
                <c:pt idx="3">
                  <c:v>102.9</c:v>
                </c:pt>
                <c:pt idx="4">
                  <c:v>103.4</c:v>
                </c:pt>
                <c:pt idx="5">
                  <c:v>103.7</c:v>
                </c:pt>
                <c:pt idx="6">
                  <c:v>103.8</c:v>
                </c:pt>
                <c:pt idx="7" formatCode="0.0">
                  <c:v>104</c:v>
                </c:pt>
                <c:pt idx="8">
                  <c:v>104.5</c:v>
                </c:pt>
                <c:pt idx="9">
                  <c:v>104.5</c:v>
                </c:pt>
                <c:pt idx="10">
                  <c:v>104.8</c:v>
                </c:pt>
                <c:pt idx="11">
                  <c:v>104.4</c:v>
                </c:pt>
              </c:numCache>
            </c:numRef>
          </c:val>
          <c:smooth val="0"/>
        </c:ser>
        <c:ser>
          <c:idx val="2"/>
          <c:order val="2"/>
          <c:tx>
            <c:v>2016</c:v>
          </c:tx>
          <c:dLbls>
            <c:dLbl>
              <c:idx val="0"/>
              <c:layout>
                <c:manualLayout>
                  <c:x val="-5.6283357593401272E-2"/>
                  <c:y val="-1.5458937198067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342552159146074E-2"/>
                  <c:y val="-3.8647342995169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2105773896166956E-2"/>
                  <c:y val="-3.4782608695652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1809801067442988E-2"/>
                  <c:y val="3.86473429951690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8224163027656477E-2"/>
                  <c:y val="-2.7053140096618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8224163027656477E-2"/>
                  <c:y val="-5.410628019323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8816108685104392E-2"/>
                  <c:y val="-5.7971014492753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3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'une1 (2)'!$P$4:$P$15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 (2)'!$S$4:$S$15</c:f>
              <c:numCache>
                <c:formatCode>General</c:formatCode>
                <c:ptCount val="12"/>
                <c:pt idx="0" formatCode="0.0">
                  <c:v>100.2</c:v>
                </c:pt>
                <c:pt idx="1">
                  <c:v>100.3</c:v>
                </c:pt>
                <c:pt idx="2">
                  <c:v>101.2</c:v>
                </c:pt>
                <c:pt idx="3">
                  <c:v>102.5</c:v>
                </c:pt>
                <c:pt idx="4">
                  <c:v>102.3</c:v>
                </c:pt>
                <c:pt idx="5">
                  <c:v>102.1</c:v>
                </c:pt>
                <c:pt idx="6">
                  <c:v>101.5</c:v>
                </c:pt>
                <c:pt idx="7" formatCode="0.0">
                  <c:v>100.89383985229871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777280"/>
        <c:axId val="174203736"/>
      </c:lineChart>
      <c:catAx>
        <c:axId val="97777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4203736"/>
        <c:crosses val="autoZero"/>
        <c:auto val="1"/>
        <c:lblAlgn val="ctr"/>
        <c:lblOffset val="100"/>
        <c:noMultiLvlLbl val="0"/>
      </c:catAx>
      <c:valAx>
        <c:axId val="174203736"/>
        <c:scaling>
          <c:orientation val="minMax"/>
          <c:max val="112"/>
          <c:min val="1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solidFill>
              <a:sysClr val="windowText" lastClr="000000">
                <a:alpha val="37000"/>
              </a:sysClr>
            </a:solidFill>
          </a:ln>
        </c:spPr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7777280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ayout>
        <c:manualLayout>
          <c:xMode val="edge"/>
          <c:yMode val="edge"/>
          <c:x val="7.0192915527907324E-2"/>
          <c:y val="0.92065947104037815"/>
          <c:w val="0.89789155237139739"/>
          <c:h val="5.2239563994554199E-2"/>
        </c:manualLayout>
      </c:layout>
      <c:overlay val="0"/>
      <c:txPr>
        <a:bodyPr/>
        <a:lstStyle/>
        <a:p>
          <a:pPr>
            <a:defRPr sz="120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0">
      <a:solidFill>
        <a:schemeClr val="bg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8 </a:t>
            </a:r>
            <a:r>
              <a:rPr lang="mn-MN" sz="1100">
                <a:latin typeface="Arial" pitchFamily="34" charset="0"/>
                <a:cs typeface="Arial" pitchFamily="34" charset="0"/>
              </a:rPr>
              <a:t>сарын байдлаар</a:t>
            </a:r>
          </a:p>
        </c:rich>
      </c:tx>
      <c:layout>
        <c:manualLayout>
          <c:xMode val="edge"/>
          <c:yMode val="edge"/>
          <c:x val="0.21042865228227375"/>
          <c:y val="5.442176870748295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'eruul mend2'!$A$14:$B$14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359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'eruul mend2'!$C$13:$O$13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'eruul mend2'!$C$14:$O$14</c:f>
              <c:numCache>
                <c:formatCode>General</c:formatCode>
                <c:ptCount val="13"/>
                <c:pt idx="0">
                  <c:v>221</c:v>
                </c:pt>
                <c:pt idx="1">
                  <c:v>287</c:v>
                </c:pt>
                <c:pt idx="2">
                  <c:v>438</c:v>
                </c:pt>
                <c:pt idx="3">
                  <c:v>340</c:v>
                </c:pt>
                <c:pt idx="4">
                  <c:v>927</c:v>
                </c:pt>
                <c:pt idx="5">
                  <c:v>540</c:v>
                </c:pt>
                <c:pt idx="6">
                  <c:v>326</c:v>
                </c:pt>
                <c:pt idx="7">
                  <c:v>389</c:v>
                </c:pt>
                <c:pt idx="8">
                  <c:v>448</c:v>
                </c:pt>
                <c:pt idx="9">
                  <c:v>755</c:v>
                </c:pt>
                <c:pt idx="10">
                  <c:v>359</c:v>
                </c:pt>
                <c:pt idx="11">
                  <c:v>530</c:v>
                </c:pt>
                <c:pt idx="12">
                  <c:v>1041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74043312"/>
        <c:axId val="174043696"/>
      </c:barChart>
      <c:catAx>
        <c:axId val="17404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4043696"/>
        <c:crosses val="autoZero"/>
        <c:auto val="1"/>
        <c:lblAlgn val="ctr"/>
        <c:lblOffset val="100"/>
        <c:noMultiLvlLbl val="0"/>
      </c:catAx>
      <c:valAx>
        <c:axId val="17404369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740433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3333333333333333E-2"/>
          <c:y val="5.8434992276683112E-2"/>
          <c:w val="0.93888888888888888"/>
          <c:h val="0.695486293379994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'3'!$K$22</c:f>
              <c:strCache>
                <c:ptCount val="1"/>
                <c:pt idx="0">
                  <c:v>Шинээр бүртгүүлсэн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1.6666666666666666E-2"/>
                  <c:y val="-1.851851851851851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333333333333332E-3"/>
                  <c:y val="-1.851851851851860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666666666666E-2"/>
                  <c:y val="-1.851851851851860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111111111111009E-2"/>
                  <c:y val="-1.388888888888888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'3'!$L$21:$O$21</c:f>
              <c:strCache>
                <c:ptCount val="4"/>
                <c:pt idx="0">
                  <c:v>2013.I-VIII</c:v>
                </c:pt>
                <c:pt idx="1">
                  <c:v>2014.I-VIII</c:v>
                </c:pt>
                <c:pt idx="2">
                  <c:v>2015.I-VIII</c:v>
                </c:pt>
                <c:pt idx="3">
                  <c:v>2016.I-VIII</c:v>
                </c:pt>
              </c:strCache>
            </c:strRef>
          </c:cat>
          <c:val>
            <c:numRef>
              <c:f>'3'!$L$22:$O$22</c:f>
              <c:numCache>
                <c:formatCode>#\ ##0</c:formatCode>
                <c:ptCount val="4"/>
                <c:pt idx="0">
                  <c:v>1448</c:v>
                </c:pt>
                <c:pt idx="1">
                  <c:v>1179</c:v>
                </c:pt>
                <c:pt idx="2">
                  <c:v>1695</c:v>
                </c:pt>
                <c:pt idx="3">
                  <c:v>2690</c:v>
                </c:pt>
              </c:numCache>
            </c:numRef>
          </c:val>
        </c:ser>
        <c:ser>
          <c:idx val="1"/>
          <c:order val="1"/>
          <c:tx>
            <c:strRef>
              <c:f>'3'!$K$23</c:f>
              <c:strCache>
                <c:ptCount val="1"/>
                <c:pt idx="0">
                  <c:v>Ажилд орсон хүний тоо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2.2222222222222223E-2"/>
                  <c:y val="-1.388888888888897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66666666666666E-2"/>
                  <c:y val="-1.388888888888888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222222222222324E-2"/>
                  <c:y val="-1.851851851851860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222222222222018E-2"/>
                  <c:y val="-9.259259259259258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'3'!$L$21:$O$21</c:f>
              <c:strCache>
                <c:ptCount val="4"/>
                <c:pt idx="0">
                  <c:v>2013.I-VIII</c:v>
                </c:pt>
                <c:pt idx="1">
                  <c:v>2014.I-VIII</c:v>
                </c:pt>
                <c:pt idx="2">
                  <c:v>2015.I-VIII</c:v>
                </c:pt>
                <c:pt idx="3">
                  <c:v>2016.I-VIII</c:v>
                </c:pt>
              </c:strCache>
            </c:strRef>
          </c:cat>
          <c:val>
            <c:numRef>
              <c:f>'3'!$L$23:$O$23</c:f>
              <c:numCache>
                <c:formatCode>#\ ##0</c:formatCode>
                <c:ptCount val="4"/>
                <c:pt idx="0" formatCode="General">
                  <c:v>624</c:v>
                </c:pt>
                <c:pt idx="1">
                  <c:v>619</c:v>
                </c:pt>
                <c:pt idx="2">
                  <c:v>393</c:v>
                </c:pt>
                <c:pt idx="3">
                  <c:v>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9896360"/>
        <c:axId val="219896752"/>
        <c:axId val="0"/>
      </c:bar3DChart>
      <c:catAx>
        <c:axId val="219896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219896752"/>
        <c:crosses val="autoZero"/>
        <c:auto val="1"/>
        <c:lblAlgn val="ctr"/>
        <c:lblOffset val="100"/>
        <c:noMultiLvlLbl val="0"/>
      </c:catAx>
      <c:valAx>
        <c:axId val="219896752"/>
        <c:scaling>
          <c:orientation val="minMax"/>
        </c:scaling>
        <c:delete val="1"/>
        <c:axPos val="l"/>
        <c:numFmt formatCode="#\ ##0" sourceLinked="1"/>
        <c:majorTickMark val="out"/>
        <c:minorTickMark val="none"/>
        <c:tickLblPos val="nextTo"/>
        <c:crossAx val="2198963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479724409448818E-2"/>
          <c:y val="0.87933692498963945"/>
          <c:w val="0.85318328958880141"/>
          <c:h val="7.89963455524996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42424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062816758150214"/>
          <c:y val="5.3921568627450983E-2"/>
          <c:w val="0.55869908569121163"/>
          <c:h val="0.8921568627450980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92D05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4.7222222222222221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999999999999899E-2"/>
                  <c:y val="-3.875968992248204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8333333333333334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287685086134835"/>
                  <c:y val="-8.9868242880141127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412032571652369"/>
                  <c:y val="-4.4934121440070564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2059508151681485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30871725649678416"/>
                  <c:y val="-1.1233530360017641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2837242359630418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'2'!$T$32:$Z$32</c:f>
              <c:strCache>
                <c:ptCount val="7"/>
                <c:pt idx="0">
                  <c:v>Боловсролгүй</c:v>
                </c:pt>
                <c:pt idx="1">
                  <c:v>Тусгай мэргэжлийн дунд </c:v>
                </c:pt>
                <c:pt idx="2">
                  <c:v>Бага</c:v>
                </c:pt>
                <c:pt idx="3">
                  <c:v>Техник болон мэргэжлийн анхан шатны</c:v>
                </c:pt>
                <c:pt idx="4">
                  <c:v>Суурь</c:v>
                </c:pt>
                <c:pt idx="5">
                  <c:v>Дээд </c:v>
                </c:pt>
                <c:pt idx="6">
                  <c:v>Бүрэн дунд </c:v>
                </c:pt>
              </c:strCache>
            </c:strRef>
          </c:cat>
          <c:val>
            <c:numRef>
              <c:f>'2'!$T$33:$Z$33</c:f>
              <c:numCache>
                <c:formatCode>0.0%</c:formatCode>
                <c:ptCount val="7"/>
                <c:pt idx="0">
                  <c:v>1.0917030567685589E-2</c:v>
                </c:pt>
                <c:pt idx="1">
                  <c:v>2.2925764192139739E-2</c:v>
                </c:pt>
                <c:pt idx="2">
                  <c:v>3.4934497816593885E-2</c:v>
                </c:pt>
                <c:pt idx="3">
                  <c:v>0.10043668122270742</c:v>
                </c:pt>
                <c:pt idx="4">
                  <c:v>0.11353711790393013</c:v>
                </c:pt>
                <c:pt idx="5">
                  <c:v>0.15393013100436681</c:v>
                </c:pt>
                <c:pt idx="6">
                  <c:v>0.5633187772925764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100"/>
        <c:axId val="219897536"/>
        <c:axId val="219897928"/>
      </c:barChart>
      <c:catAx>
        <c:axId val="219897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9897928"/>
        <c:crosses val="autoZero"/>
        <c:auto val="1"/>
        <c:lblAlgn val="ctr"/>
        <c:lblOffset val="100"/>
        <c:noMultiLvlLbl val="0"/>
      </c:catAx>
      <c:valAx>
        <c:axId val="219897928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219897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3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Бүртгэлтэй ажилгүй иргэдийн тоо, жил бүрийн 8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3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дугаар сарын байдлаар </a:t>
            </a:r>
          </a:p>
        </c:rich>
      </c:tx>
      <c:layout>
        <c:manualLayout>
          <c:xMode val="edge"/>
          <c:yMode val="edge"/>
          <c:x val="0.22989944918856975"/>
          <c:y val="3.240747929220240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24E-2"/>
          <c:y val="0.23903718596863241"/>
          <c:w val="0.96882748848742473"/>
          <c:h val="0.662822758950621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slaid!$C$3:$L$3</c:f>
              <c:numCache>
                <c:formatCode>0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slaid!$C$4:$L$4</c:f>
              <c:numCache>
                <c:formatCode>#\ ##0</c:formatCode>
                <c:ptCount val="10"/>
                <c:pt idx="0" formatCode="0">
                  <c:v>784</c:v>
                </c:pt>
                <c:pt idx="1">
                  <c:v>1053</c:v>
                </c:pt>
                <c:pt idx="2">
                  <c:v>1295</c:v>
                </c:pt>
                <c:pt idx="3">
                  <c:v>1277</c:v>
                </c:pt>
                <c:pt idx="4">
                  <c:v>975</c:v>
                </c:pt>
                <c:pt idx="5">
                  <c:v>810</c:v>
                </c:pt>
                <c:pt idx="6" formatCode="General">
                  <c:v>903</c:v>
                </c:pt>
                <c:pt idx="7" formatCode="General">
                  <c:v>323</c:v>
                </c:pt>
                <c:pt idx="8" formatCode="General">
                  <c:v>853</c:v>
                </c:pt>
                <c:pt idx="9" formatCode="General">
                  <c:v>916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219898712"/>
        <c:axId val="221267880"/>
      </c:barChart>
      <c:catAx>
        <c:axId val="21989871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1267880"/>
        <c:crosses val="autoZero"/>
        <c:auto val="1"/>
        <c:lblAlgn val="ctr"/>
        <c:lblOffset val="100"/>
        <c:noMultiLvlLbl val="0"/>
      </c:catAx>
      <c:valAx>
        <c:axId val="2212678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219898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улмаас гэмтсэн, нас барсан хүний тоо, жил бүрийн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дугаар</a:t>
            </a:r>
            <a:endParaRPr lang="en-US" sz="1200" b="1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156015940080661"/>
          <c:y val="2.338546820220300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3536585365853661E-2"/>
          <c:y val="0.2434005404281854"/>
          <c:w val="0.93292682926829273"/>
          <c:h val="0.551148902732956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hereg1'!$G$3</c:f>
              <c:strCache>
                <c:ptCount val="1"/>
                <c:pt idx="0">
                  <c:v>Гэмтэж осолдсон хүн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2014.I-VIII</c:v>
                </c:pt>
                <c:pt idx="1">
                  <c:v>2015.I-VIII</c:v>
                </c:pt>
                <c:pt idx="2">
                  <c:v>2016.I-VIII</c:v>
                </c:pt>
              </c:strCache>
            </c:strRef>
          </c:cat>
          <c:val>
            <c:numRef>
              <c:f>'gemt hereg1'!$H$3:$J$3</c:f>
              <c:numCache>
                <c:formatCode>General</c:formatCode>
                <c:ptCount val="3"/>
                <c:pt idx="0">
                  <c:v>96</c:v>
                </c:pt>
                <c:pt idx="1">
                  <c:v>100</c:v>
                </c:pt>
                <c:pt idx="2">
                  <c:v>117</c:v>
                </c:pt>
              </c:numCache>
            </c:numRef>
          </c:val>
        </c:ser>
        <c:ser>
          <c:idx val="1"/>
          <c:order val="1"/>
          <c:tx>
            <c:strRef>
              <c:f>'gemt hereg1'!$G$4</c:f>
              <c:strCache>
                <c:ptCount val="1"/>
                <c:pt idx="0">
                  <c:v>Нас барсан хүн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2014.I-VIII</c:v>
                </c:pt>
                <c:pt idx="1">
                  <c:v>2015.I-VIII</c:v>
                </c:pt>
                <c:pt idx="2">
                  <c:v>2016.I-VIII</c:v>
                </c:pt>
              </c:strCache>
            </c:strRef>
          </c:cat>
          <c:val>
            <c:numRef>
              <c:f>'gemt hereg1'!$H$4:$J$4</c:f>
              <c:numCache>
                <c:formatCode>General</c:formatCode>
                <c:ptCount val="3"/>
                <c:pt idx="0">
                  <c:v>24</c:v>
                </c:pt>
                <c:pt idx="1">
                  <c:v>27</c:v>
                </c:pt>
                <c:pt idx="2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268664"/>
        <c:axId val="221269056"/>
      </c:barChart>
      <c:catAx>
        <c:axId val="221268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1269056"/>
        <c:crosses val="autoZero"/>
        <c:auto val="1"/>
        <c:lblAlgn val="ctr"/>
        <c:lblOffset val="100"/>
        <c:noMultiLvlLbl val="0"/>
      </c:catAx>
      <c:valAx>
        <c:axId val="221269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1268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 улмаас учирсан хохирлын хэмжээ, жил бүрийн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дугаар сарын байдлаар, сая төгрөг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5563403646857427"/>
          <c:y val="2.54372061535339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hereg1'!$G$22</c:f>
              <c:strCache>
                <c:ptCount val="1"/>
                <c:pt idx="0">
                  <c:v>Нийт хохирол /сая төгрөг/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2014.I-VIII</c:v>
                </c:pt>
                <c:pt idx="1">
                  <c:v>2015.I-VIII</c:v>
                </c:pt>
                <c:pt idx="2">
                  <c:v>2016.I-VIII</c:v>
                </c:pt>
              </c:strCache>
            </c:strRef>
          </c:cat>
          <c:val>
            <c:numRef>
              <c:f>'gemt hereg1'!$H$22:$J$22</c:f>
              <c:numCache>
                <c:formatCode>0.0</c:formatCode>
                <c:ptCount val="3"/>
                <c:pt idx="0">
                  <c:v>260.89999999999998</c:v>
                </c:pt>
                <c:pt idx="1">
                  <c:v>736.2</c:v>
                </c:pt>
                <c:pt idx="2">
                  <c:v>460.9</c:v>
                </c:pt>
              </c:numCache>
            </c:numRef>
          </c:val>
        </c:ser>
        <c:ser>
          <c:idx val="1"/>
          <c:order val="1"/>
          <c:tx>
            <c:strRef>
              <c:f>'gemt hereg1'!$G$23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2014.I-VIII</c:v>
                </c:pt>
                <c:pt idx="1">
                  <c:v>2015.I-VIII</c:v>
                </c:pt>
                <c:pt idx="2">
                  <c:v>2016.I-VIII</c:v>
                </c:pt>
              </c:strCache>
            </c:strRef>
          </c:cat>
          <c:val>
            <c:numRef>
              <c:f>'gemt hereg1'!$H$23:$J$23</c:f>
              <c:numCache>
                <c:formatCode>0.0</c:formatCode>
                <c:ptCount val="3"/>
                <c:pt idx="0">
                  <c:v>84.4</c:v>
                </c:pt>
                <c:pt idx="1">
                  <c:v>81.8</c:v>
                </c:pt>
                <c:pt idx="2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269840"/>
        <c:axId val="221270232"/>
      </c:barChart>
      <c:catAx>
        <c:axId val="22126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1270232"/>
        <c:crosses val="autoZero"/>
        <c:auto val="1"/>
        <c:lblAlgn val="ctr"/>
        <c:lblOffset val="100"/>
        <c:noMultiLvlLbl val="0"/>
      </c:catAx>
      <c:valAx>
        <c:axId val="22127023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2126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Бүртгэ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гдсэн гэмт хэргийн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тоо, жил бүрийн </a:t>
            </a:r>
            <a:endParaRPr lang="mn-MN" sz="1200" b="1" i="0" u="none" strike="noStrike" baseline="0">
              <a:solidFill>
                <a:srgbClr val="424242"/>
              </a:solidFill>
              <a:latin typeface="Arial"/>
              <a:cs typeface="Arial"/>
            </a:endParaRP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эхний 8 д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угаа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р сарын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байдлаар </a:t>
            </a:r>
          </a:p>
        </c:rich>
      </c:tx>
      <c:layout>
        <c:manualLayout>
          <c:xMode val="edge"/>
          <c:yMode val="edge"/>
          <c:x val="0.29895148988729348"/>
          <c:y val="3.24233286269164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59E-2"/>
          <c:y val="0.18097222222222253"/>
          <c:w val="0.96882748848742473"/>
          <c:h val="0.72088764946048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slaid!$C$3:$L$3</c:f>
              <c:numCache>
                <c:formatCode>0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slaid!$C$4:$L$4</c:f>
              <c:numCache>
                <c:formatCode>0</c:formatCode>
                <c:ptCount val="10"/>
                <c:pt idx="0">
                  <c:v>147</c:v>
                </c:pt>
                <c:pt idx="1">
                  <c:v>120</c:v>
                </c:pt>
                <c:pt idx="2">
                  <c:v>118</c:v>
                </c:pt>
                <c:pt idx="3">
                  <c:v>114</c:v>
                </c:pt>
                <c:pt idx="4">
                  <c:v>146</c:v>
                </c:pt>
                <c:pt idx="5">
                  <c:v>160</c:v>
                </c:pt>
                <c:pt idx="6" formatCode="General">
                  <c:v>195</c:v>
                </c:pt>
                <c:pt idx="7" formatCode="General">
                  <c:v>217</c:v>
                </c:pt>
                <c:pt idx="8" formatCode="General">
                  <c:v>232</c:v>
                </c:pt>
                <c:pt idx="9" formatCode="General">
                  <c:v>212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76401120"/>
        <c:axId val="221271016"/>
      </c:barChart>
      <c:catAx>
        <c:axId val="17640112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221271016"/>
        <c:crosses val="autoZero"/>
        <c:auto val="1"/>
        <c:lblAlgn val="ctr"/>
        <c:lblOffset val="100"/>
        <c:noMultiLvlLbl val="0"/>
      </c:catAx>
      <c:valAx>
        <c:axId val="221271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176401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277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7E1D-4B3E-4DFD-82C8-1EE3A4C7C6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7E1D-4B3E-4DFD-82C8-1EE3A4C7C6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92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7E1D-4B3E-4DFD-82C8-1EE3A4C7C6A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392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03263" y="2395538"/>
            <a:ext cx="79835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4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СҮХБААТАР АЙМГИЙН </a:t>
            </a:r>
            <a:endParaRPr lang="mn-MN" altLang="en-US" sz="44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27088" y="3636963"/>
            <a:ext cx="8012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дугаар 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4171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1148787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Mon" panose="020B0500000000000000" pitchFamily="34" charset="0"/>
              </a:rPr>
              <a:t> </a:t>
            </a:r>
            <a:r>
              <a:rPr lang="mn-MN" b="1" dirty="0" smtClean="0">
                <a:solidFill>
                  <a:srgbClr val="000000"/>
                </a:solidFill>
                <a:latin typeface="Arial Mon" panose="020B0500000000000000" pitchFamily="34" charset="0"/>
              </a:rPr>
              <a:t>Хэрэглээний үнийн индекс / өмнөх оны 12 сар</a:t>
            </a:r>
            <a:r>
              <a:rPr lang="en-US" b="1" dirty="0" smtClean="0">
                <a:solidFill>
                  <a:srgbClr val="000000"/>
                </a:solidFill>
                <a:latin typeface="Arial Mon" panose="020B0500000000000000" pitchFamily="34" charset="0"/>
              </a:rPr>
              <a:t> = 100%/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589470"/>
              </p:ext>
            </p:extLst>
          </p:nvPr>
        </p:nvGraphicFramePr>
        <p:xfrm>
          <a:off x="1284288" y="1714620"/>
          <a:ext cx="7631112" cy="4686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45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hart 14"/>
          <p:cNvGraphicFramePr/>
          <p:nvPr/>
        </p:nvGraphicFramePr>
        <p:xfrm>
          <a:off x="4876800" y="1371600"/>
          <a:ext cx="3810000" cy="226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1066800" y="1371600"/>
          <a:ext cx="3505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990600" y="4191000"/>
          <a:ext cx="7524750" cy="203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15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41148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бүрийн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           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8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түвшингээр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201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6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оны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8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дугаар сарын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91224"/>
              </p:ext>
            </p:extLst>
          </p:nvPr>
        </p:nvGraphicFramePr>
        <p:xfrm>
          <a:off x="685800" y="1722472"/>
          <a:ext cx="4182232" cy="222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776737"/>
              </p:ext>
            </p:extLst>
          </p:nvPr>
        </p:nvGraphicFramePr>
        <p:xfrm>
          <a:off x="5070189" y="1485900"/>
          <a:ext cx="3921411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830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770968"/>
              </p:ext>
            </p:extLst>
          </p:nvPr>
        </p:nvGraphicFramePr>
        <p:xfrm>
          <a:off x="723900" y="4240213"/>
          <a:ext cx="8115300" cy="247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4765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38335"/>
            <a:ext cx="3336" cy="320506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51974"/>
              </p:ext>
            </p:extLst>
          </p:nvPr>
        </p:nvGraphicFramePr>
        <p:xfrm>
          <a:off x="722312" y="1198275"/>
          <a:ext cx="4165600" cy="2891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575447"/>
              </p:ext>
            </p:extLst>
          </p:nvPr>
        </p:nvGraphicFramePr>
        <p:xfrm>
          <a:off x="4999200" y="1182831"/>
          <a:ext cx="4040187" cy="2906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613269"/>
              </p:ext>
            </p:extLst>
          </p:nvPr>
        </p:nvGraphicFramePr>
        <p:xfrm>
          <a:off x="819150" y="4455827"/>
          <a:ext cx="8096250" cy="230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19" y="4015939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6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453356" y="3880644"/>
            <a:ext cx="5486400" cy="1111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91000" y="2895600"/>
            <a:ext cx="44196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56166" y="1001713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Сэжигтэн яллагчдын тоо, жил бүрийн 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8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дугаар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сарын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226815"/>
              </p:ext>
            </p:extLst>
          </p:nvPr>
        </p:nvGraphicFramePr>
        <p:xfrm>
          <a:off x="718910" y="1001713"/>
          <a:ext cx="3343275" cy="5627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893696"/>
              </p:ext>
            </p:extLst>
          </p:nvPr>
        </p:nvGraphicFramePr>
        <p:xfrm>
          <a:off x="4330927" y="1460838"/>
          <a:ext cx="4467225" cy="1374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093728"/>
              </p:ext>
            </p:extLst>
          </p:nvPr>
        </p:nvGraphicFramePr>
        <p:xfrm>
          <a:off x="4339008" y="2997160"/>
          <a:ext cx="4408158" cy="363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453" y="2743201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5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191000" y="1143000"/>
            <a:ext cx="0" cy="541020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908512"/>
              </p:ext>
            </p:extLst>
          </p:nvPr>
        </p:nvGraphicFramePr>
        <p:xfrm>
          <a:off x="4368004" y="3657600"/>
          <a:ext cx="4433095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724032"/>
              </p:ext>
            </p:extLst>
          </p:nvPr>
        </p:nvGraphicFramePr>
        <p:xfrm>
          <a:off x="4298550" y="1066801"/>
          <a:ext cx="4693049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741162"/>
              </p:ext>
            </p:extLst>
          </p:nvPr>
        </p:nvGraphicFramePr>
        <p:xfrm>
          <a:off x="703263" y="1752600"/>
          <a:ext cx="338018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99" y="35687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85800" y="1111527"/>
            <a:ext cx="33976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Тариалсан талбай га-аар, 2016 оны 8 дугаар 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5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191000" y="1143000"/>
            <a:ext cx="0" cy="541020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685800" y="3810000"/>
            <a:ext cx="3505200" cy="1588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4879889" y="1120021"/>
            <a:ext cx="354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solidFill>
                  <a:prstClr val="black"/>
                </a:solidFill>
                <a:latin typeface="Arial" charset="0"/>
              </a:rPr>
              <a:t>Ургац хураалт, хадлан тэжээл, тн-оор, жил бүрийн 8 сарын байдлаар</a:t>
            </a:r>
            <a:endParaRPr lang="en-US" altLang="en-US" sz="1200" b="1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494213"/>
              </p:ext>
            </p:extLst>
          </p:nvPr>
        </p:nvGraphicFramePr>
        <p:xfrm>
          <a:off x="4419600" y="1708261"/>
          <a:ext cx="4419600" cy="1433074"/>
        </p:xfrm>
        <a:graphic>
          <a:graphicData uri="http://schemas.openxmlformats.org/drawingml/2006/table">
            <a:tbl>
              <a:tblPr/>
              <a:tblGrid>
                <a:gridCol w="736600"/>
                <a:gridCol w="736600"/>
                <a:gridCol w="736600"/>
                <a:gridCol w="736600"/>
                <a:gridCol w="736600"/>
                <a:gridCol w="736600"/>
              </a:tblGrid>
              <a:tr h="2087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mn-MN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</a:tr>
              <a:tr h="328031">
                <a:tc>
                  <a:txBody>
                    <a:bodyPr/>
                    <a:lstStyle/>
                    <a:p>
                      <a:pPr algn="l" rtl="0" fontAlgn="b"/>
                      <a:r>
                        <a:rPr lang="mn-MN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Хүнсний ногоо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768">
                <a:tc>
                  <a:txBody>
                    <a:bodyPr/>
                    <a:lstStyle/>
                    <a:p>
                      <a:pPr algn="l" rtl="0" fontAlgn="b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Төмс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</a:tr>
              <a:tr h="297190">
                <a:tc>
                  <a:txBody>
                    <a:bodyPr/>
                    <a:lstStyle/>
                    <a:p>
                      <a:pPr algn="l" rtl="0" fontAlgn="b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Бэлтгэсэн өвс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3 069.2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1 717.5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7 786.1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606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393.0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3182">
                <a:tc>
                  <a:txBody>
                    <a:bodyPr/>
                    <a:lstStyle/>
                    <a:p>
                      <a:pPr algn="l" rtl="0" fontAlgn="b"/>
                      <a:r>
                        <a:rPr lang="mn-MN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Бэлтгэсэн гар тэжээл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893603"/>
              </p:ext>
            </p:extLst>
          </p:nvPr>
        </p:nvGraphicFramePr>
        <p:xfrm>
          <a:off x="758032" y="1052855"/>
          <a:ext cx="3312318" cy="2643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99" y="35687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315703"/>
              </p:ext>
            </p:extLst>
          </p:nvPr>
        </p:nvGraphicFramePr>
        <p:xfrm>
          <a:off x="685544" y="3906322"/>
          <a:ext cx="3248025" cy="2342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594519"/>
              </p:ext>
            </p:extLst>
          </p:nvPr>
        </p:nvGraphicFramePr>
        <p:xfrm>
          <a:off x="4472113" y="3352800"/>
          <a:ext cx="4406901" cy="289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84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200" y="4267198"/>
            <a:ext cx="7315200" cy="2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1613659"/>
            <a:ext cx="7690717" cy="24503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7636" y="1095033"/>
            <a:ext cx="82241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mn-MN" sz="1600" b="1" dirty="0">
                <a:solidFill>
                  <a:srgbClr val="000000"/>
                </a:solidFill>
                <a:latin typeface="Arial" panose="020B0604020202020204" pitchFamily="34" charset="0"/>
              </a:rPr>
              <a:t>ЗЭЭЛ, ХАДГАЛАМЖИЙН </a:t>
            </a:r>
            <a:r>
              <a:rPr lang="mn-MN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ҮЛДЭГДЭЛ. </a:t>
            </a:r>
            <a:r>
              <a:rPr lang="mn-MN" sz="1600" b="1" dirty="0">
                <a:solidFill>
                  <a:srgbClr val="000000"/>
                </a:solidFill>
                <a:latin typeface="Arial" panose="020B0604020202020204" pitchFamily="34" charset="0"/>
              </a:rPr>
              <a:t>банкуудаар, сарын эцэст, сая.төг</a:t>
            </a:r>
            <a:r>
              <a:rPr lang="mn-MN" sz="1600" b="1" dirty="0"/>
              <a:t> </a:t>
            </a:r>
            <a:endParaRPr lang="en-US" sz="1600" b="1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707134"/>
              </p:ext>
            </p:extLst>
          </p:nvPr>
        </p:nvGraphicFramePr>
        <p:xfrm>
          <a:off x="703263" y="4267198"/>
          <a:ext cx="4232667" cy="2590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087393"/>
              </p:ext>
            </p:extLst>
          </p:nvPr>
        </p:nvGraphicFramePr>
        <p:xfrm>
          <a:off x="5054559" y="4267198"/>
          <a:ext cx="3800475" cy="243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906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1433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90600" y="3775869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4" y="3484166"/>
            <a:ext cx="5365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rot="5400000">
            <a:off x="3467894" y="5108575"/>
            <a:ext cx="26670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257" y="3932690"/>
            <a:ext cx="3668712" cy="2497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5688" y="3967326"/>
            <a:ext cx="3706317" cy="2406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7516" y="925513"/>
            <a:ext cx="5040084" cy="26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470</Words>
  <Application>Microsoft Office PowerPoint</Application>
  <PresentationFormat>On-screen Show (4:3)</PresentationFormat>
  <Paragraphs>140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 Unicode MS</vt:lpstr>
      <vt:lpstr>Arial</vt:lpstr>
      <vt:lpstr>Arial Mon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Khad</cp:lastModifiedBy>
  <cp:revision>121</cp:revision>
  <dcterms:created xsi:type="dcterms:W3CDTF">2006-08-16T00:00:00Z</dcterms:created>
  <dcterms:modified xsi:type="dcterms:W3CDTF">2016-09-12T09:33:12Z</dcterms:modified>
</cp:coreProperties>
</file>