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87" r:id="rId3"/>
    <p:sldId id="282" r:id="rId4"/>
    <p:sldId id="283" r:id="rId5"/>
    <p:sldId id="284" r:id="rId6"/>
    <p:sldId id="270" r:id="rId7"/>
    <p:sldId id="281" r:id="rId8"/>
    <p:sldId id="286" r:id="rId9"/>
    <p:sldId id="288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10-r%20sar\eruul%20mend,%20une,%20gemt%20hereg_10%20s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10-r%20sar\eruul%20mend,%20une,%20gemt%20hereg_10%20s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10-r%20sar\eruul%20mend,%20une,%20gemt%20hereg_10%20s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 </a:t>
            </a:r>
            <a:r>
              <a:rPr lang="en-US" sz="1100" baseline="0" dirty="0" smtClean="0">
                <a:latin typeface="Arial" pitchFamily="34" charset="0"/>
              </a:rPr>
              <a:t>10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95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66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2014.I-X</c:v>
                </c:pt>
                <c:pt idx="1">
                  <c:v>2015.I-X</c:v>
                </c:pt>
                <c:pt idx="2">
                  <c:v>2016.I-X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1131</c:v>
                </c:pt>
                <c:pt idx="1">
                  <c:v>1166</c:v>
                </c:pt>
                <c:pt idx="2">
                  <c:v>1061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1068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2014.I-X</c:v>
                </c:pt>
                <c:pt idx="1">
                  <c:v>2015.I-X</c:v>
                </c:pt>
                <c:pt idx="2">
                  <c:v>2016.I-X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1132</c:v>
                </c:pt>
                <c:pt idx="1">
                  <c:v>1165</c:v>
                </c:pt>
                <c:pt idx="2">
                  <c:v>1068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293897168"/>
        <c:axId val="293897560"/>
      </c:barChart>
      <c:catAx>
        <c:axId val="2938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3897560"/>
        <c:crosses val="autoZero"/>
        <c:auto val="1"/>
        <c:lblAlgn val="ctr"/>
        <c:lblOffset val="100"/>
        <c:noMultiLvlLbl val="0"/>
      </c:catAx>
      <c:valAx>
        <c:axId val="2938975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9389716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10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095944609297725"/>
          <c:y val="0.14121208707139832"/>
          <c:w val="0.66551928783382786"/>
          <c:h val="0.834295038950985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Асгат</c:v>
                </c:pt>
                <c:pt idx="1">
                  <c:v>Онгон</c:v>
                </c:pt>
                <c:pt idx="2">
                  <c:v>Түвшинширээ</c:v>
                </c:pt>
                <c:pt idx="3">
                  <c:v>Халзан</c:v>
                </c:pt>
                <c:pt idx="4">
                  <c:v>Наран</c:v>
                </c:pt>
                <c:pt idx="5">
                  <c:v>Баяндэлгэр</c:v>
                </c:pt>
                <c:pt idx="6">
                  <c:v>Дарьганга</c:v>
                </c:pt>
                <c:pt idx="7">
                  <c:v>Уулбаян</c:v>
                </c:pt>
                <c:pt idx="8">
                  <c:v>Сүхбаатар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8</c:v>
                </c:pt>
                <c:pt idx="8">
                  <c:v>13</c:v>
                </c:pt>
                <c:pt idx="9">
                  <c:v>13</c:v>
                </c:pt>
                <c:pt idx="10">
                  <c:v>28</c:v>
                </c:pt>
                <c:pt idx="11">
                  <c:v>43</c:v>
                </c:pt>
                <c:pt idx="12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39805344"/>
        <c:axId val="239805736"/>
      </c:barChart>
      <c:catAx>
        <c:axId val="23980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805736"/>
        <c:crosses val="autoZero"/>
        <c:auto val="1"/>
        <c:lblAlgn val="ctr"/>
        <c:lblOffset val="100"/>
        <c:noMultiLvlLbl val="0"/>
      </c:catAx>
      <c:valAx>
        <c:axId val="239805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980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333422874379518E-2"/>
          <c:y val="3.9052959356196675E-2"/>
          <c:w val="0.94133332101487055"/>
          <c:h val="0.78844618580211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2014.I-X</c:v>
                </c:pt>
                <c:pt idx="1">
                  <c:v>2015.I-X</c:v>
                </c:pt>
                <c:pt idx="2">
                  <c:v>2016.I-X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272</c:v>
                </c:pt>
                <c:pt idx="1">
                  <c:v>310</c:v>
                </c:pt>
                <c:pt idx="2">
                  <c:v>283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806520"/>
        <c:axId val="239806912"/>
      </c:barChart>
      <c:catAx>
        <c:axId val="23980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39806912"/>
        <c:crosses val="autoZero"/>
        <c:auto val="1"/>
        <c:lblAlgn val="ctr"/>
        <c:lblOffset val="100"/>
        <c:noMultiLvlLbl val="0"/>
      </c:catAx>
      <c:valAx>
        <c:axId val="239806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98065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10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355168210811255"/>
          <c:y val="1.6546013225085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0060869120665364"/>
          <c:w val="0.68446657842983305"/>
          <c:h val="0.88465416036113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Халзан</c:v>
                </c:pt>
                <c:pt idx="1">
                  <c:v>Асгат</c:v>
                </c:pt>
                <c:pt idx="2">
                  <c:v>Онгон</c:v>
                </c:pt>
                <c:pt idx="3">
                  <c:v>Наран</c:v>
                </c:pt>
                <c:pt idx="4">
                  <c:v>Түвшинширээ</c:v>
                </c:pt>
                <c:pt idx="5">
                  <c:v>Баяндэлгэр</c:v>
                </c:pt>
                <c:pt idx="6">
                  <c:v>Дарьганга</c:v>
                </c:pt>
                <c:pt idx="7">
                  <c:v>Уулбаян</c:v>
                </c:pt>
                <c:pt idx="8">
                  <c:v>Сүхбаатар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16</c:v>
                </c:pt>
                <c:pt idx="10">
                  <c:v>27</c:v>
                </c:pt>
                <c:pt idx="11">
                  <c:v>48</c:v>
                </c:pt>
                <c:pt idx="12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39807696"/>
        <c:axId val="239808088"/>
      </c:barChart>
      <c:catAx>
        <c:axId val="23980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808088"/>
        <c:crosses val="autoZero"/>
        <c:auto val="1"/>
        <c:lblAlgn val="ctr"/>
        <c:lblOffset val="100"/>
        <c:noMultiLvlLbl val="0"/>
      </c:catAx>
      <c:valAx>
        <c:axId val="239808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980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695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2012.X</c:v>
                </c:pt>
                <c:pt idx="1">
                  <c:v>2013.X</c:v>
                </c:pt>
                <c:pt idx="2">
                  <c:v>2014.X</c:v>
                </c:pt>
                <c:pt idx="3">
                  <c:v>2015.X</c:v>
                </c:pt>
                <c:pt idx="4">
                  <c:v>2016.X</c:v>
                </c:pt>
              </c:strCache>
            </c:strRef>
          </c:cat>
          <c:val>
            <c:numRef>
              <c:f>'grafic (2)'!$B$4:$B$8</c:f>
              <c:numCache>
                <c:formatCode>General</c:formatCode>
                <c:ptCount val="5"/>
                <c:pt idx="0">
                  <c:v>46.8</c:v>
                </c:pt>
                <c:pt idx="1">
                  <c:v>73.3</c:v>
                </c:pt>
                <c:pt idx="2" formatCode="###\ ##0.0">
                  <c:v>97.3</c:v>
                </c:pt>
                <c:pt idx="3" formatCode="0.0">
                  <c:v>99.7</c:v>
                </c:pt>
                <c:pt idx="4" formatCode="0.0">
                  <c:v>100.9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808872"/>
        <c:axId val="239775008"/>
      </c:barChart>
      <c:catAx>
        <c:axId val="23980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9775008"/>
        <c:crosses val="autoZero"/>
        <c:auto val="1"/>
        <c:lblAlgn val="ctr"/>
        <c:lblOffset val="100"/>
        <c:noMultiLvlLbl val="0"/>
      </c:catAx>
      <c:valAx>
        <c:axId val="239775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9808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2012.X</c:v>
                </c:pt>
                <c:pt idx="1">
                  <c:v>2013.X</c:v>
                </c:pt>
                <c:pt idx="2">
                  <c:v>2014.X</c:v>
                </c:pt>
                <c:pt idx="3">
                  <c:v>2015.X</c:v>
                </c:pt>
                <c:pt idx="4">
                  <c:v>2016.X</c:v>
                </c:pt>
              </c:strCache>
            </c:strRef>
          </c:cat>
          <c:val>
            <c:numRef>
              <c:f>'grafic (2)'!$C$4:$C$8</c:f>
              <c:numCache>
                <c:formatCode>General</c:formatCode>
                <c:ptCount val="5"/>
                <c:pt idx="0" formatCode="0.0">
                  <c:v>21</c:v>
                </c:pt>
                <c:pt idx="1">
                  <c:v>25.8</c:v>
                </c:pt>
                <c:pt idx="2" formatCode="###\ ##0.0">
                  <c:v>28.7</c:v>
                </c:pt>
                <c:pt idx="3" formatCode="#\ ##0.0">
                  <c:v>30.8</c:v>
                </c:pt>
                <c:pt idx="4" formatCode="0.0">
                  <c:v>37.299999999999997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775792"/>
        <c:axId val="239776184"/>
      </c:barChart>
      <c:catAx>
        <c:axId val="2397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9776184"/>
        <c:crosses val="autoZero"/>
        <c:auto val="1"/>
        <c:lblAlgn val="ctr"/>
        <c:lblOffset val="100"/>
        <c:noMultiLvlLbl val="0"/>
      </c:catAx>
      <c:valAx>
        <c:axId val="2397761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977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6452239477383956E-2"/>
          <c:y val="0.15621441461776728"/>
          <c:w val="0.92709552104523207"/>
          <c:h val="0.72611071386924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  <c:pt idx="3">
                  <c:v>2015.I-X</c:v>
                </c:pt>
                <c:pt idx="4">
                  <c:v>2016.I-X</c:v>
                </c:pt>
              </c:strCache>
            </c:strRef>
          </c:cat>
          <c:val>
            <c:numRef>
              <c:f>'Tosov (2)'!$C$14:$C$18</c:f>
              <c:numCache>
                <c:formatCode>###\ ##0.0</c:formatCode>
                <c:ptCount val="5"/>
                <c:pt idx="0">
                  <c:v>5.0999999999999996</c:v>
                </c:pt>
                <c:pt idx="1">
                  <c:v>26.8</c:v>
                </c:pt>
                <c:pt idx="2">
                  <c:v>34.200000000000003</c:v>
                </c:pt>
                <c:pt idx="3" formatCode="0.0">
                  <c:v>30</c:v>
                </c:pt>
                <c:pt idx="4" formatCode="General">
                  <c:v>39.700000000000003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777360"/>
        <c:axId val="239777752"/>
      </c:barChart>
      <c:catAx>
        <c:axId val="23977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9777752"/>
        <c:crosses val="autoZero"/>
        <c:auto val="1"/>
        <c:lblAlgn val="ctr"/>
        <c:lblOffset val="100"/>
        <c:noMultiLvlLbl val="0"/>
      </c:catAx>
      <c:valAx>
        <c:axId val="239777752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239777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821720398157775E-2"/>
          <c:y val="0.14155782410361897"/>
          <c:w val="0.93888888888888999"/>
          <c:h val="0.73221420239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  <c:pt idx="3">
                  <c:v>2015.I-X</c:v>
                </c:pt>
                <c:pt idx="4">
                  <c:v>2016.I-X</c:v>
                </c:pt>
              </c:strCache>
            </c:strRef>
          </c:cat>
          <c:val>
            <c:numRef>
              <c:f>'Tosov (2)'!$B$14:$B$18</c:f>
              <c:numCache>
                <c:formatCode>###\ ##0.0</c:formatCode>
                <c:ptCount val="5"/>
                <c:pt idx="0">
                  <c:v>6.9</c:v>
                </c:pt>
                <c:pt idx="1">
                  <c:v>32.6</c:v>
                </c:pt>
                <c:pt idx="2">
                  <c:v>32.5</c:v>
                </c:pt>
                <c:pt idx="3" formatCode="0.0">
                  <c:v>31.8</c:v>
                </c:pt>
                <c:pt idx="4" formatCode="General">
                  <c:v>41.8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778536"/>
        <c:axId val="174677992"/>
      </c:barChart>
      <c:catAx>
        <c:axId val="23977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4677992"/>
        <c:crosses val="autoZero"/>
        <c:auto val="1"/>
        <c:lblAlgn val="ctr"/>
        <c:lblOffset val="100"/>
        <c:noMultiLvlLbl val="0"/>
      </c:catAx>
      <c:valAx>
        <c:axId val="174677992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239778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2016 оны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-р сарын зарлага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4854547146621"/>
          <c:y val="1.3366765449753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55572884742721"/>
          <c:y val="0.27177300495763157"/>
          <c:w val="0.65370010378454635"/>
          <c:h val="0.593407373374102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2.0491496396705743E-2"/>
                  <c:y val="-2.87581924063440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112037822462051E-2"/>
                  <c:y val="-2.1462105969148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836475900282571"/>
                  <c:y val="7.8610749195918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780744360977862"/>
                  <c:y val="0.148726624999213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029635663358176E-2"/>
                  <c:y val="0.181881077814913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829295763316941"/>
                  <c:y val="0.111833179125990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179807249305257"/>
                  <c:y val="-5.36552649228715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A23C599-30CD-4B93-AB44-D9E7F0BE8368}" type="CATEGORYNAME">
                      <a:rPr lang="mn-MN" i="1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i="1" baseline="0"/>
                      <a:t>
</a:t>
                    </a:r>
                    <a:fld id="{DCE629B1-7249-46A9-A7ED-83CFE10202EA}" type="PERCENTAGE">
                      <a:rPr lang="mn-MN" baseline="0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mn-MN" i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8.6307056445530522E-2"/>
                  <c:y val="-7.2138572606481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8200038213614107E-2"/>
                  <c:y val="-0.173244963084650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217113665389528"/>
                  <c:y val="-0.188649080735411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5935278205166878E-2"/>
                  <c:y val="-0.154319882676535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2437221810386599E-3"/>
                  <c:y val="-0.207865832758258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6731227562071976E-2"/>
                  <c:y val="-0.104299552483997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6627622510400186"/>
                  <c:y val="-2.629779539586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'Sheet4 (2)'!$A$2:$A$15</c:f>
              <c:strCache>
                <c:ptCount val="14"/>
                <c:pt idx="0">
                  <c:v>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хамгаалал</c:v>
                </c:pt>
                <c:pt idx="10">
                  <c:v> Урсгал шилжүүлэг</c:v>
                </c:pt>
                <c:pt idx="11">
                  <c:v> Татаас</c:v>
                </c:pt>
                <c:pt idx="12">
                  <c:v> Хөрөнгийн  зардал</c:v>
                </c:pt>
                <c:pt idx="13">
                  <c:v> Эргэн төлөгдөх төлбөрийг хассан цэвэр зээл</c:v>
                </c:pt>
              </c:strCache>
            </c:strRef>
          </c:cat>
          <c:val>
            <c:numRef>
              <c:f>'Sheet4 (2)'!$B$2:$B$15</c:f>
              <c:numCache>
                <c:formatCode>General</c:formatCode>
                <c:ptCount val="14"/>
                <c:pt idx="0" formatCode="0.0">
                  <c:v>42</c:v>
                </c:pt>
                <c:pt idx="1">
                  <c:v>4.5999999999999996</c:v>
                </c:pt>
                <c:pt idx="2">
                  <c:v>9.1</c:v>
                </c:pt>
                <c:pt idx="3">
                  <c:v>1.8</c:v>
                </c:pt>
                <c:pt idx="4" formatCode="0.0">
                  <c:v>4</c:v>
                </c:pt>
                <c:pt idx="5">
                  <c:v>0.8</c:v>
                </c:pt>
                <c:pt idx="6" formatCode="0.0">
                  <c:v>4</c:v>
                </c:pt>
                <c:pt idx="7">
                  <c:v>0.3</c:v>
                </c:pt>
                <c:pt idx="8" formatCode="0.0">
                  <c:v>3</c:v>
                </c:pt>
                <c:pt idx="9">
                  <c:v>8.8000000000000007</c:v>
                </c:pt>
                <c:pt idx="10">
                  <c:v>3.3</c:v>
                </c:pt>
                <c:pt idx="11">
                  <c:v>0.1</c:v>
                </c:pt>
                <c:pt idx="12">
                  <c:v>16.899999999999999</c:v>
                </c:pt>
                <c:pt idx="13">
                  <c:v>1.3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83388452257461"/>
          <c:y val="2.6234736857326413E-2"/>
          <c:w val="0.63218640847608898"/>
          <c:h val="0.959455406675041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'XAA8'!$R$52:$R$64</c:f>
              <c:strCache>
                <c:ptCount val="13"/>
                <c:pt idx="0">
                  <c:v>Халзан</c:v>
                </c:pt>
                <c:pt idx="1">
                  <c:v>Баяндэлгэр</c:v>
                </c:pt>
                <c:pt idx="2">
                  <c:v>Түвшинширээ</c:v>
                </c:pt>
                <c:pt idx="3">
                  <c:v>Наран</c:v>
                </c:pt>
                <c:pt idx="4">
                  <c:v>Дарьганга</c:v>
                </c:pt>
                <c:pt idx="5">
                  <c:v>Онгон</c:v>
                </c:pt>
                <c:pt idx="6">
                  <c:v>Асгат</c:v>
                </c:pt>
                <c:pt idx="7">
                  <c:v>Уулбаян</c:v>
                </c:pt>
                <c:pt idx="8">
                  <c:v>Мөнххаан</c:v>
                </c:pt>
                <c:pt idx="9">
                  <c:v>Эрдэнэцагаан</c:v>
                </c:pt>
                <c:pt idx="10">
                  <c:v>Баруун-Урт</c:v>
                </c:pt>
                <c:pt idx="11">
                  <c:v>Сүхбаатар</c:v>
                </c:pt>
                <c:pt idx="12">
                  <c:v>Түмэнцогт</c:v>
                </c:pt>
              </c:strCache>
            </c:strRef>
          </c:cat>
          <c:val>
            <c:numRef>
              <c:f>'XAA8'!$S$52:$S$64</c:f>
              <c:numCache>
                <c:formatCode>0.0</c:formatCode>
                <c:ptCount val="13"/>
                <c:pt idx="0">
                  <c:v>5.8</c:v>
                </c:pt>
                <c:pt idx="1">
                  <c:v>11.91</c:v>
                </c:pt>
                <c:pt idx="2">
                  <c:v>13.8</c:v>
                </c:pt>
                <c:pt idx="3">
                  <c:v>18.8</c:v>
                </c:pt>
                <c:pt idx="4">
                  <c:v>32.599999999999994</c:v>
                </c:pt>
                <c:pt idx="5">
                  <c:v>39.5</c:v>
                </c:pt>
                <c:pt idx="6">
                  <c:v>42.18</c:v>
                </c:pt>
                <c:pt idx="7">
                  <c:v>45.841000000000001</c:v>
                </c:pt>
                <c:pt idx="8">
                  <c:v>51.5</c:v>
                </c:pt>
                <c:pt idx="9">
                  <c:v>65.5</c:v>
                </c:pt>
                <c:pt idx="10">
                  <c:v>375.46500000000003</c:v>
                </c:pt>
                <c:pt idx="11">
                  <c:v>982.8</c:v>
                </c:pt>
                <c:pt idx="12">
                  <c:v>1274.8600000000001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4680344"/>
        <c:axId val="174680736"/>
      </c:barChart>
      <c:catAx>
        <c:axId val="174680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4680736"/>
        <c:crosses val="autoZero"/>
        <c:auto val="1"/>
        <c:lblAlgn val="ctr"/>
        <c:lblOffset val="100"/>
        <c:noMultiLvlLbl val="0"/>
      </c:catAx>
      <c:valAx>
        <c:axId val="1746807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74680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25371828521512E-2"/>
          <c:y val="5.0925925925925923E-2"/>
          <c:w val="0.94297462817147992"/>
          <c:h val="0.73577136191309533"/>
        </c:manualLayout>
      </c:layout>
      <c:lineChart>
        <c:grouping val="standard"/>
        <c:varyColors val="0"/>
        <c:ser>
          <c:idx val="0"/>
          <c:order val="0"/>
          <c:tx>
            <c:strRef>
              <c:f>'XAA8'!$J$52</c:f>
              <c:strCache>
                <c:ptCount val="1"/>
                <c:pt idx="0">
                  <c:v>Төмс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662061024755345E-2"/>
                  <c:y val="-4.7311827956989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888843557767713E-2"/>
                  <c:y val="-4.6953517907035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091582464109171E-2"/>
                  <c:y val="-4.629616459232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122072176211132E-2"/>
                  <c:y val="-4.662501058335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'XAA8'!$K$51:$N$51</c:f>
              <c:strCache>
                <c:ptCount val="4"/>
                <c:pt idx="0">
                  <c:v>2013.I-X</c:v>
                </c:pt>
                <c:pt idx="1">
                  <c:v>2014.I-X</c:v>
                </c:pt>
                <c:pt idx="2">
                  <c:v> 2015.I-X </c:v>
                </c:pt>
                <c:pt idx="3">
                  <c:v> 2016.I-X </c:v>
                </c:pt>
              </c:strCache>
            </c:strRef>
          </c:cat>
          <c:val>
            <c:numRef>
              <c:f>'XAA8'!$K$52:$N$52</c:f>
              <c:numCache>
                <c:formatCode>0.0</c:formatCode>
                <c:ptCount val="4"/>
                <c:pt idx="0" formatCode="_(* #,##0.0_);_(* \(#,##0.0\);_(* &quot;-&quot;?_);_(@_)">
                  <c:v>709.8</c:v>
                </c:pt>
                <c:pt idx="1">
                  <c:v>713.6</c:v>
                </c:pt>
                <c:pt idx="2" formatCode="#\ ##0.0">
                  <c:v>597.00199999999995</c:v>
                </c:pt>
                <c:pt idx="3" formatCode="#\ ##0.0">
                  <c:v>514.35799999999995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'XAA8'!$J$53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359240069084652E-2"/>
                  <c:y val="-6.451612903225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44444444444483E-2"/>
                  <c:y val="-6.4814814814815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008658244144351E-2"/>
                  <c:y val="-3.966539666412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187784169467551E-3"/>
                  <c:y val="-3.9427652188637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'XAA8'!$K$51:$N$51</c:f>
              <c:strCache>
                <c:ptCount val="4"/>
                <c:pt idx="0">
                  <c:v>2013.I-X</c:v>
                </c:pt>
                <c:pt idx="1">
                  <c:v>2014.I-X</c:v>
                </c:pt>
                <c:pt idx="2">
                  <c:v> 2015.I-X </c:v>
                </c:pt>
                <c:pt idx="3">
                  <c:v> 2016.I-X </c:v>
                </c:pt>
              </c:strCache>
            </c:strRef>
          </c:cat>
          <c:val>
            <c:numRef>
              <c:f>'XAA8'!$K$53:$N$53</c:f>
              <c:numCache>
                <c:formatCode>General</c:formatCode>
                <c:ptCount val="4"/>
                <c:pt idx="0" formatCode="_(* #,##0.0_);_(* \(#,##0.0\);_(* &quot;-&quot;?_);_(@_)">
                  <c:v>272.7</c:v>
                </c:pt>
                <c:pt idx="1">
                  <c:v>351</c:v>
                </c:pt>
                <c:pt idx="2" formatCode="#\ ##0.0">
                  <c:v>226.03399999999999</c:v>
                </c:pt>
                <c:pt idx="3" formatCode="0.0">
                  <c:v>245.59800000000001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78776"/>
        <c:axId val="243699920"/>
      </c:lineChart>
      <c:catAx>
        <c:axId val="17467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3699920"/>
        <c:crosses val="autoZero"/>
        <c:auto val="1"/>
        <c:lblAlgn val="ctr"/>
        <c:lblOffset val="100"/>
        <c:noMultiLvlLbl val="0"/>
      </c:catAx>
      <c:valAx>
        <c:axId val="243699920"/>
        <c:scaling>
          <c:orientation val="minMax"/>
        </c:scaling>
        <c:delete val="1"/>
        <c:axPos val="l"/>
        <c:numFmt formatCode="_(* #,##0.0_);_(* \(#,##0.0\);_(* &quot;-&quot;?_);_(@_)" sourceLinked="1"/>
        <c:majorTickMark val="none"/>
        <c:minorTickMark val="none"/>
        <c:tickLblPos val="nextTo"/>
        <c:crossAx val="17467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32786526684166"/>
          <c:y val="0.89409667541557425"/>
          <c:w val="0.73983871187086059"/>
          <c:h val="7.8996427529892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 dirty="0">
                <a:latin typeface="Arial" pitchFamily="34" charset="0"/>
              </a:rPr>
              <a:t>Эндсэн хүүхдийн тоо, эхний </a:t>
            </a:r>
            <a:r>
              <a:rPr lang="mn-MN" sz="1100" baseline="0" dirty="0" smtClean="0">
                <a:latin typeface="Arial" pitchFamily="34" charset="0"/>
              </a:rPr>
              <a:t>                       </a:t>
            </a:r>
            <a:r>
              <a:rPr lang="en-US" sz="1100" baseline="0" dirty="0" smtClean="0">
                <a:latin typeface="Arial" pitchFamily="34" charset="0"/>
              </a:rPr>
              <a:t>10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7936316100022412"/>
          <c:w val="0.93888888888889166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2014.I-X</c:v>
                </c:pt>
                <c:pt idx="1">
                  <c:v>2015.I-X</c:v>
                </c:pt>
                <c:pt idx="2">
                  <c:v>2016.I-X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25</c:v>
                </c:pt>
                <c:pt idx="1">
                  <c:v>18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2014.I-X</c:v>
                </c:pt>
                <c:pt idx="1">
                  <c:v>2015.I-X</c:v>
                </c:pt>
                <c:pt idx="2">
                  <c:v>2016.I-X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293898344"/>
        <c:axId val="293898736"/>
      </c:barChart>
      <c:catAx>
        <c:axId val="29389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3898736"/>
        <c:crosses val="autoZero"/>
        <c:auto val="1"/>
        <c:lblAlgn val="ctr"/>
        <c:lblOffset val="100"/>
        <c:noMultiLvlLbl val="0"/>
      </c:catAx>
      <c:valAx>
        <c:axId val="29389873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938983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10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84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436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mend2'!$C$13:$O$13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'eruul mend2'!$C$14:$O$14</c:f>
              <c:numCache>
                <c:formatCode>General</c:formatCode>
                <c:ptCount val="13"/>
                <c:pt idx="0">
                  <c:v>795</c:v>
                </c:pt>
                <c:pt idx="1">
                  <c:v>715</c:v>
                </c:pt>
                <c:pt idx="2">
                  <c:v>709</c:v>
                </c:pt>
                <c:pt idx="3">
                  <c:v>784</c:v>
                </c:pt>
                <c:pt idx="4">
                  <c:v>890</c:v>
                </c:pt>
                <c:pt idx="5">
                  <c:v>721</c:v>
                </c:pt>
                <c:pt idx="6">
                  <c:v>458</c:v>
                </c:pt>
                <c:pt idx="7">
                  <c:v>497</c:v>
                </c:pt>
                <c:pt idx="8">
                  <c:v>523</c:v>
                </c:pt>
                <c:pt idx="9">
                  <c:v>838</c:v>
                </c:pt>
                <c:pt idx="10">
                  <c:v>436</c:v>
                </c:pt>
                <c:pt idx="11">
                  <c:v>658</c:v>
                </c:pt>
                <c:pt idx="12">
                  <c:v>1158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93899520"/>
        <c:axId val="284377648"/>
      </c:barChart>
      <c:catAx>
        <c:axId val="29389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4377648"/>
        <c:crosses val="autoZero"/>
        <c:auto val="1"/>
        <c:lblAlgn val="ctr"/>
        <c:lblOffset val="100"/>
        <c:noMultiLvlLbl val="0"/>
      </c:catAx>
      <c:valAx>
        <c:axId val="28437764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3899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605748172194314E-2"/>
          <c:y val="7.119416293059061E-2"/>
          <c:w val="0.93888888888888888"/>
          <c:h val="0.695486293379994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6666666666666666E-2"/>
                  <c:y val="-1.85185185185185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009E-2"/>
                  <c:y val="-1.38888888888888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'3'!$L$21:$O$21</c:f>
              <c:strCache>
                <c:ptCount val="4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  <c:pt idx="3">
                  <c:v>2016.I-X</c:v>
                </c:pt>
              </c:strCache>
            </c:strRef>
          </c:cat>
          <c:val>
            <c:numRef>
              <c:f>'3'!$L$22:$O$22</c:f>
              <c:numCache>
                <c:formatCode>#\ ##0</c:formatCode>
                <c:ptCount val="4"/>
                <c:pt idx="0">
                  <c:v>2508</c:v>
                </c:pt>
                <c:pt idx="1">
                  <c:v>2097</c:v>
                </c:pt>
                <c:pt idx="2">
                  <c:v>2148</c:v>
                </c:pt>
                <c:pt idx="3">
                  <c:v>2909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0555555555555555E-2"/>
                  <c:y val="-1.38889098192870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1.38888888888888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324E-2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222222222222018E-2"/>
                  <c:y val="-9.259259259259258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'3'!$L$21:$O$21</c:f>
              <c:strCache>
                <c:ptCount val="4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  <c:pt idx="3">
                  <c:v>2016.I-X</c:v>
                </c:pt>
              </c:strCache>
            </c:strRef>
          </c:cat>
          <c:val>
            <c:numRef>
              <c:f>'3'!$L$23:$O$23</c:f>
              <c:numCache>
                <c:formatCode>#\ ##0</c:formatCode>
                <c:ptCount val="4"/>
                <c:pt idx="0">
                  <c:v>1544</c:v>
                </c:pt>
                <c:pt idx="1">
                  <c:v>964</c:v>
                </c:pt>
                <c:pt idx="2">
                  <c:v>644</c:v>
                </c:pt>
                <c:pt idx="3">
                  <c:v>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109008"/>
        <c:axId val="174109400"/>
        <c:axId val="0"/>
      </c:bar3DChart>
      <c:catAx>
        <c:axId val="17410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74109400"/>
        <c:crosses val="autoZero"/>
        <c:auto val="1"/>
        <c:lblAlgn val="ctr"/>
        <c:lblOffset val="100"/>
        <c:noMultiLvlLbl val="0"/>
      </c:catAx>
      <c:valAx>
        <c:axId val="174109400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1741090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79724409448818E-2"/>
          <c:y val="0.87933692498963945"/>
          <c:w val="0.85318328958880141"/>
          <c:h val="7.89963455524996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42424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62816758150214"/>
          <c:y val="5.3921568627450983E-2"/>
          <c:w val="0.55869908569121163"/>
          <c:h val="0.8921568627450980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25400">
              <a:solidFill>
                <a:schemeClr val="accent3"/>
              </a:solidFill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87685086134835"/>
                  <c:y val="-8.9868242880141127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12032571652369"/>
                  <c:y val="-4.4934121440070564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059508151681485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30871725649678416"/>
                  <c:y val="-1.1233530360017641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837242359630418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'2'!$T$32:$Z$32</c:f>
              <c:strCache>
                <c:ptCount val="7"/>
                <c:pt idx="0">
                  <c:v>Боловсролгүй</c:v>
                </c:pt>
                <c:pt idx="1">
                  <c:v>Тусгай мэргэж-лийн дунд </c:v>
                </c:pt>
                <c:pt idx="2">
                  <c:v>Бага</c:v>
                </c:pt>
                <c:pt idx="3">
                  <c:v>Техник болон мэргэжлийн анхан шатны</c:v>
                </c:pt>
                <c:pt idx="4">
                  <c:v>Суурь</c:v>
                </c:pt>
                <c:pt idx="5">
                  <c:v>Дээд </c:v>
                </c:pt>
                <c:pt idx="6">
                  <c:v>Бүрэн дунд </c:v>
                </c:pt>
              </c:strCache>
            </c:strRef>
          </c:cat>
          <c:val>
            <c:numRef>
              <c:f>'2'!$T$33:$Z$33</c:f>
              <c:numCache>
                <c:formatCode>0.0%</c:formatCode>
                <c:ptCount val="7"/>
                <c:pt idx="0">
                  <c:v>1.0714285714285714E-2</c:v>
                </c:pt>
                <c:pt idx="1">
                  <c:v>2.976190476190476E-2</c:v>
                </c:pt>
                <c:pt idx="2">
                  <c:v>3.3333333333333333E-2</c:v>
                </c:pt>
                <c:pt idx="3">
                  <c:v>0.10238095238095238</c:v>
                </c:pt>
                <c:pt idx="4">
                  <c:v>0.10833333333333334</c:v>
                </c:pt>
                <c:pt idx="5">
                  <c:v>0.1761904761904762</c:v>
                </c:pt>
                <c:pt idx="6">
                  <c:v>0.53928571428571426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239178512"/>
        <c:axId val="239178904"/>
      </c:barChart>
      <c:catAx>
        <c:axId val="23917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9178904"/>
        <c:crosses val="autoZero"/>
        <c:auto val="1"/>
        <c:lblAlgn val="ctr"/>
        <c:lblOffset val="100"/>
        <c:noMultiLvlLbl val="0"/>
      </c:catAx>
      <c:valAx>
        <c:axId val="23917890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39178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Бүртгэлтэй ажилгүй иргэдийн тоо, жил бүрийн 10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дугаар сарын байдлаар </a:t>
            </a:r>
          </a:p>
        </c:rich>
      </c:tx>
      <c:layout>
        <c:manualLayout>
          <c:xMode val="edge"/>
          <c:yMode val="edge"/>
          <c:x val="0.23688900666262871"/>
          <c:y val="3.24072834141273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21337962962962964"/>
          <c:w val="0.96882748848742473"/>
          <c:h val="0.6884802420530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solidFill>
                <a:schemeClr val="accent3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 formatCode="0">
                  <c:v>785</c:v>
                </c:pt>
                <c:pt idx="1">
                  <c:v>1118</c:v>
                </c:pt>
                <c:pt idx="2">
                  <c:v>1306</c:v>
                </c:pt>
                <c:pt idx="3">
                  <c:v>1212</c:v>
                </c:pt>
                <c:pt idx="4">
                  <c:v>893</c:v>
                </c:pt>
                <c:pt idx="5">
                  <c:v>815</c:v>
                </c:pt>
                <c:pt idx="6" formatCode="General">
                  <c:v>888</c:v>
                </c:pt>
                <c:pt idx="7" formatCode="General">
                  <c:v>734</c:v>
                </c:pt>
                <c:pt idx="8" formatCode="General">
                  <c:v>880</c:v>
                </c:pt>
                <c:pt idx="9" formatCode="General">
                  <c:v>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239179688"/>
        <c:axId val="239180080"/>
      </c:barChart>
      <c:catAx>
        <c:axId val="2391796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9180080"/>
        <c:crosses val="autoZero"/>
        <c:auto val="1"/>
        <c:lblAlgn val="ctr"/>
        <c:lblOffset val="100"/>
        <c:noMultiLvlLbl val="0"/>
      </c:catAx>
      <c:valAx>
        <c:axId val="239180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239179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468417076450981"/>
          <c:y val="3.24316064424210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2014.I-X</c:v>
                </c:pt>
                <c:pt idx="1">
                  <c:v>2015.I-X</c:v>
                </c:pt>
                <c:pt idx="2">
                  <c:v>2016.I-X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126</c:v>
                </c:pt>
                <c:pt idx="1">
                  <c:v>136</c:v>
                </c:pt>
                <c:pt idx="2">
                  <c:v>145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2014.I-X</c:v>
                </c:pt>
                <c:pt idx="1">
                  <c:v>2015.I-X</c:v>
                </c:pt>
                <c:pt idx="2">
                  <c:v>2016.I-X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36</c:v>
                </c:pt>
                <c:pt idx="1">
                  <c:v>35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180864"/>
        <c:axId val="239181256"/>
      </c:barChart>
      <c:catAx>
        <c:axId val="2391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181256"/>
        <c:crosses val="autoZero"/>
        <c:auto val="1"/>
        <c:lblAlgn val="ctr"/>
        <c:lblOffset val="100"/>
        <c:noMultiLvlLbl val="0"/>
      </c:catAx>
      <c:valAx>
        <c:axId val="239181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918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10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196931583175281"/>
          <c:y val="2.54372094296448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2014.I-X</c:v>
                </c:pt>
                <c:pt idx="1">
                  <c:v>2015.I-X</c:v>
                </c:pt>
                <c:pt idx="2">
                  <c:v>2016.I-X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417.8</c:v>
                </c:pt>
                <c:pt idx="1">
                  <c:v>836.2</c:v>
                </c:pt>
                <c:pt idx="2">
                  <c:v>616.5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2014.I-X</c:v>
                </c:pt>
                <c:pt idx="1">
                  <c:v>2015.I-X</c:v>
                </c:pt>
                <c:pt idx="2">
                  <c:v>2016.I-X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78.3</c:v>
                </c:pt>
                <c:pt idx="1">
                  <c:v>81.3</c:v>
                </c:pt>
                <c:pt idx="2">
                  <c:v>68.8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182040"/>
        <c:axId val="238890176"/>
      </c:barChart>
      <c:catAx>
        <c:axId val="239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8890176"/>
        <c:crosses val="autoZero"/>
        <c:auto val="1"/>
        <c:lblAlgn val="ctr"/>
        <c:lblOffset val="100"/>
        <c:noMultiLvlLbl val="0"/>
      </c:catAx>
      <c:valAx>
        <c:axId val="2388901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3918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10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угаа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7951413362332261"/>
          <c:y val="4.62643380650083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59E-2"/>
          <c:y val="0.18097222222222253"/>
          <c:w val="0.96882748848742473"/>
          <c:h val="0.72088764946048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0</c:formatCode>
                <c:ptCount val="10"/>
                <c:pt idx="0">
                  <c:v>179</c:v>
                </c:pt>
                <c:pt idx="1">
                  <c:v>154</c:v>
                </c:pt>
                <c:pt idx="2">
                  <c:v>172</c:v>
                </c:pt>
                <c:pt idx="3">
                  <c:v>143</c:v>
                </c:pt>
                <c:pt idx="4">
                  <c:v>188</c:v>
                </c:pt>
                <c:pt idx="5">
                  <c:v>204</c:v>
                </c:pt>
                <c:pt idx="6" formatCode="General">
                  <c:v>263</c:v>
                </c:pt>
                <c:pt idx="7" formatCode="General">
                  <c:v>283</c:v>
                </c:pt>
                <c:pt idx="8" formatCode="General">
                  <c:v>280</c:v>
                </c:pt>
                <c:pt idx="9" formatCode="General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38890960"/>
        <c:axId val="238891352"/>
      </c:barChart>
      <c:catAx>
        <c:axId val="2388909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38891352"/>
        <c:crosses val="autoZero"/>
        <c:auto val="1"/>
        <c:lblAlgn val="ctr"/>
        <c:lblOffset val="100"/>
        <c:noMultiLvlLbl val="0"/>
      </c:catAx>
      <c:valAx>
        <c:axId val="238891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238890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761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17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74689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990600" y="1295400"/>
          <a:ext cx="344805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4876800" y="1295400"/>
          <a:ext cx="3886199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990600" y="4267200"/>
          <a:ext cx="752475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946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10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10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154448"/>
              </p:ext>
            </p:extLst>
          </p:nvPr>
        </p:nvGraphicFramePr>
        <p:xfrm>
          <a:off x="743356" y="1673869"/>
          <a:ext cx="4114799" cy="231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408594"/>
              </p:ext>
            </p:extLst>
          </p:nvPr>
        </p:nvGraphicFramePr>
        <p:xfrm>
          <a:off x="5047847" y="1488132"/>
          <a:ext cx="4019954" cy="250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654001"/>
              </p:ext>
            </p:extLst>
          </p:nvPr>
        </p:nvGraphicFramePr>
        <p:xfrm>
          <a:off x="753523" y="4191001"/>
          <a:ext cx="7848600" cy="250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4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38335"/>
            <a:ext cx="3336" cy="320506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853707"/>
              </p:ext>
            </p:extLst>
          </p:nvPr>
        </p:nvGraphicFramePr>
        <p:xfrm>
          <a:off x="703263" y="1138335"/>
          <a:ext cx="4173537" cy="298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106295"/>
              </p:ext>
            </p:extLst>
          </p:nvPr>
        </p:nvGraphicFramePr>
        <p:xfrm>
          <a:off x="4991262" y="1166861"/>
          <a:ext cx="4071937" cy="295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087367"/>
              </p:ext>
            </p:extLst>
          </p:nvPr>
        </p:nvGraphicFramePr>
        <p:xfrm>
          <a:off x="819150" y="4338735"/>
          <a:ext cx="8172450" cy="237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03510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10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дугаар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488147"/>
              </p:ext>
            </p:extLst>
          </p:nvPr>
        </p:nvGraphicFramePr>
        <p:xfrm>
          <a:off x="4323676" y="2962276"/>
          <a:ext cx="4439324" cy="366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145424"/>
              </p:ext>
            </p:extLst>
          </p:nvPr>
        </p:nvGraphicFramePr>
        <p:xfrm>
          <a:off x="4323676" y="1447801"/>
          <a:ext cx="4467225" cy="137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356597"/>
              </p:ext>
            </p:extLst>
          </p:nvPr>
        </p:nvGraphicFramePr>
        <p:xfrm>
          <a:off x="706980" y="1035102"/>
          <a:ext cx="3343275" cy="559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03385"/>
              </p:ext>
            </p:extLst>
          </p:nvPr>
        </p:nvGraphicFramePr>
        <p:xfrm>
          <a:off x="838200" y="914400"/>
          <a:ext cx="7391400" cy="3215640"/>
        </p:xfrm>
        <a:graphic>
          <a:graphicData uri="http://schemas.openxmlformats.org/drawingml/2006/table">
            <a:tbl>
              <a:tblPr/>
              <a:tblGrid>
                <a:gridCol w="1305370"/>
                <a:gridCol w="863845"/>
                <a:gridCol w="366934"/>
                <a:gridCol w="588051"/>
                <a:gridCol w="250574"/>
                <a:gridCol w="588922"/>
                <a:gridCol w="836904"/>
                <a:gridCol w="898428"/>
                <a:gridCol w="782960"/>
                <a:gridCol w="147412"/>
                <a:gridCol w="762000"/>
              </a:tblGrid>
              <a:tr h="35888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үүнээс: хугацаа хэтэрсэн, чанаргүй зээл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59 166.5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63 583.1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63 382.3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13 828.6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14 298.0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18 685.4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4 923.1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4 902.1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4 700.6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254.7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3 876.4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3 795.2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4 431.5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4 539.9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910.5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4 589.8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1 183.6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1 082.5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1 632.7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24 131.3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25 186.2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27 576.6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11 231.0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11 412.9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12 368.5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1 075.1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619.1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29.3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199.8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93 841.6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99 657.0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100 868.4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3 450.9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30 319.4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30 785.1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37 308.9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858008"/>
              </p:ext>
            </p:extLst>
          </p:nvPr>
        </p:nvGraphicFramePr>
        <p:xfrm>
          <a:off x="876300" y="4267200"/>
          <a:ext cx="4000500" cy="236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799280"/>
              </p:ext>
            </p:extLst>
          </p:nvPr>
        </p:nvGraphicFramePr>
        <p:xfrm>
          <a:off x="4800600" y="4267199"/>
          <a:ext cx="3800475" cy="220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775869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5108575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015581"/>
              </p:ext>
            </p:extLst>
          </p:nvPr>
        </p:nvGraphicFramePr>
        <p:xfrm>
          <a:off x="968188" y="3775868"/>
          <a:ext cx="3832412" cy="266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235684"/>
              </p:ext>
            </p:extLst>
          </p:nvPr>
        </p:nvGraphicFramePr>
        <p:xfrm>
          <a:off x="4800600" y="3775867"/>
          <a:ext cx="4038600" cy="266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874572"/>
              </p:ext>
            </p:extLst>
          </p:nvPr>
        </p:nvGraphicFramePr>
        <p:xfrm>
          <a:off x="1055688" y="925513"/>
          <a:ext cx="7478712" cy="285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47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114800" y="762000"/>
            <a:ext cx="0" cy="5715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856193" y="7620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хадлан тэжээл, тн-оор, жил бүрийн 10 сарын байдлаар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114800" y="3581400"/>
            <a:ext cx="46482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724400" y="3636664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тн-оор, жил бүрийн 10 сарын байдлаар</a:t>
            </a:r>
            <a:endParaRPr lang="en-US" altLang="en-US" sz="1200" b="1" dirty="0"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48224"/>
              </p:ext>
            </p:extLst>
          </p:nvPr>
        </p:nvGraphicFramePr>
        <p:xfrm>
          <a:off x="4291136" y="1338205"/>
          <a:ext cx="4483102" cy="1753040"/>
        </p:xfrm>
        <a:graphic>
          <a:graphicData uri="http://schemas.openxmlformats.org/drawingml/2006/table">
            <a:tbl>
              <a:tblPr/>
              <a:tblGrid>
                <a:gridCol w="1399861"/>
                <a:gridCol w="1045467"/>
                <a:gridCol w="1045467"/>
                <a:gridCol w="992307"/>
              </a:tblGrid>
              <a:tr h="209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248155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Төмс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</a:tr>
              <a:tr h="290349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Хүнсний ногоо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455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Техникийн ургамал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3834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Бэлтгэсэн өвс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12 698.0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13 791.0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10 427.0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Бэлтгэсэн гар тэжээл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56415"/>
              </p:ext>
            </p:extLst>
          </p:nvPr>
        </p:nvGraphicFramePr>
        <p:xfrm>
          <a:off x="743975" y="1228199"/>
          <a:ext cx="3300125" cy="532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08957" y="75229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тн-оор, </a:t>
            </a:r>
            <a:r>
              <a:rPr lang="en-US" altLang="en-US" sz="1200" b="1" dirty="0" smtClean="0">
                <a:latin typeface="Arial" charset="0"/>
              </a:rPr>
              <a:t>2016 </a:t>
            </a:r>
            <a:r>
              <a:rPr lang="mn-MN" altLang="en-US" sz="1200" b="1" dirty="0" smtClean="0">
                <a:latin typeface="Arial" charset="0"/>
              </a:rPr>
              <a:t>оны </a:t>
            </a:r>
            <a:r>
              <a:rPr lang="en-US" altLang="en-US" sz="1200" b="1" dirty="0" smtClean="0">
                <a:latin typeface="Arial" charset="0"/>
              </a:rPr>
              <a:t>10</a:t>
            </a:r>
            <a:r>
              <a:rPr lang="mn-MN" altLang="en-US" sz="1200" b="1" dirty="0" smtClean="0">
                <a:latin typeface="Arial" charset="0"/>
              </a:rPr>
              <a:t> дугаар сарын байдлаар</a:t>
            </a:r>
            <a:endParaRPr lang="en-US" altLang="en-US" sz="1200" b="1" dirty="0">
              <a:latin typeface="Arial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37864"/>
              </p:ext>
            </p:extLst>
          </p:nvPr>
        </p:nvGraphicFramePr>
        <p:xfrm>
          <a:off x="4185501" y="3707875"/>
          <a:ext cx="4826005" cy="276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3332699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25463"/>
            <a:ext cx="84582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prstClr val="black"/>
                </a:solidFill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solidFill>
                  <a:prstClr val="black"/>
                </a:solidFill>
                <a:latin typeface="Arial" charset="0"/>
              </a:rPr>
              <a:t>БҮТЭЭГДЭХҮҮН, </a:t>
            </a:r>
            <a:endParaRPr lang="en-US" altLang="en-US" sz="1200" b="1" dirty="0">
              <a:solidFill>
                <a:prstClr val="black"/>
              </a:solidFill>
              <a:latin typeface="Arial" charset="0"/>
            </a:endParaRPr>
          </a:p>
          <a:p>
            <a:pPr algn="ctr"/>
            <a:r>
              <a:rPr lang="mn-MN" altLang="en-US" sz="1200" b="1" dirty="0" smtClean="0">
                <a:solidFill>
                  <a:prstClr val="black"/>
                </a:solidFill>
                <a:latin typeface="Arial" charset="0"/>
              </a:rPr>
              <a:t>20</a:t>
            </a:r>
            <a:r>
              <a:rPr lang="en-US" altLang="en-US" sz="1200" b="1" dirty="0" smtClean="0">
                <a:solidFill>
                  <a:prstClr val="black"/>
                </a:solidFill>
                <a:latin typeface="Arial" charset="0"/>
              </a:rPr>
              <a:t>10</a:t>
            </a:r>
            <a:r>
              <a:rPr lang="mn-MN" altLang="en-US" sz="12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mn-MN" altLang="en-US" sz="1200" b="1" dirty="0">
                <a:solidFill>
                  <a:prstClr val="black"/>
                </a:solidFill>
                <a:latin typeface="Arial" charset="0"/>
              </a:rPr>
              <a:t>оны зэрэгцүүлэх үнээр</a:t>
            </a:r>
            <a:r>
              <a:rPr lang="en-US" altLang="en-US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mn-MN" altLang="en-US" sz="1200" b="1" dirty="0" smtClean="0">
                <a:solidFill>
                  <a:prstClr val="black"/>
                </a:solidFill>
                <a:latin typeface="Arial" charset="0"/>
              </a:rPr>
              <a:t>сая </a:t>
            </a:r>
            <a:r>
              <a:rPr lang="mn-MN" altLang="en-US" sz="1200" b="1" dirty="0">
                <a:solidFill>
                  <a:prstClr val="black"/>
                </a:solidFill>
                <a:latin typeface="Arial" charset="0"/>
              </a:rPr>
              <a:t>төг</a:t>
            </a:r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295400" y="1447800"/>
          <a:ext cx="7239000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1295199"/>
                <a:gridCol w="1143000"/>
                <a:gridCol w="1143000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 I-X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 I-X</a:t>
                      </a: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rgbClr val="92D050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rgbClr val="92D050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068.9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35 922.6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112.0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28 722.6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32 470.6</a:t>
                      </a:r>
                      <a:endParaRPr lang="en-US" sz="1200" b="0" i="0" u="none" strike="noStrike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113.0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1002.5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1060.1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2 343.9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2 391.9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171873" y="1676400"/>
            <a:ext cx="190500" cy="228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38400" y="38100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prstClr val="black"/>
                </a:solidFill>
                <a:latin typeface="Arial" charset="0"/>
              </a:rPr>
              <a:t>АЖ ҮЙЛДВЭРИЙН </a:t>
            </a:r>
            <a:r>
              <a:rPr lang="mn-MN" altLang="en-US" sz="1200" b="1" dirty="0" smtClean="0">
                <a:solidFill>
                  <a:prstClr val="black"/>
                </a:solidFill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mn-MN" altLang="en-US" sz="1200" b="1" dirty="0" smtClean="0">
                <a:solidFill>
                  <a:prstClr val="black"/>
                </a:solidFill>
                <a:latin typeface="Arial" charset="0"/>
              </a:rPr>
              <a:t>сая төг</a:t>
            </a:r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295400" y="4191000"/>
          <a:ext cx="7239000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1371399"/>
                <a:gridCol w="1143000"/>
                <a:gridCol w="1066800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 I-X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 I-X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rgbClr val="92D050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rgbClr val="92D050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109 066.4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117 721.2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99 946.2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108 091.7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2 305.9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2 462.2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6 814.3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7 167.3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191500" y="4419600"/>
            <a:ext cx="190500" cy="228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2937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637</Words>
  <Application>Microsoft Office PowerPoint</Application>
  <PresentationFormat>On-screen Show (4:3)</PresentationFormat>
  <Paragraphs>228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Khad</dc:creator>
  <cp:lastModifiedBy>Khad</cp:lastModifiedBy>
  <cp:revision>72</cp:revision>
  <dcterms:created xsi:type="dcterms:W3CDTF">2006-08-16T00:00:00Z</dcterms:created>
  <dcterms:modified xsi:type="dcterms:W3CDTF">2016-11-22T06:01:19Z</dcterms:modified>
</cp:coreProperties>
</file>