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2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8.xml" ContentType="application/vnd.openxmlformats-officedocument.drawingml.chart+xml"/>
  <Override PartName="/ppt/notesSlides/notesSlide9.xml" ContentType="application/vnd.openxmlformats-officedocument.presentationml.notesSlide+xml"/>
  <Override PartName="/ppt/charts/chart29.xml" ContentType="application/vnd.openxmlformats-officedocument.drawingml.chart+xml"/>
  <Override PartName="/ppt/notesSlides/notesSlide10.xml" ContentType="application/vnd.openxmlformats-officedocument.presentationml.notesSlide+xml"/>
  <Override PartName="/ppt/charts/chart30.xml" ContentType="application/vnd.openxmlformats-officedocument.drawingml.chart+xml"/>
  <Override PartName="/ppt/notesSlides/notesSlide11.xml" ContentType="application/vnd.openxmlformats-officedocument.presentationml.notesSlide+xml"/>
  <Override PartName="/ppt/charts/chart31.xml" ContentType="application/vnd.openxmlformats-officedocument.drawingml.chart+xml"/>
  <Override PartName="/ppt/notesSlides/notesSlide12.xml" ContentType="application/vnd.openxmlformats-officedocument.presentationml.notesSlide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45.xml" ContentType="application/vnd.openxmlformats-officedocument.drawingml.chart+xml"/>
  <Override PartName="/ppt/notesSlides/notesSlide13.xml" ContentType="application/vnd.openxmlformats-officedocument.presentationml.notesSlide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4.xml" ContentType="application/vnd.openxmlformats-officedocument.presentationml.notesSlide+xml"/>
  <Override PartName="/ppt/charts/chart52.xml" ContentType="application/vnd.openxmlformats-officedocument.drawingml.chart+xml"/>
  <Override PartName="/ppt/notesSlides/notesSlide15.xml" ContentType="application/vnd.openxmlformats-officedocument.presentationml.notesSlide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06" r:id="rId2"/>
    <p:sldId id="309" r:id="rId3"/>
    <p:sldId id="268" r:id="rId4"/>
    <p:sldId id="264" r:id="rId5"/>
    <p:sldId id="265" r:id="rId6"/>
    <p:sldId id="266" r:id="rId7"/>
    <p:sldId id="263" r:id="rId8"/>
    <p:sldId id="273" r:id="rId9"/>
    <p:sldId id="272" r:id="rId10"/>
    <p:sldId id="270" r:id="rId11"/>
    <p:sldId id="274" r:id="rId12"/>
    <p:sldId id="276" r:id="rId13"/>
    <p:sldId id="277" r:id="rId14"/>
    <p:sldId id="278" r:id="rId15"/>
    <p:sldId id="281" r:id="rId16"/>
    <p:sldId id="283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5" r:id="rId36"/>
    <p:sldId id="304" r:id="rId37"/>
    <p:sldId id="311" r:id="rId38"/>
    <p:sldId id="310" r:id="rId39"/>
    <p:sldId id="308" r:id="rId40"/>
  </p:sldIdLst>
  <p:sldSz cx="9144000" cy="6858000" type="screen4x3"/>
  <p:notesSz cx="6669088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  <a:srgbClr val="000000"/>
    <a:srgbClr val="0066FF"/>
    <a:srgbClr val="CC0000"/>
    <a:srgbClr val="FFFF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27" autoAdjust="0"/>
    <p:restoredTop sz="94660"/>
  </p:normalViewPr>
  <p:slideViewPr>
    <p:cSldViewPr>
      <p:cViewPr varScale="1">
        <p:scale>
          <a:sx n="103" d="100"/>
          <a:sy n="103" d="100"/>
        </p:scale>
        <p:origin x="115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ugii\CTAT%20BULLETIN\2016%20on\12-r%20sar_und\eruul%20mend,%20une,%20gemt%20hereg_12%20sar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ugii\CTAT%20BULLETIN\2016%20on\12-r%20sar_und\eruul%20mend,%20une,%20gemt%20hereg_12%20sar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ugii\CTAT%20BULLETIN\2016%20on\12-r%20sar_und\eruul%20mend,%20une,%20gemt%20hereg_12%20sar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\\KHAD\Users\Public\taniltsuulga_12%20sar\taniltsuulga_12-r%20sar%20azaa2016.xlsx" TargetMode="Externa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12-r%20sar_und\I.10.%20XA-2%20Shilj2015_b.xls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nkh-Amgalan_R.NSO\Documents\My%20Received%20Files\LIVESTOCK_2015_DATA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ugii\CTAT%20BULLETIN\2016%20on\12-r%20sar_und\I.11.%20NC-12016_b.XLS" TargetMode="Externa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ugii\CTAT%20BULLETIN\2016%20on\12-r%20sar_und\I.11.%20NC-12016_b.XLS" TargetMode="Externa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oleObject" Target="file:///\\ALTANTSETSEG_TS\Users\Public\eruul%20mend,%20une,%20_12%20sar_ugii.xlsx" TargetMode="Externa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ugii\CTAT%20BULLETIN\2016%20on\12-r%20sar_und\I.11.%20NC-12016_b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ugii\hun%20amiin%20tolob%20baidliin%20sudalgaa\2016\hun%20am%20molob%20baidal%20sud_2015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ugii\hun%20amiin%20tolob%20baidliin%20sudalgaa\2016\hun%20am%20molob%20baidal%20sud_2015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ugii\hun%20amiin%20tolob%20baidliin%20sudalgaa\2016\hun%20am%20molob%20baidal%20sud_2015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500016479512303"/>
          <c:y val="1.2722677924911351E-2"/>
          <c:w val="0.8050009826672152"/>
          <c:h val="0.8982210614987413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Subar13!$N$5</c:f>
              <c:strCache>
                <c:ptCount val="1"/>
                <c:pt idx="0">
                  <c:v>ýìýãòýé</c:v>
                </c:pt>
              </c:strCache>
            </c:strRef>
          </c:tx>
          <c:spPr>
            <a:solidFill>
              <a:srgbClr val="92D050"/>
            </a:solidFill>
            <a:ln w="12700">
              <a:solidFill>
                <a:schemeClr val="bg1"/>
              </a:solidFill>
              <a:prstDash val="solid"/>
            </a:ln>
          </c:spPr>
          <c:invertIfNegative val="0"/>
          <c:cat>
            <c:strRef>
              <c:f>Subar13!$M$6:$M$20</c:f>
              <c:strCache>
                <c:ptCount val="15"/>
                <c:pt idx="0">
                  <c:v>0-4</c:v>
                </c:pt>
                <c:pt idx="1">
                  <c:v> 5-9</c:v>
                </c:pt>
                <c:pt idx="2">
                  <c:v> 10-14</c:v>
                </c:pt>
                <c:pt idx="3">
                  <c:v> 15-19</c:v>
                </c:pt>
                <c:pt idx="4">
                  <c:v> 20-24</c:v>
                </c:pt>
                <c:pt idx="5">
                  <c:v> 25-29</c:v>
                </c:pt>
                <c:pt idx="6">
                  <c:v> 30-34</c:v>
                </c:pt>
                <c:pt idx="7">
                  <c:v> 35-39</c:v>
                </c:pt>
                <c:pt idx="8">
                  <c:v>40-44</c:v>
                </c:pt>
                <c:pt idx="9">
                  <c:v> 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70+</c:v>
                </c:pt>
              </c:strCache>
            </c:strRef>
          </c:cat>
          <c:val>
            <c:numRef>
              <c:f>Subar13!$N$6:$N$20</c:f>
              <c:numCache>
                <c:formatCode>0</c:formatCode>
                <c:ptCount val="15"/>
                <c:pt idx="0">
                  <c:v>-3537</c:v>
                </c:pt>
                <c:pt idx="1">
                  <c:v>-2992</c:v>
                </c:pt>
                <c:pt idx="2">
                  <c:v>-2134</c:v>
                </c:pt>
                <c:pt idx="3">
                  <c:v>-2376</c:v>
                </c:pt>
                <c:pt idx="4">
                  <c:v>-2408</c:v>
                </c:pt>
                <c:pt idx="5">
                  <c:v>-2696</c:v>
                </c:pt>
                <c:pt idx="6">
                  <c:v>-2424</c:v>
                </c:pt>
                <c:pt idx="7">
                  <c:v>-2349</c:v>
                </c:pt>
                <c:pt idx="8">
                  <c:v>-1997</c:v>
                </c:pt>
                <c:pt idx="9">
                  <c:v>-1724</c:v>
                </c:pt>
                <c:pt idx="10">
                  <c:v>-1527</c:v>
                </c:pt>
                <c:pt idx="11">
                  <c:v>-1318</c:v>
                </c:pt>
                <c:pt idx="12">
                  <c:v>-885</c:v>
                </c:pt>
                <c:pt idx="13">
                  <c:v>-458</c:v>
                </c:pt>
                <c:pt idx="14">
                  <c:v>-931</c:v>
                </c:pt>
              </c:numCache>
            </c:numRef>
          </c:val>
        </c:ser>
        <c:ser>
          <c:idx val="1"/>
          <c:order val="1"/>
          <c:tx>
            <c:strRef>
              <c:f>Subar13!$O$5</c:f>
              <c:strCache>
                <c:ptCount val="1"/>
                <c:pt idx="0">
                  <c:v>ýðýãòýé</c:v>
                </c:pt>
              </c:strCache>
            </c:strRef>
          </c:tx>
          <c:spPr>
            <a:solidFill>
              <a:srgbClr val="00B050"/>
            </a:solidFill>
            <a:ln w="12700">
              <a:solidFill>
                <a:schemeClr val="bg1"/>
              </a:solidFill>
              <a:prstDash val="solid"/>
            </a:ln>
          </c:spPr>
          <c:invertIfNegative val="0"/>
          <c:cat>
            <c:strRef>
              <c:f>Subar13!$M$6:$M$20</c:f>
              <c:strCache>
                <c:ptCount val="15"/>
                <c:pt idx="0">
                  <c:v>0-4</c:v>
                </c:pt>
                <c:pt idx="1">
                  <c:v> 5-9</c:v>
                </c:pt>
                <c:pt idx="2">
                  <c:v> 10-14</c:v>
                </c:pt>
                <c:pt idx="3">
                  <c:v> 15-19</c:v>
                </c:pt>
                <c:pt idx="4">
                  <c:v> 20-24</c:v>
                </c:pt>
                <c:pt idx="5">
                  <c:v> 25-29</c:v>
                </c:pt>
                <c:pt idx="6">
                  <c:v> 30-34</c:v>
                </c:pt>
                <c:pt idx="7">
                  <c:v> 35-39</c:v>
                </c:pt>
                <c:pt idx="8">
                  <c:v>40-44</c:v>
                </c:pt>
                <c:pt idx="9">
                  <c:v> 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70+</c:v>
                </c:pt>
              </c:strCache>
            </c:strRef>
          </c:cat>
          <c:val>
            <c:numRef>
              <c:f>Subar13!$O$6:$O$20</c:f>
              <c:numCache>
                <c:formatCode>0</c:formatCode>
                <c:ptCount val="15"/>
                <c:pt idx="0">
                  <c:v>3649</c:v>
                </c:pt>
                <c:pt idx="1">
                  <c:v>3165</c:v>
                </c:pt>
                <c:pt idx="2">
                  <c:v>2309</c:v>
                </c:pt>
                <c:pt idx="3">
                  <c:v>2564</c:v>
                </c:pt>
                <c:pt idx="4">
                  <c:v>2651</c:v>
                </c:pt>
                <c:pt idx="5">
                  <c:v>2904</c:v>
                </c:pt>
                <c:pt idx="6">
                  <c:v>2625</c:v>
                </c:pt>
                <c:pt idx="7">
                  <c:v>2484</c:v>
                </c:pt>
                <c:pt idx="8">
                  <c:v>2150</c:v>
                </c:pt>
                <c:pt idx="9">
                  <c:v>1750</c:v>
                </c:pt>
                <c:pt idx="10">
                  <c:v>1480</c:v>
                </c:pt>
                <c:pt idx="11">
                  <c:v>1126</c:v>
                </c:pt>
                <c:pt idx="12">
                  <c:v>685</c:v>
                </c:pt>
                <c:pt idx="13">
                  <c:v>316</c:v>
                </c:pt>
                <c:pt idx="14">
                  <c:v>418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617169312"/>
        <c:axId val="617168920"/>
      </c:barChart>
      <c:catAx>
        <c:axId val="6171693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Arial Mon"/>
                <a:cs typeface="Arial" panose="020B0604020202020204" pitchFamily="34" charset="0"/>
              </a:defRPr>
            </a:pPr>
            <a:endParaRPr lang="en-US"/>
          </a:p>
        </c:txPr>
        <c:crossAx val="617168920"/>
        <c:crosses val="max"/>
        <c:auto val="1"/>
        <c:lblAlgn val="ctr"/>
        <c:lblOffset val="100"/>
        <c:tickLblSkip val="1"/>
        <c:tickMarkSkip val="1"/>
        <c:noMultiLvlLbl val="0"/>
      </c:catAx>
      <c:valAx>
        <c:axId val="617168920"/>
        <c:scaling>
          <c:orientation val="maxMin"/>
          <c:max val="4000"/>
        </c:scaling>
        <c:delete val="0"/>
        <c:axPos val="b"/>
        <c:majorGridlines>
          <c:spPr>
            <a:ln>
              <a:solidFill>
                <a:schemeClr val="bg1"/>
              </a:solidFill>
            </a:ln>
          </c:spPr>
        </c:majorGridlines>
        <c:numFmt formatCode="0" sourceLinked="1"/>
        <c:majorTickMark val="out"/>
        <c:minorTickMark val="none"/>
        <c:tickLblPos val="nextTo"/>
        <c:spPr>
          <a:ln w="31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Arial Mon"/>
                <a:cs typeface="Arial" panose="020B0604020202020204" pitchFamily="34" charset="0"/>
              </a:defRPr>
            </a:pPr>
            <a:endParaRPr lang="en-US"/>
          </a:p>
        </c:txPr>
        <c:crossAx val="617169312"/>
        <c:crosses val="autoZero"/>
        <c:crossBetween val="between"/>
      </c:valAx>
      <c:spPr>
        <a:solidFill>
          <a:srgbClr val="FFFFFF"/>
        </a:solidFill>
        <a:ln w="12700">
          <a:solidFill>
            <a:schemeClr val="bg1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75" b="0" i="0" u="none" strike="noStrike" baseline="0">
          <a:solidFill>
            <a:srgbClr val="000000"/>
          </a:solidFill>
          <a:latin typeface="Arial Mon"/>
          <a:ea typeface="Arial Mon"/>
          <a:cs typeface="Arial Mon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100" baseline="0">
                <a:latin typeface="Arial" pitchFamily="34" charset="0"/>
              </a:defRPr>
            </a:pPr>
            <a:r>
              <a:rPr lang="mn-MN" sz="1100" baseline="0" dirty="0">
                <a:latin typeface="Arial" pitchFamily="34" charset="0"/>
              </a:rPr>
              <a:t>Амаржсан эх, амьд төрсөн хүүхдийн тоо </a:t>
            </a:r>
            <a:r>
              <a:rPr lang="mn-MN" sz="1100" baseline="0" dirty="0" smtClean="0">
                <a:latin typeface="Arial" pitchFamily="34" charset="0"/>
              </a:rPr>
              <a:t>эхний</a:t>
            </a:r>
            <a:r>
              <a:rPr lang="en-US" sz="1100" baseline="0" dirty="0" smtClean="0">
                <a:latin typeface="Arial" pitchFamily="34" charset="0"/>
              </a:rPr>
              <a:t> 12 </a:t>
            </a:r>
            <a:r>
              <a:rPr lang="mn-MN" sz="1100" baseline="0" dirty="0">
                <a:latin typeface="Arial" pitchFamily="34" charset="0"/>
              </a:rPr>
              <a:t>сарын байдлаар</a:t>
            </a:r>
            <a:endParaRPr lang="en-US" sz="1100" baseline="0" dirty="0">
              <a:latin typeface="Arial" pitchFamily="34" charset="0"/>
            </a:endParaRPr>
          </a:p>
        </c:rich>
      </c:tx>
      <c:layout>
        <c:manualLayout>
          <c:xMode val="edge"/>
          <c:yMode val="edge"/>
          <c:x val="0.18162109281794409"/>
          <c:y val="2.31481481481481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4444444444444509E-2"/>
          <c:y val="0.22361111111111123"/>
          <c:w val="0.93888888888889221"/>
          <c:h val="0.509889909594633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'eruul mend1'!$A$17</c:f>
              <c:strCache>
                <c:ptCount val="1"/>
                <c:pt idx="0">
                  <c:v>Амаржсан эх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2"/>
              <c:numFmt formatCode="#\ ##0" sourceLinked="0"/>
              <c:spPr/>
              <c:txPr>
                <a:bodyPr/>
                <a:lstStyle/>
                <a:p>
                  <a:pPr>
                    <a:defRPr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\ 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'eruul mend1'!$B$16:$D$16</c:f>
              <c:strCache>
                <c:ptCount val="3"/>
                <c:pt idx="0">
                  <c:v>2014.I-XII</c:v>
                </c:pt>
                <c:pt idx="1">
                  <c:v>2015.I-XII</c:v>
                </c:pt>
                <c:pt idx="2">
                  <c:v>2016.I-XII</c:v>
                </c:pt>
              </c:strCache>
            </c:strRef>
          </c:cat>
          <c:val>
            <c:numRef>
              <c:f>'eruul mend1'!$B$17:$D$17</c:f>
              <c:numCache>
                <c:formatCode>General</c:formatCode>
                <c:ptCount val="3"/>
                <c:pt idx="0">
                  <c:v>1329</c:v>
                </c:pt>
                <c:pt idx="1">
                  <c:v>1395</c:v>
                </c:pt>
                <c:pt idx="2">
                  <c:v>1251</c:v>
                </c:pt>
              </c:numCache>
            </c:numRef>
          </c:val>
        </c:ser>
        <c:ser>
          <c:idx val="1"/>
          <c:order val="1"/>
          <c:tx>
            <c:strRef>
              <c:f>'eruul mend1'!$A$18</c:f>
              <c:strCache>
                <c:ptCount val="1"/>
                <c:pt idx="0">
                  <c:v>Амьд төрсөн хүүхдийн тоо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1262</a:t>
                    </a:r>
                    <a:endParaRPr lang="en-US" dirty="0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\ 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'eruul mend1'!$B$16:$D$16</c:f>
              <c:strCache>
                <c:ptCount val="3"/>
                <c:pt idx="0">
                  <c:v>2014.I-XII</c:v>
                </c:pt>
                <c:pt idx="1">
                  <c:v>2015.I-XII</c:v>
                </c:pt>
                <c:pt idx="2">
                  <c:v>2016.I-XII</c:v>
                </c:pt>
              </c:strCache>
            </c:strRef>
          </c:cat>
          <c:val>
            <c:numRef>
              <c:f>'eruul mend1'!$B$18:$D$18</c:f>
              <c:numCache>
                <c:formatCode>General</c:formatCode>
                <c:ptCount val="3"/>
                <c:pt idx="0">
                  <c:v>1330</c:v>
                </c:pt>
                <c:pt idx="1">
                  <c:v>1395</c:v>
                </c:pt>
                <c:pt idx="2">
                  <c:v>1262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overlap val="-20"/>
        <c:axId val="617186168"/>
        <c:axId val="617187736"/>
      </c:barChart>
      <c:catAx>
        <c:axId val="617186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617187736"/>
        <c:crosses val="autoZero"/>
        <c:auto val="1"/>
        <c:lblAlgn val="ctr"/>
        <c:lblOffset val="100"/>
        <c:noMultiLvlLbl val="0"/>
      </c:catAx>
      <c:valAx>
        <c:axId val="617187736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crossAx val="617186168"/>
        <c:crosses val="autoZero"/>
        <c:crossBetween val="between"/>
      </c:valAx>
      <c:spPr>
        <a:solidFill>
          <a:schemeClr val="bg1"/>
        </a:solidFill>
        <a:ln>
          <a:solidFill>
            <a:schemeClr val="bg1"/>
          </a:solidFill>
        </a:ln>
      </c:spPr>
    </c:plotArea>
    <c:legend>
      <c:legendPos val="b"/>
      <c:overlay val="0"/>
      <c:txPr>
        <a:bodyPr/>
        <a:lstStyle/>
        <a:p>
          <a:pPr>
            <a:defRPr sz="10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100" baseline="0"/>
            </a:pPr>
            <a:r>
              <a:rPr lang="mn-MN" sz="1100" baseline="0">
                <a:latin typeface="Arial" pitchFamily="34" charset="0"/>
              </a:rPr>
              <a:t>Эндсэн хүүхдийн тоо, эхний </a:t>
            </a:r>
            <a:r>
              <a:rPr lang="en-US" sz="1100" baseline="0">
                <a:latin typeface="Arial" pitchFamily="34" charset="0"/>
              </a:rPr>
              <a:t>12</a:t>
            </a:r>
            <a:r>
              <a:rPr lang="mn-MN" sz="1100" baseline="0">
                <a:latin typeface="Arial" pitchFamily="34" charset="0"/>
              </a:rPr>
              <a:t> сарын байдлаар</a:t>
            </a:r>
            <a:endParaRPr lang="en-US" sz="1100" baseline="0">
              <a:latin typeface="Arial" pitchFamily="34" charset="0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3.888888888888889E-2"/>
          <c:y val="0.17936316100022431"/>
          <c:w val="0.93888888888889221"/>
          <c:h val="0.543801764362787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'eruul mend1'!$A$10:$B$10</c:f>
              <c:strCache>
                <c:ptCount val="1"/>
                <c:pt idx="0">
                  <c:v>Нялхсын эндэгдэл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28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'eruul mend1'!$C$9:$E$9</c:f>
              <c:strCache>
                <c:ptCount val="3"/>
                <c:pt idx="0">
                  <c:v>2014.I-XII</c:v>
                </c:pt>
                <c:pt idx="1">
                  <c:v>2015.I-XII</c:v>
                </c:pt>
                <c:pt idx="2">
                  <c:v>2016.I-XII</c:v>
                </c:pt>
              </c:strCache>
            </c:strRef>
          </c:cat>
          <c:val>
            <c:numRef>
              <c:f>'eruul mend1'!$C$10:$E$10</c:f>
              <c:numCache>
                <c:formatCode>General</c:formatCode>
                <c:ptCount val="3"/>
                <c:pt idx="0">
                  <c:v>27</c:v>
                </c:pt>
                <c:pt idx="1">
                  <c:v>26</c:v>
                </c:pt>
                <c:pt idx="2">
                  <c:v>28</c:v>
                </c:pt>
              </c:numCache>
            </c:numRef>
          </c:val>
        </c:ser>
        <c:ser>
          <c:idx val="1"/>
          <c:order val="1"/>
          <c:tx>
            <c:strRef>
              <c:f>'eruul mend1'!$A$11:$B$11</c:f>
              <c:strCache>
                <c:ptCount val="1"/>
                <c:pt idx="0">
                  <c:v>5 хүртэлх насандаа эндсэн хүүхэд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'eruul mend1'!$C$9:$E$9</c:f>
              <c:strCache>
                <c:ptCount val="3"/>
                <c:pt idx="0">
                  <c:v>2014.I-XII</c:v>
                </c:pt>
                <c:pt idx="1">
                  <c:v>2015.I-XII</c:v>
                </c:pt>
                <c:pt idx="2">
                  <c:v>2016.I-XII</c:v>
                </c:pt>
              </c:strCache>
            </c:strRef>
          </c:cat>
          <c:val>
            <c:numRef>
              <c:f>'eruul mend1'!$C$11:$E$11</c:f>
              <c:numCache>
                <c:formatCode>General</c:formatCode>
                <c:ptCount val="3"/>
                <c:pt idx="0">
                  <c:v>6</c:v>
                </c:pt>
                <c:pt idx="1">
                  <c:v>6</c:v>
                </c:pt>
                <c:pt idx="2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1"/>
        <c:overlap val="-5"/>
        <c:axId val="617149320"/>
        <c:axId val="617149712"/>
      </c:barChart>
      <c:catAx>
        <c:axId val="617149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617149712"/>
        <c:crosses val="autoZero"/>
        <c:auto val="1"/>
        <c:lblAlgn val="ctr"/>
        <c:lblOffset val="100"/>
        <c:noMultiLvlLbl val="0"/>
      </c:catAx>
      <c:valAx>
        <c:axId val="617149712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crossAx val="6171493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3333333333333337E-2"/>
          <c:y val="0.84750655918174411"/>
          <c:w val="0.93"/>
          <c:h val="7.6388249978938005E-2"/>
        </c:manualLayout>
      </c:layout>
      <c:overlay val="0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r>
              <a:rPr lang="mn-MN" sz="1100" b="1" dirty="0">
                <a:latin typeface="Arial" pitchFamily="34" charset="0"/>
                <a:cs typeface="Arial" pitchFamily="34" charset="0"/>
              </a:rPr>
              <a:t>Халдварт өвчнөөр өвчлөгчид, жил бүрийн эхний 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12 </a:t>
            </a:r>
            <a:r>
              <a:rPr lang="mn-MN" sz="1100" b="1" dirty="0">
                <a:latin typeface="Arial" pitchFamily="34" charset="0"/>
                <a:cs typeface="Arial" pitchFamily="34" charset="0"/>
              </a:rPr>
              <a:t>сарын байдлаар</a:t>
            </a:r>
          </a:p>
        </c:rich>
      </c:tx>
      <c:layout>
        <c:manualLayout>
          <c:xMode val="edge"/>
          <c:yMode val="edge"/>
          <c:x val="0.21042865228227398"/>
          <c:y val="5.4421768707482956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'eruul mend2'!$E$14</c:f>
              <c:strCache>
                <c:ptCount val="1"/>
                <c:pt idx="0">
                  <c:v> 535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10"/>
            <c:invertIfNegative val="0"/>
            <c:bubble3D val="0"/>
            <c:spPr>
              <a:solidFill>
                <a:srgbClr val="00B050"/>
              </a:solidFill>
              <a:ln>
                <a:solidFill>
                  <a:sysClr val="window" lastClr="FFFFFF"/>
                </a:solidFill>
              </a:ln>
            </c:spPr>
          </c:dPt>
          <c:dLbls>
            <c:dLbl>
              <c:idx val="10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1</a:t>
                    </a:r>
                    <a:r>
                      <a:rPr lang="en-US" baseline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 294</a:t>
                    </a:r>
                    <a:endParaRPr lang="en-US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'eruul mend2'!$E$13:$O$13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'eruul mend2'!$E$14:$O$14</c:f>
              <c:numCache>
                <c:formatCode>#\ ##0</c:formatCode>
                <c:ptCount val="11"/>
                <c:pt idx="0">
                  <c:v>535</c:v>
                </c:pt>
                <c:pt idx="1">
                  <c:v>498</c:v>
                </c:pt>
                <c:pt idx="2">
                  <c:v>1304</c:v>
                </c:pt>
                <c:pt idx="3">
                  <c:v>904</c:v>
                </c:pt>
                <c:pt idx="4">
                  <c:v>591</c:v>
                </c:pt>
                <c:pt idx="5">
                  <c:v>652</c:v>
                </c:pt>
                <c:pt idx="6">
                  <c:v>715</c:v>
                </c:pt>
                <c:pt idx="7">
                  <c:v>1002</c:v>
                </c:pt>
                <c:pt idx="8">
                  <c:v>544</c:v>
                </c:pt>
                <c:pt idx="9">
                  <c:v>788</c:v>
                </c:pt>
                <c:pt idx="10">
                  <c:v>1294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617148928"/>
        <c:axId val="617184208"/>
      </c:barChart>
      <c:catAx>
        <c:axId val="61714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0"/>
        </c:spPr>
        <c:txPr>
          <a:bodyPr/>
          <a:lstStyle/>
          <a:p>
            <a:pPr>
              <a:defRPr sz="9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617184208"/>
        <c:crosses val="autoZero"/>
        <c:auto val="1"/>
        <c:lblAlgn val="ctr"/>
        <c:lblOffset val="100"/>
        <c:noMultiLvlLbl val="0"/>
      </c:catAx>
      <c:valAx>
        <c:axId val="617184208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#\ ##0" sourceLinked="1"/>
        <c:majorTickMark val="out"/>
        <c:minorTickMark val="none"/>
        <c:tickLblPos val="nextTo"/>
        <c:crossAx val="61714892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77136191309418"/>
          <c:y val="4.0815883822728959E-2"/>
          <c:w val="0.8082354443477584"/>
          <c:h val="0.9284780192388255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solidFill>
                <a:srgbClr val="00B05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'газар өмчлөл'!$X$4:$X$16</c:f>
              <c:strCache>
                <c:ptCount val="13"/>
                <c:pt idx="0">
                  <c:v>Íà</c:v>
                </c:pt>
                <c:pt idx="1">
                  <c:v>Àñ</c:v>
                </c:pt>
                <c:pt idx="2">
                  <c:v>Ýö</c:v>
                </c:pt>
                <c:pt idx="3">
                  <c:v>Äà</c:v>
                </c:pt>
                <c:pt idx="4">
                  <c:v>Õà</c:v>
                </c:pt>
                <c:pt idx="5">
                  <c:v>Ñ¿</c:v>
                </c:pt>
                <c:pt idx="6">
                  <c:v>Òø</c:v>
                </c:pt>
                <c:pt idx="7">
                  <c:v>Ìõ</c:v>
                </c:pt>
                <c:pt idx="8">
                  <c:v>Îí</c:v>
                </c:pt>
                <c:pt idx="9">
                  <c:v>Áä</c:v>
                </c:pt>
                <c:pt idx="10">
                  <c:v>Óá</c:v>
                </c:pt>
                <c:pt idx="11">
                  <c:v>Òö</c:v>
                </c:pt>
                <c:pt idx="12">
                  <c:v>Áó</c:v>
                </c:pt>
              </c:strCache>
            </c:strRef>
          </c:cat>
          <c:val>
            <c:numRef>
              <c:f>'газар өмчлөл'!$Y$4:$Y$16</c:f>
              <c:numCache>
                <c:formatCode>General</c:formatCode>
                <c:ptCount val="13"/>
                <c:pt idx="0">
                  <c:v>155</c:v>
                </c:pt>
                <c:pt idx="1">
                  <c:v>190</c:v>
                </c:pt>
                <c:pt idx="2">
                  <c:v>198</c:v>
                </c:pt>
                <c:pt idx="3">
                  <c:v>223</c:v>
                </c:pt>
                <c:pt idx="4">
                  <c:v>303</c:v>
                </c:pt>
                <c:pt idx="5">
                  <c:v>390</c:v>
                </c:pt>
                <c:pt idx="6">
                  <c:v>447</c:v>
                </c:pt>
                <c:pt idx="7">
                  <c:v>569</c:v>
                </c:pt>
                <c:pt idx="8">
                  <c:v>577</c:v>
                </c:pt>
                <c:pt idx="9">
                  <c:v>616</c:v>
                </c:pt>
                <c:pt idx="10">
                  <c:v>674</c:v>
                </c:pt>
                <c:pt idx="11" formatCode="#\ ##0">
                  <c:v>1405</c:v>
                </c:pt>
                <c:pt idx="12" formatCode="#\ ##0">
                  <c:v>3709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617140696"/>
        <c:axId val="617140304"/>
      </c:barChart>
      <c:catAx>
        <c:axId val="61714069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aseline="0">
                <a:latin typeface="Arial Mon" pitchFamily="34" charset="0"/>
              </a:defRPr>
            </a:pPr>
            <a:endParaRPr lang="en-US"/>
          </a:p>
        </c:txPr>
        <c:crossAx val="617140304"/>
        <c:crosses val="autoZero"/>
        <c:auto val="1"/>
        <c:lblAlgn val="ctr"/>
        <c:lblOffset val="100"/>
        <c:noMultiLvlLbl val="0"/>
      </c:catAx>
      <c:valAx>
        <c:axId val="617140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61714069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60562131720289"/>
          <c:y val="3.585793820365249E-2"/>
          <c:w val="0.78788444490796261"/>
          <c:h val="0.9340927943809638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solidFill>
                <a:srgbClr val="00B05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'газар өмчлөл'!$AB$4:$AB$16</c:f>
              <c:strCache>
                <c:ptCount val="13"/>
                <c:pt idx="0">
                  <c:v>Íà</c:v>
                </c:pt>
                <c:pt idx="1">
                  <c:v>Àñ</c:v>
                </c:pt>
                <c:pt idx="2">
                  <c:v>Ýö</c:v>
                </c:pt>
                <c:pt idx="3">
                  <c:v>Äà</c:v>
                </c:pt>
                <c:pt idx="4">
                  <c:v>Õà</c:v>
                </c:pt>
                <c:pt idx="5">
                  <c:v>Ñ¿</c:v>
                </c:pt>
                <c:pt idx="6">
                  <c:v>Ìõ</c:v>
                </c:pt>
                <c:pt idx="7">
                  <c:v>Òø</c:v>
                </c:pt>
                <c:pt idx="8">
                  <c:v>Îí</c:v>
                </c:pt>
                <c:pt idx="9">
                  <c:v>Áä</c:v>
                </c:pt>
                <c:pt idx="10">
                  <c:v>Óá</c:v>
                </c:pt>
                <c:pt idx="11">
                  <c:v>Òö</c:v>
                </c:pt>
                <c:pt idx="12">
                  <c:v>Áó</c:v>
                </c:pt>
              </c:strCache>
            </c:strRef>
          </c:cat>
          <c:val>
            <c:numRef>
              <c:f>'газар өмчлөл'!$AC$4:$AC$16</c:f>
              <c:numCache>
                <c:formatCode>General</c:formatCode>
                <c:ptCount val="13"/>
                <c:pt idx="0">
                  <c:v>155</c:v>
                </c:pt>
                <c:pt idx="1">
                  <c:v>177</c:v>
                </c:pt>
                <c:pt idx="2">
                  <c:v>198</c:v>
                </c:pt>
                <c:pt idx="3">
                  <c:v>223</c:v>
                </c:pt>
                <c:pt idx="4">
                  <c:v>286</c:v>
                </c:pt>
                <c:pt idx="5">
                  <c:v>390</c:v>
                </c:pt>
                <c:pt idx="6">
                  <c:v>397</c:v>
                </c:pt>
                <c:pt idx="7">
                  <c:v>447</c:v>
                </c:pt>
                <c:pt idx="8">
                  <c:v>577</c:v>
                </c:pt>
                <c:pt idx="9">
                  <c:v>616</c:v>
                </c:pt>
                <c:pt idx="10">
                  <c:v>674</c:v>
                </c:pt>
                <c:pt idx="11" formatCode="#\ ##0">
                  <c:v>1306</c:v>
                </c:pt>
                <c:pt idx="12" formatCode="#\ ##0">
                  <c:v>3655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axId val="617139520"/>
        <c:axId val="617139128"/>
      </c:barChart>
      <c:catAx>
        <c:axId val="6171395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aseline="0">
                <a:latin typeface="Arial Mon" pitchFamily="34" charset="0"/>
              </a:defRPr>
            </a:pPr>
            <a:endParaRPr lang="en-US"/>
          </a:p>
        </c:txPr>
        <c:crossAx val="617139128"/>
        <c:crosses val="autoZero"/>
        <c:auto val="1"/>
        <c:lblAlgn val="ctr"/>
        <c:lblOffset val="100"/>
        <c:noMultiLvlLbl val="0"/>
      </c:catAx>
      <c:valAx>
        <c:axId val="617139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61713952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100" b="1">
                <a:latin typeface="Arial" panose="020B0604020202020204" pitchFamily="34" charset="0"/>
                <a:cs typeface="Arial" panose="020B0604020202020204" pitchFamily="34" charset="0"/>
              </a:rPr>
              <a:t>Гэмт</a:t>
            </a:r>
            <a:r>
              <a:rPr lang="mn-MN" sz="1100" b="1" baseline="0">
                <a:latin typeface="Arial" panose="020B0604020202020204" pitchFamily="34" charset="0"/>
                <a:cs typeface="Arial" panose="020B0604020202020204" pitchFamily="34" charset="0"/>
              </a:rPr>
              <a:t> хэргийн улмаас гэмтсэн, нас барсан хүний тоо, жил бүрийн </a:t>
            </a:r>
            <a:r>
              <a:rPr lang="en-US" sz="1100" b="1" baseline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mn-MN" sz="1100" b="1" baseline="0">
                <a:latin typeface="Arial" panose="020B0604020202020204" pitchFamily="34" charset="0"/>
                <a:cs typeface="Arial" panose="020B0604020202020204" pitchFamily="34" charset="0"/>
              </a:rPr>
              <a:t> дугаар</a:t>
            </a:r>
            <a:endParaRPr lang="en-US" sz="1100" b="1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100" b="1" baseline="0">
                <a:latin typeface="Arial" panose="020B0604020202020204" pitchFamily="34" charset="0"/>
                <a:cs typeface="Arial" panose="020B0604020202020204" pitchFamily="34" charset="0"/>
              </a:rPr>
              <a:t> сарын байдлаар</a:t>
            </a:r>
            <a:endParaRPr lang="en-US" sz="11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236891880097159"/>
          <c:y val="2.777787943400915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'gemt hereg1'!$G$3</c:f>
              <c:strCache>
                <c:ptCount val="1"/>
                <c:pt idx="0">
                  <c:v>Гэмтэж осолдсон хүн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'gemt hereg1'!$H$2:$J$2</c:f>
              <c:strCache>
                <c:ptCount val="3"/>
                <c:pt idx="0">
                  <c:v>2014.I-XII</c:v>
                </c:pt>
                <c:pt idx="1">
                  <c:v>2015.I-XII</c:v>
                </c:pt>
                <c:pt idx="2">
                  <c:v>2016.I-XII</c:v>
                </c:pt>
              </c:strCache>
            </c:strRef>
          </c:cat>
          <c:val>
            <c:numRef>
              <c:f>'gemt hereg1'!$H$3:$J$3</c:f>
              <c:numCache>
                <c:formatCode>General</c:formatCode>
                <c:ptCount val="3"/>
                <c:pt idx="0">
                  <c:v>169</c:v>
                </c:pt>
                <c:pt idx="1">
                  <c:v>153</c:v>
                </c:pt>
                <c:pt idx="2">
                  <c:v>170</c:v>
                </c:pt>
              </c:numCache>
            </c:numRef>
          </c:val>
        </c:ser>
        <c:ser>
          <c:idx val="1"/>
          <c:order val="1"/>
          <c:tx>
            <c:strRef>
              <c:f>'gemt hereg1'!$G$4</c:f>
              <c:strCache>
                <c:ptCount val="1"/>
                <c:pt idx="0">
                  <c:v>Нас барсан хүн</c:v>
                </c:pt>
              </c:strCache>
            </c:strRef>
          </c:tx>
          <c:spPr>
            <a:solidFill>
              <a:srgbClr val="CC0000"/>
            </a:solidFill>
            <a:ln>
              <a:solidFill>
                <a:schemeClr val="accent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'gemt hereg1'!$H$2:$J$2</c:f>
              <c:strCache>
                <c:ptCount val="3"/>
                <c:pt idx="0">
                  <c:v>2014.I-XII</c:v>
                </c:pt>
                <c:pt idx="1">
                  <c:v>2015.I-XII</c:v>
                </c:pt>
                <c:pt idx="2">
                  <c:v>2016.I-XII</c:v>
                </c:pt>
              </c:strCache>
            </c:strRef>
          </c:cat>
          <c:val>
            <c:numRef>
              <c:f>'gemt hereg1'!$H$4:$J$4</c:f>
              <c:numCache>
                <c:formatCode>General</c:formatCode>
                <c:ptCount val="3"/>
                <c:pt idx="0">
                  <c:v>39</c:v>
                </c:pt>
                <c:pt idx="1">
                  <c:v>45</c:v>
                </c:pt>
                <c:pt idx="2">
                  <c:v>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7138344"/>
        <c:axId val="617137952"/>
      </c:barChart>
      <c:catAx>
        <c:axId val="617138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7137952"/>
        <c:crosses val="autoZero"/>
        <c:auto val="1"/>
        <c:lblAlgn val="ctr"/>
        <c:lblOffset val="100"/>
        <c:noMultiLvlLbl val="0"/>
      </c:catAx>
      <c:valAx>
        <c:axId val="617137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17138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278007097437556E-2"/>
          <c:y val="0.89675109443071443"/>
          <c:w val="0.87106037931056501"/>
          <c:h val="7.63882499789380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100" b="1">
                <a:latin typeface="Arial" panose="020B0604020202020204" pitchFamily="34" charset="0"/>
                <a:cs typeface="Arial" panose="020B0604020202020204" pitchFamily="34" charset="0"/>
              </a:rPr>
              <a:t>Гэмт</a:t>
            </a:r>
            <a:r>
              <a:rPr lang="mn-MN" sz="1100" b="1" baseline="0">
                <a:latin typeface="Arial" panose="020B0604020202020204" pitchFamily="34" charset="0"/>
                <a:cs typeface="Arial" panose="020B0604020202020204" pitchFamily="34" charset="0"/>
              </a:rPr>
              <a:t> хэргийн  улмаас учирсан хохирлын хэмжээ, жил бүрийн 12</a:t>
            </a:r>
            <a:r>
              <a:rPr lang="en-US" sz="1100" b="1" baseline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100" b="1" baseline="0">
                <a:latin typeface="Arial" panose="020B0604020202020204" pitchFamily="34" charset="0"/>
                <a:cs typeface="Arial" panose="020B0604020202020204" pitchFamily="34" charset="0"/>
              </a:rPr>
              <a:t>дугаар сарын байдлаар, сая төгрөг</a:t>
            </a:r>
            <a:endParaRPr lang="en-US" sz="11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5563403646857427"/>
          <c:y val="2.543720615353390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'gemt hereg1'!$G$22</c:f>
              <c:strCache>
                <c:ptCount val="1"/>
                <c:pt idx="0">
                  <c:v>Нийт хохирол /сая төгрөг/</c:v>
                </c:pt>
              </c:strCache>
            </c:strRef>
          </c:tx>
          <c:spPr>
            <a:solidFill>
              <a:srgbClr val="CC0000"/>
            </a:solidFill>
            <a:ln>
              <a:solidFill>
                <a:schemeClr val="accent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'gemt hereg1'!$H$21:$J$21</c:f>
              <c:strCache>
                <c:ptCount val="3"/>
                <c:pt idx="0">
                  <c:v>2014.I-XII</c:v>
                </c:pt>
                <c:pt idx="1">
                  <c:v>2015.I-XII</c:v>
                </c:pt>
                <c:pt idx="2">
                  <c:v>2016.I-XII</c:v>
                </c:pt>
              </c:strCache>
            </c:strRef>
          </c:cat>
          <c:val>
            <c:numRef>
              <c:f>'gemt hereg1'!$H$22:$J$22</c:f>
              <c:numCache>
                <c:formatCode>0.0</c:formatCode>
                <c:ptCount val="3"/>
                <c:pt idx="0">
                  <c:v>733.4</c:v>
                </c:pt>
                <c:pt idx="1">
                  <c:v>861.7</c:v>
                </c:pt>
                <c:pt idx="2">
                  <c:v>674.5</c:v>
                </c:pt>
              </c:numCache>
            </c:numRef>
          </c:val>
        </c:ser>
        <c:ser>
          <c:idx val="1"/>
          <c:order val="1"/>
          <c:tx>
            <c:strRef>
              <c:f>'gemt hereg1'!$G$23</c:f>
              <c:strCache>
                <c:ptCount val="1"/>
                <c:pt idx="0">
                  <c:v>Нөхөн төлүүлсэн хохирол /хувь/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'gemt hereg1'!$H$21:$J$21</c:f>
              <c:strCache>
                <c:ptCount val="3"/>
                <c:pt idx="0">
                  <c:v>2014.I-XII</c:v>
                </c:pt>
                <c:pt idx="1">
                  <c:v>2015.I-XII</c:v>
                </c:pt>
                <c:pt idx="2">
                  <c:v>2016.I-XII</c:v>
                </c:pt>
              </c:strCache>
            </c:strRef>
          </c:cat>
          <c:val>
            <c:numRef>
              <c:f>'gemt hereg1'!$H$23:$J$23</c:f>
              <c:numCache>
                <c:formatCode>0.0</c:formatCode>
                <c:ptCount val="3"/>
                <c:pt idx="0">
                  <c:v>75.3</c:v>
                </c:pt>
                <c:pt idx="1">
                  <c:v>80.5</c:v>
                </c:pt>
                <c:pt idx="2">
                  <c:v>78.599999999999994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7137168"/>
        <c:axId val="617136776"/>
      </c:barChart>
      <c:catAx>
        <c:axId val="61713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7136776"/>
        <c:crosses val="autoZero"/>
        <c:auto val="1"/>
        <c:lblAlgn val="ctr"/>
        <c:lblOffset val="100"/>
        <c:noMultiLvlLbl val="0"/>
      </c:catAx>
      <c:valAx>
        <c:axId val="61713677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617137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200" b="1" i="0" u="none" strike="noStrike" baseline="0">
                <a:solidFill>
                  <a:srgbClr val="424242"/>
                </a:solidFill>
                <a:latin typeface="Arial"/>
                <a:cs typeface="Arial"/>
              </a:rPr>
              <a:t>Бүртгэ</a:t>
            </a:r>
            <a:r>
              <a:rPr lang="mn-MN" sz="1200" b="1" i="0" u="none" strike="noStrike" baseline="0">
                <a:solidFill>
                  <a:srgbClr val="424242"/>
                </a:solidFill>
                <a:latin typeface="Arial"/>
                <a:cs typeface="Arial"/>
              </a:rPr>
              <a:t>гдсэн гэмт хэргийн</a:t>
            </a:r>
            <a:r>
              <a:rPr lang="en-US" sz="1200" b="1" i="0" u="none" strike="noStrike" baseline="0">
                <a:solidFill>
                  <a:srgbClr val="424242"/>
                </a:solidFill>
                <a:latin typeface="Arial"/>
                <a:cs typeface="Arial"/>
              </a:rPr>
              <a:t> тоо, жил бүрийн </a:t>
            </a:r>
            <a:endParaRPr lang="mn-MN" sz="1200" b="1" i="0" u="none" strike="noStrike" baseline="0">
              <a:solidFill>
                <a:srgbClr val="424242"/>
              </a:solidFill>
              <a:latin typeface="Arial"/>
              <a:cs typeface="Arial"/>
            </a:endParaRPr>
          </a:p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200" b="1" i="0" u="none" strike="noStrike" baseline="0">
                <a:solidFill>
                  <a:srgbClr val="424242"/>
                </a:solidFill>
                <a:latin typeface="Arial"/>
                <a:cs typeface="Arial"/>
              </a:rPr>
              <a:t>эхний </a:t>
            </a:r>
            <a:r>
              <a:rPr lang="mn-MN" sz="1200" b="1" i="0" u="none" strike="noStrike" baseline="0">
                <a:solidFill>
                  <a:srgbClr val="424242"/>
                </a:solidFill>
                <a:latin typeface="Arial"/>
                <a:cs typeface="Arial"/>
              </a:rPr>
              <a:t>1</a:t>
            </a:r>
            <a:r>
              <a:rPr lang="en-US" sz="1200" b="1" i="0" u="none" strike="noStrike" baseline="0">
                <a:solidFill>
                  <a:srgbClr val="424242"/>
                </a:solidFill>
                <a:latin typeface="Arial"/>
                <a:cs typeface="Arial"/>
              </a:rPr>
              <a:t>2 д</a:t>
            </a:r>
            <a:r>
              <a:rPr lang="mn-MN" sz="1200" b="1" i="0" u="none" strike="noStrike" baseline="0">
                <a:solidFill>
                  <a:srgbClr val="424242"/>
                </a:solidFill>
                <a:latin typeface="Arial"/>
                <a:cs typeface="Arial"/>
              </a:rPr>
              <a:t>угаа</a:t>
            </a:r>
            <a:r>
              <a:rPr lang="en-US" sz="1200" b="1" i="0" u="none" strike="noStrike" baseline="0">
                <a:solidFill>
                  <a:srgbClr val="424242"/>
                </a:solidFill>
                <a:latin typeface="Arial"/>
                <a:cs typeface="Arial"/>
              </a:rPr>
              <a:t>р сарын</a:t>
            </a:r>
            <a:r>
              <a:rPr lang="mn-MN" sz="1200" b="1" i="0" u="none" strike="noStrike" baseline="0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lang="en-US" sz="1200" b="1" i="0" u="none" strike="noStrike" baseline="0">
                <a:solidFill>
                  <a:srgbClr val="424242"/>
                </a:solidFill>
                <a:latin typeface="Arial"/>
                <a:cs typeface="Arial"/>
              </a:rPr>
              <a:t>байдлаар </a:t>
            </a:r>
          </a:p>
        </c:rich>
      </c:tx>
      <c:layout>
        <c:manualLayout>
          <c:xMode val="edge"/>
          <c:yMode val="edge"/>
          <c:x val="0.28275132809195341"/>
          <c:y val="3.53901452491771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1.8420120439249059E-2"/>
          <c:y val="0.24077936578065012"/>
          <c:w val="0.96882748848742473"/>
          <c:h val="0.617584705854148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slaid!$A$4</c:f>
              <c:strCache>
                <c:ptCount val="1"/>
              </c:strCache>
            </c:strRef>
          </c:tx>
          <c:spPr>
            <a:solidFill>
              <a:srgbClr val="CC0000"/>
            </a:solidFill>
            <a:ln w="25400">
              <a:solidFill>
                <a:schemeClr val="accent2"/>
              </a:solidFill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0" i="0" u="none" strike="noStrike" baseline="0">
                    <a:solidFill>
                      <a:srgbClr val="424242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slaid!$C$3:$L$3</c:f>
              <c:numCache>
                <c:formatCode>0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slaid!$C$4:$L$4</c:f>
              <c:numCache>
                <c:formatCode>0</c:formatCode>
                <c:ptCount val="10"/>
                <c:pt idx="0">
                  <c:v>224</c:v>
                </c:pt>
                <c:pt idx="1">
                  <c:v>200</c:v>
                </c:pt>
                <c:pt idx="2">
                  <c:v>200</c:v>
                </c:pt>
                <c:pt idx="3">
                  <c:v>200</c:v>
                </c:pt>
                <c:pt idx="4">
                  <c:v>238</c:v>
                </c:pt>
                <c:pt idx="5">
                  <c:v>261</c:v>
                </c:pt>
                <c:pt idx="6" formatCode="General">
                  <c:v>312</c:v>
                </c:pt>
                <c:pt idx="7" formatCode="General">
                  <c:v>322</c:v>
                </c:pt>
                <c:pt idx="8" formatCode="General">
                  <c:v>317</c:v>
                </c:pt>
                <c:pt idx="9" formatCode="General">
                  <c:v>319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6"/>
        <c:overlap val="-27"/>
        <c:axId val="617135992"/>
        <c:axId val="617135600"/>
      </c:barChart>
      <c:catAx>
        <c:axId val="617135992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42424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en-US"/>
          </a:p>
        </c:txPr>
        <c:crossAx val="617135600"/>
        <c:crosses val="autoZero"/>
        <c:auto val="1"/>
        <c:lblAlgn val="ctr"/>
        <c:lblOffset val="100"/>
        <c:noMultiLvlLbl val="0"/>
      </c:catAx>
      <c:valAx>
        <c:axId val="6171356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6171359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Гэмт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хэргийн тоо, сумдаар, 201</a:t>
            </a:r>
            <a:r>
              <a:rPr lang="en-US" sz="1200" b="1" baseline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оны 1</a:t>
            </a:r>
            <a:r>
              <a:rPr lang="en-US" sz="1200" b="1" baseline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дугаар сарын байдлаар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3355168210811255"/>
          <c:y val="1.65460132250850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385019180294771"/>
          <c:y val="0.10270971277359496"/>
          <c:w val="0.63888253284578755"/>
          <c:h val="0.8689605423153621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CC0000"/>
            </a:solidFill>
            <a:ln>
              <a:solidFill>
                <a:schemeClr val="accent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'gemt hereg1'!$O$1:$O$13</c:f>
              <c:strCache>
                <c:ptCount val="13"/>
                <c:pt idx="0">
                  <c:v>Халзан</c:v>
                </c:pt>
                <c:pt idx="1">
                  <c:v>Асгат</c:v>
                </c:pt>
                <c:pt idx="2">
                  <c:v>Онгон</c:v>
                </c:pt>
                <c:pt idx="3">
                  <c:v>Наран</c:v>
                </c:pt>
                <c:pt idx="4">
                  <c:v>Баяндэлгэр</c:v>
                </c:pt>
                <c:pt idx="5">
                  <c:v>Түвшинширээ</c:v>
                </c:pt>
                <c:pt idx="6">
                  <c:v>Уулбаян</c:v>
                </c:pt>
                <c:pt idx="7">
                  <c:v>Дарьганга</c:v>
                </c:pt>
                <c:pt idx="8">
                  <c:v>Сүхбаатар</c:v>
                </c:pt>
                <c:pt idx="9">
                  <c:v>Түмэнцогт</c:v>
                </c:pt>
                <c:pt idx="10">
                  <c:v>Мөнххаан</c:v>
                </c:pt>
                <c:pt idx="11">
                  <c:v>Эрдэнэцагаан</c:v>
                </c:pt>
                <c:pt idx="12">
                  <c:v>Баруун-Урт</c:v>
                </c:pt>
              </c:strCache>
            </c:strRef>
          </c:cat>
          <c:val>
            <c:numRef>
              <c:f>'gemt hereg1'!$P$1:$P$13</c:f>
              <c:numCache>
                <c:formatCode>General</c:formatCode>
                <c:ptCount val="13"/>
                <c:pt idx="0">
                  <c:v>3</c:v>
                </c:pt>
                <c:pt idx="1">
                  <c:v>4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8</c:v>
                </c:pt>
                <c:pt idx="6">
                  <c:v>9</c:v>
                </c:pt>
                <c:pt idx="7">
                  <c:v>11</c:v>
                </c:pt>
                <c:pt idx="8">
                  <c:v>16</c:v>
                </c:pt>
                <c:pt idx="9">
                  <c:v>17</c:v>
                </c:pt>
                <c:pt idx="10">
                  <c:v>32</c:v>
                </c:pt>
                <c:pt idx="11">
                  <c:v>54</c:v>
                </c:pt>
                <c:pt idx="12">
                  <c:v>147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617134816"/>
        <c:axId val="617161864"/>
      </c:barChart>
      <c:catAx>
        <c:axId val="617134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7161864"/>
        <c:crosses val="autoZero"/>
        <c:auto val="1"/>
        <c:lblAlgn val="ctr"/>
        <c:lblOffset val="100"/>
        <c:noMultiLvlLbl val="0"/>
      </c:catAx>
      <c:valAx>
        <c:axId val="6171618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17134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2.0804638226191878E-2"/>
          <c:y val="7.8715649425131276E-2"/>
          <c:w val="0.94133332101487055"/>
          <c:h val="0.733637708876532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'gemt hereg2'!$G$24</c:f>
              <c:strCache>
                <c:ptCount val="1"/>
              </c:strCache>
            </c:strRef>
          </c:tx>
          <c:spPr>
            <a:solidFill>
              <a:srgbClr val="CC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C0000"/>
              </a:solidFill>
              <a:ln>
                <a:solidFill>
                  <a:schemeClr val="accent2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'gemt hereg2'!$H$23:$J$23</c:f>
              <c:strCache>
                <c:ptCount val="3"/>
                <c:pt idx="0">
                  <c:v>2014.I-XII</c:v>
                </c:pt>
                <c:pt idx="1">
                  <c:v>2015.I-XII</c:v>
                </c:pt>
                <c:pt idx="2">
                  <c:v>2016.I-XII</c:v>
                </c:pt>
              </c:strCache>
            </c:strRef>
          </c:cat>
          <c:val>
            <c:numRef>
              <c:f>'gemt hereg2'!$H$24:$J$24</c:f>
              <c:numCache>
                <c:formatCode>General</c:formatCode>
                <c:ptCount val="3"/>
                <c:pt idx="0">
                  <c:v>356</c:v>
                </c:pt>
                <c:pt idx="1">
                  <c:v>351</c:v>
                </c:pt>
                <c:pt idx="2">
                  <c:v>323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617199496"/>
        <c:axId val="617199104"/>
      </c:barChart>
      <c:catAx>
        <c:axId val="617199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617199104"/>
        <c:crosses val="autoZero"/>
        <c:auto val="1"/>
        <c:lblAlgn val="ctr"/>
        <c:lblOffset val="100"/>
        <c:noMultiLvlLbl val="0"/>
      </c:catAx>
      <c:valAx>
        <c:axId val="6171991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17199496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'өсөлтийн хувь'!$A$3</c:f>
              <c:strCache>
                <c:ptCount val="1"/>
                <c:pt idx="0">
                  <c:v>õ¿í àìûí òîî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-7.4074074074074094E-3"/>
                  <c:y val="7.2463768115941414E-3"/>
                </c:manualLayout>
              </c:layout>
              <c:tx>
                <c:rich>
                  <a:bodyPr/>
                  <a:lstStyle/>
                  <a:p>
                    <a:pPr>
                      <a:defRPr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b="0">
                        <a:latin typeface="Arial" pitchFamily="34" charset="0"/>
                        <a:cs typeface="Arial" pitchFamily="34" charset="0"/>
                      </a:rPr>
                      <a:t>53 785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9382716049382715E-3"/>
                  <c:y val="1.4492753623188472E-2"/>
                </c:manualLayout>
              </c:layout>
              <c:tx>
                <c:rich>
                  <a:bodyPr/>
                  <a:lstStyle/>
                  <a:p>
                    <a:pPr>
                      <a:defRPr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b="0">
                        <a:latin typeface="Arial" pitchFamily="34" charset="0"/>
                        <a:cs typeface="Arial" pitchFamily="34" charset="0"/>
                      </a:rPr>
                      <a:t>54 363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4074074074074094E-3"/>
                  <c:y val="6.6424353433147911E-17"/>
                </c:manualLayout>
              </c:layout>
              <c:tx>
                <c:rich>
                  <a:bodyPr/>
                  <a:lstStyle/>
                  <a:p>
                    <a:pPr>
                      <a:defRPr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b="0">
                        <a:latin typeface="Arial" pitchFamily="34" charset="0"/>
                        <a:cs typeface="Arial" pitchFamily="34" charset="0"/>
                      </a:rPr>
                      <a:t>54 852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074074074074528E-3"/>
                  <c:y val="-3.6231884057971037E-3"/>
                </c:manualLayout>
              </c:layout>
              <c:tx>
                <c:rich>
                  <a:bodyPr/>
                  <a:lstStyle/>
                  <a:p>
                    <a:pPr>
                      <a:defRPr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b="0">
                        <a:latin typeface="Arial" pitchFamily="34" charset="0"/>
                        <a:cs typeface="Arial" pitchFamily="34" charset="0"/>
                      </a:rPr>
                      <a:t>55 128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4691358024691375E-3"/>
                  <c:y val="3.6231884057971037E-3"/>
                </c:manualLayout>
              </c:layout>
              <c:tx>
                <c:rich>
                  <a:bodyPr/>
                  <a:lstStyle/>
                  <a:p>
                    <a:pPr>
                      <a:defRPr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b="0">
                        <a:latin typeface="Arial" pitchFamily="34" charset="0"/>
                        <a:cs typeface="Arial" pitchFamily="34" charset="0"/>
                      </a:rPr>
                      <a:t>55 648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9382716049382767E-3"/>
                  <c:y val="7.2463768115942073E-3"/>
                </c:manualLayout>
              </c:layout>
              <c:tx>
                <c:rich>
                  <a:bodyPr/>
                  <a:lstStyle/>
                  <a:p>
                    <a:pPr>
                      <a:defRPr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b="0">
                        <a:latin typeface="Arial" pitchFamily="34" charset="0"/>
                        <a:cs typeface="Arial" pitchFamily="34" charset="0"/>
                      </a:rPr>
                      <a:t>56 347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2.4691358024692281E-3"/>
                  <c:y val="3.6231884057971037E-3"/>
                </c:manualLayout>
              </c:layout>
              <c:tx>
                <c:rich>
                  <a:bodyPr/>
                  <a:lstStyle/>
                  <a:p>
                    <a:pPr>
                      <a:defRPr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b="0">
                        <a:latin typeface="Arial" pitchFamily="34" charset="0"/>
                        <a:cs typeface="Arial" pitchFamily="34" charset="0"/>
                      </a:rPr>
                      <a:t>57 414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"/>
                  <c:y val="-7.2466621020198562E-3"/>
                </c:manualLayout>
              </c:layout>
              <c:tx>
                <c:rich>
                  <a:bodyPr/>
                  <a:lstStyle/>
                  <a:p>
                    <a:pPr>
                      <a:defRPr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b="0">
                        <a:latin typeface="Arial" pitchFamily="34" charset="0"/>
                        <a:cs typeface="Arial" pitchFamily="34" charset="0"/>
                      </a:rPr>
                      <a:t>58 792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"/>
                  <c:y val="1.0869565217391306E-2"/>
                </c:manualLayout>
              </c:layout>
              <c:tx>
                <c:rich>
                  <a:bodyPr/>
                  <a:lstStyle/>
                  <a:p>
                    <a:pPr>
                      <a:defRPr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b="0">
                        <a:latin typeface="Arial" pitchFamily="34" charset="0"/>
                        <a:cs typeface="Arial" pitchFamily="34" charset="0"/>
                      </a:rPr>
                      <a:t>60 032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'өсөлтийн хувь'!$J$2:$R$2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'өсөлтийн хувь'!$J$3:$R$3</c:f>
              <c:numCache>
                <c:formatCode>General</c:formatCode>
                <c:ptCount val="9"/>
                <c:pt idx="0">
                  <c:v>53785</c:v>
                </c:pt>
                <c:pt idx="1">
                  <c:v>54363</c:v>
                </c:pt>
                <c:pt idx="2">
                  <c:v>54852</c:v>
                </c:pt>
                <c:pt idx="3">
                  <c:v>55128</c:v>
                </c:pt>
                <c:pt idx="4">
                  <c:v>55648</c:v>
                </c:pt>
                <c:pt idx="5">
                  <c:v>56347</c:v>
                </c:pt>
                <c:pt idx="6">
                  <c:v>57414</c:v>
                </c:pt>
                <c:pt idx="7">
                  <c:v>58792</c:v>
                </c:pt>
                <c:pt idx="8">
                  <c:v>60032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617143048"/>
        <c:axId val="617142656"/>
      </c:barChart>
      <c:lineChart>
        <c:grouping val="standard"/>
        <c:varyColors val="0"/>
        <c:ser>
          <c:idx val="1"/>
          <c:order val="1"/>
          <c:tx>
            <c:strRef>
              <c:f>'өсөлтийн хувь'!$A$4</c:f>
              <c:strCache>
                <c:ptCount val="1"/>
                <c:pt idx="0">
                  <c:v>өрхийн тоо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circle"/>
            <c:size val="6"/>
            <c:spPr>
              <a:solidFill>
                <a:srgbClr val="FF3300"/>
              </a:solidFill>
              <a:ln>
                <a:solidFill>
                  <a:srgbClr val="FF3300"/>
                </a:solidFill>
              </a:ln>
            </c:spPr>
          </c:marker>
          <c:dLbls>
            <c:dLbl>
              <c:idx val="0"/>
              <c:layout>
                <c:manualLayout>
                  <c:x val="-3.6049343832020998E-2"/>
                  <c:y val="-5.43479637254633E-2"/>
                </c:manualLayout>
              </c:layout>
              <c:spPr/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 pitchFamily="34" charset="0"/>
                      <a:ea typeface="Calibri"/>
                      <a:cs typeface="Arial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7160498687664042E-2"/>
                  <c:y val="4.9575164984984099E-2"/>
                </c:manualLayout>
              </c:layout>
              <c:spPr/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 pitchFamily="34" charset="0"/>
                      <a:ea typeface="Calibri"/>
                      <a:cs typeface="Arial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2839501312335956E-2"/>
                  <c:y val="6.3542170098621661E-2"/>
                </c:manualLayout>
              </c:layout>
              <c:spPr/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 pitchFamily="34" charset="0"/>
                      <a:ea typeface="Calibri"/>
                      <a:cs typeface="Arial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6111154855643042E-2"/>
                  <c:y val="7.2756953428543089E-2"/>
                </c:manualLayout>
              </c:layout>
              <c:spPr/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 pitchFamily="34" charset="0"/>
                      <a:ea typeface="Calibri"/>
                      <a:cs typeface="Arial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5370341207349082E-2"/>
                  <c:y val="5.4095236487270777E-2"/>
                </c:manualLayout>
              </c:layout>
              <c:spPr/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 pitchFamily="34" charset="0"/>
                      <a:ea typeface="Calibri"/>
                      <a:cs typeface="Arial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6049343832020998E-2"/>
                  <c:y val="7.0420149800245177E-2"/>
                </c:manualLayout>
              </c:layout>
              <c:spPr/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 pitchFamily="34" charset="0"/>
                      <a:ea typeface="Calibri"/>
                      <a:cs typeface="Arial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0308661417322958E-2"/>
                  <c:y val="5.4485143437217068E-2"/>
                </c:manualLayout>
              </c:layout>
              <c:spPr/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 pitchFamily="34" charset="0"/>
                      <a:ea typeface="Calibri"/>
                      <a:cs typeface="Arial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6358005249343956E-2"/>
                  <c:y val="6.6813906223949046E-2"/>
                </c:manualLayout>
              </c:layout>
              <c:spPr/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 pitchFamily="34" charset="0"/>
                      <a:ea typeface="Calibri"/>
                      <a:cs typeface="Arial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6172834645669291E-2"/>
                  <c:y val="6.2489052003773499E-2"/>
                </c:manualLayout>
              </c:layout>
              <c:spPr/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 pitchFamily="34" charset="0"/>
                      <a:ea typeface="Calibri"/>
                      <a:cs typeface="Arial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 pitchFamily="34" charset="0"/>
                    <a:ea typeface="Calibri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'өсөлтийн хувь'!$J$2:$R$2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'өсөлтийн хувь'!$J$4:$R$4</c:f>
              <c:numCache>
                <c:formatCode>0.0</c:formatCode>
                <c:ptCount val="9"/>
                <c:pt idx="0">
                  <c:v>14.6</c:v>
                </c:pt>
                <c:pt idx="1">
                  <c:v>15.2</c:v>
                </c:pt>
                <c:pt idx="2">
                  <c:v>15.5</c:v>
                </c:pt>
                <c:pt idx="3">
                  <c:v>15.8</c:v>
                </c:pt>
                <c:pt idx="4">
                  <c:v>15.9</c:v>
                </c:pt>
                <c:pt idx="5">
                  <c:v>16.399999999999999</c:v>
                </c:pt>
                <c:pt idx="6">
                  <c:v>16.7</c:v>
                </c:pt>
                <c:pt idx="7">
                  <c:v>17.3</c:v>
                </c:pt>
                <c:pt idx="8">
                  <c:v>17.600000000000001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7142264"/>
        <c:axId val="617141872"/>
      </c:lineChart>
      <c:catAx>
        <c:axId val="61714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en-US"/>
          </a:p>
        </c:txPr>
        <c:crossAx val="617142656"/>
        <c:crosses val="autoZero"/>
        <c:auto val="1"/>
        <c:lblAlgn val="ctr"/>
        <c:lblOffset val="100"/>
        <c:noMultiLvlLbl val="0"/>
      </c:catAx>
      <c:valAx>
        <c:axId val="617142656"/>
        <c:scaling>
          <c:orientation val="minMax"/>
          <c:max val="60500"/>
          <c:min val="52000"/>
        </c:scaling>
        <c:delete val="0"/>
        <c:axPos val="l"/>
        <c:numFmt formatCode="General" sourceLinked="1"/>
        <c:majorTickMark val="out"/>
        <c:minorTickMark val="out"/>
        <c:tickLblPos val="nextTo"/>
        <c:spPr>
          <a:noFill/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en-US"/>
          </a:p>
        </c:txPr>
        <c:crossAx val="617143048"/>
        <c:crosses val="autoZero"/>
        <c:crossBetween val="between"/>
        <c:majorUnit val="1500"/>
      </c:valAx>
      <c:catAx>
        <c:axId val="617142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17141872"/>
        <c:crosses val="autoZero"/>
        <c:auto val="1"/>
        <c:lblAlgn val="ctr"/>
        <c:lblOffset val="100"/>
        <c:noMultiLvlLbl val="0"/>
      </c:catAx>
      <c:valAx>
        <c:axId val="617141872"/>
        <c:scaling>
          <c:orientation val="minMax"/>
          <c:max val="18"/>
          <c:min val="14.5"/>
        </c:scaling>
        <c:delete val="0"/>
        <c:axPos val="r"/>
        <c:numFmt formatCode="0.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en-US"/>
          </a:p>
        </c:txPr>
        <c:crossAx val="617142264"/>
        <c:crosses val="max"/>
        <c:crossBetween val="between"/>
        <c:majorUnit val="0.30000000000000016"/>
        <c:minorUnit val="0.1"/>
      </c:valAx>
      <c:spPr>
        <a:noFill/>
        <a:ln w="25400">
          <a:noFill/>
        </a:ln>
      </c:spPr>
    </c:plotArea>
    <c:legend>
      <c:legendPos val="b"/>
      <c:layout/>
      <c:overlay val="0"/>
      <c:spPr>
        <a:ln>
          <a:noFill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 Mon"/>
              <a:ea typeface="Arial Mon"/>
              <a:cs typeface="Arial Mon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Сэжигтэн,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яллагдагчийн тоо, сумаар, 201</a:t>
            </a:r>
            <a:r>
              <a:rPr lang="en-US" sz="1200" b="1" baseline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оны 12 дугаар сарын байдлаар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9095944609297725"/>
          <c:y val="0.14929560732427785"/>
          <c:w val="0.69519352943842883"/>
          <c:h val="0.8262114782913869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CC0000"/>
            </a:solidFill>
            <a:ln>
              <a:solidFill>
                <a:schemeClr val="accent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'gemt hereg2'!$G$1:$G$13</c:f>
              <c:strCache>
                <c:ptCount val="13"/>
                <c:pt idx="0">
                  <c:v>Асгат</c:v>
                </c:pt>
                <c:pt idx="1">
                  <c:v>Онгон</c:v>
                </c:pt>
                <c:pt idx="2">
                  <c:v>Халзан</c:v>
                </c:pt>
                <c:pt idx="3">
                  <c:v>Түвшинширээ</c:v>
                </c:pt>
                <c:pt idx="4">
                  <c:v>Наран</c:v>
                </c:pt>
                <c:pt idx="5">
                  <c:v>Баяндэлгэр</c:v>
                </c:pt>
                <c:pt idx="6">
                  <c:v>Дарьганга</c:v>
                </c:pt>
                <c:pt idx="7">
                  <c:v>Уулбаян</c:v>
                </c:pt>
                <c:pt idx="8">
                  <c:v>Түмэнцогт</c:v>
                </c:pt>
                <c:pt idx="9">
                  <c:v>Сүхбаатар</c:v>
                </c:pt>
                <c:pt idx="10">
                  <c:v>Мөнххаан</c:v>
                </c:pt>
                <c:pt idx="11">
                  <c:v>Эрдэнэцагаан</c:v>
                </c:pt>
                <c:pt idx="12">
                  <c:v>Баруун-Урт</c:v>
                </c:pt>
              </c:strCache>
            </c:strRef>
          </c:cat>
          <c:val>
            <c:numRef>
              <c:f>'gemt hereg2'!$H$1:$H$13</c:f>
              <c:numCache>
                <c:formatCode>General</c:formatCode>
                <c:ptCount val="13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14</c:v>
                </c:pt>
                <c:pt idx="9">
                  <c:v>15</c:v>
                </c:pt>
                <c:pt idx="10">
                  <c:v>32</c:v>
                </c:pt>
                <c:pt idx="11">
                  <c:v>47</c:v>
                </c:pt>
                <c:pt idx="12">
                  <c:v>175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3"/>
        <c:axId val="617198712"/>
        <c:axId val="617198320"/>
      </c:barChart>
      <c:catAx>
        <c:axId val="617198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7198320"/>
        <c:crosses val="autoZero"/>
        <c:auto val="1"/>
        <c:lblAlgn val="ctr"/>
        <c:lblOffset val="100"/>
        <c:noMultiLvlLbl val="0"/>
      </c:catAx>
      <c:valAx>
        <c:axId val="6171983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17198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mn-MN" sz="1100"/>
              <a:t>Зээлийн өрийн үлдэгдэл тэрбум төгрөг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3.4920634920634921E-2"/>
          <c:y val="0.18746177370030695"/>
          <c:w val="0.93015873015873063"/>
          <c:h val="0.607533049194538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'grafic (2)'!$B$3</c:f>
              <c:strCache>
                <c:ptCount val="1"/>
                <c:pt idx="0">
                  <c:v>Зээлийн өрийн үлдэгдэл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'grafic (2)'!$A$4:$A$8</c:f>
              <c:strCache>
                <c:ptCount val="5"/>
                <c:pt idx="0">
                  <c:v>2012.XII</c:v>
                </c:pt>
                <c:pt idx="1">
                  <c:v>2013.XII</c:v>
                </c:pt>
                <c:pt idx="2">
                  <c:v>2014.XII</c:v>
                </c:pt>
                <c:pt idx="3">
                  <c:v>2015.XII</c:v>
                </c:pt>
                <c:pt idx="4">
                  <c:v>2016.XII</c:v>
                </c:pt>
              </c:strCache>
            </c:strRef>
          </c:cat>
          <c:val>
            <c:numRef>
              <c:f>'grafic (2)'!$B$4:$B$8</c:f>
              <c:numCache>
                <c:formatCode>General</c:formatCode>
                <c:ptCount val="5"/>
                <c:pt idx="0">
                  <c:v>46.9</c:v>
                </c:pt>
                <c:pt idx="1">
                  <c:v>73.5</c:v>
                </c:pt>
                <c:pt idx="2" formatCode="###\ ##0.0">
                  <c:v>95.5</c:v>
                </c:pt>
                <c:pt idx="3" formatCode="0.0">
                  <c:v>93.8</c:v>
                </c:pt>
                <c:pt idx="4" formatCode="0.0">
                  <c:v>99.4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617196752"/>
        <c:axId val="617195576"/>
      </c:barChart>
      <c:catAx>
        <c:axId val="61719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17195576"/>
        <c:crosses val="autoZero"/>
        <c:auto val="1"/>
        <c:lblAlgn val="ctr"/>
        <c:lblOffset val="100"/>
        <c:noMultiLvlLbl val="0"/>
      </c:catAx>
      <c:valAx>
        <c:axId val="617195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617196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mn-MN" sz="1100"/>
              <a:t>Хадгаламжийн үлдэгдэл тэрбум төгрөг</a:t>
            </a:r>
            <a:endParaRPr lang="en-US" sz="110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3.6758563074352546E-2"/>
          <c:y val="0.16517688958528401"/>
          <c:w val="0.92648287385129491"/>
          <c:h val="0.6630651479739565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'grafic (2)'!$C$3</c:f>
              <c:strCache>
                <c:ptCount val="1"/>
                <c:pt idx="0">
                  <c:v>Хадгаламжийн үлдэгдэл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'grafic (2)'!$A$4:$A$8</c:f>
              <c:strCache>
                <c:ptCount val="5"/>
                <c:pt idx="0">
                  <c:v>2012.XII</c:v>
                </c:pt>
                <c:pt idx="1">
                  <c:v>2013.XII</c:v>
                </c:pt>
                <c:pt idx="2">
                  <c:v>2014.XII</c:v>
                </c:pt>
                <c:pt idx="3">
                  <c:v>2015.XII</c:v>
                </c:pt>
                <c:pt idx="4">
                  <c:v>2016.XII</c:v>
                </c:pt>
              </c:strCache>
            </c:strRef>
          </c:cat>
          <c:val>
            <c:numRef>
              <c:f>'grafic (2)'!$C$4:$C$8</c:f>
              <c:numCache>
                <c:formatCode>General</c:formatCode>
                <c:ptCount val="5"/>
                <c:pt idx="0" formatCode="0.0">
                  <c:v>25.3</c:v>
                </c:pt>
                <c:pt idx="1">
                  <c:v>31.1</c:v>
                </c:pt>
                <c:pt idx="2" formatCode="###\ ##0.0">
                  <c:v>34</c:v>
                </c:pt>
                <c:pt idx="3">
                  <c:v>32.700000000000003</c:v>
                </c:pt>
                <c:pt idx="4" formatCode="0.0">
                  <c:v>47.1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617195968"/>
        <c:axId val="617194400"/>
      </c:barChart>
      <c:catAx>
        <c:axId val="61719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17194400"/>
        <c:crosses val="autoZero"/>
        <c:auto val="1"/>
        <c:lblAlgn val="ctr"/>
        <c:lblOffset val="100"/>
        <c:noMultiLvlLbl val="0"/>
      </c:catAx>
      <c:valAx>
        <c:axId val="61719440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617195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0"/>
              <a:t>Төсвийн зарлага тэрбум.төг</a:t>
            </a:r>
            <a:endParaRPr lang="en-US" sz="1200" b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'Tosov (2)'!$C$13</c:f>
              <c:strCache>
                <c:ptCount val="1"/>
                <c:pt idx="0">
                  <c:v>Зарлага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2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'Tosov (2)'!$A$15:$A$18</c:f>
              <c:strCache>
                <c:ptCount val="4"/>
                <c:pt idx="0">
                  <c:v>2013.I-XII</c:v>
                </c:pt>
                <c:pt idx="1">
                  <c:v>2014.I-XII</c:v>
                </c:pt>
                <c:pt idx="2">
                  <c:v>2015.I-XII</c:v>
                </c:pt>
                <c:pt idx="3">
                  <c:v>2016.I-XII</c:v>
                </c:pt>
              </c:strCache>
            </c:strRef>
          </c:cat>
          <c:val>
            <c:numRef>
              <c:f>'Tosov (2)'!$C$15:$C$18</c:f>
              <c:numCache>
                <c:formatCode>###\ ##0.0</c:formatCode>
                <c:ptCount val="4"/>
                <c:pt idx="0">
                  <c:v>44.4</c:v>
                </c:pt>
                <c:pt idx="1">
                  <c:v>55</c:v>
                </c:pt>
                <c:pt idx="2" formatCode="0.0">
                  <c:v>45.7</c:v>
                </c:pt>
                <c:pt idx="3" formatCode="General">
                  <c:v>51.6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17194792"/>
        <c:axId val="579350608"/>
      </c:barChart>
      <c:catAx>
        <c:axId val="617194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9350608"/>
        <c:crosses val="autoZero"/>
        <c:auto val="1"/>
        <c:lblAlgn val="ctr"/>
        <c:lblOffset val="100"/>
        <c:noMultiLvlLbl val="0"/>
      </c:catAx>
      <c:valAx>
        <c:axId val="579350608"/>
        <c:scaling>
          <c:orientation val="minMax"/>
        </c:scaling>
        <c:delete val="0"/>
        <c:axPos val="l"/>
        <c:numFmt formatCode="###\ ##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7194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0"/>
              <a:t>Төсвийн орлого тэрбум.төг</a:t>
            </a:r>
            <a:endParaRPr lang="en-US" sz="1200" b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1401321349240088E-2"/>
          <c:y val="0.17000573518631762"/>
          <c:w val="0.93888888888888999"/>
          <c:h val="0.73221420239136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'Tosov (2)'!$B$13</c:f>
              <c:strCache>
                <c:ptCount val="1"/>
                <c:pt idx="0">
                  <c:v>Орлого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2.7777777777777779E-3"/>
                  <c:y val="-1.69211140274133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1.597404491105278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1.6921114027413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185067526415994E-16"/>
                  <c:y val="-3.08100029163021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'Tosov (2)'!$A$15:$A$18</c:f>
              <c:strCache>
                <c:ptCount val="4"/>
                <c:pt idx="0">
                  <c:v>2013.I-XII</c:v>
                </c:pt>
                <c:pt idx="1">
                  <c:v>2014.I-XII</c:v>
                </c:pt>
                <c:pt idx="2">
                  <c:v>2015.I-XII</c:v>
                </c:pt>
                <c:pt idx="3">
                  <c:v>2016.I-XII</c:v>
                </c:pt>
              </c:strCache>
            </c:strRef>
          </c:cat>
          <c:val>
            <c:numRef>
              <c:f>'Tosov (2)'!$B$15:$B$18</c:f>
              <c:numCache>
                <c:formatCode>###\ ##0.0</c:formatCode>
                <c:ptCount val="4"/>
                <c:pt idx="0">
                  <c:v>52.5</c:v>
                </c:pt>
                <c:pt idx="1">
                  <c:v>51.7</c:v>
                </c:pt>
                <c:pt idx="2" formatCode="0.0">
                  <c:v>45.5</c:v>
                </c:pt>
                <c:pt idx="3" formatCode="General">
                  <c:v>51.8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79349824"/>
        <c:axId val="579349432"/>
      </c:barChart>
      <c:catAx>
        <c:axId val="57934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9349432"/>
        <c:crosses val="autoZero"/>
        <c:auto val="1"/>
        <c:lblAlgn val="ctr"/>
        <c:lblOffset val="100"/>
        <c:noMultiLvlLbl val="0"/>
      </c:catAx>
      <c:valAx>
        <c:axId val="579349432"/>
        <c:scaling>
          <c:orientation val="minMax"/>
        </c:scaling>
        <c:delete val="0"/>
        <c:axPos val="l"/>
        <c:numFmt formatCode="###\ ##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9349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8481708278496248"/>
          <c:y val="0.18948405041335187"/>
          <c:w val="0.58793599104157745"/>
          <c:h val="0.55909928444025936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4.2726526777123845E-2"/>
                  <c:y val="1.685719257524323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7650644415716691E-2"/>
                  <c:y val="-0.1325089309902995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2143777177106593"/>
                  <c:y val="5.36156223023104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20430743918204256"/>
                  <c:y val="9.715660760667141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6431272102429776E-2"/>
                  <c:y val="0.1927194357476750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7379880126924432"/>
                  <c:y val="0.2057594704492681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0.13706051761919624"/>
                  <c:y val="1.564085328288817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8.0701614382386919E-2"/>
                  <c:y val="-0.1428611022623139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6.4994711481960274E-2"/>
                  <c:y val="-0.1490381306081156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1.3279272926705058E-2"/>
                  <c:y val="-9.830372755569673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9.6634857210012928E-2"/>
                  <c:y val="-8.871218814156464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0.17471869001449444"/>
                  <c:y val="1.0025064239348647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'tosow (2)'!$J$26:$J$38</c:f>
              <c:strCache>
                <c:ptCount val="13"/>
                <c:pt idx="0">
                  <c:v>Цалин хөлс ба нэмэгдэл урамшил</c:v>
                </c:pt>
                <c:pt idx="1">
                  <c:v>Ажил олгогчоос нийгмийн даатгалд төлөх шимтгэл</c:v>
                </c:pt>
                <c:pt idx="2">
                  <c:v>Байр ашиглалттай холбоотой зардал</c:v>
                </c:pt>
                <c:pt idx="3">
                  <c:v>Хангамжийн бараа материал</c:v>
                </c:pt>
                <c:pt idx="4">
                  <c:v>Нормативт зардал</c:v>
                </c:pt>
                <c:pt idx="5">
                  <c:v>Эд хогшил, урсгал засварын зардал</c:v>
                </c:pt>
                <c:pt idx="6">
                  <c:v>Бусдаар гүйцэтгүүлсэн ажил үйлчилгээ</c:v>
                </c:pt>
                <c:pt idx="7">
                  <c:v>Томилолт зочны зардал</c:v>
                </c:pt>
                <c:pt idx="8">
                  <c:v>Бараа үйлчилгээний бусад зардал</c:v>
                </c:pt>
                <c:pt idx="9">
                  <c:v>Нийгмийн халамж үйлчилгээний зардал</c:v>
                </c:pt>
                <c:pt idx="10">
                  <c:v>Татаас</c:v>
                </c:pt>
                <c:pt idx="11">
                  <c:v>Хөрөнгийн зардал</c:v>
                </c:pt>
                <c:pt idx="12">
                  <c:v>Эргэн төлөгдөх төлбөрийг хассан цэвэр дүн</c:v>
                </c:pt>
              </c:strCache>
            </c:strRef>
          </c:cat>
          <c:val>
            <c:numRef>
              <c:f>'tosow (2)'!$L$26:$L$38</c:f>
              <c:numCache>
                <c:formatCode>0.0</c:formatCode>
                <c:ptCount val="13"/>
                <c:pt idx="0">
                  <c:v>39.270095037490336</c:v>
                </c:pt>
                <c:pt idx="1">
                  <c:v>4.3408649592572006</c:v>
                </c:pt>
                <c:pt idx="2">
                  <c:v>10.360422276989079</c:v>
                </c:pt>
                <c:pt idx="3">
                  <c:v>1.8113073124079195</c:v>
                </c:pt>
                <c:pt idx="4">
                  <c:v>4.3207307180760965</c:v>
                </c:pt>
                <c:pt idx="5">
                  <c:v>0.97554270491914341</c:v>
                </c:pt>
                <c:pt idx="6">
                  <c:v>4.3642903744775259</c:v>
                </c:pt>
                <c:pt idx="7">
                  <c:v>0.30820876884923132</c:v>
                </c:pt>
                <c:pt idx="8">
                  <c:v>4.1207434955753071</c:v>
                </c:pt>
                <c:pt idx="9">
                  <c:v>12.513237295584211</c:v>
                </c:pt>
                <c:pt idx="10">
                  <c:v>9.6799236447622894E-2</c:v>
                </c:pt>
                <c:pt idx="11">
                  <c:v>16.13469032956268</c:v>
                </c:pt>
                <c:pt idx="12">
                  <c:v>1.383067490363636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2014</c:v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dLbls>
            <c:dLbl>
              <c:idx val="0"/>
              <c:layout>
                <c:manualLayout>
                  <c:x val="-6.0164968461911696E-2"/>
                  <c:y val="-5.0241545893719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0164968461911696E-2"/>
                  <c:y val="-6.183574879227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2401746724890827E-2"/>
                  <c:y val="-5.0241545893719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8224163027656477E-2"/>
                  <c:y val="-3.864734299516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4342552159146046E-2"/>
                  <c:y val="-6.18357487922705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6579330422125177E-2"/>
                  <c:y val="-3.8647342995169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6579330422125254E-2"/>
                  <c:y val="-4.2512077294686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6579330422125177E-2"/>
                  <c:y val="-3.0917874396135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5.2401746724890973E-2"/>
                  <c:y val="-4.2512077294685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8520135856380396E-2"/>
                  <c:y val="-4.6376811594202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5.4342552159146046E-2"/>
                  <c:y val="-4.6376811594202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5.2401746724890827E-2"/>
                  <c:y val="-3.864734299516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0000FF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une_grafic!$P$4:$P$15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une_grafic!$Q$4:$Q$15</c:f>
              <c:numCache>
                <c:formatCode>General</c:formatCode>
                <c:ptCount val="12"/>
                <c:pt idx="0" formatCode="0.0">
                  <c:v>102</c:v>
                </c:pt>
                <c:pt idx="1">
                  <c:v>102.7</c:v>
                </c:pt>
                <c:pt idx="2">
                  <c:v>103.5</c:v>
                </c:pt>
                <c:pt idx="3">
                  <c:v>104.9</c:v>
                </c:pt>
                <c:pt idx="4">
                  <c:v>105.2</c:v>
                </c:pt>
                <c:pt idx="5">
                  <c:v>106.5</c:v>
                </c:pt>
                <c:pt idx="6" formatCode="0.0">
                  <c:v>107.5</c:v>
                </c:pt>
                <c:pt idx="7">
                  <c:v>108.5</c:v>
                </c:pt>
                <c:pt idx="8">
                  <c:v>109.4</c:v>
                </c:pt>
                <c:pt idx="9">
                  <c:v>109.5</c:v>
                </c:pt>
                <c:pt idx="10">
                  <c:v>109.9</c:v>
                </c:pt>
                <c:pt idx="11">
                  <c:v>111.3</c:v>
                </c:pt>
              </c:numCache>
            </c:numRef>
          </c:val>
          <c:smooth val="0"/>
        </c:ser>
        <c:ser>
          <c:idx val="1"/>
          <c:order val="1"/>
          <c:tx>
            <c:v>2015</c:v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6.0164968461911696E-2"/>
                  <c:y val="-2.616759861539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6283357593401279E-2"/>
                  <c:y val="-3.4661797710068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2401746724890827E-2"/>
                  <c:y val="-2.1537829510441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6283357593401265E-2"/>
                  <c:y val="-3.6231731903077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6.0164968461911696E-2"/>
                  <c:y val="-4.396120050211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4638524987869965E-2"/>
                  <c:y val="-5.94201377001787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0460941290635615E-2"/>
                  <c:y val="-5.1690669101145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5.2401746724890758E-2"/>
                  <c:y val="-5.1690669101145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5.0460941290635615E-2"/>
                  <c:y val="-4.859096960705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6579330422125184E-2"/>
                  <c:y val="-4.6296169500551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4.0756914119359534E-2"/>
                  <c:y val="-4.9356004412491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3.4934497816593885E-2"/>
                  <c:y val="-6.1714937806687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0000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une_grafic!$P$4:$P$15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une_grafic!$R$4:$R$15</c:f>
              <c:numCache>
                <c:formatCode>General</c:formatCode>
                <c:ptCount val="12"/>
                <c:pt idx="0">
                  <c:v>101.3</c:v>
                </c:pt>
                <c:pt idx="1">
                  <c:v>101.7</c:v>
                </c:pt>
                <c:pt idx="2">
                  <c:v>102.4</c:v>
                </c:pt>
                <c:pt idx="3">
                  <c:v>102.9</c:v>
                </c:pt>
                <c:pt idx="4">
                  <c:v>103.4</c:v>
                </c:pt>
                <c:pt idx="5">
                  <c:v>103.7</c:v>
                </c:pt>
                <c:pt idx="6">
                  <c:v>103.8</c:v>
                </c:pt>
                <c:pt idx="7" formatCode="0.0">
                  <c:v>104</c:v>
                </c:pt>
                <c:pt idx="8">
                  <c:v>104.5</c:v>
                </c:pt>
                <c:pt idx="9">
                  <c:v>104.5</c:v>
                </c:pt>
                <c:pt idx="10">
                  <c:v>104.8</c:v>
                </c:pt>
                <c:pt idx="11">
                  <c:v>104.4</c:v>
                </c:pt>
              </c:numCache>
            </c:numRef>
          </c:val>
          <c:smooth val="0"/>
        </c:ser>
        <c:ser>
          <c:idx val="2"/>
          <c:order val="2"/>
          <c:tx>
            <c:v>2016</c:v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dLbls>
            <c:dLbl>
              <c:idx val="0"/>
              <c:layout>
                <c:manualLayout>
                  <c:x val="-1.8233704005958522E-3"/>
                  <c:y val="-2.7053140096618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6383122785387189E-3"/>
                  <c:y val="-2.7053140096618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"/>
                  <c:y val="1.5458937198067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00B050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une_grafic!$P$4:$P$15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une_grafic!$S$4:$S$15</c:f>
              <c:numCache>
                <c:formatCode>General</c:formatCode>
                <c:ptCount val="12"/>
                <c:pt idx="0" formatCode="0.0">
                  <c:v>100.2</c:v>
                </c:pt>
                <c:pt idx="1">
                  <c:v>100.3</c:v>
                </c:pt>
                <c:pt idx="2">
                  <c:v>101.2</c:v>
                </c:pt>
                <c:pt idx="3">
                  <c:v>102.5</c:v>
                </c:pt>
                <c:pt idx="4">
                  <c:v>102.3</c:v>
                </c:pt>
                <c:pt idx="5">
                  <c:v>102.1</c:v>
                </c:pt>
                <c:pt idx="6">
                  <c:v>101.5</c:v>
                </c:pt>
                <c:pt idx="7">
                  <c:v>100.9</c:v>
                </c:pt>
                <c:pt idx="8">
                  <c:v>100.7</c:v>
                </c:pt>
                <c:pt idx="9">
                  <c:v>100.4</c:v>
                </c:pt>
                <c:pt idx="10">
                  <c:v>101.2</c:v>
                </c:pt>
                <c:pt idx="11">
                  <c:v>101.6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7162648"/>
        <c:axId val="617163824"/>
      </c:lineChart>
      <c:catAx>
        <c:axId val="6171626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617163824"/>
        <c:crosses val="autoZero"/>
        <c:auto val="1"/>
        <c:lblAlgn val="ctr"/>
        <c:lblOffset val="100"/>
        <c:noMultiLvlLbl val="0"/>
      </c:catAx>
      <c:valAx>
        <c:axId val="617163824"/>
        <c:scaling>
          <c:orientation val="minMax"/>
          <c:max val="112"/>
          <c:min val="100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0.0" sourceLinked="1"/>
        <c:majorTickMark val="none"/>
        <c:minorTickMark val="none"/>
        <c:tickLblPos val="nextTo"/>
        <c:spPr>
          <a:ln w="9525">
            <a:solidFill>
              <a:sysClr val="windowText" lastClr="000000">
                <a:alpha val="37000"/>
              </a:sysClr>
            </a:solidFill>
          </a:ln>
        </c:spPr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617162648"/>
        <c:crosses val="autoZero"/>
        <c:crossBetween val="between"/>
      </c:valAx>
      <c:spPr>
        <a:ln>
          <a:solidFill>
            <a:schemeClr val="bg1"/>
          </a:solidFill>
        </a:ln>
      </c:spPr>
    </c:plotArea>
    <c:legend>
      <c:legendPos val="b"/>
      <c:overlay val="0"/>
      <c:txPr>
        <a:bodyPr/>
        <a:lstStyle/>
        <a:p>
          <a:pPr>
            <a:defRPr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0">
      <a:solidFill>
        <a:schemeClr val="bg1"/>
      </a:solidFill>
    </a:ln>
  </c:sp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57899258172764"/>
          <c:y val="2.8273041956711934E-2"/>
          <c:w val="0.78307943048599959"/>
          <c:h val="0.845086157708547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Малтай өрх</c:v>
                </c:pt>
              </c:strCache>
            </c:strRef>
          </c:tx>
          <c:spPr>
            <a:pattFill prst="zigZag">
              <a:fgClr>
                <a:schemeClr val="accent1"/>
              </a:fgClr>
              <a:bgClr>
                <a:schemeClr val="bg1"/>
              </a:bgClr>
            </a:pattFill>
            <a:scene3d>
              <a:camera prst="orthographicFront"/>
              <a:lightRig rig="twoPt" dir="t"/>
            </a:scene3d>
            <a:sp3d prstMaterial="clear">
              <a:bevelT w="63500" h="25400"/>
            </a:sp3d>
          </c:spPr>
          <c:invertIfNegative val="0"/>
          <c:dLbls>
            <c:dLbl>
              <c:idx val="7"/>
              <c:tx>
                <c:rich>
                  <a:bodyPr/>
                  <a:lstStyle/>
                  <a:p>
                    <a:r>
                      <a:rPr lang="en-US" dirty="0" smtClean="0"/>
                      <a:t>9 852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\ 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9075</c:v>
                </c:pt>
                <c:pt idx="1">
                  <c:v>9126</c:v>
                </c:pt>
                <c:pt idx="2">
                  <c:v>9130</c:v>
                </c:pt>
                <c:pt idx="3">
                  <c:v>9209</c:v>
                </c:pt>
                <c:pt idx="4">
                  <c:v>9162</c:v>
                </c:pt>
                <c:pt idx="5">
                  <c:v>9284</c:v>
                </c:pt>
                <c:pt idx="6">
                  <c:v>9492</c:v>
                </c:pt>
                <c:pt idx="7">
                  <c:v>9843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Малчин өрх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brightRoom" dir="t"/>
            </a:scene3d>
            <a:sp3d prstMaterial="clear">
              <a:bevelT w="63500" h="25400" prst="angle"/>
              <a:bevelB w="114300" prst="artDeco"/>
            </a:sp3d>
          </c:spPr>
          <c:invertIfNegative val="0"/>
          <c:dLbls>
            <c:dLbl>
              <c:idx val="4"/>
              <c:layout>
                <c:manualLayout>
                  <c:x val="-6.5476194312206731E-3"/>
                  <c:y val="9.82935828673589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smtClean="0"/>
                      <a:t>7</a:t>
                    </a:r>
                    <a:r>
                      <a:rPr lang="en-US" baseline="0" smtClean="0"/>
                      <a:t> 256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\ 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7057</c:v>
                </c:pt>
                <c:pt idx="1">
                  <c:v>6909</c:v>
                </c:pt>
                <c:pt idx="2">
                  <c:v>6834</c:v>
                </c:pt>
                <c:pt idx="3">
                  <c:v>6530</c:v>
                </c:pt>
                <c:pt idx="4">
                  <c:v>6466</c:v>
                </c:pt>
                <c:pt idx="5">
                  <c:v>6552</c:v>
                </c:pt>
                <c:pt idx="6">
                  <c:v>6858</c:v>
                </c:pt>
                <c:pt idx="7">
                  <c:v>7253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50"/>
        <c:axId val="579348256"/>
        <c:axId val="579347864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Малчдын тоо</c:v>
                </c:pt>
              </c:strCache>
            </c:strRef>
          </c:tx>
          <c:spPr>
            <a:ln w="28575" cap="rnd">
              <a:solidFill>
                <a:srgbClr val="0000FF"/>
              </a:solidFill>
              <a:headEnd type="oval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1458334004636179E-2"/>
                  <c:y val="-1.2077294685990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2916668009272358E-2"/>
                  <c:y val="-3.6232074251588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4553572867077527E-2"/>
                  <c:y val="-3.140096618357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127976315146719E-2"/>
                  <c:y val="-3.140096618357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1101192298298198E-2"/>
                  <c:y val="-3.140096618357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0922750335275371E-2"/>
                  <c:y val="-3.140096618357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\ 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Sheet1!$D$2:$D$9</c:f>
              <c:numCache>
                <c:formatCode>General</c:formatCode>
                <c:ptCount val="8"/>
                <c:pt idx="0">
                  <c:v>15.9</c:v>
                </c:pt>
                <c:pt idx="1">
                  <c:v>15.1</c:v>
                </c:pt>
                <c:pt idx="2">
                  <c:v>14.9</c:v>
                </c:pt>
                <c:pt idx="3">
                  <c:v>14</c:v>
                </c:pt>
                <c:pt idx="4">
                  <c:v>13.7</c:v>
                </c:pt>
                <c:pt idx="5">
                  <c:v>13.9</c:v>
                </c:pt>
                <c:pt idx="6">
                  <c:v>14.3</c:v>
                </c:pt>
                <c:pt idx="7">
                  <c:v>14.8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9347080"/>
        <c:axId val="579347472"/>
      </c:lineChart>
      <c:catAx>
        <c:axId val="57934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</a:defRPr>
            </a:pPr>
            <a:endParaRPr lang="en-US"/>
          </a:p>
        </c:txPr>
        <c:crossAx val="579347864"/>
        <c:crosses val="autoZero"/>
        <c:auto val="1"/>
        <c:lblAlgn val="ctr"/>
        <c:lblOffset val="100"/>
        <c:noMultiLvlLbl val="0"/>
      </c:catAx>
      <c:valAx>
        <c:axId val="579347864"/>
        <c:scaling>
          <c:orientation val="minMax"/>
          <c:max val="9900"/>
          <c:min val="6000"/>
        </c:scaling>
        <c:delete val="0"/>
        <c:axPos val="l"/>
        <c:title>
          <c:tx>
            <c:rich>
              <a:bodyPr/>
              <a:lstStyle/>
              <a:p>
                <a:pPr>
                  <a:defRPr>
                    <a:solidFill>
                      <a:srgbClr val="C00000"/>
                    </a:solidFill>
                  </a:defRPr>
                </a:pPr>
                <a:r>
                  <a:rPr lang="mn-MN">
                    <a:solidFill>
                      <a:srgbClr val="C00000"/>
                    </a:solidFill>
                  </a:rPr>
                  <a:t>Өрх</a:t>
                </a:r>
                <a:endParaRPr lang="en-US">
                  <a:solidFill>
                    <a:srgbClr val="C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9.8214291468310105E-3"/>
              <c:y val="0.43248278747765223"/>
            </c:manualLayout>
          </c:layout>
          <c:overlay val="0"/>
        </c:title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b="1">
                <a:solidFill>
                  <a:srgbClr val="C00000"/>
                </a:solidFill>
              </a:defRPr>
            </a:pPr>
            <a:endParaRPr lang="en-US"/>
          </a:p>
        </c:txPr>
        <c:crossAx val="579348256"/>
        <c:crosses val="autoZero"/>
        <c:crossBetween val="between"/>
        <c:majorUnit val="500"/>
      </c:valAx>
      <c:valAx>
        <c:axId val="579347472"/>
        <c:scaling>
          <c:orientation val="minMax"/>
          <c:max val="16"/>
          <c:min val="13.5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 rot="0"/>
          <a:lstStyle/>
          <a:p>
            <a:pPr>
              <a:defRPr b="1">
                <a:solidFill>
                  <a:srgbClr val="0000FF"/>
                </a:solidFill>
              </a:defRPr>
            </a:pPr>
            <a:endParaRPr lang="en-US"/>
          </a:p>
        </c:txPr>
        <c:crossAx val="579347080"/>
        <c:crosses val="max"/>
        <c:crossBetween val="between"/>
      </c:valAx>
      <c:catAx>
        <c:axId val="579347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9347472"/>
        <c:crosses val="autoZero"/>
        <c:auto val="1"/>
        <c:lblAlgn val="ctr"/>
        <c:lblOffset val="100"/>
        <c:noMultiLvlLbl val="0"/>
      </c:catAx>
    </c:plotArea>
    <c:legend>
      <c:legendPos val="b"/>
      <c:overlay val="0"/>
      <c:txPr>
        <a:bodyPr/>
        <a:lstStyle/>
        <a:p>
          <a:pPr>
            <a:defRPr>
              <a:solidFill>
                <a:srgbClr val="C00000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49264388656703"/>
          <c:y val="0.11302663009820402"/>
          <c:w val="0.66542560166945086"/>
          <c:h val="0.8525984251968503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Бу</c:v>
                </c:pt>
                <c:pt idx="1">
                  <c:v>Эц</c:v>
                </c:pt>
                <c:pt idx="2">
                  <c:v>Мх</c:v>
                </c:pt>
                <c:pt idx="3">
                  <c:v>Сү</c:v>
                </c:pt>
                <c:pt idx="4">
                  <c:v>Да</c:v>
                </c:pt>
              </c:strCache>
            </c:strRef>
          </c:cat>
          <c:val>
            <c:numRef>
              <c:f>Sheet1!$B$2:$B$6</c:f>
              <c:numCache>
                <c:formatCode>###0.0</c:formatCode>
                <c:ptCount val="5"/>
                <c:pt idx="0">
                  <c:v>37.9</c:v>
                </c:pt>
                <c:pt idx="1">
                  <c:v>37.9</c:v>
                </c:pt>
                <c:pt idx="2">
                  <c:v>33.700000000000003</c:v>
                </c:pt>
                <c:pt idx="3">
                  <c:v>23.1</c:v>
                </c:pt>
                <c:pt idx="4">
                  <c:v>22.102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579327480"/>
        <c:axId val="579327088"/>
      </c:barChart>
      <c:catAx>
        <c:axId val="57932748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579327088"/>
        <c:crosses val="autoZero"/>
        <c:auto val="1"/>
        <c:lblAlgn val="ctr"/>
        <c:lblOffset val="100"/>
        <c:noMultiLvlLbl val="0"/>
      </c:catAx>
      <c:valAx>
        <c:axId val="579327088"/>
        <c:scaling>
          <c:orientation val="minMax"/>
        </c:scaling>
        <c:delete val="1"/>
        <c:axPos val="t"/>
        <c:numFmt formatCode="###0.0" sourceLinked="1"/>
        <c:majorTickMark val="out"/>
        <c:minorTickMark val="none"/>
        <c:tickLblPos val="nextTo"/>
        <c:crossAx val="579327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0799331901694"/>
          <c:y val="6.8750000000000006E-2"/>
          <c:w val="0.78992006680983062"/>
          <c:h val="0.862500000000000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B05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Бу</c:v>
                </c:pt>
                <c:pt idx="1">
                  <c:v>Мх</c:v>
                </c:pt>
                <c:pt idx="2">
                  <c:v>Эц</c:v>
                </c:pt>
                <c:pt idx="3">
                  <c:v>Бд</c:v>
                </c:pt>
                <c:pt idx="4">
                  <c:v>Да</c:v>
                </c:pt>
              </c:strCache>
            </c:strRef>
          </c:cat>
          <c:val>
            <c:numRef>
              <c:f>Sheet1!$B$2:$B$6</c:f>
              <c:numCache>
                <c:formatCode>###0.0</c:formatCode>
                <c:ptCount val="5"/>
                <c:pt idx="0">
                  <c:v>27.8</c:v>
                </c:pt>
                <c:pt idx="1">
                  <c:v>24.2</c:v>
                </c:pt>
                <c:pt idx="2">
                  <c:v>22.6</c:v>
                </c:pt>
                <c:pt idx="3">
                  <c:v>18.600000000000001</c:v>
                </c:pt>
                <c:pt idx="4">
                  <c:v>17.3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1"/>
        <c:axId val="579325912"/>
        <c:axId val="579325520"/>
      </c:barChart>
      <c:catAx>
        <c:axId val="57932591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0B050"/>
                </a:solidFill>
              </a:defRPr>
            </a:pPr>
            <a:endParaRPr lang="en-US"/>
          </a:p>
        </c:txPr>
        <c:crossAx val="579325520"/>
        <c:crosses val="autoZero"/>
        <c:auto val="1"/>
        <c:lblAlgn val="ctr"/>
        <c:lblOffset val="100"/>
        <c:noMultiLvlLbl val="0"/>
      </c:catAx>
      <c:valAx>
        <c:axId val="579325520"/>
        <c:scaling>
          <c:orientation val="minMax"/>
        </c:scaling>
        <c:delete val="1"/>
        <c:axPos val="t"/>
        <c:numFmt formatCode="###0.0" sourceLinked="1"/>
        <c:majorTickMark val="out"/>
        <c:minorTickMark val="none"/>
        <c:tickLblPos val="nextTo"/>
        <c:crossAx val="579325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119110111236094E-2"/>
          <c:y val="1.9765036400909448E-2"/>
          <c:w val="0.98035720534933146"/>
          <c:h val="0.806356802352916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'2016'!$C$27:$E$27</c:f>
              <c:strCache>
                <c:ptCount val="1"/>
                <c:pt idx="0">
                  <c:v>Шилжиж ирсэн хүн ам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1.7856517935259256E-3"/>
                  <c:y val="-1.3496339273380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8.1348581427322757E-3"/>
                  <c:y val="-8.77192982456151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'2016'!$F$26:$L$26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'2016'!$F$27:$L$27</c:f>
              <c:numCache>
                <c:formatCode>#\ ##0</c:formatCode>
                <c:ptCount val="7"/>
                <c:pt idx="0">
                  <c:v>635</c:v>
                </c:pt>
                <c:pt idx="1">
                  <c:v>530</c:v>
                </c:pt>
                <c:pt idx="2">
                  <c:v>364</c:v>
                </c:pt>
                <c:pt idx="3">
                  <c:v>778</c:v>
                </c:pt>
                <c:pt idx="4">
                  <c:v>730</c:v>
                </c:pt>
                <c:pt idx="5">
                  <c:v>905</c:v>
                </c:pt>
                <c:pt idx="6">
                  <c:v>672</c:v>
                </c:pt>
              </c:numCache>
            </c:numRef>
          </c:val>
        </c:ser>
        <c:ser>
          <c:idx val="1"/>
          <c:order val="1"/>
          <c:tx>
            <c:strRef>
              <c:f>'2016'!$C$28:$E$28</c:f>
              <c:strCache>
                <c:ptCount val="1"/>
                <c:pt idx="0">
                  <c:v>Шилжиж явсан хүн ам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3.7697787776529096E-3"/>
                  <c:y val="-3.05497996960906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'2016'!$F$26:$L$26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'2016'!$F$28:$L$28</c:f>
              <c:numCache>
                <c:formatCode>#\ ##0</c:formatCode>
                <c:ptCount val="7"/>
                <c:pt idx="0">
                  <c:v>1420</c:v>
                </c:pt>
                <c:pt idx="1">
                  <c:v>1168</c:v>
                </c:pt>
                <c:pt idx="2">
                  <c:v>747</c:v>
                </c:pt>
                <c:pt idx="3">
                  <c:v>1113</c:v>
                </c:pt>
                <c:pt idx="4">
                  <c:v>1082</c:v>
                </c:pt>
                <c:pt idx="5">
                  <c:v>900</c:v>
                </c:pt>
                <c:pt idx="6">
                  <c:v>961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-8"/>
        <c:axId val="617145008"/>
        <c:axId val="617199888"/>
      </c:barChart>
      <c:catAx>
        <c:axId val="617145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7199888"/>
        <c:crosses val="autoZero"/>
        <c:auto val="1"/>
        <c:lblAlgn val="ctr"/>
        <c:lblOffset val="100"/>
        <c:noMultiLvlLbl val="0"/>
      </c:catAx>
      <c:valAx>
        <c:axId val="617199888"/>
        <c:scaling>
          <c:orientation val="minMax"/>
          <c:min val="200"/>
        </c:scaling>
        <c:delete val="1"/>
        <c:axPos val="l"/>
        <c:numFmt formatCode="#\ ##0" sourceLinked="1"/>
        <c:majorTickMark val="none"/>
        <c:minorTickMark val="none"/>
        <c:tickLblPos val="nextTo"/>
        <c:crossAx val="61714500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00183401115931"/>
          <c:y val="7.5652960321457394E-2"/>
          <c:w val="0.80799816598884067"/>
          <c:h val="0.848694079357085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51016738962086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Тш</c:v>
                </c:pt>
                <c:pt idx="1">
                  <c:v>Уб</c:v>
                </c:pt>
                <c:pt idx="2">
                  <c:v>Сү</c:v>
                </c:pt>
                <c:pt idx="3">
                  <c:v>Бд</c:v>
                </c:pt>
                <c:pt idx="4">
                  <c:v>Он</c:v>
                </c:pt>
              </c:strCache>
            </c:strRef>
          </c:cat>
          <c:val>
            <c:numRef>
              <c:f>Sheet1!$B$2:$B$6</c:f>
              <c:numCache>
                <c:formatCode>###0.0</c:formatCode>
                <c:ptCount val="5"/>
                <c:pt idx="0">
                  <c:v>1.3</c:v>
                </c:pt>
                <c:pt idx="1">
                  <c:v>1.1000000000000001</c:v>
                </c:pt>
                <c:pt idx="2">
                  <c:v>1.026</c:v>
                </c:pt>
                <c:pt idx="3">
                  <c:v>0.84399999999999997</c:v>
                </c:pt>
                <c:pt idx="4">
                  <c:v>0.71799999999999997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579320816"/>
        <c:axId val="579320424"/>
      </c:barChart>
      <c:catAx>
        <c:axId val="57932081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579320424"/>
        <c:crosses val="autoZero"/>
        <c:auto val="1"/>
        <c:lblAlgn val="ctr"/>
        <c:lblOffset val="100"/>
        <c:noMultiLvlLbl val="0"/>
      </c:catAx>
      <c:valAx>
        <c:axId val="579320424"/>
        <c:scaling>
          <c:orientation val="minMax"/>
        </c:scaling>
        <c:delete val="1"/>
        <c:axPos val="t"/>
        <c:numFmt formatCode="###0.0" sourceLinked="1"/>
        <c:majorTickMark val="out"/>
        <c:minorTickMark val="none"/>
        <c:tickLblPos val="nextTo"/>
        <c:crossAx val="579320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62461503457579"/>
          <c:y val="1.2500000000000001E-2"/>
          <c:w val="0.81945663146621728"/>
          <c:h val="0.974999999999999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6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Бд</c:v>
                </c:pt>
                <c:pt idx="1">
                  <c:v>Мх</c:v>
                </c:pt>
                <c:pt idx="2">
                  <c:v>Бу</c:v>
                </c:pt>
                <c:pt idx="3">
                  <c:v>Он</c:v>
                </c:pt>
                <c:pt idx="4">
                  <c:v>Тш</c:v>
                </c:pt>
              </c:strCache>
            </c:strRef>
          </c:cat>
          <c:val>
            <c:numRef>
              <c:f>Sheet1!$B$2:$B$6</c:f>
              <c:numCache>
                <c:formatCode>###0.0</c:formatCode>
                <c:ptCount val="5"/>
                <c:pt idx="0">
                  <c:v>191.6</c:v>
                </c:pt>
                <c:pt idx="1">
                  <c:v>190.5</c:v>
                </c:pt>
                <c:pt idx="2">
                  <c:v>178.8</c:v>
                </c:pt>
                <c:pt idx="3">
                  <c:v>145.30000000000001</c:v>
                </c:pt>
                <c:pt idx="4">
                  <c:v>140.6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579358448"/>
        <c:axId val="579358840"/>
      </c:barChart>
      <c:catAx>
        <c:axId val="57935844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accent6">
                    <a:lumMod val="75000"/>
                  </a:schemeClr>
                </a:solidFill>
              </a:defRPr>
            </a:pPr>
            <a:endParaRPr lang="en-US"/>
          </a:p>
        </c:txPr>
        <c:crossAx val="579358840"/>
        <c:crosses val="autoZero"/>
        <c:auto val="1"/>
        <c:lblAlgn val="ctr"/>
        <c:lblOffset val="100"/>
        <c:noMultiLvlLbl val="0"/>
      </c:catAx>
      <c:valAx>
        <c:axId val="579358840"/>
        <c:scaling>
          <c:orientation val="minMax"/>
        </c:scaling>
        <c:delete val="1"/>
        <c:axPos val="t"/>
        <c:numFmt formatCode="###0.0" sourceLinked="1"/>
        <c:majorTickMark val="out"/>
        <c:minorTickMark val="none"/>
        <c:tickLblPos val="nextTo"/>
        <c:crossAx val="5793584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17188128"/>
        <c:axId val="617189696"/>
      </c:barChart>
      <c:catAx>
        <c:axId val="617188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7189696"/>
        <c:crosses val="autoZero"/>
        <c:auto val="1"/>
        <c:lblAlgn val="ctr"/>
        <c:lblOffset val="100"/>
        <c:noMultiLvlLbl val="0"/>
      </c:catAx>
      <c:valAx>
        <c:axId val="617189696"/>
        <c:scaling>
          <c:orientation val="minMax"/>
        </c:scaling>
        <c:delete val="1"/>
        <c:axPos val="b"/>
        <c:numFmt formatCode="#\ ###.0" sourceLinked="1"/>
        <c:majorTickMark val="none"/>
        <c:minorTickMark val="none"/>
        <c:tickLblPos val="none"/>
        <c:crossAx val="61718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36678107544249"/>
          <c:y val="7.6388888888888895E-2"/>
          <c:w val="0.68642809071942934"/>
          <c:h val="0.8472222222222222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00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FF00FF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Мх</c:v>
                </c:pt>
                <c:pt idx="1">
                  <c:v>Бд</c:v>
                </c:pt>
                <c:pt idx="2">
                  <c:v>Бу</c:v>
                </c:pt>
                <c:pt idx="3">
                  <c:v>Тш</c:v>
                </c:pt>
                <c:pt idx="4">
                  <c:v>Эц</c:v>
                </c:pt>
              </c:strCache>
            </c:strRef>
          </c:cat>
          <c:val>
            <c:numRef>
              <c:f>Sheet1!$B$2:$B$6</c:f>
              <c:numCache>
                <c:formatCode>###0.0</c:formatCode>
                <c:ptCount val="5"/>
                <c:pt idx="0">
                  <c:v>129.6</c:v>
                </c:pt>
                <c:pt idx="1">
                  <c:v>127.2</c:v>
                </c:pt>
                <c:pt idx="2">
                  <c:v>113.5</c:v>
                </c:pt>
                <c:pt idx="3">
                  <c:v>102.7</c:v>
                </c:pt>
                <c:pt idx="4">
                  <c:v>102.7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617151672"/>
        <c:axId val="617146576"/>
      </c:barChart>
      <c:catAx>
        <c:axId val="61715167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FF00FF"/>
                </a:solidFill>
              </a:defRPr>
            </a:pPr>
            <a:endParaRPr lang="en-US"/>
          </a:p>
        </c:txPr>
        <c:crossAx val="617146576"/>
        <c:crosses val="autoZero"/>
        <c:auto val="1"/>
        <c:lblAlgn val="ctr"/>
        <c:lblOffset val="100"/>
        <c:noMultiLvlLbl val="0"/>
      </c:catAx>
      <c:valAx>
        <c:axId val="617146576"/>
        <c:scaling>
          <c:orientation val="minMax"/>
        </c:scaling>
        <c:delete val="1"/>
        <c:axPos val="t"/>
        <c:numFmt formatCode="###0.0" sourceLinked="1"/>
        <c:majorTickMark val="out"/>
        <c:minorTickMark val="none"/>
        <c:tickLblPos val="nextTo"/>
        <c:crossAx val="617151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Мал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төллөлт, мян.тол, сумдаар, 201</a:t>
            </a:r>
            <a:r>
              <a:rPr lang="en-US" sz="1200" b="1" baseline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оны эхний </a:t>
            </a:r>
            <a:r>
              <a:rPr lang="en-US" sz="1200" b="1" baseline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дугаар сарын байдлаар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0620632548920629"/>
          <c:y val="0.12754771612456456"/>
          <c:w val="0.62456315268164697"/>
          <c:h val="0.8490124926704513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2'!$S$2:$S$14</c:f>
              <c:strCache>
                <c:ptCount val="13"/>
                <c:pt idx="0">
                  <c:v>Түмэнцогт</c:v>
                </c:pt>
                <c:pt idx="1">
                  <c:v>Асгат</c:v>
                </c:pt>
                <c:pt idx="2">
                  <c:v>Наран</c:v>
                </c:pt>
                <c:pt idx="3">
                  <c:v>Халзан</c:v>
                </c:pt>
                <c:pt idx="4">
                  <c:v>Дарьганга</c:v>
                </c:pt>
                <c:pt idx="5">
                  <c:v>Онгон</c:v>
                </c:pt>
                <c:pt idx="6">
                  <c:v>Сүхбаатар</c:v>
                </c:pt>
                <c:pt idx="7">
                  <c:v>Түвшинширээ</c:v>
                </c:pt>
                <c:pt idx="8">
                  <c:v>Уулбаян</c:v>
                </c:pt>
                <c:pt idx="9">
                  <c:v>Баяндэлгэр</c:v>
                </c:pt>
                <c:pt idx="10">
                  <c:v>Эрдэнэцагаан</c:v>
                </c:pt>
                <c:pt idx="11">
                  <c:v>Баруун-Урт</c:v>
                </c:pt>
                <c:pt idx="12">
                  <c:v>Мөнххаан</c:v>
                </c:pt>
              </c:strCache>
            </c:strRef>
          </c:cat>
          <c:val>
            <c:numRef>
              <c:f>'ХАА 1 2'!$T$2:$T$14</c:f>
              <c:numCache>
                <c:formatCode>0.0</c:formatCode>
                <c:ptCount val="13"/>
                <c:pt idx="0">
                  <c:v>34.539000000000001</c:v>
                </c:pt>
                <c:pt idx="1">
                  <c:v>40.924999999999997</c:v>
                </c:pt>
                <c:pt idx="2">
                  <c:v>41.334000000000003</c:v>
                </c:pt>
                <c:pt idx="3">
                  <c:v>48.521999999999998</c:v>
                </c:pt>
                <c:pt idx="4">
                  <c:v>60.061</c:v>
                </c:pt>
                <c:pt idx="5">
                  <c:v>79.105000000000004</c:v>
                </c:pt>
                <c:pt idx="6">
                  <c:v>81.346999999999994</c:v>
                </c:pt>
                <c:pt idx="7">
                  <c:v>82.328999999999994</c:v>
                </c:pt>
                <c:pt idx="8">
                  <c:v>90.433999999999997</c:v>
                </c:pt>
                <c:pt idx="9">
                  <c:v>92.444999999999993</c:v>
                </c:pt>
                <c:pt idx="10">
                  <c:v>92.715000000000003</c:v>
                </c:pt>
                <c:pt idx="11">
                  <c:v>130.93600000000001</c:v>
                </c:pt>
                <c:pt idx="12">
                  <c:v>139.79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axId val="579315720"/>
        <c:axId val="579315328"/>
      </c:barChart>
      <c:catAx>
        <c:axId val="579315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9315328"/>
        <c:crosses val="autoZero"/>
        <c:auto val="1"/>
        <c:lblAlgn val="ctr"/>
        <c:lblOffset val="100"/>
        <c:noMultiLvlLbl val="0"/>
      </c:catAx>
      <c:valAx>
        <c:axId val="579315328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579315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Мал төллөлт, мян.тол, жил бүрийн 12 дугаар сарын байдлаар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'ХАА 1 2'!$P$19:$S$19</c:f>
              <c:strCache>
                <c:ptCount val="4"/>
                <c:pt idx="0">
                  <c:v>2013.I-XII</c:v>
                </c:pt>
                <c:pt idx="1">
                  <c:v>2014.I-XII</c:v>
                </c:pt>
                <c:pt idx="2">
                  <c:v>2015.I-XII</c:v>
                </c:pt>
                <c:pt idx="3">
                  <c:v>2016.I-XII</c:v>
                </c:pt>
              </c:strCache>
            </c:strRef>
          </c:cat>
          <c:val>
            <c:numRef>
              <c:f>'ХАА 1 2'!$P$20:$S$20</c:f>
              <c:numCache>
                <c:formatCode>0.0</c:formatCode>
                <c:ptCount val="4"/>
                <c:pt idx="0" formatCode="General">
                  <c:v>857.6</c:v>
                </c:pt>
                <c:pt idx="1">
                  <c:v>938.00800000000004</c:v>
                </c:pt>
                <c:pt idx="2" formatCode="#\ ##0.0">
                  <c:v>1077.7159999999999</c:v>
                </c:pt>
                <c:pt idx="3" formatCode="#\ ##0.0">
                  <c:v>1014.482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79314544"/>
        <c:axId val="579314152"/>
      </c:barChart>
      <c:catAx>
        <c:axId val="57931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9314152"/>
        <c:crosses val="autoZero"/>
        <c:auto val="1"/>
        <c:lblAlgn val="ctr"/>
        <c:lblOffset val="100"/>
        <c:noMultiLvlLbl val="0"/>
      </c:catAx>
      <c:valAx>
        <c:axId val="5793141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9314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736624139190157"/>
          <c:y val="3.1080023473983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220745115886292"/>
          <c:y val="0.18142510962438221"/>
          <c:w val="0.63470723907609872"/>
          <c:h val="0.66281796454723751"/>
        </c:manualLayout>
      </c:layout>
      <c:pieChart>
        <c:varyColors val="1"/>
        <c:ser>
          <c:idx val="0"/>
          <c:order val="0"/>
          <c:tx>
            <c:strRef>
              <c:f>'ХАА 1 2'!$W$1</c:f>
              <c:strCache>
                <c:ptCount val="1"/>
                <c:pt idx="0">
                  <c:v>Ингэ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9817468908182018"/>
                  <c:y val="8.6193879107490573E-2"/>
                </c:manualLayout>
              </c:layout>
              <c:tx>
                <c:rich>
                  <a:bodyPr/>
                  <a:lstStyle/>
                  <a:p>
                    <a:fld id="{21AAB9CE-84BA-4C0E-9926-F25C9B5760EE}" type="PERCENTAGE">
                      <a:rPr lang="en-US" baseline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'ХАА 1 2'!$X$1:$Y$1</c:f>
              <c:numCache>
                <c:formatCode>0.0</c:formatCode>
                <c:ptCount val="2"/>
                <c:pt idx="0">
                  <c:v>36.326530612244902</c:v>
                </c:pt>
                <c:pt idx="1">
                  <c:v>63.673469387755098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2166695829687956"/>
          <c:y val="7.96784008403550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994609820113948"/>
          <c:y val="0.15710461809812154"/>
          <c:w val="0.76964187809857099"/>
          <c:h val="0.7590986203290202"/>
        </c:manualLayout>
      </c:layout>
      <c:pieChart>
        <c:varyColors val="1"/>
        <c:ser>
          <c:idx val="0"/>
          <c:order val="0"/>
          <c:tx>
            <c:strRef>
              <c:f>'ХАА 1 2'!$W$2</c:f>
              <c:strCache>
                <c:ptCount val="1"/>
                <c:pt idx="0">
                  <c:v>Гүү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explosion val="17"/>
          <c:dPt>
            <c:idx val="0"/>
            <c:bubble3D val="0"/>
            <c:explosion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1499562554680666"/>
                  <c:y val="-0.1965071882911765"/>
                </c:manualLayout>
              </c:layout>
              <c:tx>
                <c:rich>
                  <a:bodyPr/>
                  <a:lstStyle/>
                  <a:p>
                    <a:fld id="{F2C7D90B-AF7A-4BA7-AC74-1E359738DFC4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48177311169436"/>
                      <c:h val="0.1730775757875595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'ХАА 1 2'!$X$2:$Y$2</c:f>
              <c:numCache>
                <c:formatCode>0.0</c:formatCode>
                <c:ptCount val="2"/>
                <c:pt idx="0">
                  <c:v>75.218329525260216</c:v>
                </c:pt>
                <c:pt idx="1">
                  <c:v>24.781670474739784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9160395248283636"/>
          <c:y val="4.91831458553784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154335462530623"/>
          <c:y val="0.17143309059739564"/>
          <c:w val="0.70377492287148313"/>
          <c:h val="0.75689001139008572"/>
        </c:manualLayout>
      </c:layout>
      <c:pieChart>
        <c:varyColors val="1"/>
        <c:ser>
          <c:idx val="0"/>
          <c:order val="0"/>
          <c:tx>
            <c:strRef>
              <c:f>'ХАА 1 2'!$W$3</c:f>
              <c:strCache>
                <c:ptCount val="1"/>
                <c:pt idx="0">
                  <c:v>Үнээ</c:v>
                </c:pt>
              </c:strCache>
            </c:strRef>
          </c:tx>
          <c:spPr>
            <a:solidFill>
              <a:schemeClr val="accent5"/>
            </a:solidFill>
          </c:spPr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7743114677601111"/>
                  <c:y val="-0.22771144442832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EE0DFB28-76DB-4C76-993F-8B9098BC6C29}" type="VALUE">
                      <a:rPr lang="en-US" sz="9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9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[VALUE]</a:t>
                    </a:fld>
                    <a:r>
                      <a:rPr lang="en-US" sz="9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8031171873848826"/>
                      <c:h val="0.1746010327951352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'ХАА 1 2'!$X$3:$Y$3</c:f>
              <c:numCache>
                <c:formatCode>0.0</c:formatCode>
                <c:ptCount val="2"/>
                <c:pt idx="0">
                  <c:v>75.370024950945961</c:v>
                </c:pt>
                <c:pt idx="1">
                  <c:v>24.629975049054039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9527003242241778"/>
          <c:y val="5.63975981676963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31142685376617"/>
          <c:y val="0.19430137316879281"/>
          <c:w val="0.69627472543585678"/>
          <c:h val="0.7021585295453685"/>
        </c:manualLayout>
      </c:layout>
      <c:pieChart>
        <c:varyColors val="1"/>
        <c:ser>
          <c:idx val="0"/>
          <c:order val="0"/>
          <c:tx>
            <c:strRef>
              <c:f>'ХАА 1 2'!$W$4</c:f>
              <c:strCache>
                <c:ptCount val="1"/>
                <c:pt idx="0">
                  <c:v>Эм хонь</c:v>
                </c:pt>
              </c:strCache>
            </c:strRef>
          </c:tx>
          <c:spPr>
            <a:solidFill>
              <a:schemeClr val="accent6"/>
            </a:solidFill>
          </c:spPr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5174710514126908"/>
                  <c:y val="-0.21918386228925982"/>
                </c:manualLayout>
              </c:layout>
              <c:tx>
                <c:rich>
                  <a:bodyPr/>
                  <a:lstStyle/>
                  <a:p>
                    <a:fld id="{8C28DCA4-B15F-4720-8AAC-5F2C7C75B16D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949019607843131"/>
                      <c:h val="0.2201057467464077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'ХАА 1 2'!$X$4:$Y$4</c:f>
              <c:numCache>
                <c:formatCode>0.0</c:formatCode>
                <c:ptCount val="2"/>
                <c:pt idx="0">
                  <c:v>78.344805256752352</c:v>
                </c:pt>
                <c:pt idx="1">
                  <c:v>21.655194743247648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270626497774737E-2"/>
          <c:y val="4.68110264662909E-3"/>
          <c:w val="0.93888888888888911"/>
          <c:h val="0.68720472440944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'2016'!$V$12</c:f>
              <c:strCache>
                <c:ptCount val="1"/>
                <c:pt idx="0">
                  <c:v>Бүтэн өнчин хүүхэд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'2016'!$W$11:$AC$11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'2016'!$W$12:$AC$12</c:f>
              <c:numCache>
                <c:formatCode>General</c:formatCode>
                <c:ptCount val="7"/>
                <c:pt idx="0">
                  <c:v>52</c:v>
                </c:pt>
                <c:pt idx="1">
                  <c:v>53</c:v>
                </c:pt>
                <c:pt idx="2">
                  <c:v>44</c:v>
                </c:pt>
                <c:pt idx="3">
                  <c:v>40</c:v>
                </c:pt>
                <c:pt idx="4">
                  <c:v>41</c:v>
                </c:pt>
                <c:pt idx="5">
                  <c:v>43</c:v>
                </c:pt>
                <c:pt idx="6">
                  <c:v>49</c:v>
                </c:pt>
              </c:numCache>
            </c:numRef>
          </c:val>
        </c:ser>
        <c:ser>
          <c:idx val="1"/>
          <c:order val="1"/>
          <c:tx>
            <c:strRef>
              <c:f>'2016'!$V$13</c:f>
              <c:strCache>
                <c:ptCount val="1"/>
                <c:pt idx="0">
                  <c:v>Хагас өнчин хүүхэд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'2016'!$W$11:$AC$11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'2016'!$W$13:$AC$13</c:f>
              <c:numCache>
                <c:formatCode>General</c:formatCode>
                <c:ptCount val="7"/>
                <c:pt idx="0">
                  <c:v>775</c:v>
                </c:pt>
                <c:pt idx="1">
                  <c:v>683</c:v>
                </c:pt>
                <c:pt idx="2">
                  <c:v>693</c:v>
                </c:pt>
                <c:pt idx="3">
                  <c:v>652</c:v>
                </c:pt>
                <c:pt idx="4">
                  <c:v>686</c:v>
                </c:pt>
                <c:pt idx="5">
                  <c:v>654</c:v>
                </c:pt>
                <c:pt idx="6">
                  <c:v>690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17179896"/>
        <c:axId val="617179504"/>
      </c:barChart>
      <c:catAx>
        <c:axId val="617179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617179504"/>
        <c:crosses val="autoZero"/>
        <c:auto val="1"/>
        <c:lblAlgn val="ctr"/>
        <c:lblOffset val="100"/>
        <c:noMultiLvlLbl val="0"/>
      </c:catAx>
      <c:valAx>
        <c:axId val="6171795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1717989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900"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0613935969868172"/>
          <c:y val="5.41062637281711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136720198110829"/>
          <c:y val="0.1939657822006825"/>
          <c:w val="0.70314812343372335"/>
          <c:h val="0.7214908984013394"/>
        </c:manualLayout>
      </c:layout>
      <c:pieChart>
        <c:varyColors val="1"/>
        <c:ser>
          <c:idx val="0"/>
          <c:order val="0"/>
          <c:tx>
            <c:strRef>
              <c:f>'ХАА 1 2'!$W$5</c:f>
              <c:strCache>
                <c:ptCount val="1"/>
                <c:pt idx="0">
                  <c:v>Эм ямаа</c:v>
                </c:pt>
              </c:strCache>
            </c:strRef>
          </c:tx>
          <c:spPr>
            <a:solidFill>
              <a:schemeClr val="accent6"/>
            </a:solidFill>
          </c:spPr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6999154766671113"/>
                  <c:y val="-0.20148831785512802"/>
                </c:manualLayout>
              </c:layout>
              <c:tx>
                <c:rich>
                  <a:bodyPr/>
                  <a:lstStyle/>
                  <a:p>
                    <a:fld id="{BAB434A3-B363-440A-B380-CB3AF0037362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519744353989647"/>
                      <c:h val="0.1831110553886247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'ХАА 1 2'!$X$5:$Y$5</c:f>
              <c:numCache>
                <c:formatCode>0.0</c:formatCode>
                <c:ptCount val="2"/>
                <c:pt idx="0">
                  <c:v>73.216700084136676</c:v>
                </c:pt>
                <c:pt idx="1">
                  <c:v>26.783299915863324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mn-MN" sz="1200" b="1" dirty="0">
                <a:latin typeface="Arial" panose="020B0604020202020204" pitchFamily="34" charset="0"/>
                <a:cs typeface="Arial" panose="020B0604020202020204" pitchFamily="34" charset="0"/>
              </a:rPr>
              <a:t>Төл бойжилт, мян.тол, сумаар, 2016 оны эхний 12 дугаар сарын байдлаар</a:t>
            </a:r>
            <a:r>
              <a:rPr lang="mn-MN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3643126384902822"/>
          <c:y val="0.13072961574738443"/>
          <c:w val="0.56803394902739957"/>
          <c:h val="0.8500507542002269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2'!$K$40:$K$52</c:f>
              <c:strCache>
                <c:ptCount val="13"/>
                <c:pt idx="0">
                  <c:v>Түмэнцогт</c:v>
                </c:pt>
                <c:pt idx="1">
                  <c:v>Асгат</c:v>
                </c:pt>
                <c:pt idx="2">
                  <c:v>Наран</c:v>
                </c:pt>
                <c:pt idx="3">
                  <c:v>Халзан</c:v>
                </c:pt>
                <c:pt idx="4">
                  <c:v>Дарьганга</c:v>
                </c:pt>
                <c:pt idx="5">
                  <c:v>Онгон</c:v>
                </c:pt>
                <c:pt idx="6">
                  <c:v>Түвшинширээ</c:v>
                </c:pt>
                <c:pt idx="7">
                  <c:v>Сүхбаатар</c:v>
                </c:pt>
                <c:pt idx="8">
                  <c:v>Баяндэлгэр</c:v>
                </c:pt>
                <c:pt idx="9">
                  <c:v>Уулбаян</c:v>
                </c:pt>
                <c:pt idx="10">
                  <c:v>Эрдэнэцагаан</c:v>
                </c:pt>
                <c:pt idx="11">
                  <c:v>Баруун-Урт</c:v>
                </c:pt>
                <c:pt idx="12">
                  <c:v>Мөнххаан</c:v>
                </c:pt>
              </c:strCache>
            </c:strRef>
          </c:cat>
          <c:val>
            <c:numRef>
              <c:f>'ХАА 1 2'!$L$40:$L$52</c:f>
              <c:numCache>
                <c:formatCode>0.0</c:formatCode>
                <c:ptCount val="13"/>
                <c:pt idx="0">
                  <c:v>33.439</c:v>
                </c:pt>
                <c:pt idx="1">
                  <c:v>39.805</c:v>
                </c:pt>
                <c:pt idx="2">
                  <c:v>40.454999999999998</c:v>
                </c:pt>
                <c:pt idx="3">
                  <c:v>48.351999999999997</c:v>
                </c:pt>
                <c:pt idx="4">
                  <c:v>58.936</c:v>
                </c:pt>
                <c:pt idx="5">
                  <c:v>78.02</c:v>
                </c:pt>
                <c:pt idx="6">
                  <c:v>80.45</c:v>
                </c:pt>
                <c:pt idx="7">
                  <c:v>82.436999999999998</c:v>
                </c:pt>
                <c:pt idx="8">
                  <c:v>88.040999999999997</c:v>
                </c:pt>
                <c:pt idx="9">
                  <c:v>88.944000000000003</c:v>
                </c:pt>
                <c:pt idx="10">
                  <c:v>91.924000000000007</c:v>
                </c:pt>
                <c:pt idx="11">
                  <c:v>126.77</c:v>
                </c:pt>
                <c:pt idx="12">
                  <c:v>137.22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3"/>
        <c:overlap val="-25"/>
        <c:axId val="579318856"/>
        <c:axId val="579319248"/>
      </c:barChart>
      <c:catAx>
        <c:axId val="579318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9319248"/>
        <c:crosses val="autoZero"/>
        <c:auto val="1"/>
        <c:lblAlgn val="ctr"/>
        <c:lblOffset val="100"/>
        <c:noMultiLvlLbl val="0"/>
      </c:catAx>
      <c:valAx>
        <c:axId val="57931924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579318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Төл</a:t>
            </a:r>
            <a:r>
              <a:rPr lang="mn-MN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бойжилт, таван төрлөөр, мян.тол, 201</a:t>
            </a:r>
            <a:r>
              <a:rPr lang="en-US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mn-MN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оны эхний 12 дугаар сарын байдлаар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3788451443569555"/>
          <c:y val="2.777777777777787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0555555555555582E-2"/>
          <c:y val="0.18136335070792206"/>
          <c:w val="0.93888888888888988"/>
          <c:h val="0.7023037965324757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2'!$R$57:$R$61</c:f>
              <c:strCache>
                <c:ptCount val="5"/>
                <c:pt idx="0">
                  <c:v>Ботго</c:v>
                </c:pt>
                <c:pt idx="1">
                  <c:v>Унага</c:v>
                </c:pt>
                <c:pt idx="2">
                  <c:v>Тугал</c:v>
                </c:pt>
                <c:pt idx="3">
                  <c:v>Хурга</c:v>
                </c:pt>
                <c:pt idx="4">
                  <c:v>Ишиг</c:v>
                </c:pt>
              </c:strCache>
            </c:strRef>
          </c:cat>
          <c:val>
            <c:numRef>
              <c:f>'ХАА 1 2'!$S$57:$S$61</c:f>
              <c:numCache>
                <c:formatCode>0.0</c:formatCode>
                <c:ptCount val="5"/>
                <c:pt idx="0">
                  <c:v>1.109</c:v>
                </c:pt>
                <c:pt idx="1">
                  <c:v>58.372</c:v>
                </c:pt>
                <c:pt idx="2">
                  <c:v>61.128</c:v>
                </c:pt>
                <c:pt idx="3">
                  <c:v>532.47299999999996</c:v>
                </c:pt>
                <c:pt idx="4">
                  <c:v>341.71100000000001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-27"/>
        <c:axId val="579320032"/>
        <c:axId val="579321208"/>
      </c:barChart>
      <c:catAx>
        <c:axId val="57932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579321208"/>
        <c:crosses val="autoZero"/>
        <c:auto val="1"/>
        <c:lblAlgn val="ctr"/>
        <c:lblOffset val="100"/>
        <c:noMultiLvlLbl val="0"/>
      </c:catAx>
      <c:valAx>
        <c:axId val="57932120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579320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Том малын зүй</a:t>
            </a:r>
            <a:r>
              <a:rPr lang="mn-MN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бусын хорогдол, сумдаар, 201</a:t>
            </a:r>
            <a:r>
              <a:rPr lang="en-US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mn-MN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оны </a:t>
            </a:r>
            <a:r>
              <a:rPr lang="en-US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mn-MN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дугаар сарын байдлаар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1458208568999298"/>
          <c:y val="1.369863013698630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2'!$L$75:$L$87</c:f>
              <c:strCache>
                <c:ptCount val="13"/>
                <c:pt idx="0">
                  <c:v>Эрдэнэцагаан</c:v>
                </c:pt>
                <c:pt idx="1">
                  <c:v>Халзан</c:v>
                </c:pt>
                <c:pt idx="2">
                  <c:v>Сүхбаатар</c:v>
                </c:pt>
                <c:pt idx="3">
                  <c:v>Асгат</c:v>
                </c:pt>
                <c:pt idx="4">
                  <c:v>Дарьганга</c:v>
                </c:pt>
                <c:pt idx="5">
                  <c:v>Уулбаян</c:v>
                </c:pt>
                <c:pt idx="6">
                  <c:v>Наран</c:v>
                </c:pt>
                <c:pt idx="7">
                  <c:v>Мөнххаан</c:v>
                </c:pt>
                <c:pt idx="8">
                  <c:v>Түмэнцогт</c:v>
                </c:pt>
                <c:pt idx="9">
                  <c:v>Онгон</c:v>
                </c:pt>
                <c:pt idx="10">
                  <c:v>Түвшинширээ</c:v>
                </c:pt>
                <c:pt idx="11">
                  <c:v>Баруун-Урт</c:v>
                </c:pt>
                <c:pt idx="12">
                  <c:v>Баяндэлгэр</c:v>
                </c:pt>
              </c:strCache>
            </c:strRef>
          </c:cat>
          <c:val>
            <c:numRef>
              <c:f>'ХАА 1 2'!$M$75:$M$87</c:f>
              <c:numCache>
                <c:formatCode>0.0</c:formatCode>
                <c:ptCount val="13"/>
                <c:pt idx="0">
                  <c:v>0.95</c:v>
                </c:pt>
                <c:pt idx="1">
                  <c:v>3.1640000000000001</c:v>
                </c:pt>
                <c:pt idx="2">
                  <c:v>3.76</c:v>
                </c:pt>
                <c:pt idx="3">
                  <c:v>4.5549999999999997</c:v>
                </c:pt>
                <c:pt idx="4">
                  <c:v>5.1340000000000003</c:v>
                </c:pt>
                <c:pt idx="5">
                  <c:v>7.0110000000000001</c:v>
                </c:pt>
                <c:pt idx="6">
                  <c:v>7.5220000000000002</c:v>
                </c:pt>
                <c:pt idx="7">
                  <c:v>7.8879999999999999</c:v>
                </c:pt>
                <c:pt idx="8">
                  <c:v>10.863</c:v>
                </c:pt>
                <c:pt idx="9">
                  <c:v>24.56</c:v>
                </c:pt>
                <c:pt idx="10">
                  <c:v>32.435000000000002</c:v>
                </c:pt>
                <c:pt idx="11">
                  <c:v>35.712000000000003</c:v>
                </c:pt>
                <c:pt idx="12">
                  <c:v>42.091999999999999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579322776"/>
        <c:axId val="579323168"/>
      </c:barChart>
      <c:catAx>
        <c:axId val="579322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9323168"/>
        <c:crosses val="autoZero"/>
        <c:auto val="1"/>
        <c:lblAlgn val="ctr"/>
        <c:lblOffset val="100"/>
        <c:noMultiLvlLbl val="0"/>
      </c:catAx>
      <c:valAx>
        <c:axId val="57932316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579322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mn-MN" sz="1200" b="1" dirty="0">
                <a:latin typeface="Arial" panose="020B0604020202020204" pitchFamily="34" charset="0"/>
                <a:cs typeface="Arial" panose="020B0604020202020204" pitchFamily="34" charset="0"/>
              </a:rPr>
              <a:t>Том</a:t>
            </a:r>
            <a:r>
              <a:rPr lang="mn-MN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малын зүй бусын хорогдол, мян.тол жил бүрийн эхний </a:t>
            </a:r>
            <a:r>
              <a:rPr lang="en-US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mn-MN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дугаар сарын </a:t>
            </a:r>
            <a:r>
              <a:rPr lang="mn-MN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байдлаар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5.5555555555555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7777777777777779E-3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0.36111111111111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2'!$M$101:$P$101</c:f>
              <c:strCache>
                <c:ptCount val="4"/>
                <c:pt idx="0">
                  <c:v>2013.I-XII</c:v>
                </c:pt>
                <c:pt idx="1">
                  <c:v>2014.I-XII</c:v>
                </c:pt>
                <c:pt idx="2">
                  <c:v>2015.I-XII</c:v>
                </c:pt>
                <c:pt idx="3">
                  <c:v>2016.I-XII</c:v>
                </c:pt>
              </c:strCache>
            </c:strRef>
          </c:cat>
          <c:val>
            <c:numRef>
              <c:f>'ХАА 1 2'!$M$102:$P$102</c:f>
              <c:numCache>
                <c:formatCode>0.0</c:formatCode>
                <c:ptCount val="4"/>
                <c:pt idx="0">
                  <c:v>25.9</c:v>
                </c:pt>
                <c:pt idx="1">
                  <c:v>10.779</c:v>
                </c:pt>
                <c:pt idx="2">
                  <c:v>15.093999999999999</c:v>
                </c:pt>
                <c:pt idx="3">
                  <c:v>185.64599999999999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3"/>
        <c:overlap val="100"/>
        <c:axId val="579323952"/>
        <c:axId val="579324344"/>
      </c:barChart>
      <c:catAx>
        <c:axId val="579323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9324344"/>
        <c:crosses val="autoZero"/>
        <c:auto val="1"/>
        <c:lblAlgn val="ctr"/>
        <c:lblOffset val="100"/>
        <c:noMultiLvlLbl val="0"/>
      </c:catAx>
      <c:valAx>
        <c:axId val="57932434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579323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Өвчнөөр</a:t>
            </a:r>
            <a:r>
              <a:rPr lang="mn-MN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хорогдсон малын тоо, жил бүрийн </a:t>
            </a:r>
            <a:r>
              <a:rPr lang="en-US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mn-MN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дугаар сарын байдлаар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3333333333333333E-2"/>
          <c:y val="0.20855247161209681"/>
          <c:w val="0.93888888888888988"/>
          <c:h val="0.6780918480932088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2'!$L$122:$O$122</c:f>
              <c:strCache>
                <c:ptCount val="4"/>
                <c:pt idx="0">
                  <c:v>2013.I-XII</c:v>
                </c:pt>
                <c:pt idx="1">
                  <c:v>2014.I-XII</c:v>
                </c:pt>
                <c:pt idx="2">
                  <c:v>2015.I-XII</c:v>
                </c:pt>
                <c:pt idx="3">
                  <c:v>2016.I-XII</c:v>
                </c:pt>
              </c:strCache>
            </c:strRef>
          </c:cat>
          <c:val>
            <c:numRef>
              <c:f>'ХАА 1 2'!$L$123:$O$123</c:f>
              <c:numCache>
                <c:formatCode>#\ ##0</c:formatCode>
                <c:ptCount val="4"/>
                <c:pt idx="0">
                  <c:v>1217</c:v>
                </c:pt>
                <c:pt idx="1">
                  <c:v>3079</c:v>
                </c:pt>
                <c:pt idx="2">
                  <c:v>353</c:v>
                </c:pt>
                <c:pt idx="3">
                  <c:v>692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27"/>
        <c:axId val="579358056"/>
        <c:axId val="579329048"/>
      </c:barChart>
      <c:catAx>
        <c:axId val="579358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9329048"/>
        <c:crosses val="autoZero"/>
        <c:auto val="1"/>
        <c:lblAlgn val="ctr"/>
        <c:lblOffset val="100"/>
        <c:noMultiLvlLbl val="0"/>
      </c:catAx>
      <c:valAx>
        <c:axId val="579329048"/>
        <c:scaling>
          <c:orientation val="minMax"/>
        </c:scaling>
        <c:delete val="1"/>
        <c:axPos val="l"/>
        <c:numFmt formatCode="#\ ##0" sourceLinked="1"/>
        <c:majorTickMark val="none"/>
        <c:minorTickMark val="none"/>
        <c:tickLblPos val="nextTo"/>
        <c:crossAx val="579358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b="1" dirty="0"/>
              <a:t>Тариалсан талбай </a:t>
            </a:r>
            <a:r>
              <a:rPr lang="mn-MN" b="1" dirty="0" smtClean="0"/>
              <a:t>га-р,</a:t>
            </a:r>
            <a:r>
              <a:rPr lang="mn-MN" b="1" baseline="0" dirty="0" smtClean="0"/>
              <a:t> 2016 оны 12 дугаар сарын байлдлаар</a:t>
            </a:r>
            <a:endParaRPr lang="mn-MN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765693042896667"/>
          <c:y val="0.1825"/>
          <c:w val="0.69191772339640811"/>
          <c:h val="0.7692543859649122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ХАА6!$I$39</c:f>
              <c:strCache>
                <c:ptCount val="1"/>
                <c:pt idx="0">
                  <c:v>Тариалсан талбай га-р</c:v>
                </c:pt>
              </c:strCache>
            </c:strRef>
          </c:tx>
          <c:spPr>
            <a:solidFill>
              <a:schemeClr val="accent6"/>
            </a:solidFill>
            <a:ln w="31750"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ХАА6!$H$40:$H$44</c:f>
              <c:strCache>
                <c:ptCount val="5"/>
                <c:pt idx="0">
                  <c:v>Хүнсний ногоо</c:v>
                </c:pt>
                <c:pt idx="1">
                  <c:v>Төмс</c:v>
                </c:pt>
                <c:pt idx="2">
                  <c:v>Тэжээлийн ургамал</c:v>
                </c:pt>
                <c:pt idx="3">
                  <c:v>Техникийн ургамал</c:v>
                </c:pt>
                <c:pt idx="4">
                  <c:v>Үр тариа</c:v>
                </c:pt>
              </c:strCache>
            </c:strRef>
          </c:cat>
          <c:val>
            <c:numRef>
              <c:f>ХАА6!$I$40:$I$44</c:f>
              <c:numCache>
                <c:formatCode>_(* #,##0.0_);_(* \(#,##0.0\);_(* "-"?_);_(@_)</c:formatCode>
                <c:ptCount val="5"/>
                <c:pt idx="0" formatCode="0.0">
                  <c:v>30.0458</c:v>
                </c:pt>
                <c:pt idx="1">
                  <c:v>61.857500000000002</c:v>
                </c:pt>
                <c:pt idx="2" formatCode="0.0">
                  <c:v>2020</c:v>
                </c:pt>
                <c:pt idx="3" formatCode="#\ ##0.0">
                  <c:v>5654</c:v>
                </c:pt>
                <c:pt idx="4" formatCode="#\ ##0.0">
                  <c:v>9807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8"/>
        <c:overlap val="-16"/>
        <c:axId val="579329832"/>
        <c:axId val="579330224"/>
      </c:barChart>
      <c:catAx>
        <c:axId val="579329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ail"/>
                <a:ea typeface="+mn-ea"/>
                <a:cs typeface="+mn-cs"/>
              </a:defRPr>
            </a:pPr>
            <a:endParaRPr lang="en-US"/>
          </a:p>
        </c:txPr>
        <c:crossAx val="579330224"/>
        <c:crosses val="autoZero"/>
        <c:auto val="1"/>
        <c:lblAlgn val="ctr"/>
        <c:lblOffset val="100"/>
        <c:noMultiLvlLbl val="0"/>
      </c:catAx>
      <c:valAx>
        <c:axId val="579330224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579329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Хүнсний</a:t>
            </a:r>
            <a:r>
              <a:rPr lang="mn-MN" sz="1200" b="1" baseline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ногоо тариалсан талбай /</a:t>
            </a:r>
            <a:r>
              <a:rPr lang="mn-MN" sz="1200" b="1" baseline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төрлөөр/, 2016 оны 12 дугаар сарын байдлаар</a:t>
            </a:r>
            <a:endParaRPr lang="mn-MN" sz="1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816457901922873"/>
          <c:y val="0.32207235144329333"/>
          <c:w val="0.40149370483498481"/>
          <c:h val="0.62990476198315348"/>
        </c:manualLayout>
      </c:layout>
      <c:pieChart>
        <c:varyColors val="1"/>
        <c:ser>
          <c:idx val="0"/>
          <c:order val="0"/>
          <c:tx>
            <c:strRef>
              <c:f>ХАА6!$E$39</c:f>
              <c:strCache>
                <c:ptCount val="1"/>
                <c:pt idx="0">
                  <c:v>Тариалсан талбай га-р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4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6.1411106408866781E-2"/>
                  <c:y val="3.903543290246969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4621812866866015E-3"/>
                  <c:y val="-2.9384843066973488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5289185834595679E-2"/>
                  <c:y val="-2.07937685883015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2875330059414"/>
                      <c:h val="5.2918024699806943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6.6807523579242006E-3"/>
                  <c:y val="-1.48061256205605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42669307755697"/>
                      <c:h val="7.6955211282867253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4.3382806847087159E-3"/>
                  <c:y val="2.869762839650852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8859006403790461E-3"/>
                  <c:y val="6.12456906507438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95729158091062"/>
                      <c:h val="6.1971578968379563E-2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-5.5052161157632354E-2"/>
                  <c:y val="4.30801260939117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51384270300082"/>
                      <c:h val="8.2515305496861896E-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4.9823420350571163E-2"/>
                  <c:y val="-2.321238640284466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6525130281246522E-2"/>
                  <c:y val="-7.304186591614840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9.6108935190652625E-2"/>
                  <c:y val="-1.883246219606438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ХАА6!$D$40:$D$49</c:f>
              <c:strCache>
                <c:ptCount val="10"/>
                <c:pt idx="0">
                  <c:v>Байцаа</c:v>
                </c:pt>
                <c:pt idx="1">
                  <c:v>Лууван</c:v>
                </c:pt>
                <c:pt idx="2">
                  <c:v>Шар манжин</c:v>
                </c:pt>
                <c:pt idx="3">
                  <c:v>Улаан манжин</c:v>
                </c:pt>
                <c:pt idx="4">
                  <c:v>Сонгино</c:v>
                </c:pt>
                <c:pt idx="5">
                  <c:v>Өргөст хэмх</c:v>
                </c:pt>
                <c:pt idx="6">
                  <c:v>Улаан лооль</c:v>
                </c:pt>
                <c:pt idx="7">
                  <c:v>Тарвас</c:v>
                </c:pt>
                <c:pt idx="8">
                  <c:v>Хулуу</c:v>
                </c:pt>
                <c:pt idx="9">
                  <c:v>Бусад</c:v>
                </c:pt>
              </c:strCache>
            </c:strRef>
          </c:cat>
          <c:val>
            <c:numRef>
              <c:f>ХАА6!$E$40:$E$49</c:f>
              <c:numCache>
                <c:formatCode>General</c:formatCode>
                <c:ptCount val="10"/>
                <c:pt idx="0">
                  <c:v>3.8</c:v>
                </c:pt>
                <c:pt idx="1">
                  <c:v>8.3000000000000007</c:v>
                </c:pt>
                <c:pt idx="2">
                  <c:v>4.5</c:v>
                </c:pt>
                <c:pt idx="3">
                  <c:v>1.9</c:v>
                </c:pt>
                <c:pt idx="4">
                  <c:v>6.4</c:v>
                </c:pt>
                <c:pt idx="5">
                  <c:v>2.6</c:v>
                </c:pt>
                <c:pt idx="6">
                  <c:v>1.3</c:v>
                </c:pt>
                <c:pt idx="7">
                  <c:v>0.4</c:v>
                </c:pt>
                <c:pt idx="8">
                  <c:v>0.1</c:v>
                </c:pt>
                <c:pt idx="9">
                  <c:v>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>
                <a:latin typeface="Arial" panose="020B0604020202020204" pitchFamily="34" charset="0"/>
                <a:cs typeface="Arial" panose="020B0604020202020204" pitchFamily="34" charset="0"/>
              </a:rPr>
              <a:t>Тариалсан талбай, жил бүрийн 12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200">
                <a:latin typeface="Arial" panose="020B0604020202020204" pitchFamily="34" charset="0"/>
                <a:cs typeface="Arial" panose="020B0604020202020204" pitchFamily="34" charset="0"/>
              </a:rPr>
              <a:t>дугаар сарын байдлаар, га-гаар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5767366182812975E-2"/>
          <c:y val="0.22927184204743611"/>
          <c:w val="0.92846526763437409"/>
          <c:h val="0.640031387200124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ХАА6!$V$3</c:f>
              <c:strCache>
                <c:ptCount val="1"/>
                <c:pt idx="0">
                  <c:v>Тариалсан талбай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ХАА6!$W$2:$Z$2</c:f>
              <c:numCache>
                <c:formatCode>###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ХАА6!$W$3:$Z$3</c:f>
              <c:numCache>
                <c:formatCode>#\ ##0.0</c:formatCode>
                <c:ptCount val="4"/>
                <c:pt idx="0" formatCode="###.0">
                  <c:v>465.8</c:v>
                </c:pt>
                <c:pt idx="1">
                  <c:v>5818.7</c:v>
                </c:pt>
                <c:pt idx="2">
                  <c:v>14358.6</c:v>
                </c:pt>
                <c:pt idx="3">
                  <c:v>17572.900000000001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8"/>
        <c:overlap val="-27"/>
        <c:axId val="579330616"/>
        <c:axId val="579355704"/>
      </c:barChart>
      <c:catAx>
        <c:axId val="579330616"/>
        <c:scaling>
          <c:orientation val="minMax"/>
        </c:scaling>
        <c:delete val="0"/>
        <c:axPos val="b"/>
        <c:numFmt formatCode="###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9355704"/>
        <c:crosses val="autoZero"/>
        <c:auto val="1"/>
        <c:lblAlgn val="ctr"/>
        <c:lblOffset val="100"/>
        <c:noMultiLvlLbl val="0"/>
      </c:catAx>
      <c:valAx>
        <c:axId val="579355704"/>
        <c:scaling>
          <c:orientation val="minMax"/>
        </c:scaling>
        <c:delete val="1"/>
        <c:axPos val="l"/>
        <c:numFmt formatCode="###.0" sourceLinked="1"/>
        <c:majorTickMark val="none"/>
        <c:minorTickMark val="none"/>
        <c:tickLblPos val="nextTo"/>
        <c:crossAx val="579330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 baseline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Үр </a:t>
            </a:r>
            <a:r>
              <a:rPr lang="mn-MN" sz="1200" b="1" baseline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тариа, </a:t>
            </a:r>
            <a:r>
              <a:rPr lang="mn-MN" sz="1200" b="1" baseline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тариалсан талбай /га-р</a:t>
            </a:r>
            <a:r>
              <a:rPr lang="mn-MN" sz="1200" b="1" baseline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/, 2016 оны 12 дугаар сарын байдлаар</a:t>
            </a:r>
            <a:endParaRPr lang="mn-MN" sz="1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2481762912113513"/>
          <c:y val="3.686634161068175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9331713356600264"/>
          <c:y val="0.31373748806425511"/>
          <c:w val="0.45186224109369238"/>
          <c:h val="0.63609963249907542"/>
        </c:manualLayout>
      </c:layout>
      <c:pieChart>
        <c:varyColors val="1"/>
        <c:ser>
          <c:idx val="0"/>
          <c:order val="0"/>
          <c:tx>
            <c:strRef>
              <c:f>ХАА6!$E$52</c:f>
              <c:strCache>
                <c:ptCount val="1"/>
                <c:pt idx="0">
                  <c:v>Тариалсан талбай га-р</c:v>
                </c:pt>
              </c:strCache>
            </c:strRef>
          </c:tx>
          <c:explosion val="5"/>
          <c:dPt>
            <c:idx val="0"/>
            <c:bubble3D val="0"/>
            <c:explosion val="7"/>
            <c:spPr>
              <a:solidFill>
                <a:schemeClr val="accent6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</c:spPr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1.4481094940886514E-2"/>
                  <c:y val="-0.3274696464903926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47331834847881"/>
                      <c:h val="0.14456153727806417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4900587607640401E-2"/>
                  <c:y val="4.116921682391811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3255846886766163"/>
                  <c:y val="4.69191233518297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024936763182455"/>
                      <c:h val="0.10155080539893543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ХАА6!$D$53:$D$55</c:f>
              <c:strCache>
                <c:ptCount val="3"/>
                <c:pt idx="0">
                  <c:v>Буудай</c:v>
                </c:pt>
                <c:pt idx="1">
                  <c:v>Арвай</c:v>
                </c:pt>
                <c:pt idx="2">
                  <c:v>Овъёос</c:v>
                </c:pt>
              </c:strCache>
            </c:strRef>
          </c:cat>
          <c:val>
            <c:numRef>
              <c:f>ХАА6!$E$53:$E$55</c:f>
              <c:numCache>
                <c:formatCode>General</c:formatCode>
                <c:ptCount val="3"/>
                <c:pt idx="0">
                  <c:v>8955</c:v>
                </c:pt>
                <c:pt idx="1">
                  <c:v>100</c:v>
                </c:pt>
                <c:pt idx="2">
                  <c:v>752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'2016'!$V$37</c:f>
              <c:strCache>
                <c:ptCount val="1"/>
                <c:pt idx="0">
                  <c:v>Өрх толгойлсон эх/ эцэг гишүүдийн тоо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3 129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3 940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3 765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3 231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3 203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3 233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3 209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'2016'!$W$36:$AC$36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'2016'!$W$37:$AC$37</c:f>
              <c:numCache>
                <c:formatCode>General</c:formatCode>
                <c:ptCount val="7"/>
                <c:pt idx="0">
                  <c:v>3129</c:v>
                </c:pt>
                <c:pt idx="1">
                  <c:v>3940</c:v>
                </c:pt>
                <c:pt idx="2">
                  <c:v>3765</c:v>
                </c:pt>
                <c:pt idx="3">
                  <c:v>3231</c:v>
                </c:pt>
                <c:pt idx="4">
                  <c:v>3203</c:v>
                </c:pt>
                <c:pt idx="5">
                  <c:v>3233</c:v>
                </c:pt>
                <c:pt idx="6">
                  <c:v>3209</c:v>
                </c:pt>
              </c:numCache>
            </c:numRef>
          </c:val>
        </c:ser>
        <c:ser>
          <c:idx val="1"/>
          <c:order val="1"/>
          <c:tx>
            <c:strRef>
              <c:f>'2016'!$V$38</c:f>
              <c:strCache>
                <c:ptCount val="1"/>
                <c:pt idx="0">
                  <c:v>Үүнээс: Эмэгтэй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111111111111117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1 845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888888888888897E-2"/>
                  <c:y val="4.629629629629674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2 118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666447944007005E-2"/>
                  <c:y val="1.388888888888893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2 216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111111111111117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2 206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6666666666666673E-2"/>
                  <c:y val="-4.243778136006674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2 125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6666666666666573E-2"/>
                  <c:y val="4.629629629629631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2 310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9444444444444445E-2"/>
                  <c:y val="-4.243778136006674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2 402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'2016'!$W$36:$AC$36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'2016'!$W$38:$AC$38</c:f>
              <c:numCache>
                <c:formatCode>General</c:formatCode>
                <c:ptCount val="7"/>
                <c:pt idx="0">
                  <c:v>1845</c:v>
                </c:pt>
                <c:pt idx="1">
                  <c:v>2118</c:v>
                </c:pt>
                <c:pt idx="2">
                  <c:v>2216</c:v>
                </c:pt>
                <c:pt idx="3">
                  <c:v>2206</c:v>
                </c:pt>
                <c:pt idx="4">
                  <c:v>2125</c:v>
                </c:pt>
                <c:pt idx="5">
                  <c:v>2310</c:v>
                </c:pt>
                <c:pt idx="6">
                  <c:v>2402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17187344"/>
        <c:axId val="617191656"/>
      </c:barChart>
      <c:catAx>
        <c:axId val="61718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617191656"/>
        <c:crosses val="autoZero"/>
        <c:auto val="1"/>
        <c:lblAlgn val="ctr"/>
        <c:lblOffset val="100"/>
        <c:noMultiLvlLbl val="0"/>
      </c:catAx>
      <c:valAx>
        <c:axId val="6171916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17187344"/>
        <c:crosses val="autoZero"/>
        <c:crossBetween val="between"/>
        <c:majorUnit val="1000"/>
      </c:valAx>
    </c:plotArea>
    <c:legend>
      <c:legendPos val="b"/>
      <c:overlay val="0"/>
      <c:txPr>
        <a:bodyPr/>
        <a:lstStyle/>
        <a:p>
          <a:pPr>
            <a:defRPr sz="900"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mn-MN" sz="1200" b="1" dirty="0">
                <a:latin typeface="Arial" pitchFamily="34" charset="0"/>
                <a:cs typeface="Arial" pitchFamily="34" charset="0"/>
              </a:rPr>
              <a:t>Ургац</a:t>
            </a:r>
            <a:r>
              <a:rPr lang="mn-MN" sz="1200" b="1" baseline="0" dirty="0">
                <a:latin typeface="Arial" pitchFamily="34" charset="0"/>
                <a:cs typeface="Arial" pitchFamily="34" charset="0"/>
              </a:rPr>
              <a:t> хураалт, тн-оор, 201</a:t>
            </a:r>
            <a:r>
              <a:rPr lang="en-US" sz="1200" b="1" baseline="0" dirty="0">
                <a:latin typeface="Arial" pitchFamily="34" charset="0"/>
                <a:cs typeface="Arial" pitchFamily="34" charset="0"/>
              </a:rPr>
              <a:t>6</a:t>
            </a:r>
            <a:r>
              <a:rPr lang="mn-MN" sz="1200" b="1" baseline="0" dirty="0">
                <a:latin typeface="Arial" pitchFamily="34" charset="0"/>
                <a:cs typeface="Arial" pitchFamily="34" charset="0"/>
              </a:rPr>
              <a:t> оны эхний </a:t>
            </a:r>
            <a:r>
              <a:rPr lang="en-US" sz="1200" b="1" baseline="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mn-MN" sz="1200" b="1" baseline="0" dirty="0" smtClean="0">
                <a:latin typeface="Arial" pitchFamily="34" charset="0"/>
                <a:cs typeface="Arial" pitchFamily="34" charset="0"/>
              </a:rPr>
              <a:t>2 дугаар </a:t>
            </a:r>
            <a:r>
              <a:rPr lang="mn-MN" sz="1200" b="1" baseline="0" dirty="0">
                <a:latin typeface="Arial" pitchFamily="34" charset="0"/>
                <a:cs typeface="Arial" pitchFamily="34" charset="0"/>
              </a:rPr>
              <a:t>сарын байдлаар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3476299958629204"/>
          <c:y val="2.118503585817535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790553893941552"/>
          <c:y val="0.1260774446509661"/>
          <c:w val="0.66237441250076301"/>
          <c:h val="0.8447931310440427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'XAA8'!$A$74:$A$86</c:f>
              <c:strCache>
                <c:ptCount val="13"/>
                <c:pt idx="0">
                  <c:v>Халзан</c:v>
                </c:pt>
                <c:pt idx="1">
                  <c:v>Баяндэлгэр</c:v>
                </c:pt>
                <c:pt idx="2">
                  <c:v>Түвшинширээ</c:v>
                </c:pt>
                <c:pt idx="3">
                  <c:v>Наран</c:v>
                </c:pt>
                <c:pt idx="4">
                  <c:v>Дарьганга</c:v>
                </c:pt>
                <c:pt idx="5">
                  <c:v>Онгон</c:v>
                </c:pt>
                <c:pt idx="6">
                  <c:v>Асгат</c:v>
                </c:pt>
                <c:pt idx="7">
                  <c:v>Уулбаян</c:v>
                </c:pt>
                <c:pt idx="8">
                  <c:v>Мөнххаан</c:v>
                </c:pt>
                <c:pt idx="9">
                  <c:v>Эрдэнэцагаан</c:v>
                </c:pt>
                <c:pt idx="10">
                  <c:v>Баруун-Урт</c:v>
                </c:pt>
                <c:pt idx="11">
                  <c:v>Сүхбаатар</c:v>
                </c:pt>
                <c:pt idx="12">
                  <c:v>Түмэнцогт</c:v>
                </c:pt>
              </c:strCache>
            </c:strRef>
          </c:cat>
          <c:val>
            <c:numRef>
              <c:f>'XAA8'!$B$74:$B$86</c:f>
              <c:numCache>
                <c:formatCode>0.00</c:formatCode>
                <c:ptCount val="13"/>
                <c:pt idx="0">
                  <c:v>5.98</c:v>
                </c:pt>
                <c:pt idx="1">
                  <c:v>11.91</c:v>
                </c:pt>
                <c:pt idx="2">
                  <c:v>13.8</c:v>
                </c:pt>
                <c:pt idx="3">
                  <c:v>18.8</c:v>
                </c:pt>
                <c:pt idx="4">
                  <c:v>32.599999999999994</c:v>
                </c:pt>
                <c:pt idx="5">
                  <c:v>39.5</c:v>
                </c:pt>
                <c:pt idx="6">
                  <c:v>42.212000000000003</c:v>
                </c:pt>
                <c:pt idx="7">
                  <c:v>45.841000000000001</c:v>
                </c:pt>
                <c:pt idx="8">
                  <c:v>51.5</c:v>
                </c:pt>
                <c:pt idx="9">
                  <c:v>65.650000000000006</c:v>
                </c:pt>
                <c:pt idx="10">
                  <c:v>375.46500000000003</c:v>
                </c:pt>
                <c:pt idx="11">
                  <c:v>982.8</c:v>
                </c:pt>
                <c:pt idx="12">
                  <c:v>1274.8599999999999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axId val="579333360"/>
        <c:axId val="579354136"/>
      </c:barChart>
      <c:catAx>
        <c:axId val="579333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9354136"/>
        <c:crosses val="autoZero"/>
        <c:auto val="1"/>
        <c:lblAlgn val="ctr"/>
        <c:lblOffset val="100"/>
        <c:noMultiLvlLbl val="0"/>
      </c:catAx>
      <c:valAx>
        <c:axId val="579354136"/>
        <c:scaling>
          <c:orientation val="minMax"/>
        </c:scaling>
        <c:delete val="1"/>
        <c:axPos val="b"/>
        <c:numFmt formatCode="0.00" sourceLinked="1"/>
        <c:majorTickMark val="none"/>
        <c:minorTickMark val="none"/>
        <c:tickLblPos val="nextTo"/>
        <c:crossAx val="579333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'XAA8'!$J$89:$J$96</c:f>
              <c:strCache>
                <c:ptCount val="8"/>
                <c:pt idx="0">
                  <c:v>Тэжээлийн ургамал</c:v>
                </c:pt>
                <c:pt idx="1">
                  <c:v>Бэлтгэсэн гар тэжээл</c:v>
                </c:pt>
                <c:pt idx="2">
                  <c:v>Хүнсний ногоо</c:v>
                </c:pt>
                <c:pt idx="3">
                  <c:v>Техникийн ургамал</c:v>
                </c:pt>
                <c:pt idx="4">
                  <c:v>Төмс</c:v>
                </c:pt>
                <c:pt idx="5">
                  <c:v>Үр тариа</c:v>
                </c:pt>
                <c:pt idx="6">
                  <c:v>Бэлтгэсэн хужир шүү</c:v>
                </c:pt>
                <c:pt idx="7">
                  <c:v>Бэлтгэсэн өвс</c:v>
                </c:pt>
              </c:strCache>
            </c:strRef>
          </c:cat>
          <c:val>
            <c:numRef>
              <c:f>'XAA8'!$K$89:$K$96</c:f>
              <c:numCache>
                <c:formatCode>#\ ##0.0</c:formatCode>
                <c:ptCount val="8"/>
                <c:pt idx="0">
                  <c:v>0</c:v>
                </c:pt>
                <c:pt idx="1">
                  <c:v>229.4</c:v>
                </c:pt>
                <c:pt idx="2" formatCode="0.0">
                  <c:v>245.76</c:v>
                </c:pt>
                <c:pt idx="3">
                  <c:v>380</c:v>
                </c:pt>
                <c:pt idx="4">
                  <c:v>514.55799999999999</c:v>
                </c:pt>
                <c:pt idx="5">
                  <c:v>1820.6</c:v>
                </c:pt>
                <c:pt idx="6">
                  <c:v>3732.4</c:v>
                </c:pt>
                <c:pt idx="7">
                  <c:v>49235.999999999993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3"/>
        <c:axId val="579360016"/>
        <c:axId val="579359232"/>
      </c:barChart>
      <c:catAx>
        <c:axId val="579360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9359232"/>
        <c:crosses val="autoZero"/>
        <c:auto val="1"/>
        <c:lblAlgn val="ctr"/>
        <c:lblOffset val="100"/>
        <c:noMultiLvlLbl val="0"/>
      </c:catAx>
      <c:valAx>
        <c:axId val="579359232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579360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161066234550212E-2"/>
          <c:y val="4.6296288823372271E-2"/>
          <c:w val="0.97880003499737778"/>
          <c:h val="0.75853752674497466"/>
        </c:manualLayout>
      </c:layout>
      <c:lineChart>
        <c:grouping val="standard"/>
        <c:varyColors val="0"/>
        <c:ser>
          <c:idx val="0"/>
          <c:order val="0"/>
          <c:tx>
            <c:strRef>
              <c:f>Sheet1!$A$5</c:f>
              <c:strCache>
                <c:ptCount val="1"/>
                <c:pt idx="0">
                  <c:v>Барилга угсралт, их засварын ажил</c:v>
                </c:pt>
              </c:strCache>
            </c:strRef>
          </c:tx>
          <c:spPr>
            <a:ln w="41275">
              <a:solidFill>
                <a:srgbClr val="C21029">
                  <a:alpha val="88000"/>
                </a:srgbClr>
              </a:solidFill>
            </a:ln>
          </c:spPr>
          <c:marker>
            <c:spPr>
              <a:solidFill>
                <a:srgbClr val="C21029"/>
              </a:solidFill>
            </c:spPr>
          </c:marker>
          <c:dLbls>
            <c:dLbl>
              <c:idx val="0"/>
              <c:layout>
                <c:manualLayout>
                  <c:x val="-6.4697609001406475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819971870604779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3755274261603373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7819971870604779E-2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Sheet1!$B$4:$E$4</c:f>
              <c:strCache>
                <c:ptCount val="4"/>
                <c:pt idx="0">
                  <c:v>2013.I-XII</c:v>
                </c:pt>
                <c:pt idx="1">
                  <c:v>2014.I-XII</c:v>
                </c:pt>
                <c:pt idx="2">
                  <c:v>2015.I-XII</c:v>
                </c:pt>
                <c:pt idx="3">
                  <c:v>2016.I-XII</c:v>
                </c:pt>
              </c:strCache>
            </c:strRef>
          </c:cat>
          <c:val>
            <c:numRef>
              <c:f>Sheet1!$B$5:$E$5</c:f>
              <c:numCache>
                <c:formatCode>General</c:formatCode>
                <c:ptCount val="4"/>
                <c:pt idx="0">
                  <c:v>19.8</c:v>
                </c:pt>
                <c:pt idx="1">
                  <c:v>104.3</c:v>
                </c:pt>
                <c:pt idx="2">
                  <c:v>42.4</c:v>
                </c:pt>
                <c:pt idx="3">
                  <c:v>17.399999999999999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Sheet1!$A$6</c:f>
              <c:strCache>
                <c:ptCount val="1"/>
                <c:pt idx="0">
                  <c:v>Үүнээс: Орон нутгийн барилгын байгууллага</c:v>
                </c:pt>
              </c:strCache>
            </c:strRef>
          </c:tx>
          <c:spPr>
            <a:ln w="41275">
              <a:solidFill>
                <a:srgbClr val="00B0F0"/>
              </a:solidFill>
            </a:ln>
          </c:spPr>
          <c:marker>
            <c:spPr>
              <a:solidFill>
                <a:srgbClr val="00B0F0"/>
              </a:solidFill>
            </c:spPr>
          </c:marker>
          <c:dLbls>
            <c:dLbl>
              <c:idx val="0"/>
              <c:layout>
                <c:manualLayout>
                  <c:x val="-5.6149170759387468E-2"/>
                  <c:y val="-1.54516792323509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2194092827004218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5316455696202531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2452643541087157E-2"/>
                  <c:y val="2.06141192597669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Sheet1!$B$4:$E$4</c:f>
              <c:strCache>
                <c:ptCount val="4"/>
                <c:pt idx="0">
                  <c:v>2013.I-XII</c:v>
                </c:pt>
                <c:pt idx="1">
                  <c:v>2014.I-XII</c:v>
                </c:pt>
                <c:pt idx="2">
                  <c:v>2015.I-XII</c:v>
                </c:pt>
                <c:pt idx="3">
                  <c:v>2016.I-XII</c:v>
                </c:pt>
              </c:strCache>
            </c:strRef>
          </c:cat>
          <c:val>
            <c:numRef>
              <c:f>Sheet1!$B$6:$E$6</c:f>
              <c:numCache>
                <c:formatCode>General</c:formatCode>
                <c:ptCount val="4"/>
                <c:pt idx="0">
                  <c:v>3.8</c:v>
                </c:pt>
                <c:pt idx="1">
                  <c:v>8.4</c:v>
                </c:pt>
                <c:pt idx="2">
                  <c:v>5.7</c:v>
                </c:pt>
                <c:pt idx="3">
                  <c:v>6.6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Sheet1!$A$7</c:f>
              <c:strCache>
                <c:ptCount val="1"/>
                <c:pt idx="0">
                  <c:v>              Бусад барилгын байгууллага</c:v>
                </c:pt>
              </c:strCache>
            </c:strRef>
          </c:tx>
          <c:spPr>
            <a:ln w="41275">
              <a:solidFill>
                <a:srgbClr val="412BE1"/>
              </a:solidFill>
            </a:ln>
          </c:spPr>
          <c:marker>
            <c:spPr>
              <a:solidFill>
                <a:srgbClr val="412BE1"/>
              </a:solidFill>
            </c:spPr>
          </c:marker>
          <c:dLbls>
            <c:dLbl>
              <c:idx val="0"/>
              <c:layout>
                <c:manualLayout>
                  <c:x val="-2.5784981079534162E-17"/>
                  <c:y val="-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5007032348804502E-2"/>
                  <c:y val="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9071729957805907E-2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8171968617669323E-3"/>
                  <c:y val="-1.0445510623714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Sheet1!$B$4:$E$4</c:f>
              <c:strCache>
                <c:ptCount val="4"/>
                <c:pt idx="0">
                  <c:v>2013.I-XII</c:v>
                </c:pt>
                <c:pt idx="1">
                  <c:v>2014.I-XII</c:v>
                </c:pt>
                <c:pt idx="2">
                  <c:v>2015.I-XII</c:v>
                </c:pt>
                <c:pt idx="3">
                  <c:v>2016.I-XII</c:v>
                </c:pt>
              </c:strCache>
            </c:strRef>
          </c:cat>
          <c:val>
            <c:numRef>
              <c:f>Sheet1!$B$7:$E$7</c:f>
              <c:numCache>
                <c:formatCode>General</c:formatCode>
                <c:ptCount val="4"/>
                <c:pt idx="0" formatCode="0.0">
                  <c:v>16</c:v>
                </c:pt>
                <c:pt idx="1">
                  <c:v>95.899999999999991</c:v>
                </c:pt>
                <c:pt idx="2">
                  <c:v>36.699999999999996</c:v>
                </c:pt>
                <c:pt idx="3">
                  <c:v>10.799999999999999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7157552"/>
        <c:axId val="617163040"/>
      </c:lineChart>
      <c:catAx>
        <c:axId val="617157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617163040"/>
        <c:crosses val="autoZero"/>
        <c:auto val="1"/>
        <c:lblAlgn val="ctr"/>
        <c:lblOffset val="100"/>
        <c:noMultiLvlLbl val="0"/>
      </c:catAx>
      <c:valAx>
        <c:axId val="617163040"/>
        <c:scaling>
          <c:orientation val="minMax"/>
          <c:max val="120"/>
          <c:min val="2"/>
        </c:scaling>
        <c:delete val="1"/>
        <c:axPos val="l"/>
        <c:numFmt formatCode="General" sourceLinked="1"/>
        <c:majorTickMark val="none"/>
        <c:minorTickMark val="none"/>
        <c:tickLblPos val="nextTo"/>
        <c:crossAx val="617157552"/>
        <c:crosses val="autoZero"/>
        <c:crossBetween val="between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1.5076814692425141E-2"/>
          <c:y val="0.87952378196246317"/>
          <c:w val="0.97145210290240536"/>
          <c:h val="9.6109551509438243E-2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744614470361013E-2"/>
          <c:y val="0.22048216141170182"/>
          <c:w val="0.9798400435794582"/>
          <c:h val="0.559421412195042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Sheet1!$B$14</c:f>
              <c:strCache>
                <c:ptCount val="1"/>
                <c:pt idx="0">
                  <c:v>Тээсэн ачаа 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Sheet1!$C$13:$E$13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Sheet1!$C$14:$E$14</c:f>
              <c:numCache>
                <c:formatCode>General</c:formatCode>
                <c:ptCount val="3"/>
                <c:pt idx="0">
                  <c:v>174.6</c:v>
                </c:pt>
                <c:pt idx="1">
                  <c:v>180.4</c:v>
                </c:pt>
                <c:pt idx="2">
                  <c:v>230.8</c:v>
                </c:pt>
              </c:numCache>
            </c:numRef>
          </c:val>
        </c:ser>
        <c:ser>
          <c:idx val="1"/>
          <c:order val="1"/>
          <c:tx>
            <c:strRef>
              <c:f>Sheet1!$B$15</c:f>
              <c:strCache>
                <c:ptCount val="1"/>
                <c:pt idx="0">
                  <c:v>Зорчигч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Sheet1!$C$13:$E$13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Sheet1!$C$15:$E$15</c:f>
              <c:numCache>
                <c:formatCode>General</c:formatCode>
                <c:ptCount val="3"/>
                <c:pt idx="0">
                  <c:v>57.7</c:v>
                </c:pt>
                <c:pt idx="1">
                  <c:v>52.2</c:v>
                </c:pt>
                <c:pt idx="2">
                  <c:v>44.6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9312192"/>
        <c:axId val="579311800"/>
      </c:barChart>
      <c:catAx>
        <c:axId val="579312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579311800"/>
        <c:crosses val="autoZero"/>
        <c:auto val="1"/>
        <c:lblAlgn val="ctr"/>
        <c:lblOffset val="100"/>
        <c:noMultiLvlLbl val="0"/>
      </c:catAx>
      <c:valAx>
        <c:axId val="5793118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79312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491402012248469"/>
          <c:y val="0.87548054705237188"/>
          <c:w val="0.55919313210848642"/>
          <c:h val="9.2616984009257733E-2"/>
        </c:manualLayout>
      </c:layout>
      <c:overlay val="0"/>
      <c:txPr>
        <a:bodyPr/>
        <a:lstStyle/>
        <a:p>
          <a:pPr>
            <a:defRPr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7.7697520557112668E-2"/>
          <c:w val="1"/>
          <c:h val="0.685544092604740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Sheet1!$G$13</c:f>
              <c:strCache>
                <c:ptCount val="1"/>
                <c:pt idx="0">
                  <c:v>Ачаа эргэлт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numFmt formatCode="##\ ###.0" sourceLinked="0"/>
            <c:spPr>
              <a:ln>
                <a:noFill/>
              </a:ln>
            </c:spPr>
            <c:txPr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Sheet1!$H$12:$J$12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Sheet1!$H$13:$J$13</c:f>
              <c:numCache>
                <c:formatCode>0.0</c:formatCode>
                <c:ptCount val="3"/>
                <c:pt idx="0">
                  <c:v>43128.7</c:v>
                </c:pt>
                <c:pt idx="1">
                  <c:v>42506</c:v>
                </c:pt>
                <c:pt idx="2">
                  <c:v>49530.6</c:v>
                </c:pt>
              </c:numCache>
            </c:numRef>
          </c:val>
        </c:ser>
        <c:ser>
          <c:idx val="1"/>
          <c:order val="1"/>
          <c:tx>
            <c:strRef>
              <c:f>Sheet1!$G$14</c:f>
              <c:strCache>
                <c:ptCount val="1"/>
                <c:pt idx="0">
                  <c:v>Зорчигч эргэлт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895602078793859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3186735959795326E-3"/>
                  <c:y val="5.25937410963351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4780103939692984E-3"/>
                  <c:y val="-5.25937410963351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#\ ###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Sheet1!$H$12:$J$12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Sheet1!$H$14:$J$14</c:f>
              <c:numCache>
                <c:formatCode>0.0</c:formatCode>
                <c:ptCount val="3"/>
                <c:pt idx="0">
                  <c:v>29595.599999999999</c:v>
                </c:pt>
                <c:pt idx="1">
                  <c:v>29927</c:v>
                </c:pt>
                <c:pt idx="2">
                  <c:v>20191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579311016"/>
        <c:axId val="579310624"/>
      </c:barChart>
      <c:catAx>
        <c:axId val="579311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579310624"/>
        <c:crosses val="autoZero"/>
        <c:auto val="1"/>
        <c:lblAlgn val="ctr"/>
        <c:lblOffset val="100"/>
        <c:noMultiLvlLbl val="0"/>
      </c:catAx>
      <c:valAx>
        <c:axId val="57931062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579311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3807084152004451"/>
          <c:y val="0.86451881180844059"/>
          <c:w val="0.65359580052493438"/>
          <c:h val="0.13525727956401476"/>
        </c:manualLayout>
      </c:layout>
      <c:overlay val="0"/>
      <c:txPr>
        <a:bodyPr/>
        <a:lstStyle/>
        <a:p>
          <a:pPr>
            <a:defRPr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3846153846154E-2"/>
          <c:y val="0"/>
          <c:w val="0.93888888888888888"/>
          <c:h val="0.821013666395148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holboo!$J$3</c:f>
              <c:strCache>
                <c:ptCount val="1"/>
                <c:pt idx="0">
                  <c:v>Нийт орлого</c:v>
                </c:pt>
              </c:strCache>
            </c:strRef>
          </c:tx>
          <c:spPr>
            <a:solidFill>
              <a:srgbClr val="140AE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holboo!$K$2:$N$2</c:f>
              <c:strCache>
                <c:ptCount val="4"/>
                <c:pt idx="0">
                  <c:v>2013.I-XII</c:v>
                </c:pt>
                <c:pt idx="1">
                  <c:v>2014.I-XII</c:v>
                </c:pt>
                <c:pt idx="2">
                  <c:v>2015.I-XII</c:v>
                </c:pt>
                <c:pt idx="3">
                  <c:v>2016.I-XII</c:v>
                </c:pt>
              </c:strCache>
            </c:strRef>
          </c:cat>
          <c:val>
            <c:numRef>
              <c:f>holboo!$K$3:$N$3</c:f>
              <c:numCache>
                <c:formatCode>#\ ##0.0</c:formatCode>
                <c:ptCount val="4"/>
                <c:pt idx="0">
                  <c:v>484</c:v>
                </c:pt>
                <c:pt idx="1">
                  <c:v>565.69999999999993</c:v>
                </c:pt>
                <c:pt idx="2">
                  <c:v>470</c:v>
                </c:pt>
                <c:pt idx="3">
                  <c:v>483</c:v>
                </c:pt>
              </c:numCache>
            </c:numRef>
          </c:val>
        </c:ser>
        <c:ser>
          <c:idx val="1"/>
          <c:order val="1"/>
          <c:tx>
            <c:strRef>
              <c:f>holboo!$J$4</c:f>
              <c:strCache>
                <c:ptCount val="1"/>
                <c:pt idx="0">
                  <c:v>Үүнээс: Хүн амын орлого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holboo!$K$2:$N$2</c:f>
              <c:strCache>
                <c:ptCount val="4"/>
                <c:pt idx="0">
                  <c:v>2013.I-XII</c:v>
                </c:pt>
                <c:pt idx="1">
                  <c:v>2014.I-XII</c:v>
                </c:pt>
                <c:pt idx="2">
                  <c:v>2015.I-XII</c:v>
                </c:pt>
                <c:pt idx="3">
                  <c:v>2016.I-XII</c:v>
                </c:pt>
              </c:strCache>
            </c:strRef>
          </c:cat>
          <c:val>
            <c:numRef>
              <c:f>holboo!$K$4:$N$4</c:f>
              <c:numCache>
                <c:formatCode>#\ ##0.0</c:formatCode>
                <c:ptCount val="4"/>
                <c:pt idx="0">
                  <c:v>188</c:v>
                </c:pt>
                <c:pt idx="1">
                  <c:v>202.7</c:v>
                </c:pt>
                <c:pt idx="2">
                  <c:v>113.4</c:v>
                </c:pt>
                <c:pt idx="3">
                  <c:v>92.4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9309840"/>
        <c:axId val="579355312"/>
      </c:barChart>
      <c:lineChart>
        <c:grouping val="standard"/>
        <c:varyColors val="0"/>
        <c:ser>
          <c:idx val="2"/>
          <c:order val="2"/>
          <c:tx>
            <c:strRef>
              <c:f>holboo!$J$5</c:f>
              <c:strCache>
                <c:ptCount val="1"/>
                <c:pt idx="0">
                  <c:v>Телефон цэг</c:v>
                </c:pt>
              </c:strCache>
            </c:strRef>
          </c:tx>
          <c:spPr>
            <a:ln w="15875" cap="rnd">
              <a:solidFill>
                <a:srgbClr val="00B05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Lbls>
            <c:dLbl>
              <c:idx val="0"/>
              <c:layout>
                <c:manualLayout>
                  <c:x val="-9.5555555555555574E-2"/>
                  <c:y val="-8.30737279335410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222222222222222E-3"/>
                  <c:y val="-6.2305295950155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7777777777777778E-2"/>
                  <c:y val="-7.0612668743509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3333333333333334E-2"/>
                  <c:y val="-5.8151609553478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holboo!$K$2:$N$2</c:f>
              <c:strCache>
                <c:ptCount val="4"/>
                <c:pt idx="0">
                  <c:v>2013.I-XII</c:v>
                </c:pt>
                <c:pt idx="1">
                  <c:v>2014.I-XII</c:v>
                </c:pt>
                <c:pt idx="2">
                  <c:v>2015.I-XII</c:v>
                </c:pt>
                <c:pt idx="3">
                  <c:v>2016.I-XII</c:v>
                </c:pt>
              </c:strCache>
            </c:strRef>
          </c:cat>
          <c:val>
            <c:numRef>
              <c:f>holboo!$K$5:$N$5</c:f>
              <c:numCache>
                <c:formatCode>#\ ##0</c:formatCode>
                <c:ptCount val="4"/>
                <c:pt idx="0">
                  <c:v>800</c:v>
                </c:pt>
                <c:pt idx="1">
                  <c:v>660</c:v>
                </c:pt>
                <c:pt idx="2">
                  <c:v>570</c:v>
                </c:pt>
                <c:pt idx="3">
                  <c:v>557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9309840"/>
        <c:axId val="579355312"/>
      </c:lineChart>
      <c:catAx>
        <c:axId val="579309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9355312"/>
        <c:crosses val="autoZero"/>
        <c:auto val="1"/>
        <c:lblAlgn val="ctr"/>
        <c:lblOffset val="100"/>
        <c:noMultiLvlLbl val="0"/>
      </c:catAx>
      <c:valAx>
        <c:axId val="57935531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579309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543420654149002"/>
          <c:y val="0.90882854596446472"/>
          <c:w val="0.54272120432061377"/>
          <c:h val="6.62493356554729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'2016'!$V$60</c:f>
              <c:strCache>
                <c:ptCount val="1"/>
                <c:pt idx="0">
                  <c:v>Хөгжлийн бэрхшээлтэй иргэдийн тоо</c:v>
                </c:pt>
              </c:strCache>
            </c:strRef>
          </c:tx>
          <c:invertIfNegative val="0"/>
          <c:dLbls>
            <c:numFmt formatCode="#\ 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'2016'!$W$59:$AG$59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'2016'!$W$60:$AG$60</c:f>
              <c:numCache>
                <c:formatCode>General</c:formatCode>
                <c:ptCount val="11"/>
                <c:pt idx="0">
                  <c:v>1768</c:v>
                </c:pt>
                <c:pt idx="1">
                  <c:v>1629</c:v>
                </c:pt>
                <c:pt idx="2">
                  <c:v>1988</c:v>
                </c:pt>
                <c:pt idx="3">
                  <c:v>2220</c:v>
                </c:pt>
                <c:pt idx="4">
                  <c:v>2248</c:v>
                </c:pt>
                <c:pt idx="5">
                  <c:v>2516</c:v>
                </c:pt>
                <c:pt idx="6">
                  <c:v>2599</c:v>
                </c:pt>
                <c:pt idx="7">
                  <c:v>2663</c:v>
                </c:pt>
                <c:pt idx="8">
                  <c:v>2665</c:v>
                </c:pt>
                <c:pt idx="9">
                  <c:v>2696</c:v>
                </c:pt>
                <c:pt idx="10">
                  <c:v>2649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617148144"/>
        <c:axId val="617154024"/>
      </c:barChart>
      <c:catAx>
        <c:axId val="61714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617154024"/>
        <c:crosses val="autoZero"/>
        <c:auto val="1"/>
        <c:lblAlgn val="ctr"/>
        <c:lblOffset val="100"/>
        <c:noMultiLvlLbl val="0"/>
      </c:catAx>
      <c:valAx>
        <c:axId val="617154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1714814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154319995714821E-2"/>
          <c:y val="4.6962879640045056E-4"/>
          <c:w val="0.95842171514274999"/>
          <c:h val="0.7210133108361455"/>
        </c:manualLayout>
      </c:layout>
      <c:lineChart>
        <c:grouping val="standard"/>
        <c:varyColors val="0"/>
        <c:ser>
          <c:idx val="0"/>
          <c:order val="0"/>
          <c:tx>
            <c:strRef>
              <c:f>ãýðëýëò!$A$4</c:f>
              <c:strCache>
                <c:ptCount val="1"/>
                <c:pt idx="0">
                  <c:v>гэрлэлт</c:v>
                </c:pt>
              </c:strCache>
            </c:strRef>
          </c:tx>
          <c:spPr>
            <a:ln w="25400" cap="flat" cmpd="sng" algn="ctr">
              <a:solidFill>
                <a:srgbClr val="0000FF"/>
              </a:solidFill>
              <a:prstDash val="solid"/>
            </a:ln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ymbol val="triang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1"/>
              <c:layout>
                <c:manualLayout>
                  <c:x val="-0.12896834324280892"/>
                  <c:y val="2.77779340082489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1383228882104025"/>
                  <c:y val="5.75398387701537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6847983287803372E-2"/>
                  <c:y val="-6.28308961379827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2250575820879533"/>
                  <c:y val="-3.968410198725268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1700680272108841E-2"/>
                  <c:y val="-5.75398387701536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108307890085168E-2"/>
                  <c:y val="4.77352830896137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5.7823129251700682E-2"/>
                  <c:y val="-4.46302024746907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4.2733408323959506E-2"/>
                  <c:y val="6.8223659542557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9474262145803201E-2"/>
                  <c:y val="-7.0512748406449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4.4217687074830057E-2"/>
                  <c:y val="4.1666666666666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ãýðëýëò!$H$3:$R$3</c:f>
              <c:numCache>
                <c:formatCode>###0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 formatCode="General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ãýðëýëò!$H$4:$R$4</c:f>
              <c:numCache>
                <c:formatCode>0.0</c:formatCode>
                <c:ptCount val="11"/>
                <c:pt idx="0">
                  <c:v>25.9</c:v>
                </c:pt>
                <c:pt idx="1">
                  <c:v>16.7</c:v>
                </c:pt>
                <c:pt idx="2">
                  <c:v>11.7</c:v>
                </c:pt>
                <c:pt idx="3">
                  <c:v>11.6</c:v>
                </c:pt>
                <c:pt idx="4">
                  <c:v>4.4000000000000004</c:v>
                </c:pt>
                <c:pt idx="5">
                  <c:v>5.5</c:v>
                </c:pt>
                <c:pt idx="6">
                  <c:v>6.499602802050986</c:v>
                </c:pt>
                <c:pt idx="7">
                  <c:v>7.7502767955998424</c:v>
                </c:pt>
                <c:pt idx="8">
                  <c:v>7.506966359297123</c:v>
                </c:pt>
                <c:pt idx="9">
                  <c:v>7.7104452437911979</c:v>
                </c:pt>
                <c:pt idx="10">
                  <c:v>6.2613613411432034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7184992"/>
        <c:axId val="617183032"/>
      </c:lineChart>
      <c:catAx>
        <c:axId val="617184992"/>
        <c:scaling>
          <c:orientation val="minMax"/>
        </c:scaling>
        <c:delete val="0"/>
        <c:axPos val="b"/>
        <c:numFmt formatCode="###0" sourceLinked="1"/>
        <c:majorTickMark val="out"/>
        <c:minorTickMark val="none"/>
        <c:tickLblPos val="low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en-US"/>
          </a:p>
        </c:txPr>
        <c:crossAx val="617183032"/>
        <c:crosses val="autoZero"/>
        <c:auto val="1"/>
        <c:lblAlgn val="ctr"/>
        <c:lblOffset val="100"/>
        <c:noMultiLvlLbl val="0"/>
      </c:catAx>
      <c:valAx>
        <c:axId val="617183032"/>
        <c:scaling>
          <c:orientation val="minMax"/>
          <c:max val="30"/>
        </c:scaling>
        <c:delete val="1"/>
        <c:axPos val="l"/>
        <c:majorGridlines>
          <c:spPr>
            <a:ln w="0">
              <a:solidFill>
                <a:sysClr val="window" lastClr="FFFFFF"/>
              </a:solidFill>
            </a:ln>
          </c:spPr>
        </c:majorGridlines>
        <c:numFmt formatCode="0.0" sourceLinked="1"/>
        <c:majorTickMark val="out"/>
        <c:minorTickMark val="none"/>
        <c:tickLblPos val="nextTo"/>
        <c:crossAx val="617184992"/>
        <c:crosses val="autoZero"/>
        <c:crossBetween val="between"/>
        <c:majorUnit val="5"/>
        <c:minorUnit val="0.4"/>
      </c:valAx>
    </c:plotArea>
    <c:legend>
      <c:legendPos val="b"/>
      <c:overlay val="0"/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bg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300245629308607E-2"/>
          <c:y val="0"/>
          <c:w val="0.92229946223129644"/>
          <c:h val="0.73363642588154743"/>
        </c:manualLayout>
      </c:layout>
      <c:lineChart>
        <c:grouping val="stacked"/>
        <c:varyColors val="0"/>
        <c:ser>
          <c:idx val="0"/>
          <c:order val="0"/>
          <c:tx>
            <c:strRef>
              <c:f>ãýðëýëò!$A$5</c:f>
              <c:strCache>
                <c:ptCount val="1"/>
                <c:pt idx="0">
                  <c:v>öóöëàëò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9"/>
              <c:layout>
                <c:manualLayout>
                  <c:x val="-7.0499370634674721E-2"/>
                  <c:y val="9.15523397413161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" sourceLinked="0"/>
            <c:spPr>
              <a:ln w="22225" cmpd="sng"/>
            </c:spPr>
            <c:txPr>
              <a:bodyPr rot="-720000" vert="horz"/>
              <a:lstStyle/>
              <a:p>
                <a:pPr algn="ctr">
                  <a:defRPr sz="1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ãýðëýëò!$H$3:$R$3</c:f>
              <c:numCache>
                <c:formatCode>###0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 formatCode="General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ãýðëýëò!$H$5:$R$5</c:f>
              <c:numCache>
                <c:formatCode>0.00</c:formatCode>
                <c:ptCount val="11"/>
                <c:pt idx="0">
                  <c:v>0.20912547528517111</c:v>
                </c:pt>
                <c:pt idx="1">
                  <c:v>0.22862804122925678</c:v>
                </c:pt>
                <c:pt idx="2">
                  <c:v>0.33857497554736288</c:v>
                </c:pt>
                <c:pt idx="3">
                  <c:v>0.4623294004512335</c:v>
                </c:pt>
                <c:pt idx="4">
                  <c:v>0.36624670377966595</c:v>
                </c:pt>
                <c:pt idx="5">
                  <c:v>0.60010911074740858</c:v>
                </c:pt>
                <c:pt idx="6">
                  <c:v>0.46941575792590456</c:v>
                </c:pt>
                <c:pt idx="7">
                  <c:v>0.64288010286081643</c:v>
                </c:pt>
                <c:pt idx="8">
                  <c:v>0.82629372104675591</c:v>
                </c:pt>
                <c:pt idx="9">
                  <c:v>0.75727587215806413</c:v>
                </c:pt>
                <c:pt idx="10">
                  <c:v>0.74059112637177671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7181856"/>
        <c:axId val="617185384"/>
      </c:lineChart>
      <c:catAx>
        <c:axId val="617181856"/>
        <c:scaling>
          <c:orientation val="minMax"/>
        </c:scaling>
        <c:delete val="0"/>
        <c:axPos val="b"/>
        <c:numFmt formatCode="#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en-US"/>
          </a:p>
        </c:txPr>
        <c:crossAx val="617185384"/>
        <c:crosses val="autoZero"/>
        <c:auto val="1"/>
        <c:lblAlgn val="ctr"/>
        <c:lblOffset val="100"/>
        <c:noMultiLvlLbl val="0"/>
      </c:catAx>
      <c:valAx>
        <c:axId val="617185384"/>
        <c:scaling>
          <c:orientation val="minMax"/>
          <c:max val="1.2"/>
          <c:min val="0.1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0.00" sourceLinked="1"/>
        <c:majorTickMark val="out"/>
        <c:minorTickMark val="none"/>
        <c:tickLblPos val="nextTo"/>
        <c:crossAx val="617181856"/>
        <c:crosses val="autoZero"/>
        <c:crossBetween val="between"/>
      </c:valAx>
      <c:spPr>
        <a:ln>
          <a:noFill/>
        </a:ln>
      </c:spPr>
    </c:plotArea>
    <c:legend>
      <c:legendPos val="b"/>
      <c:layout>
        <c:manualLayout>
          <c:xMode val="edge"/>
          <c:yMode val="edge"/>
          <c:x val="0.41411044007848535"/>
          <c:y val="0.86727604701586214"/>
          <c:w val="0.21132706333179041"/>
          <c:h val="0.13272395298413786"/>
        </c:manualLayout>
      </c:layout>
      <c:overlay val="1"/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 Mon"/>
              <a:ea typeface="Arial Mon"/>
              <a:cs typeface="Arial Mon"/>
            </a:defRPr>
          </a:pPr>
          <a:endParaRPr lang="en-US"/>
        </a:p>
      </c:txPr>
    </c:legend>
    <c:plotVisOnly val="1"/>
    <c:dispBlanksAs val="zero"/>
    <c:showDLblsOverMax val="0"/>
  </c:chart>
  <c:spPr>
    <a:ln>
      <a:solidFill>
        <a:schemeClr val="bg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476509186351705E-2"/>
          <c:y val="3.4050382877398059E-3"/>
          <c:w val="0.96750577427821527"/>
          <c:h val="0.68824580811696068"/>
        </c:manualLayout>
      </c:layout>
      <c:lineChart>
        <c:grouping val="standard"/>
        <c:varyColors val="0"/>
        <c:ser>
          <c:idx val="0"/>
          <c:order val="0"/>
          <c:tx>
            <c:strRef>
              <c:f>ãýðëýëò!$A$6</c:f>
              <c:strCache>
                <c:ptCount val="1"/>
                <c:pt idx="0">
                  <c:v>үрчлэлт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diamond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3.5420619860847574E-2"/>
                  <c:y val="-3.85674931129476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3092650918635183E-2"/>
                  <c:y val="-9.27793578843120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1375328083989532E-2"/>
                  <c:y val="4.89040874494562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3010752688172046E-2"/>
                  <c:y val="-4.95867768595041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6223884514435693E-2"/>
                  <c:y val="8.6462120491220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7950664136622389E-2"/>
                  <c:y val="-4.95867768595041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1967060367454068E-2"/>
                  <c:y val="8.46928710930124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8333333333333333E-2"/>
                  <c:y val="-5.7548436600805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6666666666666668E-2"/>
                  <c:y val="8.33274173741902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6666666666666666E-2"/>
                  <c:y val="-4.4759895133960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ãýðëýëò!$H$3:$R$3</c:f>
              <c:numCache>
                <c:formatCode>###0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 formatCode="General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ãýðëýëò!$H$6:$R$6</c:f>
              <c:numCache>
                <c:formatCode>0.00</c:formatCode>
                <c:ptCount val="11"/>
                <c:pt idx="0">
                  <c:v>0.7414448669201521</c:v>
                </c:pt>
                <c:pt idx="1">
                  <c:v>0.78114580753329399</c:v>
                </c:pt>
                <c:pt idx="2">
                  <c:v>0.63953050936724098</c:v>
                </c:pt>
                <c:pt idx="3">
                  <c:v>1.0171246809927137</c:v>
                </c:pt>
                <c:pt idx="4">
                  <c:v>0.93392909463814822</c:v>
                </c:pt>
                <c:pt idx="5">
                  <c:v>0.96381160210947447</c:v>
                </c:pt>
                <c:pt idx="6">
                  <c:v>0.75828699357261498</c:v>
                </c:pt>
                <c:pt idx="7">
                  <c:v>0.82145790921104322</c:v>
                </c:pt>
                <c:pt idx="8">
                  <c:v>0.7032286987631966</c:v>
                </c:pt>
                <c:pt idx="9">
                  <c:v>0.72285424160542489</c:v>
                </c:pt>
                <c:pt idx="10">
                  <c:v>0.45445364572813574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17178720"/>
        <c:axId val="617185776"/>
      </c:lineChart>
      <c:catAx>
        <c:axId val="617178720"/>
        <c:scaling>
          <c:orientation val="minMax"/>
        </c:scaling>
        <c:delete val="0"/>
        <c:axPos val="b"/>
        <c:numFmt formatCode="###0" sourceLinked="1"/>
        <c:majorTickMark val="none"/>
        <c:minorTickMark val="out"/>
        <c:tickLblPos val="low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en-US"/>
          </a:p>
        </c:txPr>
        <c:crossAx val="617185776"/>
        <c:crosses val="autoZero"/>
        <c:auto val="1"/>
        <c:lblAlgn val="ctr"/>
        <c:lblOffset val="100"/>
        <c:noMultiLvlLbl val="0"/>
      </c:catAx>
      <c:valAx>
        <c:axId val="617185776"/>
        <c:scaling>
          <c:orientation val="minMax"/>
          <c:max val="1.2"/>
          <c:min val="0.2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0.00" sourceLinked="1"/>
        <c:majorTickMark val="none"/>
        <c:minorTickMark val="out"/>
        <c:tickLblPos val="low"/>
        <c:crossAx val="617178720"/>
        <c:crosses val="autoZero"/>
        <c:crossBetween val="between"/>
        <c:majorUnit val="0.2"/>
        <c:minorUnit val="0.2"/>
      </c:valAx>
      <c:spPr>
        <a:noFill/>
        <a:ln>
          <a:solidFill>
            <a:sysClr val="window" lastClr="FFFFFF"/>
          </a:solidFill>
        </a:ln>
      </c:spPr>
    </c:plotArea>
    <c:legend>
      <c:legendPos val="b"/>
      <c:overlay val="0"/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/>
      </a:solidFill>
    </a:ln>
  </c:spPr>
  <c:txPr>
    <a:bodyPr/>
    <a:lstStyle/>
    <a:p>
      <a:pPr>
        <a:defRPr sz="100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E90193-D3B5-4517-92F5-A7D6798999FB}" type="doc">
      <dgm:prSet loTypeId="urn:microsoft.com/office/officeart/2005/8/layout/arrow2" loCatId="process" qsTypeId="urn:microsoft.com/office/officeart/2005/8/quickstyle/simple1" qsCatId="simple" csTypeId="urn:microsoft.com/office/officeart/2005/8/colors/accent5_4" csCatId="accent5" phldr="1"/>
      <dgm:spPr/>
    </dgm:pt>
    <dgm:pt modelId="{EC592E08-09AA-4F12-804B-39D90CE5CE94}">
      <dgm:prSet phldrT="[Text]" custT="1"/>
      <dgm:spPr/>
      <dgm:t>
        <a:bodyPr/>
        <a:lstStyle/>
        <a:p>
          <a:r>
            <a:rPr lang="mn-MN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259.6</a:t>
          </a:r>
        </a:p>
        <a:p>
          <a:r>
            <a:rPr lang="mn-MN" sz="1200" b="1" dirty="0" smtClean="0">
              <a:latin typeface="Arial" pitchFamily="34" charset="0"/>
              <a:cs typeface="Arial" pitchFamily="34" charset="0"/>
            </a:rPr>
            <a:t> </a:t>
          </a:r>
          <a:endParaRPr lang="en-US" sz="1200" b="1" dirty="0">
            <a:latin typeface="Arial" pitchFamily="34" charset="0"/>
            <a:cs typeface="Arial" pitchFamily="34" charset="0"/>
          </a:endParaRPr>
        </a:p>
      </dgm:t>
    </dgm:pt>
    <dgm:pt modelId="{E50DB22D-F045-4CC1-A185-6F0442BEFECE}" type="par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30E73008-E5BE-48AE-AD81-CFDD2FC0B5E4}" type="sib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0DAA601A-C80C-437B-B111-FA120CE45348}">
      <dgm:prSet phldrT="[Text]" custT="1"/>
      <dgm:spPr/>
      <dgm:t>
        <a:bodyPr/>
        <a:lstStyle/>
        <a:p>
          <a:r>
            <a:rPr lang="mn-MN" sz="1200" b="1" i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274.6</a:t>
          </a:r>
          <a:endParaRPr lang="en-US" sz="1200" b="1" i="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8F579145-8BE7-41BE-A125-CAEB92DF952A}" type="par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8A6D2AC5-0F26-43FF-B8CF-95EB85AD7312}" type="sib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6252CB48-6C5F-46E9-943E-6E025E15A46D}" type="pres">
      <dgm:prSet presAssocID="{A0E90193-D3B5-4517-92F5-A7D6798999FB}" presName="arrowDiagram" presStyleCnt="0">
        <dgm:presLayoutVars>
          <dgm:chMax val="5"/>
          <dgm:dir/>
          <dgm:resizeHandles val="exact"/>
        </dgm:presLayoutVars>
      </dgm:prSet>
      <dgm:spPr/>
    </dgm:pt>
    <dgm:pt modelId="{101DB3A2-F7E0-4FF1-975D-A36B85664807}" type="pres">
      <dgm:prSet presAssocID="{A0E90193-D3B5-4517-92F5-A7D6798999FB}" presName="arrow" presStyleLbl="bgShp" presStyleIdx="0" presStyleCnt="1" custScaleX="174107" custLinFactNeighborX="-44643" custLinFactNeighborY="-7143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E202EDEA-CF2B-40F3-875A-B6E1CE071879}" type="pres">
      <dgm:prSet presAssocID="{A0E90193-D3B5-4517-92F5-A7D6798999FB}" presName="arrowDiagram2" presStyleCnt="0"/>
      <dgm:spPr/>
    </dgm:pt>
    <dgm:pt modelId="{0F4F2D77-C207-4DBD-9225-AEB187478B26}" type="pres">
      <dgm:prSet presAssocID="{EC592E08-09AA-4F12-804B-39D90CE5CE94}" presName="bullet2a" presStyleLbl="node1" presStyleIdx="0" presStyleCnt="2"/>
      <dgm:spPr/>
    </dgm:pt>
    <dgm:pt modelId="{D1912CF3-2905-4969-A915-32B7AD1E3BBA}" type="pres">
      <dgm:prSet presAssocID="{EC592E08-09AA-4F12-804B-39D90CE5CE94}" presName="textBox2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3C55F0-F885-494C-B800-482FFE1F9977}" type="pres">
      <dgm:prSet presAssocID="{0DAA601A-C80C-437B-B111-FA120CE45348}" presName="bullet2b" presStyleLbl="node1" presStyleIdx="1" presStyleCnt="2" custLinFactNeighborX="-39583" custLinFactNeighborY="10417"/>
      <dgm:spPr>
        <a:solidFill>
          <a:schemeClr val="accent3">
            <a:lumMod val="50000"/>
          </a:schemeClr>
        </a:solidFill>
      </dgm:spPr>
    </dgm:pt>
    <dgm:pt modelId="{AD21D87E-9D30-4CBE-AC19-207F985D9D09}" type="pres">
      <dgm:prSet presAssocID="{0DAA601A-C80C-437B-B111-FA120CE45348}" presName="textBox2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09CDB0-9064-4C62-A56A-5FF36ECE130C}" type="presOf" srcId="{0DAA601A-C80C-437B-B111-FA120CE45348}" destId="{AD21D87E-9D30-4CBE-AC19-207F985D9D09}" srcOrd="0" destOrd="0" presId="urn:microsoft.com/office/officeart/2005/8/layout/arrow2"/>
    <dgm:cxn modelId="{5392C911-3259-485E-8D4F-31625B3978FD}" type="presOf" srcId="{EC592E08-09AA-4F12-804B-39D90CE5CE94}" destId="{D1912CF3-2905-4969-A915-32B7AD1E3BBA}" srcOrd="0" destOrd="0" presId="urn:microsoft.com/office/officeart/2005/8/layout/arrow2"/>
    <dgm:cxn modelId="{851FECF2-75B6-40E2-A6AF-CD1A1DCB0029}" type="presOf" srcId="{A0E90193-D3B5-4517-92F5-A7D6798999FB}" destId="{6252CB48-6C5F-46E9-943E-6E025E15A46D}" srcOrd="0" destOrd="0" presId="urn:microsoft.com/office/officeart/2005/8/layout/arrow2"/>
    <dgm:cxn modelId="{E1B873AB-0C17-4391-9D17-4DD4D60F0EDF}" srcId="{A0E90193-D3B5-4517-92F5-A7D6798999FB}" destId="{0DAA601A-C80C-437B-B111-FA120CE45348}" srcOrd="1" destOrd="0" parTransId="{8F579145-8BE7-41BE-A125-CAEB92DF952A}" sibTransId="{8A6D2AC5-0F26-43FF-B8CF-95EB85AD7312}"/>
    <dgm:cxn modelId="{1CAAE6DF-6FC5-4C38-8009-580009491AAB}" srcId="{A0E90193-D3B5-4517-92F5-A7D6798999FB}" destId="{EC592E08-09AA-4F12-804B-39D90CE5CE94}" srcOrd="0" destOrd="0" parTransId="{E50DB22D-F045-4CC1-A185-6F0442BEFECE}" sibTransId="{30E73008-E5BE-48AE-AD81-CFDD2FC0B5E4}"/>
    <dgm:cxn modelId="{40E5643C-66EF-4D34-BE71-6B931B33E879}" type="presParOf" srcId="{6252CB48-6C5F-46E9-943E-6E025E15A46D}" destId="{101DB3A2-F7E0-4FF1-975D-A36B85664807}" srcOrd="0" destOrd="0" presId="urn:microsoft.com/office/officeart/2005/8/layout/arrow2"/>
    <dgm:cxn modelId="{7677A182-0B5E-45F9-B4E6-D3348B9CC45B}" type="presParOf" srcId="{6252CB48-6C5F-46E9-943E-6E025E15A46D}" destId="{E202EDEA-CF2B-40F3-875A-B6E1CE071879}" srcOrd="1" destOrd="0" presId="urn:microsoft.com/office/officeart/2005/8/layout/arrow2"/>
    <dgm:cxn modelId="{AD521619-2EE4-491B-928A-93C685DF7A80}" type="presParOf" srcId="{E202EDEA-CF2B-40F3-875A-B6E1CE071879}" destId="{0F4F2D77-C207-4DBD-9225-AEB187478B26}" srcOrd="0" destOrd="0" presId="urn:microsoft.com/office/officeart/2005/8/layout/arrow2"/>
    <dgm:cxn modelId="{68A81663-93D5-4DBD-94D6-72B3B381352B}" type="presParOf" srcId="{E202EDEA-CF2B-40F3-875A-B6E1CE071879}" destId="{D1912CF3-2905-4969-A915-32B7AD1E3BBA}" srcOrd="1" destOrd="0" presId="urn:microsoft.com/office/officeart/2005/8/layout/arrow2"/>
    <dgm:cxn modelId="{6AC46769-78D0-4EA4-8AE2-C6A39E700A32}" type="presParOf" srcId="{E202EDEA-CF2B-40F3-875A-B6E1CE071879}" destId="{AE3C55F0-F885-494C-B800-482FFE1F9977}" srcOrd="2" destOrd="0" presId="urn:microsoft.com/office/officeart/2005/8/layout/arrow2"/>
    <dgm:cxn modelId="{FEBC1336-4AF5-4412-9F6E-08403A6EB283}" type="presParOf" srcId="{E202EDEA-CF2B-40F3-875A-B6E1CE071879}" destId="{AD21D87E-9D30-4CBE-AC19-207F985D9D09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E90193-D3B5-4517-92F5-A7D6798999FB}" type="doc">
      <dgm:prSet loTypeId="urn:microsoft.com/office/officeart/2009/3/layout/DescendingProcess" loCatId="process" qsTypeId="urn:microsoft.com/office/officeart/2009/2/quickstyle/3d8" qsCatId="3D" csTypeId="urn:microsoft.com/office/officeart/2005/8/colors/accent5_4" csCatId="accent5" phldr="1"/>
      <dgm:spPr>
        <a:scene3d>
          <a:camera prst="orthographicFront" zoom="82000"/>
          <a:lightRig rig="morning" dir="t">
            <a:rot lat="0" lon="0" rev="19800000"/>
          </a:lightRig>
        </a:scene3d>
      </dgm:spPr>
    </dgm:pt>
    <dgm:pt modelId="{EC592E08-09AA-4F12-804B-39D90CE5CE94}">
      <dgm:prSet phldrT="[Text]" custT="1"/>
      <dgm:spPr/>
      <dgm:t>
        <a:bodyPr/>
        <a:lstStyle/>
        <a:p>
          <a:r>
            <a:rPr lang="mn-MN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8</a:t>
          </a:r>
          <a:r>
            <a:rPr lang="en-US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.</a:t>
          </a:r>
          <a:r>
            <a:rPr lang="mn-MN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3</a:t>
          </a:r>
          <a:endParaRPr lang="en-US" sz="12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E50DB22D-F045-4CC1-A185-6F0442BEFECE}" type="par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30E73008-E5BE-48AE-AD81-CFDD2FC0B5E4}" type="sib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0DAA601A-C80C-437B-B111-FA120CE45348}">
      <dgm:prSet phldrT="[Text]" custT="1"/>
      <dgm:spPr/>
      <dgm:t>
        <a:bodyPr/>
        <a:lstStyle/>
        <a:p>
          <a:r>
            <a:rPr lang="mn-MN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7.9</a:t>
          </a:r>
          <a:endParaRPr lang="en-US" sz="12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8F579145-8BE7-41BE-A125-CAEB92DF952A}" type="par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8A6D2AC5-0F26-43FF-B8CF-95EB85AD7312}" type="sib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E3EF3A7D-57B3-475F-B56B-0B79580EAED0}" type="pres">
      <dgm:prSet presAssocID="{A0E90193-D3B5-4517-92F5-A7D6798999FB}" presName="Name0" presStyleCnt="0">
        <dgm:presLayoutVars>
          <dgm:chMax val="7"/>
          <dgm:chPref val="5"/>
        </dgm:presLayoutVars>
      </dgm:prSet>
      <dgm:spPr/>
    </dgm:pt>
    <dgm:pt modelId="{0CFAD3F6-CCCC-4EFA-BA95-A5A3D00B7814}" type="pres">
      <dgm:prSet presAssocID="{A0E90193-D3B5-4517-92F5-A7D6798999FB}" presName="arrowNode" presStyleLbl="node1" presStyleIdx="0" presStyleCnt="1" custAng="1003626" custScaleX="272727" custScaleY="100000" custLinFactNeighborX="11364" custLinFactNeighborY="3970"/>
      <dgm:spPr>
        <a:solidFill>
          <a:srgbClr val="FF0000"/>
        </a:solidFill>
        <a:sp3d extrusionH="349250" prstMaterial="matte">
          <a:bevelT w="95250" h="38100" prst="relaxedInset"/>
          <a:bevelB w="120650" h="57150" prst="relaxedInset"/>
          <a:contourClr>
            <a:schemeClr val="bg1"/>
          </a:contourClr>
        </a:sp3d>
      </dgm:spPr>
    </dgm:pt>
    <dgm:pt modelId="{1A69C104-DE5C-4C48-8F2C-5C1236445365}" type="pres">
      <dgm:prSet presAssocID="{EC592E08-09AA-4F12-804B-39D90CE5CE94}" presName="txNode1" presStyleLbl="revTx" presStyleIdx="0" presStyleCnt="2" custLinFactX="-40786" custLinFactNeighborX="-100000" custLinFactNeighborY="953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985EBF-7644-4FD9-96B9-4D3BDCBD7E2B}" type="pres">
      <dgm:prSet presAssocID="{0DAA601A-C80C-437B-B111-FA120CE45348}" presName="txNode2" presStyleLbl="revTx" presStyleIdx="1" presStyleCnt="2" custScaleX="78818" custScaleY="73834" custLinFactX="568" custLinFactY="-142770" custLinFactNeighborX="100000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778CC2-6AD7-42A2-AF91-C64AA3C17D58}" type="presOf" srcId="{A0E90193-D3B5-4517-92F5-A7D6798999FB}" destId="{E3EF3A7D-57B3-475F-B56B-0B79580EAED0}" srcOrd="0" destOrd="0" presId="urn:microsoft.com/office/officeart/2009/3/layout/DescendingProcess"/>
    <dgm:cxn modelId="{E1EE3E2F-E6F8-4781-BBC9-28EF30A6C5CC}" type="presOf" srcId="{0DAA601A-C80C-437B-B111-FA120CE45348}" destId="{B0985EBF-7644-4FD9-96B9-4D3BDCBD7E2B}" srcOrd="0" destOrd="0" presId="urn:microsoft.com/office/officeart/2009/3/layout/DescendingProcess"/>
    <dgm:cxn modelId="{A00C8C4D-64B7-4E3F-A102-4051FB8DECA3}" type="presOf" srcId="{EC592E08-09AA-4F12-804B-39D90CE5CE94}" destId="{1A69C104-DE5C-4C48-8F2C-5C1236445365}" srcOrd="0" destOrd="0" presId="urn:microsoft.com/office/officeart/2009/3/layout/DescendingProcess"/>
    <dgm:cxn modelId="{1CAAE6DF-6FC5-4C38-8009-580009491AAB}" srcId="{A0E90193-D3B5-4517-92F5-A7D6798999FB}" destId="{EC592E08-09AA-4F12-804B-39D90CE5CE94}" srcOrd="0" destOrd="0" parTransId="{E50DB22D-F045-4CC1-A185-6F0442BEFECE}" sibTransId="{30E73008-E5BE-48AE-AD81-CFDD2FC0B5E4}"/>
    <dgm:cxn modelId="{E1B873AB-0C17-4391-9D17-4DD4D60F0EDF}" srcId="{A0E90193-D3B5-4517-92F5-A7D6798999FB}" destId="{0DAA601A-C80C-437B-B111-FA120CE45348}" srcOrd="1" destOrd="0" parTransId="{8F579145-8BE7-41BE-A125-CAEB92DF952A}" sibTransId="{8A6D2AC5-0F26-43FF-B8CF-95EB85AD7312}"/>
    <dgm:cxn modelId="{F1F21AD8-326E-4990-BFD9-862D34941FBB}" type="presParOf" srcId="{E3EF3A7D-57B3-475F-B56B-0B79580EAED0}" destId="{0CFAD3F6-CCCC-4EFA-BA95-A5A3D00B7814}" srcOrd="0" destOrd="0" presId="urn:microsoft.com/office/officeart/2009/3/layout/DescendingProcess"/>
    <dgm:cxn modelId="{13068F4B-E1B3-4122-89B2-35E8F9005A87}" type="presParOf" srcId="{E3EF3A7D-57B3-475F-B56B-0B79580EAED0}" destId="{1A69C104-DE5C-4C48-8F2C-5C1236445365}" srcOrd="1" destOrd="0" presId="urn:microsoft.com/office/officeart/2009/3/layout/DescendingProcess"/>
    <dgm:cxn modelId="{2BBEBCE5-05D8-4961-9796-3729CA75708E}" type="presParOf" srcId="{E3EF3A7D-57B3-475F-B56B-0B79580EAED0}" destId="{B0985EBF-7644-4FD9-96B9-4D3BDCBD7E2B}" srcOrd="2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E90193-D3B5-4517-92F5-A7D6798999FB}" type="doc">
      <dgm:prSet loTypeId="urn:microsoft.com/office/officeart/2005/8/layout/arrow2" loCatId="process" qsTypeId="urn:microsoft.com/office/officeart/2005/8/quickstyle/simple1" qsCatId="simple" csTypeId="urn:microsoft.com/office/officeart/2005/8/colors/accent5_4" csCatId="accent5" phldr="1"/>
      <dgm:spPr/>
    </dgm:pt>
    <dgm:pt modelId="{EC592E08-09AA-4F12-804B-39D90CE5CE94}">
      <dgm:prSet phldrT="[Text]" custT="1"/>
      <dgm:spPr/>
      <dgm:t>
        <a:bodyPr/>
        <a:lstStyle/>
        <a:p>
          <a:r>
            <a:rPr lang="en-US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</a:t>
          </a:r>
          <a:r>
            <a:rPr lang="mn-MN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511.8</a:t>
          </a:r>
          <a:endParaRPr lang="en-US" sz="1200" b="1" dirty="0">
            <a:latin typeface="Arial" pitchFamily="34" charset="0"/>
            <a:cs typeface="Arial" pitchFamily="34" charset="0"/>
          </a:endParaRPr>
        </a:p>
      </dgm:t>
    </dgm:pt>
    <dgm:pt modelId="{E50DB22D-F045-4CC1-A185-6F0442BEFECE}" type="par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30E73008-E5BE-48AE-AD81-CFDD2FC0B5E4}" type="sib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0DAA601A-C80C-437B-B111-FA120CE45348}">
      <dgm:prSet phldrT="[Text]" custT="1"/>
      <dgm:spPr/>
      <dgm:t>
        <a:bodyPr/>
        <a:lstStyle/>
        <a:p>
          <a:r>
            <a:rPr lang="en-US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15</a:t>
          </a:r>
          <a:r>
            <a:rPr lang="mn-MN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4</a:t>
          </a:r>
          <a:r>
            <a:rPr lang="en-US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2</a:t>
          </a:r>
          <a:r>
            <a:rPr lang="mn-MN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.</a:t>
          </a:r>
          <a:r>
            <a:rPr lang="en-US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2</a:t>
          </a:r>
        </a:p>
        <a:p>
          <a:endParaRPr lang="en-US" sz="12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8F579145-8BE7-41BE-A125-CAEB92DF952A}" type="par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8A6D2AC5-0F26-43FF-B8CF-95EB85AD7312}" type="sib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6252CB48-6C5F-46E9-943E-6E025E15A46D}" type="pres">
      <dgm:prSet presAssocID="{A0E90193-D3B5-4517-92F5-A7D6798999FB}" presName="arrowDiagram" presStyleCnt="0">
        <dgm:presLayoutVars>
          <dgm:chMax val="5"/>
          <dgm:dir/>
          <dgm:resizeHandles val="exact"/>
        </dgm:presLayoutVars>
      </dgm:prSet>
      <dgm:spPr/>
    </dgm:pt>
    <dgm:pt modelId="{101DB3A2-F7E0-4FF1-975D-A36B85664807}" type="pres">
      <dgm:prSet presAssocID="{A0E90193-D3B5-4517-92F5-A7D6798999FB}" presName="arrow" presStyleLbl="bgShp" presStyleIdx="0" presStyleCnt="1" custScaleX="162500" custLinFactNeighborX="-17361" custLinFactNeighborY="-16667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E202EDEA-CF2B-40F3-875A-B6E1CE071879}" type="pres">
      <dgm:prSet presAssocID="{A0E90193-D3B5-4517-92F5-A7D6798999FB}" presName="arrowDiagram2" presStyleCnt="0"/>
      <dgm:spPr/>
    </dgm:pt>
    <dgm:pt modelId="{0F4F2D77-C207-4DBD-9225-AEB187478B26}" type="pres">
      <dgm:prSet presAssocID="{EC592E08-09AA-4F12-804B-39D90CE5CE94}" presName="bullet2a" presStyleLbl="node1" presStyleIdx="0" presStyleCnt="2"/>
      <dgm:spPr/>
    </dgm:pt>
    <dgm:pt modelId="{D1912CF3-2905-4969-A915-32B7AD1E3BBA}" type="pres">
      <dgm:prSet presAssocID="{EC592E08-09AA-4F12-804B-39D90CE5CE94}" presName="textBox2a" presStyleLbl="revTx" presStyleIdx="0" presStyleCnt="2" custScaleX="1564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3C55F0-F885-494C-B800-482FFE1F9977}" type="pres">
      <dgm:prSet presAssocID="{0DAA601A-C80C-437B-B111-FA120CE45348}" presName="bullet2b" presStyleLbl="node1" presStyleIdx="1" presStyleCnt="2" custLinFactNeighborX="-39583" custLinFactNeighborY="10417"/>
      <dgm:spPr>
        <a:solidFill>
          <a:schemeClr val="accent3">
            <a:lumMod val="50000"/>
          </a:schemeClr>
        </a:solidFill>
      </dgm:spPr>
    </dgm:pt>
    <dgm:pt modelId="{AD21D87E-9D30-4CBE-AC19-207F985D9D09}" type="pres">
      <dgm:prSet presAssocID="{0DAA601A-C80C-437B-B111-FA120CE45348}" presName="textBox2b" presStyleLbl="revTx" presStyleIdx="1" presStyleCnt="2" custScaleX="155385" custLinFactNeighborX="40000" custLinFactNeighborY="-7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67656F-97F9-4FC6-9311-9BE5956624BB}" type="presOf" srcId="{0DAA601A-C80C-437B-B111-FA120CE45348}" destId="{AD21D87E-9D30-4CBE-AC19-207F985D9D09}" srcOrd="0" destOrd="0" presId="urn:microsoft.com/office/officeart/2005/8/layout/arrow2"/>
    <dgm:cxn modelId="{A5598C48-C149-48B0-94B4-A63AFB114851}" type="presOf" srcId="{EC592E08-09AA-4F12-804B-39D90CE5CE94}" destId="{D1912CF3-2905-4969-A915-32B7AD1E3BBA}" srcOrd="0" destOrd="0" presId="urn:microsoft.com/office/officeart/2005/8/layout/arrow2"/>
    <dgm:cxn modelId="{5DEC256E-E121-4968-B143-2E46FEE7C257}" type="presOf" srcId="{A0E90193-D3B5-4517-92F5-A7D6798999FB}" destId="{6252CB48-6C5F-46E9-943E-6E025E15A46D}" srcOrd="0" destOrd="0" presId="urn:microsoft.com/office/officeart/2005/8/layout/arrow2"/>
    <dgm:cxn modelId="{E1B873AB-0C17-4391-9D17-4DD4D60F0EDF}" srcId="{A0E90193-D3B5-4517-92F5-A7D6798999FB}" destId="{0DAA601A-C80C-437B-B111-FA120CE45348}" srcOrd="1" destOrd="0" parTransId="{8F579145-8BE7-41BE-A125-CAEB92DF952A}" sibTransId="{8A6D2AC5-0F26-43FF-B8CF-95EB85AD7312}"/>
    <dgm:cxn modelId="{1CAAE6DF-6FC5-4C38-8009-580009491AAB}" srcId="{A0E90193-D3B5-4517-92F5-A7D6798999FB}" destId="{EC592E08-09AA-4F12-804B-39D90CE5CE94}" srcOrd="0" destOrd="0" parTransId="{E50DB22D-F045-4CC1-A185-6F0442BEFECE}" sibTransId="{30E73008-E5BE-48AE-AD81-CFDD2FC0B5E4}"/>
    <dgm:cxn modelId="{8CAF55CD-D397-4A3E-A502-CAAF16F13F06}" type="presParOf" srcId="{6252CB48-6C5F-46E9-943E-6E025E15A46D}" destId="{101DB3A2-F7E0-4FF1-975D-A36B85664807}" srcOrd="0" destOrd="0" presId="urn:microsoft.com/office/officeart/2005/8/layout/arrow2"/>
    <dgm:cxn modelId="{618D4753-DB69-4499-8E73-0AFC66A9A69B}" type="presParOf" srcId="{6252CB48-6C5F-46E9-943E-6E025E15A46D}" destId="{E202EDEA-CF2B-40F3-875A-B6E1CE071879}" srcOrd="1" destOrd="0" presId="urn:microsoft.com/office/officeart/2005/8/layout/arrow2"/>
    <dgm:cxn modelId="{3474FA42-F7DB-4432-88F6-350D9744C41C}" type="presParOf" srcId="{E202EDEA-CF2B-40F3-875A-B6E1CE071879}" destId="{0F4F2D77-C207-4DBD-9225-AEB187478B26}" srcOrd="0" destOrd="0" presId="urn:microsoft.com/office/officeart/2005/8/layout/arrow2"/>
    <dgm:cxn modelId="{8D538746-87BF-4798-944E-E6C9386A049C}" type="presParOf" srcId="{E202EDEA-CF2B-40F3-875A-B6E1CE071879}" destId="{D1912CF3-2905-4969-A915-32B7AD1E3BBA}" srcOrd="1" destOrd="0" presId="urn:microsoft.com/office/officeart/2005/8/layout/arrow2"/>
    <dgm:cxn modelId="{84E1753B-20AE-41B2-9713-6F817B704F4A}" type="presParOf" srcId="{E202EDEA-CF2B-40F3-875A-B6E1CE071879}" destId="{AE3C55F0-F885-494C-B800-482FFE1F9977}" srcOrd="2" destOrd="0" presId="urn:microsoft.com/office/officeart/2005/8/layout/arrow2"/>
    <dgm:cxn modelId="{D013AAF6-5507-498A-8F1A-2FF570B9035A}" type="presParOf" srcId="{E202EDEA-CF2B-40F3-875A-B6E1CE071879}" destId="{AD21D87E-9D30-4CBE-AC19-207F985D9D09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E90193-D3B5-4517-92F5-A7D6798999FB}" type="doc">
      <dgm:prSet loTypeId="urn:microsoft.com/office/officeart/2009/3/layout/DescendingProcess" loCatId="process" qsTypeId="urn:microsoft.com/office/officeart/2009/2/quickstyle/3d8" qsCatId="3D" csTypeId="urn:microsoft.com/office/officeart/2005/8/colors/accent5_4" csCatId="accent5" phldr="1"/>
      <dgm:spPr>
        <a:scene3d>
          <a:camera prst="orthographicFront" zoom="82000"/>
          <a:lightRig rig="morning" dir="t">
            <a:rot lat="0" lon="0" rev="19800000"/>
          </a:lightRig>
        </a:scene3d>
      </dgm:spPr>
    </dgm:pt>
    <dgm:pt modelId="{EC592E08-09AA-4F12-804B-39D90CE5CE94}">
      <dgm:prSet phldrT="[Text]" custT="1"/>
      <dgm:spPr/>
      <dgm:t>
        <a:bodyPr/>
        <a:lstStyle/>
        <a:p>
          <a:r>
            <a:rPr lang="mn-MN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214.5</a:t>
          </a:r>
          <a:endParaRPr lang="en-US" sz="12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E50DB22D-F045-4CC1-A185-6F0442BEFECE}" type="par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30E73008-E5BE-48AE-AD81-CFDD2FC0B5E4}" type="sib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0DAA601A-C80C-437B-B111-FA120CE45348}">
      <dgm:prSet phldrT="[Text]" custT="1"/>
      <dgm:spPr/>
      <dgm:t>
        <a:bodyPr/>
        <a:lstStyle/>
        <a:p>
          <a:r>
            <a:rPr lang="mn-MN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209.3</a:t>
          </a:r>
          <a:endParaRPr lang="en-US" sz="12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8F579145-8BE7-41BE-A125-CAEB92DF952A}" type="par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8A6D2AC5-0F26-43FF-B8CF-95EB85AD7312}" type="sib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E3EF3A7D-57B3-475F-B56B-0B79580EAED0}" type="pres">
      <dgm:prSet presAssocID="{A0E90193-D3B5-4517-92F5-A7D6798999FB}" presName="Name0" presStyleCnt="0">
        <dgm:presLayoutVars>
          <dgm:chMax val="7"/>
          <dgm:chPref val="5"/>
        </dgm:presLayoutVars>
      </dgm:prSet>
      <dgm:spPr/>
    </dgm:pt>
    <dgm:pt modelId="{0CFAD3F6-CCCC-4EFA-BA95-A5A3D00B7814}" type="pres">
      <dgm:prSet presAssocID="{A0E90193-D3B5-4517-92F5-A7D6798999FB}" presName="arrowNode" presStyleLbl="node1" presStyleIdx="0" presStyleCnt="1" custAng="1003626" custScaleX="272727" custScaleY="100000" custLinFactNeighborX="11364" custLinFactNeighborY="3970"/>
      <dgm:spPr>
        <a:solidFill>
          <a:srgbClr val="FF0000"/>
        </a:solidFill>
        <a:sp3d extrusionH="349250" prstMaterial="matte">
          <a:bevelT w="95250" h="38100" prst="relaxedInset"/>
          <a:bevelB w="120650" h="57150" prst="relaxedInset"/>
          <a:contourClr>
            <a:schemeClr val="bg1"/>
          </a:contourClr>
        </a:sp3d>
      </dgm:spPr>
    </dgm:pt>
    <dgm:pt modelId="{1A69C104-DE5C-4C48-8F2C-5C1236445365}" type="pres">
      <dgm:prSet presAssocID="{EC592E08-09AA-4F12-804B-39D90CE5CE94}" presName="txNode1" presStyleLbl="revTx" presStyleIdx="0" presStyleCnt="2" custLinFactX="-40786" custLinFactNeighborX="-100000" custLinFactNeighborY="953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985EBF-7644-4FD9-96B9-4D3BDCBD7E2B}" type="pres">
      <dgm:prSet presAssocID="{0DAA601A-C80C-437B-B111-FA120CE45348}" presName="txNode2" presStyleLbl="revTx" presStyleIdx="1" presStyleCnt="2" custScaleX="78818" custScaleY="73834" custLinFactX="568" custLinFactY="-142770" custLinFactNeighborX="100000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1CD526-0FC6-44F8-803E-D4F81A6319EF}" type="presOf" srcId="{EC592E08-09AA-4F12-804B-39D90CE5CE94}" destId="{1A69C104-DE5C-4C48-8F2C-5C1236445365}" srcOrd="0" destOrd="0" presId="urn:microsoft.com/office/officeart/2009/3/layout/DescendingProcess"/>
    <dgm:cxn modelId="{AB7FD855-2169-4A54-B87F-9353CADF9877}" type="presOf" srcId="{0DAA601A-C80C-437B-B111-FA120CE45348}" destId="{B0985EBF-7644-4FD9-96B9-4D3BDCBD7E2B}" srcOrd="0" destOrd="0" presId="urn:microsoft.com/office/officeart/2009/3/layout/DescendingProcess"/>
    <dgm:cxn modelId="{13031123-DBF9-4341-B8D0-22BEDECDA7CD}" type="presOf" srcId="{A0E90193-D3B5-4517-92F5-A7D6798999FB}" destId="{E3EF3A7D-57B3-475F-B56B-0B79580EAED0}" srcOrd="0" destOrd="0" presId="urn:microsoft.com/office/officeart/2009/3/layout/DescendingProcess"/>
    <dgm:cxn modelId="{1CAAE6DF-6FC5-4C38-8009-580009491AAB}" srcId="{A0E90193-D3B5-4517-92F5-A7D6798999FB}" destId="{EC592E08-09AA-4F12-804B-39D90CE5CE94}" srcOrd="0" destOrd="0" parTransId="{E50DB22D-F045-4CC1-A185-6F0442BEFECE}" sibTransId="{30E73008-E5BE-48AE-AD81-CFDD2FC0B5E4}"/>
    <dgm:cxn modelId="{E1B873AB-0C17-4391-9D17-4DD4D60F0EDF}" srcId="{A0E90193-D3B5-4517-92F5-A7D6798999FB}" destId="{0DAA601A-C80C-437B-B111-FA120CE45348}" srcOrd="1" destOrd="0" parTransId="{8F579145-8BE7-41BE-A125-CAEB92DF952A}" sibTransId="{8A6D2AC5-0F26-43FF-B8CF-95EB85AD7312}"/>
    <dgm:cxn modelId="{A7CDF543-8257-420F-994F-DF98BADFC028}" type="presParOf" srcId="{E3EF3A7D-57B3-475F-B56B-0B79580EAED0}" destId="{0CFAD3F6-CCCC-4EFA-BA95-A5A3D00B7814}" srcOrd="0" destOrd="0" presId="urn:microsoft.com/office/officeart/2009/3/layout/DescendingProcess"/>
    <dgm:cxn modelId="{7CA74D75-5B1F-4278-812F-B98CC1A07011}" type="presParOf" srcId="{E3EF3A7D-57B3-475F-B56B-0B79580EAED0}" destId="{1A69C104-DE5C-4C48-8F2C-5C1236445365}" srcOrd="1" destOrd="0" presId="urn:microsoft.com/office/officeart/2009/3/layout/DescendingProcess"/>
    <dgm:cxn modelId="{A84DF333-68E5-4B58-81A9-D0FE7FD30553}" type="presParOf" srcId="{E3EF3A7D-57B3-475F-B56B-0B79580EAED0}" destId="{B0985EBF-7644-4FD9-96B9-4D3BDCBD7E2B}" srcOrd="2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E90193-D3B5-4517-92F5-A7D6798999FB}" type="doc">
      <dgm:prSet loTypeId="urn:microsoft.com/office/officeart/2009/3/layout/DescendingProcess" loCatId="process" qsTypeId="urn:microsoft.com/office/officeart/2009/2/quickstyle/3d8" qsCatId="3D" csTypeId="urn:microsoft.com/office/officeart/2005/8/colors/accent5_4" csCatId="accent5" phldr="1"/>
      <dgm:spPr>
        <a:scene3d>
          <a:camera prst="orthographicFront" zoom="82000"/>
          <a:lightRig rig="morning" dir="t">
            <a:rot lat="0" lon="0" rev="19800000"/>
          </a:lightRig>
        </a:scene3d>
      </dgm:spPr>
    </dgm:pt>
    <dgm:pt modelId="{EC592E08-09AA-4F12-804B-39D90CE5CE94}">
      <dgm:prSet phldrT="[Text]" custT="1"/>
      <dgm:spPr/>
      <dgm:t>
        <a:bodyPr/>
        <a:lstStyle/>
        <a:p>
          <a:r>
            <a:rPr lang="mn-MN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1076.0</a:t>
          </a:r>
          <a:endParaRPr lang="en-US" sz="12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E50DB22D-F045-4CC1-A185-6F0442BEFECE}" type="par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30E73008-E5BE-48AE-AD81-CFDD2FC0B5E4}" type="sib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0DAA601A-C80C-437B-B111-FA120CE45348}">
      <dgm:prSet phldrT="[Text]" custT="1"/>
      <dgm:spPr/>
      <dgm:t>
        <a:bodyPr/>
        <a:lstStyle/>
        <a:p>
          <a:r>
            <a:rPr lang="mn-MN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996.3</a:t>
          </a:r>
          <a:endParaRPr lang="en-US" sz="12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8F579145-8BE7-41BE-A125-CAEB92DF952A}" type="par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8A6D2AC5-0F26-43FF-B8CF-95EB85AD7312}" type="sib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E3EF3A7D-57B3-475F-B56B-0B79580EAED0}" type="pres">
      <dgm:prSet presAssocID="{A0E90193-D3B5-4517-92F5-A7D6798999FB}" presName="Name0" presStyleCnt="0">
        <dgm:presLayoutVars>
          <dgm:chMax val="7"/>
          <dgm:chPref val="5"/>
        </dgm:presLayoutVars>
      </dgm:prSet>
      <dgm:spPr/>
    </dgm:pt>
    <dgm:pt modelId="{0CFAD3F6-CCCC-4EFA-BA95-A5A3D00B7814}" type="pres">
      <dgm:prSet presAssocID="{A0E90193-D3B5-4517-92F5-A7D6798999FB}" presName="arrowNode" presStyleLbl="node1" presStyleIdx="0" presStyleCnt="1" custAng="1003626" custScaleX="272727" custScaleY="100000" custLinFactNeighborX="11364" custLinFactNeighborY="3970"/>
      <dgm:spPr>
        <a:solidFill>
          <a:srgbClr val="FF0000"/>
        </a:solidFill>
        <a:sp3d extrusionH="349250" prstMaterial="matte">
          <a:bevelT w="95250" h="38100" prst="relaxedInset"/>
          <a:bevelB w="120650" h="57150" prst="relaxedInset"/>
          <a:contourClr>
            <a:schemeClr val="bg1"/>
          </a:contourClr>
        </a:sp3d>
      </dgm:spPr>
    </dgm:pt>
    <dgm:pt modelId="{1A69C104-DE5C-4C48-8F2C-5C1236445365}" type="pres">
      <dgm:prSet presAssocID="{EC592E08-09AA-4F12-804B-39D90CE5CE94}" presName="txNode1" presStyleLbl="revTx" presStyleIdx="0" presStyleCnt="2" custScaleX="176412" custScaleY="122412" custLinFactX="-44717" custLinFactNeighborX="-100000" custLinFactNeighborY="518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985EBF-7644-4FD9-96B9-4D3BDCBD7E2B}" type="pres">
      <dgm:prSet presAssocID="{0DAA601A-C80C-437B-B111-FA120CE45348}" presName="txNode2" presStyleLbl="revTx" presStyleIdx="1" presStyleCnt="2" custScaleX="78818" custScaleY="73834" custLinFactX="568" custLinFactY="-142770" custLinFactNeighborX="100000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E6FEE2-3C02-43FF-8380-7DF2B00FAF48}" type="presOf" srcId="{0DAA601A-C80C-437B-B111-FA120CE45348}" destId="{B0985EBF-7644-4FD9-96B9-4D3BDCBD7E2B}" srcOrd="0" destOrd="0" presId="urn:microsoft.com/office/officeart/2009/3/layout/DescendingProcess"/>
    <dgm:cxn modelId="{C03F683B-A7B1-4C65-B878-40E1B1AE1DA6}" type="presOf" srcId="{EC592E08-09AA-4F12-804B-39D90CE5CE94}" destId="{1A69C104-DE5C-4C48-8F2C-5C1236445365}" srcOrd="0" destOrd="0" presId="urn:microsoft.com/office/officeart/2009/3/layout/DescendingProcess"/>
    <dgm:cxn modelId="{42D9DAB2-2ECB-4E58-84EB-5834AA4D5D67}" type="presOf" srcId="{A0E90193-D3B5-4517-92F5-A7D6798999FB}" destId="{E3EF3A7D-57B3-475F-B56B-0B79580EAED0}" srcOrd="0" destOrd="0" presId="urn:microsoft.com/office/officeart/2009/3/layout/DescendingProcess"/>
    <dgm:cxn modelId="{1CAAE6DF-6FC5-4C38-8009-580009491AAB}" srcId="{A0E90193-D3B5-4517-92F5-A7D6798999FB}" destId="{EC592E08-09AA-4F12-804B-39D90CE5CE94}" srcOrd="0" destOrd="0" parTransId="{E50DB22D-F045-4CC1-A185-6F0442BEFECE}" sibTransId="{30E73008-E5BE-48AE-AD81-CFDD2FC0B5E4}"/>
    <dgm:cxn modelId="{E1B873AB-0C17-4391-9D17-4DD4D60F0EDF}" srcId="{A0E90193-D3B5-4517-92F5-A7D6798999FB}" destId="{0DAA601A-C80C-437B-B111-FA120CE45348}" srcOrd="1" destOrd="0" parTransId="{8F579145-8BE7-41BE-A125-CAEB92DF952A}" sibTransId="{8A6D2AC5-0F26-43FF-B8CF-95EB85AD7312}"/>
    <dgm:cxn modelId="{8C25E1D8-80F9-44E7-B681-7314B1C482BA}" type="presParOf" srcId="{E3EF3A7D-57B3-475F-B56B-0B79580EAED0}" destId="{0CFAD3F6-CCCC-4EFA-BA95-A5A3D00B7814}" srcOrd="0" destOrd="0" presId="urn:microsoft.com/office/officeart/2009/3/layout/DescendingProcess"/>
    <dgm:cxn modelId="{20C97AEA-71CF-413B-BE8D-9939553A41AB}" type="presParOf" srcId="{E3EF3A7D-57B3-475F-B56B-0B79580EAED0}" destId="{1A69C104-DE5C-4C48-8F2C-5C1236445365}" srcOrd="1" destOrd="0" presId="urn:microsoft.com/office/officeart/2009/3/layout/DescendingProcess"/>
    <dgm:cxn modelId="{9A2580F0-663E-4C46-88C2-91F23EAF5BB1}" type="presParOf" srcId="{E3EF3A7D-57B3-475F-B56B-0B79580EAED0}" destId="{B0985EBF-7644-4FD9-96B9-4D3BDCBD7E2B}" srcOrd="2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0.95089</cdr:x>
      <cdr:y>0.31884</cdr:y>
    </cdr:from>
    <cdr:to>
      <cdr:x>0.98036</cdr:x>
      <cdr:y>0.68116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77545" y="1676400"/>
          <a:ext cx="228644" cy="1905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 anchor="ctr" anchorCtr="1"/>
        <a:lstStyle xmlns:a="http://schemas.openxmlformats.org/drawingml/2006/main"/>
        <a:p xmlns:a="http://schemas.openxmlformats.org/drawingml/2006/main">
          <a:pPr algn="ctr"/>
          <a:r>
            <a:rPr lang="mn-MN" sz="12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rPr>
            <a:t>Малчид, мянган хүн</a:t>
          </a:r>
          <a:endParaRPr lang="en-US" sz="1200" b="1" dirty="0">
            <a:solidFill>
              <a:srgbClr val="0000FF"/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579" cy="497040"/>
          </a:xfrm>
          <a:prstGeom prst="rect">
            <a:avLst/>
          </a:prstGeom>
        </p:spPr>
        <p:txBody>
          <a:bodyPr vert="horz" lIns="89748" tIns="44874" rIns="89748" bIns="4487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971" y="0"/>
            <a:ext cx="2889579" cy="497040"/>
          </a:xfrm>
          <a:prstGeom prst="rect">
            <a:avLst/>
          </a:prstGeom>
        </p:spPr>
        <p:txBody>
          <a:bodyPr vert="horz" lIns="89748" tIns="44874" rIns="89748" bIns="44874" rtlCol="0"/>
          <a:lstStyle>
            <a:lvl1pPr algn="r">
              <a:defRPr sz="1200"/>
            </a:lvl1pPr>
          </a:lstStyle>
          <a:p>
            <a:fld id="{FA0910AE-21EB-4D5C-B9FB-83B9FBAFA4C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185"/>
            <a:ext cx="2889579" cy="497040"/>
          </a:xfrm>
          <a:prstGeom prst="rect">
            <a:avLst/>
          </a:prstGeom>
        </p:spPr>
        <p:txBody>
          <a:bodyPr vert="horz" lIns="89748" tIns="44874" rIns="89748" bIns="4487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971" y="9431185"/>
            <a:ext cx="2889579" cy="497040"/>
          </a:xfrm>
          <a:prstGeom prst="rect">
            <a:avLst/>
          </a:prstGeom>
        </p:spPr>
        <p:txBody>
          <a:bodyPr vert="horz" lIns="89748" tIns="44874" rIns="89748" bIns="44874" rtlCol="0" anchor="b"/>
          <a:lstStyle>
            <a:lvl1pPr algn="r">
              <a:defRPr sz="1200"/>
            </a:lvl1pPr>
          </a:lstStyle>
          <a:p>
            <a:fld id="{EC1EE3BD-B870-453B-8BC9-7AD050314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62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938" cy="496411"/>
          </a:xfrm>
          <a:prstGeom prst="rect">
            <a:avLst/>
          </a:prstGeom>
        </p:spPr>
        <p:txBody>
          <a:bodyPr vert="horz" lIns="94829" tIns="47414" rIns="94829" bIns="4741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6411"/>
          </a:xfrm>
          <a:prstGeom prst="rect">
            <a:avLst/>
          </a:prstGeom>
        </p:spPr>
        <p:txBody>
          <a:bodyPr vert="horz" lIns="94829" tIns="47414" rIns="94829" bIns="47414" rtlCol="0"/>
          <a:lstStyle>
            <a:lvl1pPr algn="r">
              <a:defRPr sz="1300"/>
            </a:lvl1pPr>
          </a:lstStyle>
          <a:p>
            <a:fld id="{1C15D2A3-FD34-47C6-8E7A-BA802A4573B2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29" tIns="47414" rIns="94829" bIns="474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908"/>
            <a:ext cx="5335270" cy="4467701"/>
          </a:xfrm>
          <a:prstGeom prst="rect">
            <a:avLst/>
          </a:prstGeom>
        </p:spPr>
        <p:txBody>
          <a:bodyPr vert="horz" lIns="94829" tIns="47414" rIns="94829" bIns="474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889938" cy="496411"/>
          </a:xfrm>
          <a:prstGeom prst="rect">
            <a:avLst/>
          </a:prstGeom>
        </p:spPr>
        <p:txBody>
          <a:bodyPr vert="horz" lIns="94829" tIns="47414" rIns="94829" bIns="4741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4829" tIns="47414" rIns="94829" bIns="47414" rtlCol="0" anchor="b"/>
          <a:lstStyle>
            <a:lvl1pPr algn="r">
              <a:defRPr sz="1300"/>
            </a:lvl1pPr>
          </a:lstStyle>
          <a:p>
            <a:fld id="{A9D07E1D-4B3E-4DFD-82C8-1EE3A4C7C6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52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80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14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25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03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07E1D-4B3E-4DFD-82C8-1EE3A4C7C6A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65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07E1D-4B3E-4DFD-82C8-1EE3A4C7C6A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490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07E1D-4B3E-4DFD-82C8-1EE3A4C7C6A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87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70478" indent="-296337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85352" indent="-237071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59492" indent="-237071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133633" indent="-237071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607773" indent="-2370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081914" indent="-2370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556054" indent="-2370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4030195" indent="-2370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7E5C23B-B713-4208-9CAF-1784A814566C}" type="slidenum">
              <a:rPr lang="en-US" altLang="en-US" smtClean="0"/>
              <a:pPr/>
              <a:t>14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67669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78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17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09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01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65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12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60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chart" Target="../charts/char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26" Type="http://schemas.openxmlformats.org/officeDocument/2006/relationships/diagramColors" Target="../diagrams/colors4.xml"/><Relationship Id="rId3" Type="http://schemas.openxmlformats.org/officeDocument/2006/relationships/image" Target="../media/image29.jpeg"/><Relationship Id="rId21" Type="http://schemas.openxmlformats.org/officeDocument/2006/relationships/image" Target="../media/image32.jpeg"/><Relationship Id="rId7" Type="http://schemas.openxmlformats.org/officeDocument/2006/relationships/diagramColors" Target="../diagrams/colors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5" Type="http://schemas.openxmlformats.org/officeDocument/2006/relationships/diagramQuickStyle" Target="../diagrams/quickStyle4.xml"/><Relationship Id="rId2" Type="http://schemas.openxmlformats.org/officeDocument/2006/relationships/notesSlide" Target="../notesSlides/notesSlide6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29" Type="http://schemas.openxmlformats.org/officeDocument/2006/relationships/diagramLayout" Target="../diagrams/layout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Data" Target="../diagrams/data2.xml"/><Relationship Id="rId24" Type="http://schemas.openxmlformats.org/officeDocument/2006/relationships/diagramLayout" Target="../diagrams/layout4.xml"/><Relationship Id="rId32" Type="http://schemas.microsoft.com/office/2007/relationships/diagramDrawing" Target="../diagrams/drawing5.xml"/><Relationship Id="rId5" Type="http://schemas.openxmlformats.org/officeDocument/2006/relationships/diagramLayout" Target="../diagrams/layout1.xml"/><Relationship Id="rId15" Type="http://schemas.microsoft.com/office/2007/relationships/diagramDrawing" Target="../diagrams/drawing2.xml"/><Relationship Id="rId23" Type="http://schemas.openxmlformats.org/officeDocument/2006/relationships/diagramData" Target="../diagrams/data4.xml"/><Relationship Id="rId28" Type="http://schemas.openxmlformats.org/officeDocument/2006/relationships/diagramData" Target="../diagrams/data5.xml"/><Relationship Id="rId10" Type="http://schemas.openxmlformats.org/officeDocument/2006/relationships/image" Target="../media/image31.jpeg"/><Relationship Id="rId19" Type="http://schemas.openxmlformats.org/officeDocument/2006/relationships/diagramColors" Target="../diagrams/colors3.xml"/><Relationship Id="rId31" Type="http://schemas.openxmlformats.org/officeDocument/2006/relationships/diagramColors" Target="../diagrams/colors5.xml"/><Relationship Id="rId4" Type="http://schemas.openxmlformats.org/officeDocument/2006/relationships/diagramData" Target="../diagrams/data1.xml"/><Relationship Id="rId9" Type="http://schemas.openxmlformats.org/officeDocument/2006/relationships/image" Target="../media/image30.jpeg"/><Relationship Id="rId14" Type="http://schemas.openxmlformats.org/officeDocument/2006/relationships/diagramColors" Target="../diagrams/colors2.xml"/><Relationship Id="rId22" Type="http://schemas.openxmlformats.org/officeDocument/2006/relationships/image" Target="../media/image33.jpeg"/><Relationship Id="rId27" Type="http://schemas.microsoft.com/office/2007/relationships/diagramDrawing" Target="../diagrams/drawing4.xml"/><Relationship Id="rId30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chart" Target="../charts/chart3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5.xml"/><Relationship Id="rId13" Type="http://schemas.openxmlformats.org/officeDocument/2006/relationships/chart" Target="../charts/chart39.xml"/><Relationship Id="rId3" Type="http://schemas.openxmlformats.org/officeDocument/2006/relationships/image" Target="../media/image40.png"/><Relationship Id="rId7" Type="http://schemas.openxmlformats.org/officeDocument/2006/relationships/chart" Target="../charts/chart34.xml"/><Relationship Id="rId12" Type="http://schemas.openxmlformats.org/officeDocument/2006/relationships/chart" Target="../charts/chart38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chart" Target="../charts/chart37.xml"/><Relationship Id="rId5" Type="http://schemas.openxmlformats.org/officeDocument/2006/relationships/image" Target="../media/image42.png"/><Relationship Id="rId10" Type="http://schemas.openxmlformats.org/officeDocument/2006/relationships/chart" Target="../charts/chart36.xml"/><Relationship Id="rId4" Type="http://schemas.openxmlformats.org/officeDocument/2006/relationships/image" Target="../media/image41.png"/><Relationship Id="rId9" Type="http://schemas.openxmlformats.org/officeDocument/2006/relationships/image" Target="../media/image44.jpeg"/><Relationship Id="rId14" Type="http://schemas.openxmlformats.org/officeDocument/2006/relationships/chart" Target="../charts/chart4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6.png"/><Relationship Id="rId7" Type="http://schemas.openxmlformats.org/officeDocument/2006/relationships/chart" Target="../charts/chart4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chart" Target="../charts/chart4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5" Type="http://schemas.openxmlformats.org/officeDocument/2006/relationships/chart" Target="../charts/chart48.xml"/><Relationship Id="rId4" Type="http://schemas.openxmlformats.org/officeDocument/2006/relationships/chart" Target="../charts/chart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5.xml"/><Relationship Id="rId5" Type="http://schemas.openxmlformats.org/officeDocument/2006/relationships/image" Target="../media/image52.jpeg"/><Relationship Id="rId4" Type="http://schemas.openxmlformats.org/officeDocument/2006/relationships/chart" Target="../charts/chart5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chart" Target="../charts/char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3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001000" cy="4000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боловсрол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066800" y="3941763"/>
            <a:ext cx="7696200" cy="20637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95600" y="990600"/>
            <a:ext cx="2423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400" b="1" dirty="0" smtClean="0">
                <a:latin typeface="Arial" pitchFamily="34" charset="0"/>
                <a:cs typeface="Arial" pitchFamily="34" charset="0"/>
              </a:rPr>
              <a:t>ЕБС-ийг төгсөгчдийн тоо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62200" y="4191000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400" b="1" dirty="0" smtClean="0">
                <a:latin typeface="Arial" pitchFamily="34" charset="0"/>
                <a:cs typeface="Arial" pitchFamily="34" charset="0"/>
              </a:rPr>
              <a:t>МСҮТ-ийг төгсөгчдийн тоо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50" descr="\\KHAD\Users\Public\2014 on_taniltsuulga\MCCT_Medeelel_Alban_toot_2013.12.13\Information logo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4337" y="3657599"/>
            <a:ext cx="581125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516090"/>
            <a:ext cx="7467600" cy="20528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475164"/>
            <a:ext cx="7848599" cy="246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8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83302" y="1066800"/>
            <a:ext cx="3651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mn-MN" altLang="en-US" sz="1200" b="1" dirty="0" smtClean="0">
                <a:latin typeface="Arial" charset="0"/>
                <a:cs typeface="Tahoma" pitchFamily="34" charset="0"/>
              </a:rPr>
              <a:t>Газар өмчлөх өргөдөл гаргасан иргэдийн тоо, өссөн дүнгээр</a:t>
            </a:r>
            <a:endParaRPr lang="en-US" altLang="en-US" sz="1200" b="1" dirty="0">
              <a:latin typeface="Arial" charset="0"/>
              <a:cs typeface="Tahoma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081587" y="1066800"/>
            <a:ext cx="3673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mn-MN" altLang="en-US" sz="1200" b="1" dirty="0" smtClean="0">
                <a:latin typeface="Arial" charset="0"/>
                <a:cs typeface="Tahoma" pitchFamily="34" charset="0"/>
              </a:rPr>
              <a:t>Засаг даргын шийдвэр гарсан иргэдийн тоо</a:t>
            </a:r>
            <a:r>
              <a:rPr lang="en-US" altLang="en-US" sz="1200" b="1" dirty="0" smtClean="0">
                <a:latin typeface="Arial" charset="0"/>
                <a:cs typeface="Tahoma" pitchFamily="34" charset="0"/>
              </a:rPr>
              <a:t>,</a:t>
            </a:r>
            <a:r>
              <a:rPr lang="mn-MN" altLang="en-US" sz="1200" b="1" dirty="0" smtClean="0">
                <a:latin typeface="Arial" charset="0"/>
                <a:cs typeface="Tahoma" pitchFamily="34" charset="0"/>
              </a:rPr>
              <a:t> өссөн дүнгээр</a:t>
            </a:r>
            <a:endParaRPr lang="en-US" altLang="en-US" sz="1200" b="1" dirty="0">
              <a:latin typeface="Arial" charset="0"/>
              <a:cs typeface="Tahoma" pitchFamily="34" charset="0"/>
            </a:endParaRPr>
          </a:p>
        </p:txBody>
      </p:sp>
      <p:cxnSp>
        <p:nvCxnSpPr>
          <p:cNvPr id="9" name="Straight Connector 8"/>
          <p:cNvCxnSpPr>
            <a:stCxn id="4" idx="2"/>
          </p:cNvCxnSpPr>
          <p:nvPr/>
        </p:nvCxnSpPr>
        <p:spPr>
          <a:xfrm flipH="1">
            <a:off x="4724400" y="1410652"/>
            <a:ext cx="29239" cy="3313748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Description: \\KHAD\Users\Public\2014 on_taniltsuulga\MCCT_Medeelel_Alban_toot_2013.12.13\Information logo\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14" y="936307"/>
            <a:ext cx="425450" cy="4743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78024" y="514350"/>
            <a:ext cx="8008776" cy="4000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Газар өмчлөл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4411907"/>
              </p:ext>
            </p:extLst>
          </p:nvPr>
        </p:nvGraphicFramePr>
        <p:xfrm>
          <a:off x="792827" y="1528465"/>
          <a:ext cx="3748087" cy="3272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3271774"/>
              </p:ext>
            </p:extLst>
          </p:nvPr>
        </p:nvGraphicFramePr>
        <p:xfrm>
          <a:off x="4862479" y="1581371"/>
          <a:ext cx="3895061" cy="3219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762000" y="4876800"/>
            <a:ext cx="8077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kumimoji="0" lang="mn-MN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2003 оноос өссөн дүнгээр </a:t>
            </a:r>
            <a:r>
              <a:rPr kumimoji="0" lang="mn-MN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9456</a:t>
            </a:r>
            <a:r>
              <a:rPr kumimoji="0" lang="mn-MN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иргэн газар өмчлөх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өргөдөл гаргаснаас 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9101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иргэнд 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819.24 га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mn-MN" dirty="0">
                <a:solidFill>
                  <a:srgbClr val="00B05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газрыг </a:t>
            </a:r>
            <a:r>
              <a:rPr lang="mn-MN" dirty="0" smtClean="0">
                <a:solidFill>
                  <a:srgbClr val="00B05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Засаг </a:t>
            </a:r>
            <a:r>
              <a:rPr lang="mn-MN" dirty="0">
                <a:solidFill>
                  <a:srgbClr val="00B05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даргын шийдвэрээр өмчлүүлсэн 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байна.</a:t>
            </a:r>
            <a:endParaRPr kumimoji="0" lang="mn-MN" sz="2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762000" y="5828437"/>
            <a:ext cx="8077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mn-MN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2016 онд </a:t>
            </a:r>
            <a:r>
              <a:rPr kumimoji="0" lang="mn-MN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512</a:t>
            </a:r>
            <a:r>
              <a:rPr kumimoji="0" lang="mn-MN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иргэн газар өмчлөх өргөдөл гаргасны </a:t>
            </a:r>
            <a:r>
              <a:rPr kumimoji="0" lang="mn-MN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453</a:t>
            </a:r>
            <a:r>
              <a:rPr kumimoji="0" lang="mn-MN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нь шинээр,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Засаг даргын шийдвэрээр 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365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иргэнд 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33.37 га 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газрыг өмчлүүлсэн. Үүний 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275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иргэн нь шинэээр авч байна </a:t>
            </a:r>
            <a:endParaRPr kumimoji="0" lang="mn-MN" sz="2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23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7848600" cy="4000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Гэмт хэрэг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914400" y="4267200"/>
            <a:ext cx="7620000" cy="1111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699410" y="1097280"/>
            <a:ext cx="11112" cy="32004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924800" y="6164263"/>
            <a:ext cx="685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2546876"/>
              </p:ext>
            </p:extLst>
          </p:nvPr>
        </p:nvGraphicFramePr>
        <p:xfrm>
          <a:off x="825944" y="1143000"/>
          <a:ext cx="3757976" cy="2836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8792503"/>
              </p:ext>
            </p:extLst>
          </p:nvPr>
        </p:nvGraphicFramePr>
        <p:xfrm>
          <a:off x="4789296" y="1146024"/>
          <a:ext cx="3886200" cy="2833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29" y="3939540"/>
            <a:ext cx="46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7742554"/>
              </p:ext>
            </p:extLst>
          </p:nvPr>
        </p:nvGraphicFramePr>
        <p:xfrm>
          <a:off x="829088" y="4396740"/>
          <a:ext cx="7846407" cy="2335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6043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7924800" cy="4000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Гэмт хэрэг</a:t>
            </a:r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1453356" y="3880644"/>
            <a:ext cx="5486400" cy="11112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924800" y="6164263"/>
            <a:ext cx="685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191000" y="2895600"/>
            <a:ext cx="4419600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4357687" y="1108292"/>
            <a:ext cx="419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mn-MN" altLang="en-US" sz="1200" b="1" dirty="0" smtClean="0">
                <a:latin typeface="Arial" charset="0"/>
                <a:cs typeface="Tahoma" pitchFamily="34" charset="0"/>
              </a:rPr>
              <a:t>Сэжигтэн яллагчдын тоо, жил бүрийн эхний 12  </a:t>
            </a:r>
            <a:r>
              <a:rPr lang="mn-MN" altLang="en-US" sz="1200" b="1" dirty="0">
                <a:latin typeface="Arial" charset="0"/>
                <a:cs typeface="Tahoma" pitchFamily="34" charset="0"/>
              </a:rPr>
              <a:t>сарын </a:t>
            </a:r>
            <a:r>
              <a:rPr lang="mn-MN" altLang="en-US" sz="1200" b="1" dirty="0" smtClean="0">
                <a:latin typeface="Arial" charset="0"/>
                <a:cs typeface="Tahoma" pitchFamily="34" charset="0"/>
              </a:rPr>
              <a:t>байдлаар</a:t>
            </a:r>
            <a:endParaRPr lang="en-US" altLang="en-US" sz="1200" b="1" dirty="0">
              <a:latin typeface="Arial" charset="0"/>
              <a:cs typeface="Tahoma" pitchFamily="34" charset="0"/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0052846"/>
              </p:ext>
            </p:extLst>
          </p:nvPr>
        </p:nvGraphicFramePr>
        <p:xfrm>
          <a:off x="777081" y="990601"/>
          <a:ext cx="3343275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8317062"/>
              </p:ext>
            </p:extLst>
          </p:nvPr>
        </p:nvGraphicFramePr>
        <p:xfrm>
          <a:off x="4295775" y="1565424"/>
          <a:ext cx="4314825" cy="1266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9664330"/>
              </p:ext>
            </p:extLst>
          </p:nvPr>
        </p:nvGraphicFramePr>
        <p:xfrm>
          <a:off x="4330786" y="2959359"/>
          <a:ext cx="4279814" cy="3670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131" y="2667000"/>
            <a:ext cx="46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67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001002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</a:t>
            </a:r>
            <a:r>
              <a:rPr lang="en-US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Банк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4267200"/>
            <a:ext cx="80772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914900" y="4267200"/>
            <a:ext cx="0" cy="21336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4056063"/>
            <a:ext cx="4730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933070"/>
              </p:ext>
            </p:extLst>
          </p:nvPr>
        </p:nvGraphicFramePr>
        <p:xfrm>
          <a:off x="838200" y="914400"/>
          <a:ext cx="7848602" cy="3085683"/>
        </p:xfrm>
        <a:graphic>
          <a:graphicData uri="http://schemas.openxmlformats.org/drawingml/2006/table">
            <a:tbl>
              <a:tblPr/>
              <a:tblGrid>
                <a:gridCol w="1328360"/>
                <a:gridCol w="1093017"/>
                <a:gridCol w="159439"/>
                <a:gridCol w="853395"/>
                <a:gridCol w="85855"/>
                <a:gridCol w="1026877"/>
                <a:gridCol w="1252455"/>
                <a:gridCol w="796749"/>
                <a:gridCol w="250506"/>
                <a:gridCol w="1001949"/>
              </a:tblGrid>
              <a:tr h="344376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               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                     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ÇÝÝË, ÕÀÄÃÀËÀÌÆÈÉÍ ¯ËÄÝÃÄÝË.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áàíêóóäààð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,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ñàðûí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ýöýñò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,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ñàÿ.òºã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 Mon" panose="020B0500000000000000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58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035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mn-MN" sz="12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Банк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Зээлийн өрийн үлдэгдэл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Хадгаламжийн</a:t>
                      </a:r>
                      <a:r>
                        <a:rPr lang="mn-MN" sz="1200" b="0" i="0" u="none" strike="noStrike" baseline="0" dirty="0" smtClean="0">
                          <a:solidFill>
                            <a:schemeClr val="bg1"/>
                          </a:solidFill>
                          <a:latin typeface="Arial"/>
                        </a:rPr>
                        <a:t> үлдэгдэл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8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2014.XII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2015.XII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2016.XII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2014.XII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2015.XII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2016.XII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66FF"/>
                    </a:solidFill>
                  </a:tcPr>
                </a:tc>
              </a:tr>
              <a:tr h="2796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ÕÀÀÍ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58 300.3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59 166.5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63 903.6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17 498.6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15 571.8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26 971.9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4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Arial Mon" panose="020B0500000000000000" pitchFamily="34" charset="0"/>
                        </a:rPr>
                        <a:t>ÕÀÑ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4 423.5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4 923.1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4 607.2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3 914.6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3 828.8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4 655.7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</a:tr>
              <a:tr h="292482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Голомт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5 835.0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4 539.9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4 167.5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1 195.4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1 190.0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1 840.2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482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Төрийн банк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26 535.0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24 131.3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26 146.9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11 344.8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11 877.0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13 363.7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</a:tr>
              <a:tr h="292482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Капитал банк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420.2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-457200" algn="r" fontAlgn="ctr"/>
                      <a:r>
                        <a:rPr lang="mn-MN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mn-MN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080.8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-457200" algn="r" fontAlgn="ctr"/>
                      <a:endParaRPr lang="mn-MN" sz="1200" b="1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561.5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206.7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267.0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106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Дүн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  </a:t>
                      </a:r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                 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093.8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93 841.6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99 386.7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34 020.2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32 674.3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47 098.5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4376086"/>
              </p:ext>
            </p:extLst>
          </p:nvPr>
        </p:nvGraphicFramePr>
        <p:xfrm>
          <a:off x="869576" y="4295775"/>
          <a:ext cx="4000500" cy="207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9088098"/>
              </p:ext>
            </p:extLst>
          </p:nvPr>
        </p:nvGraphicFramePr>
        <p:xfrm>
          <a:off x="4987739" y="4323183"/>
          <a:ext cx="3800475" cy="2001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2812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001000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МАКРО ЭДИЙН ЗАСГИЙН ҮЗҮҮЛЭЛТ – </a:t>
            </a:r>
            <a:r>
              <a:rPr lang="mn-M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Аймгийн төсөв</a:t>
            </a:r>
            <a:endParaRPr lang="mn-MN" sz="20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90600" y="3775869"/>
            <a:ext cx="75438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055688" y="1066800"/>
            <a:ext cx="11112" cy="52578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4635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 rot="5400000">
            <a:off x="3467894" y="5108575"/>
            <a:ext cx="2667000" cy="1588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1069975" y="3805418"/>
          <a:ext cx="3732213" cy="2637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434843"/>
              </p:ext>
            </p:extLst>
          </p:nvPr>
        </p:nvGraphicFramePr>
        <p:xfrm>
          <a:off x="4839132" y="3809999"/>
          <a:ext cx="3923868" cy="2632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1069974" y="925513"/>
          <a:ext cx="7769225" cy="2850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7192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001000" cy="3693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Хэрэглээний үнийн индекс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055688" y="1143000"/>
            <a:ext cx="11112" cy="52578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79515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8800" y="1148787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 Mon" panose="020B0500000000000000" pitchFamily="34" charset="0"/>
              </a:rPr>
              <a:t> </a:t>
            </a:r>
            <a:r>
              <a:rPr lang="mn-MN" b="1" dirty="0" smtClean="0">
                <a:solidFill>
                  <a:srgbClr val="000000"/>
                </a:solidFill>
                <a:latin typeface="Arial Mon" panose="020B0500000000000000" pitchFamily="34" charset="0"/>
              </a:rPr>
              <a:t>Хэрэглээний үнийн индекс / өмнөх оны 12 сар</a:t>
            </a:r>
            <a:r>
              <a:rPr lang="en-US" b="1" dirty="0" smtClean="0">
                <a:solidFill>
                  <a:srgbClr val="000000"/>
                </a:solidFill>
                <a:latin typeface="Arial Mon" panose="020B0500000000000000" pitchFamily="34" charset="0"/>
              </a:rPr>
              <a:t> = 100%/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1964792"/>
              </p:ext>
            </p:extLst>
          </p:nvPr>
        </p:nvGraphicFramePr>
        <p:xfrm>
          <a:off x="1190624" y="1785937"/>
          <a:ext cx="7496176" cy="4310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7473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14400" y="1676400"/>
            <a:ext cx="7772400" cy="4800600"/>
            <a:chOff x="914400" y="1219200"/>
            <a:chExt cx="7772400" cy="5257800"/>
          </a:xfrm>
        </p:grpSpPr>
        <p:pic>
          <p:nvPicPr>
            <p:cNvPr id="2051" name="Picture 3" descr="D:\infografic file\infografic\1038_4194648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640" y="1219200"/>
              <a:ext cx="3566160" cy="23774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D:\infografic file\infografic\5f5vg6mj085ic352mnmin64fbb.jp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1" y="1219200"/>
              <a:ext cx="4223533" cy="23774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D:\infografic file\infografic\fffffff.jpg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3595281"/>
              <a:ext cx="7772400" cy="28817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914400" y="1143000"/>
            <a:ext cx="7721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МАЛТАЙ, МАЛЧИН ӨРХ, МАЛЧДЫН ТОО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2946742268"/>
              </p:ext>
            </p:extLst>
          </p:nvPr>
        </p:nvGraphicFramePr>
        <p:xfrm>
          <a:off x="928255" y="1676400"/>
          <a:ext cx="7758545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85800" y="525960"/>
            <a:ext cx="8001000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</p:spTree>
    <p:extLst>
      <p:ext uri="{BB962C8B-B14F-4D97-AF65-F5344CB8AC3E}">
        <p14:creationId xmlns:p14="http://schemas.microsoft.com/office/powerpoint/2010/main" val="145759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1143000"/>
            <a:ext cx="685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mn-MN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хүртэлх толгой малтай  өрхийн тоо, байршлаар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85800" y="525960"/>
            <a:ext cx="8001000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  <p:pic>
        <p:nvPicPr>
          <p:cNvPr id="10" name="img2.png"/>
          <p:cNvPicPr/>
          <p:nvPr/>
        </p:nvPicPr>
        <p:blipFill rotWithShape="1">
          <a:blip r:embed="rId3" cstate="print"/>
          <a:srcRect l="23328" t="5029" r="19782" b="1666"/>
          <a:stretch/>
        </p:blipFill>
        <p:spPr bwMode="auto">
          <a:xfrm>
            <a:off x="1066800" y="1567059"/>
            <a:ext cx="7467600" cy="49970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g2.png"/>
          <p:cNvPicPr/>
          <p:nvPr/>
        </p:nvPicPr>
        <p:blipFill rotWithShape="1">
          <a:blip r:embed="rId3" cstate="print"/>
          <a:srcRect l="866" t="83206" r="77085" b="1231"/>
          <a:stretch/>
        </p:blipFill>
        <p:spPr bwMode="auto">
          <a:xfrm>
            <a:off x="5334000" y="1751391"/>
            <a:ext cx="3657600" cy="1420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65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71600" y="1143000"/>
            <a:ext cx="701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mn-MN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1000-аас дээш толгой малтай  өрхийн тоо, байршлаар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98710" y="1905000"/>
            <a:ext cx="187193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Мянгаас дээш мал тоолуулсан өрх </a:t>
            </a:r>
            <a:r>
              <a:rPr lang="mn-MN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553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болж урьд оноос </a:t>
            </a:r>
            <a:r>
              <a:rPr lang="mn-MN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өрхөөр буурсан байна.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Үүний дотор 1000-1499 малтай өрх </a:t>
            </a:r>
            <a:r>
              <a:rPr lang="mn-MN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446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1500-2000 малтай өрх </a:t>
            </a:r>
            <a:r>
              <a:rPr lang="mn-MN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2001-ээс дээш малтай өрх </a:t>
            </a:r>
            <a:r>
              <a:rPr lang="mn-MN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болж өслөө.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43111"/>
            <a:ext cx="6184310" cy="4933890"/>
          </a:xfrm>
          <a:prstGeom prst="rect">
            <a:avLst/>
          </a:prstGeom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685800" y="525960"/>
            <a:ext cx="8001000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</p:spTree>
    <p:extLst>
      <p:ext uri="{BB962C8B-B14F-4D97-AF65-F5344CB8AC3E}">
        <p14:creationId xmlns:p14="http://schemas.microsoft.com/office/powerpoint/2010/main" val="360379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90600" y="990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47800" y="926068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n-MN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ӨРХ, ХҮН АМЫН ТОО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685800" y="533400"/>
            <a:ext cx="8001000" cy="40011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Өрх, хүн амын тоо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4390" y="3429000"/>
            <a:ext cx="30866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Хүн амын нас, хүйсний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суварга</a:t>
            </a:r>
            <a:endParaRPr lang="en-US" sz="1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3429000"/>
            <a:ext cx="30866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Хүн амын тоо, насны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бүлгээр</a:t>
            </a:r>
            <a:endParaRPr lang="en-US" sz="1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03263" y="3276600"/>
            <a:ext cx="7983537" cy="17927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57750" y="3276600"/>
            <a:ext cx="19050" cy="327660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71" y="3080749"/>
            <a:ext cx="537129" cy="537129"/>
          </a:xfrm>
          <a:prstGeom prst="rect">
            <a:avLst/>
          </a:prstGeom>
        </p:spPr>
      </p:pic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4517138"/>
              </p:ext>
            </p:extLst>
          </p:nvPr>
        </p:nvGraphicFramePr>
        <p:xfrm>
          <a:off x="914400" y="3821983"/>
          <a:ext cx="3867150" cy="2807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Rectangle 16"/>
          <p:cNvSpPr/>
          <p:nvPr/>
        </p:nvSpPr>
        <p:spPr>
          <a:xfrm>
            <a:off x="1687874" y="3886200"/>
            <a:ext cx="750526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n-MN" sz="12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Эрэгтэй</a:t>
            </a:r>
            <a:endParaRPr lang="en-US" sz="12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57600" y="3886200"/>
            <a:ext cx="838200" cy="276999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n-MN" sz="1200" b="0" cap="none" spc="0" dirty="0" smtClean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Эмэгтэй</a:t>
            </a:r>
            <a:endParaRPr lang="en-US" sz="1200" b="0" cap="none" spc="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9279118"/>
              </p:ext>
            </p:extLst>
          </p:nvPr>
        </p:nvGraphicFramePr>
        <p:xfrm>
          <a:off x="990600" y="1084807"/>
          <a:ext cx="7620000" cy="2072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7417" t="3751" r="8606" b="16942"/>
          <a:stretch/>
        </p:blipFill>
        <p:spPr>
          <a:xfrm>
            <a:off x="4953000" y="3810000"/>
            <a:ext cx="3733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3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82CF5-28DA-4721-A856-BBC823FE6AC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42288" y="1015863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n-MN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МАЛЫН ТОО, мян.тол, сумаар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980853" y="1900768"/>
            <a:ext cx="187193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 тооллогын дүнгээр 201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оны 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жилийн эцэст малын тоо </a:t>
            </a:r>
            <a:r>
              <a:rPr lang="mn-M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mn-M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мянган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толгойд хүрч, өмнөх оныхоос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mn-M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мянган толгой буюу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mn-M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хувиар буурсан байна. Манай аймаг нийслэл, 21 аймгийн дотор 12-рт орж байна.</a:t>
            </a:r>
            <a:endParaRPr lang="en-US" sz="16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7" y="1535801"/>
            <a:ext cx="5997440" cy="499705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524000" y="2438400"/>
            <a:ext cx="981492" cy="51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477347" y="2888903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676108" y="3204120"/>
            <a:ext cx="981492" cy="51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743200" y="2971800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646853" y="4804320"/>
            <a:ext cx="981492" cy="51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981200" y="5334000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84853" y="3737520"/>
            <a:ext cx="981492" cy="51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524000" y="4188023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075853" y="4194720"/>
            <a:ext cx="981492" cy="51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029200" y="4645223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685800" y="525960"/>
            <a:ext cx="8001000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</p:spTree>
    <p:extLst>
      <p:ext uri="{BB962C8B-B14F-4D97-AF65-F5344CB8AC3E}">
        <p14:creationId xmlns:p14="http://schemas.microsoft.com/office/powerpoint/2010/main" val="310881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14400" y="9144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Малын тоо </a:t>
            </a:r>
            <a:r>
              <a:rPr lang="mn-MN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mn-MN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төрөл дээр өсөв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1066800" y="1219200"/>
            <a:ext cx="70866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encrypted-tbn2.gstatic.com/images?q=tbn:ANd9GcSBnF4o2p1xHNpuys8eVxcYb-Ukv--AyMXxp5wgTQjSi-huLm1o"/>
          <p:cNvPicPr>
            <a:picLocks noChangeAspect="1" noChangeArrowheads="1"/>
          </p:cNvPicPr>
          <p:nvPr/>
        </p:nvPicPr>
        <p:blipFill>
          <a:blip r:embed="rId3" cstate="print"/>
          <a:srcRect b="5598"/>
          <a:stretch>
            <a:fillRect/>
          </a:stretch>
        </p:blipFill>
        <p:spPr bwMode="auto">
          <a:xfrm>
            <a:off x="990600" y="1295400"/>
            <a:ext cx="1524000" cy="1063625"/>
          </a:xfrm>
          <a:prstGeom prst="rect">
            <a:avLst/>
          </a:prstGeom>
          <a:noFill/>
        </p:spPr>
      </p:pic>
      <p:graphicFrame>
        <p:nvGraphicFramePr>
          <p:cNvPr id="27" name="Diagram 26"/>
          <p:cNvGraphicFramePr/>
          <p:nvPr>
            <p:extLst/>
          </p:nvPr>
        </p:nvGraphicFramePr>
        <p:xfrm>
          <a:off x="2743200" y="1371600"/>
          <a:ext cx="29718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4114800" y="13716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latin typeface="Arial" pitchFamily="34" charset="0"/>
                <a:cs typeface="Arial" pitchFamily="34" charset="0"/>
              </a:rPr>
              <a:t>2016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00400" y="16002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latin typeface="Arial" pitchFamily="34" charset="0"/>
                <a:cs typeface="Arial" pitchFamily="34" charset="0"/>
              </a:rPr>
              <a:t>2015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867400" y="1447800"/>
            <a:ext cx="2956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15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 мян.тол буюу 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хувиар өссөн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https://encrypted-tbn1.gstatic.com/images?q=tbn:ANd9GcSpR_INJN_11CPqMTI0m3xaQzansiqWQwAcyJVbom5kUwbxjEuv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0600" y="2438400"/>
            <a:ext cx="1524000" cy="10668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867400" y="2438400"/>
            <a:ext cx="281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мян.тол буюу 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mn-MN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хувиар буурсан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2" name="Picture 2" descr="https://encrypted-tbn3.gstatic.com/images?q=tbn:ANd9GcT4PMqbHqbubERrROL9APYy1teut4OkUUswW-jHYkvh4-9RQQh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4400" y="3505200"/>
            <a:ext cx="1600200" cy="1122052"/>
          </a:xfrm>
          <a:prstGeom prst="rect">
            <a:avLst/>
          </a:prstGeom>
          <a:noFill/>
        </p:spPr>
      </p:pic>
      <p:graphicFrame>
        <p:nvGraphicFramePr>
          <p:cNvPr id="18" name="Diagram 17"/>
          <p:cNvGraphicFramePr/>
          <p:nvPr>
            <p:extLst/>
          </p:nvPr>
        </p:nvGraphicFramePr>
        <p:xfrm>
          <a:off x="2743200" y="3352800"/>
          <a:ext cx="3276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572000" y="39624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latin typeface="Arial" pitchFamily="34" charset="0"/>
                <a:cs typeface="Arial" pitchFamily="34" charset="0"/>
              </a:rPr>
              <a:t>2016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9000" y="3761601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latin typeface="Arial" pitchFamily="34" charset="0"/>
                <a:cs typeface="Arial" pitchFamily="34" charset="0"/>
              </a:rPr>
              <a:t>2015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67400" y="3533001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0.4 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мян.тол буюу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5.3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хувиар буурсан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2" name="Diagram 21"/>
          <p:cNvGraphicFramePr/>
          <p:nvPr>
            <p:extLst/>
          </p:nvPr>
        </p:nvGraphicFramePr>
        <p:xfrm>
          <a:off x="2743200" y="4495800"/>
          <a:ext cx="29718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038600" y="44958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latin typeface="Arial" pitchFamily="34" charset="0"/>
                <a:cs typeface="Arial" pitchFamily="34" charset="0"/>
              </a:rPr>
              <a:t>2016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24200" y="48006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latin typeface="Arial" pitchFamily="34" charset="0"/>
                <a:cs typeface="Arial" pitchFamily="34" charset="0"/>
              </a:rPr>
              <a:t>2015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irc_mi" descr="http://www.bolod.mn/Upload/news/%D1%8F%D0%BC%D0%B0%D0%B0.jpeg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914400" y="5867400"/>
            <a:ext cx="1600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 descr="http://www.medee.mn/pic/3224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914400" y="4724400"/>
            <a:ext cx="1600200" cy="1066800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5791200" y="4648200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30.4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 мян.тол буюу 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хувиар өссөн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91200" y="5638800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79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мян.тол буюу 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7.4</a:t>
            </a:r>
            <a:r>
              <a:rPr lang="mn-MN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хувиар буурсан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8" name="Diagram 37"/>
          <p:cNvGraphicFramePr/>
          <p:nvPr>
            <p:extLst/>
          </p:nvPr>
        </p:nvGraphicFramePr>
        <p:xfrm>
          <a:off x="2743200" y="2438400"/>
          <a:ext cx="33528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4699518" y="3192819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latin typeface="Arial" pitchFamily="34" charset="0"/>
                <a:cs typeface="Arial" pitchFamily="34" charset="0"/>
              </a:rPr>
              <a:t>2016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93537" y="28956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latin typeface="Arial" pitchFamily="34" charset="0"/>
                <a:cs typeface="Arial" pitchFamily="34" charset="0"/>
              </a:rPr>
              <a:t>2015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1" name="Diagram 40"/>
          <p:cNvGraphicFramePr/>
          <p:nvPr>
            <p:extLst/>
          </p:nvPr>
        </p:nvGraphicFramePr>
        <p:xfrm>
          <a:off x="2743200" y="5486400"/>
          <a:ext cx="30480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3150637" y="5991999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latin typeface="Arial" pitchFamily="34" charset="0"/>
                <a:cs typeface="Arial" pitchFamily="34" charset="0"/>
              </a:rPr>
              <a:t>2015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05300" y="6193304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latin typeface="Arial" pitchFamily="34" charset="0"/>
                <a:cs typeface="Arial" pitchFamily="34" charset="0"/>
              </a:rPr>
              <a:t>2016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12"/>
          <p:cNvSpPr>
            <a:spLocks noChangeArrowheads="1"/>
          </p:cNvSpPr>
          <p:nvPr/>
        </p:nvSpPr>
        <p:spPr bwMode="auto">
          <a:xfrm>
            <a:off x="685800" y="525960"/>
            <a:ext cx="8001000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</p:spTree>
    <p:extLst>
      <p:ext uri="{BB962C8B-B14F-4D97-AF65-F5344CB8AC3E}">
        <p14:creationId xmlns:p14="http://schemas.microsoft.com/office/powerpoint/2010/main" val="197483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1066800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Малын тоо сумаар, мян.толгой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16400"/>
              </p:ext>
            </p:extLst>
          </p:nvPr>
        </p:nvGraphicFramePr>
        <p:xfrm>
          <a:off x="1066800" y="1539631"/>
          <a:ext cx="7391399" cy="4112817"/>
        </p:xfrm>
        <a:graphic>
          <a:graphicData uri="http://schemas.openxmlformats.org/drawingml/2006/table">
            <a:tbl>
              <a:tblPr/>
              <a:tblGrid>
                <a:gridCol w="1595871"/>
                <a:gridCol w="923924"/>
                <a:gridCol w="923924"/>
                <a:gridCol w="839932"/>
                <a:gridCol w="839932"/>
                <a:gridCol w="1175904"/>
                <a:gridCol w="1091912"/>
              </a:tblGrid>
              <a:tr h="351252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itchFamily="34" charset="0"/>
                        </a:rPr>
                        <a:t>Аймаг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itchFamily="34" charset="0"/>
                        </a:rPr>
                        <a:t>Бүгд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itchFamily="34" charset="0"/>
                        </a:rPr>
                        <a:t>Адуу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itchFamily="34" charset="0"/>
                        </a:rPr>
                        <a:t>Үхэр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itchFamily="34" charset="0"/>
                        </a:rPr>
                        <a:t>Тэмээ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itchFamily="34" charset="0"/>
                        </a:rPr>
                        <a:t>Хонь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itchFamily="34" charset="0"/>
                        </a:rPr>
                        <a:t>Ямаа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5176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Баруун-Урт сум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358.6</a:t>
                      </a:r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37.9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27.8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0.5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178.9</a:t>
                      </a:r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113.5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5176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Асгат сум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130.0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17.2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10.8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0.2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60.6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41.1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5176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Баяндэлгэр сум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355.6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17.5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18.6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0.8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191.6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127.2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5176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Дарьганга сум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184.3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19.6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17.3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0.2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92.3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54.8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5176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Мөнххаан сум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378.7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33.7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24.2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0.6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190.5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129.6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128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Наран сум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115.7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8.9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0.2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61.0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35.6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128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Онгон сум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251.1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17.3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17.1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0.7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145.3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70.8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128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Сүхбаатар сум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236.1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23.1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15.4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129.4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67.2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128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Түвшинширээ сум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274.0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16.8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12.6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140.6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102.7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128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Түмэнцогт сум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108.4</a:t>
                      </a:r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14.0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11.1</a:t>
                      </a:r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46.8</a:t>
                      </a:r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36.4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128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Уулбаян сум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235.1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17.2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12.2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130.2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74.4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128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Халзан сум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139.3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13.7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9.5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75.5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40.3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128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Эрдэнэцагаан сум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263.6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37.9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22.6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0.7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99.7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102.7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5437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itchFamily="34" charset="0"/>
                        </a:rPr>
                        <a:t>ДҮН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</a:t>
                      </a:r>
                      <a:r>
                        <a:rPr lang="en-US" sz="12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  <a:r>
                        <a:rPr lang="mn-MN" sz="12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30</a:t>
                      </a:r>
                      <a:r>
                        <a:rPr lang="en-US" sz="12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  <a:r>
                        <a:rPr lang="mn-MN" sz="12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en-US" sz="1200" b="1" i="0" u="none" strike="noStrike" kern="120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274.6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209.3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7.9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</a:t>
                      </a:r>
                      <a:r>
                        <a:rPr lang="en-US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54</a:t>
                      </a:r>
                      <a:r>
                        <a:rPr lang="mn-M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  <a:r>
                        <a:rPr lang="mn-M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en-US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996.3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62000" y="5725169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Эрдэнэцагаан малаа </a:t>
            </a:r>
            <a:r>
              <a:rPr lang="mn-MN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 төрөл 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дээр, Асгат, 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Мөнххаан, Түмэнцогт 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малаа </a:t>
            </a:r>
            <a:r>
              <a:rPr lang="mn-MN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 төрөл, 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Баруун-Урт, Дарьганга, Сүхбаатар, 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Халзан 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сумд малаа </a:t>
            </a:r>
            <a:r>
              <a:rPr lang="mn-MN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төрөл, 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Түвшинширээ, Уулбаян сумд </a:t>
            </a:r>
            <a:r>
              <a:rPr lang="mn-MN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 төрөл дээр, 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Наран сум </a:t>
            </a:r>
            <a:r>
              <a:rPr lang="mn-MN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төрөл 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дээрээ өсгөж, Баяндэлгэр, Онгон сумдын мал </a:t>
            </a:r>
            <a:r>
              <a:rPr lang="mn-MN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 төрөл 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дээрээ буурсан байна. </a:t>
            </a:r>
            <a:endParaRPr lang="en-US" sz="16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685800" y="525960"/>
            <a:ext cx="8001000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</p:spTree>
    <p:extLst>
      <p:ext uri="{BB962C8B-B14F-4D97-AF65-F5344CB8AC3E}">
        <p14:creationId xmlns:p14="http://schemas.microsoft.com/office/powerpoint/2010/main" val="21795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82CF5-28DA-4721-A856-BBC823FE6AC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1094096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Адууны тоо, сумаар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19200" y="1524000"/>
            <a:ext cx="72390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62800" y="2514600"/>
            <a:ext cx="149923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Улсад адуугаараа </a:t>
            </a:r>
            <a:r>
              <a:rPr lang="mn-M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5-рт</a:t>
            </a:r>
            <a:r>
              <a:rPr lang="mn-MN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ордог. 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Chart 14"/>
          <p:cNvGraphicFramePr/>
          <p:nvPr>
            <p:extLst/>
          </p:nvPr>
        </p:nvGraphicFramePr>
        <p:xfrm>
          <a:off x="6475095" y="4309735"/>
          <a:ext cx="2668905" cy="226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angle 15"/>
          <p:cNvSpPr/>
          <p:nvPr/>
        </p:nvSpPr>
        <p:spPr>
          <a:xfrm>
            <a:off x="6553200" y="4048125"/>
            <a:ext cx="213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n-MN" sz="1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Хамгийн олон адуутай сум мян.тол:</a:t>
            </a:r>
            <a:endParaRPr lang="en-US" sz="1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6400"/>
            <a:ext cx="5636895" cy="4725444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85800" y="525960"/>
            <a:ext cx="7976234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</p:spTree>
    <p:extLst>
      <p:ext uri="{BB962C8B-B14F-4D97-AF65-F5344CB8AC3E}">
        <p14:creationId xmlns:p14="http://schemas.microsoft.com/office/powerpoint/2010/main" val="28252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82CF5-28DA-4721-A856-BBC823FE6AC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104769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Үхрийн тоо, сумаар 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19200" y="1524000"/>
            <a:ext cx="72390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Chart 13"/>
          <p:cNvGraphicFramePr/>
          <p:nvPr>
            <p:extLst/>
          </p:nvPr>
        </p:nvGraphicFramePr>
        <p:xfrm>
          <a:off x="6429375" y="4572000"/>
          <a:ext cx="2714625" cy="20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14"/>
          <p:cNvSpPr/>
          <p:nvPr/>
        </p:nvSpPr>
        <p:spPr>
          <a:xfrm>
            <a:off x="6705600" y="4124980"/>
            <a:ext cx="220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n-MN" sz="1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Хамгийн олон үхэртэй сум мян.тол:</a:t>
            </a:r>
            <a:endParaRPr lang="en-US" sz="1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2800" y="2514600"/>
            <a:ext cx="1600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Улсад үхрээр </a:t>
            </a:r>
            <a:r>
              <a:rPr lang="mn-MN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mn-M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-рт</a:t>
            </a:r>
            <a:r>
              <a:rPr lang="mn-MN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ордог. 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51826"/>
            <a:ext cx="5760720" cy="4801374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85800" y="525960"/>
            <a:ext cx="8001000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</p:spTree>
    <p:extLst>
      <p:ext uri="{BB962C8B-B14F-4D97-AF65-F5344CB8AC3E}">
        <p14:creationId xmlns:p14="http://schemas.microsoft.com/office/powerpoint/2010/main" val="293394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82CF5-28DA-4721-A856-BBC823FE6AC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11430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Тэмээний тоо, сумаар 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19200" y="1524000"/>
            <a:ext cx="72390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12"/>
          <p:cNvGraphicFramePr/>
          <p:nvPr>
            <p:extLst/>
          </p:nvPr>
        </p:nvGraphicFramePr>
        <p:xfrm>
          <a:off x="6477000" y="4561165"/>
          <a:ext cx="2846085" cy="2068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Rectangle 13"/>
          <p:cNvSpPr/>
          <p:nvPr/>
        </p:nvSpPr>
        <p:spPr>
          <a:xfrm>
            <a:off x="6858000" y="3893403"/>
            <a:ext cx="190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n-MN" sz="16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Хамгийн олон тэмээтэй сум мян.тол: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62800" y="2514600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Улсад тэмээгээр </a:t>
            </a:r>
            <a:r>
              <a:rPr lang="mn-MN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mn-M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-рт</a:t>
            </a:r>
            <a:r>
              <a:rPr lang="mn-MN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ордог. 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760100"/>
            <a:ext cx="5676900" cy="4745659"/>
          </a:xfrm>
          <a:prstGeom prst="rect">
            <a:avLst/>
          </a:prstGeom>
        </p:spPr>
      </p:pic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685800" y="525960"/>
            <a:ext cx="8001000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</p:spTree>
    <p:extLst>
      <p:ext uri="{BB962C8B-B14F-4D97-AF65-F5344CB8AC3E}">
        <p14:creationId xmlns:p14="http://schemas.microsoft.com/office/powerpoint/2010/main" val="3875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82CF5-28DA-4721-A856-BBC823FE6AC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11430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Хонины тоо, сумаар 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19200" y="1524000"/>
            <a:ext cx="72390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629400" y="4201180"/>
            <a:ext cx="213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n-MN" sz="1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Хамгийн олон хоньтой сум мян.тол:</a:t>
            </a:r>
            <a:endParaRPr lang="en-US" sz="1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6553200" y="4724400"/>
          <a:ext cx="2971800" cy="1775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162800" y="2514600"/>
            <a:ext cx="1676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Улсад хониор </a:t>
            </a:r>
            <a:r>
              <a:rPr lang="mn-MN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mn-M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-рт</a:t>
            </a:r>
            <a:r>
              <a:rPr lang="mn-MN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ордог. 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85800" y="525960"/>
            <a:ext cx="8001000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  <p:pic>
        <p:nvPicPr>
          <p:cNvPr id="16" name="img2.png"/>
          <p:cNvPicPr/>
          <p:nvPr/>
        </p:nvPicPr>
        <p:blipFill rotWithShape="1">
          <a:blip r:embed="rId4" cstate="print"/>
          <a:srcRect l="20994" t="3794" r="20111"/>
          <a:stretch/>
        </p:blipFill>
        <p:spPr>
          <a:xfrm>
            <a:off x="764721" y="1676400"/>
            <a:ext cx="5773239" cy="5045075"/>
          </a:xfrm>
          <a:prstGeom prst="rect">
            <a:avLst/>
          </a:prstGeom>
        </p:spPr>
      </p:pic>
      <p:pic>
        <p:nvPicPr>
          <p:cNvPr id="17" name="img2.png"/>
          <p:cNvPicPr/>
          <p:nvPr/>
        </p:nvPicPr>
        <p:blipFill rotWithShape="1">
          <a:blip r:embed="rId4" cstate="print"/>
          <a:srcRect l="589" t="83234" r="87041" b="1041"/>
          <a:stretch/>
        </p:blipFill>
        <p:spPr bwMode="auto">
          <a:xfrm>
            <a:off x="4450080" y="1760100"/>
            <a:ext cx="2087880" cy="1431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31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82CF5-28DA-4721-A856-BBC823FE6AC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11430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Ямааны тоо, аймгаар 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19200" y="1524000"/>
            <a:ext cx="72390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5867400" y="4572000"/>
          <a:ext cx="3028666" cy="2012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/>
          <p:cNvSpPr/>
          <p:nvPr/>
        </p:nvSpPr>
        <p:spPr>
          <a:xfrm>
            <a:off x="6553200" y="4201180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n-MN" sz="1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Хамгийн олон ямаатай сум мян.тол:</a:t>
            </a:r>
            <a:endParaRPr lang="en-US" sz="1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6248400" y="4724400"/>
          <a:ext cx="29718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162800" y="2514600"/>
            <a:ext cx="152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Улсад ямаагаар </a:t>
            </a:r>
            <a:r>
              <a:rPr lang="mn-M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14-рт</a:t>
            </a:r>
            <a:r>
              <a:rPr lang="mn-MN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ордог. 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46" y="1676400"/>
            <a:ext cx="5551454" cy="4876800"/>
          </a:xfrm>
          <a:prstGeom prst="rect">
            <a:avLst/>
          </a:prstGeom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85800" y="525960"/>
            <a:ext cx="8001000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</p:spTree>
    <p:extLst>
      <p:ext uri="{BB962C8B-B14F-4D97-AF65-F5344CB8AC3E}">
        <p14:creationId xmlns:p14="http://schemas.microsoft.com/office/powerpoint/2010/main" val="218281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1090698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u="sng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Mon" pitchFamily="34" charset="0"/>
              </a:rPr>
              <a:t>Хамгийн олон малтай баг, сумд, малын тоогоор</a:t>
            </a:r>
            <a:endParaRPr lang="en-US" u="sng" dirty="0" smtClean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Mon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156866"/>
              </p:ext>
            </p:extLst>
          </p:nvPr>
        </p:nvGraphicFramePr>
        <p:xfrm>
          <a:off x="1066800" y="1875134"/>
          <a:ext cx="7620002" cy="1867355"/>
        </p:xfrm>
        <a:graphic>
          <a:graphicData uri="http://schemas.openxmlformats.org/drawingml/2006/table">
            <a:tbl>
              <a:tblPr/>
              <a:tblGrid>
                <a:gridCol w="441221"/>
                <a:gridCol w="1454836"/>
                <a:gridCol w="763193"/>
                <a:gridCol w="763193"/>
                <a:gridCol w="393521"/>
                <a:gridCol w="1323662"/>
                <a:gridCol w="953990"/>
                <a:gridCol w="763193"/>
                <a:gridCol w="763193"/>
              </a:tblGrid>
              <a:tr h="35447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Сумын түвшин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Багийн түвшин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Мөнххаан</a:t>
                      </a:r>
                      <a:r>
                        <a:rPr lang="mn-MN" sz="1500" b="0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mn-MN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378.6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10274" marR="10274" marT="10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Баруун-Урт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8-р баг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49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09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Баруун-Урт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.6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10274" marR="10274" marT="10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Мөнххаан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-р баг 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90.7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Баяндэлгэр</a:t>
                      </a:r>
                      <a:endParaRPr lang="mn-MN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55.6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10274" marR="10274" marT="10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Баяндэлгэр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4-р 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баг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.1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Түвшинширээ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274</a:t>
                      </a:r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10274" marR="10274" marT="10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Онгон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-р баг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88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5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Эрдэнэцагаан</a:t>
                      </a:r>
                      <a:endParaRPr lang="mn-MN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.5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10274" marR="10274" marT="10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Сүхбаатар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 баг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53616" y="1536579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Нийт малын тоо, мянган толгой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3616" y="3852446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Тэмээний тоо, мянган толгой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962876"/>
              </p:ext>
            </p:extLst>
          </p:nvPr>
        </p:nvGraphicFramePr>
        <p:xfrm>
          <a:off x="1066798" y="4300953"/>
          <a:ext cx="7620006" cy="1867359"/>
        </p:xfrm>
        <a:graphic>
          <a:graphicData uri="http://schemas.openxmlformats.org/drawingml/2006/table">
            <a:tbl>
              <a:tblPr/>
              <a:tblGrid>
                <a:gridCol w="463918"/>
                <a:gridCol w="1529676"/>
                <a:gridCol w="410469"/>
                <a:gridCol w="991811"/>
                <a:gridCol w="224406"/>
                <a:gridCol w="1514943"/>
                <a:gridCol w="879877"/>
                <a:gridCol w="802453"/>
                <a:gridCol w="802453"/>
              </a:tblGrid>
              <a:tr h="35447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Сумын түвшин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Багийн түвшин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3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Түвшинширээ </a:t>
                      </a:r>
                      <a:endParaRPr lang="mn-MN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1.2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10274" marR="10274" marT="10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Түвшинширээ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5-р баг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0.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186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093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Уулбаян</a:t>
                      </a:r>
                      <a:endParaRPr lang="mn-MN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10274" marR="10274" marT="10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Сүхбаатар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-р баг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0.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188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3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Сүхбаатар</a:t>
                      </a:r>
                      <a:endParaRPr lang="mn-MN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.1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81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10274" marR="10274" marT="10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Уулбаян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1-р 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баг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0.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211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3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Баяндэлгэр</a:t>
                      </a:r>
                      <a:endParaRPr lang="mn-MN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0.9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89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10274" marR="10274" marT="10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Баяндэлгэр 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5-р 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баг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0.4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214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5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Онгон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0.8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10274" marR="10274" marT="10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Түвшинширээ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2-р 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баг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0.3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234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685800" y="525960"/>
            <a:ext cx="8001002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</p:spTree>
    <p:extLst>
      <p:ext uri="{BB962C8B-B14F-4D97-AF65-F5344CB8AC3E}">
        <p14:creationId xmlns:p14="http://schemas.microsoft.com/office/powerpoint/2010/main" val="184963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1090698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u="sng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Mon" pitchFamily="34" charset="0"/>
              </a:rPr>
              <a:t>Хамгийн олон малтай баг, сумд, малын тоогоор</a:t>
            </a:r>
            <a:endParaRPr lang="en-US" u="sng" dirty="0" smtClean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Mon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64553"/>
              </p:ext>
            </p:extLst>
          </p:nvPr>
        </p:nvGraphicFramePr>
        <p:xfrm>
          <a:off x="1066800" y="1875132"/>
          <a:ext cx="7620002" cy="1934868"/>
        </p:xfrm>
        <a:graphic>
          <a:graphicData uri="http://schemas.openxmlformats.org/drawingml/2006/table">
            <a:tbl>
              <a:tblPr/>
              <a:tblGrid>
                <a:gridCol w="441221"/>
                <a:gridCol w="1454836"/>
                <a:gridCol w="763193"/>
                <a:gridCol w="763193"/>
                <a:gridCol w="393521"/>
                <a:gridCol w="1567734"/>
                <a:gridCol w="828261"/>
                <a:gridCol w="644850"/>
                <a:gridCol w="763193"/>
              </a:tblGrid>
              <a:tr h="39612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Сумын түвшин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Багийн түвшин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Баруун-Урт</a:t>
                      </a:r>
                      <a:endParaRPr lang="mn-MN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10320" marR="10320" marT="103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Баруун-Урт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8-р баг</a:t>
                      </a: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24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07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Эрдэнэцагаан</a:t>
                      </a:r>
                      <a:endParaRPr lang="mn-MN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7.9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10320" marR="10320" marT="103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Эрдэнэцагаан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-р баг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7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Мөнххаан</a:t>
                      </a: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33.7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10320" marR="10320" marT="103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Эрдэнэцагаан 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1-р 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баг 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7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Сүхбаатар</a:t>
                      </a:r>
                      <a:endParaRPr lang="mn-MN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23.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10320" marR="10320" marT="103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Мөнххаан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-р баг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8.0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21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7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Дарьганга</a:t>
                      </a:r>
                      <a:endParaRPr lang="mn-MN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10320" marR="10320" marT="103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Мөнххаан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1-р 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баг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7.7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1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53616" y="1536579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Адууны тоо, мянган толгой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0600" y="4004846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Үхрийн тоо, мянган толгой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641819"/>
              </p:ext>
            </p:extLst>
          </p:nvPr>
        </p:nvGraphicFramePr>
        <p:xfrm>
          <a:off x="1066800" y="4419600"/>
          <a:ext cx="7620003" cy="1795047"/>
        </p:xfrm>
        <a:graphic>
          <a:graphicData uri="http://schemas.openxmlformats.org/drawingml/2006/table">
            <a:tbl>
              <a:tblPr/>
              <a:tblGrid>
                <a:gridCol w="441221"/>
                <a:gridCol w="1454836"/>
                <a:gridCol w="763193"/>
                <a:gridCol w="763193"/>
                <a:gridCol w="393521"/>
                <a:gridCol w="1323662"/>
                <a:gridCol w="953991"/>
                <a:gridCol w="763193"/>
                <a:gridCol w="763193"/>
              </a:tblGrid>
              <a:tr h="34075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Сумын түвшин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Багийн түвшин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3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Баруун-Урт </a:t>
                      </a:r>
                      <a:endParaRPr lang="mn-MN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.8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10274" marR="10274" marT="10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Баруун-Урт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8-р баг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.3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73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Мөнххаан</a:t>
                      </a:r>
                      <a:endParaRPr lang="mn-MN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10274" marR="10274" marT="10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Дарьганга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-р баг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5.6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139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Эрдэнэцагаан</a:t>
                      </a:r>
                      <a:endParaRPr lang="mn-MN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.6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10274" marR="10274" marT="10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Онгон 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-р баг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5.6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Баяндэлгэр</a:t>
                      </a:r>
                      <a:endParaRPr lang="mn-MN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10274" marR="10274" marT="10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Мөнххаан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-р баг 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.6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Дарьганга</a:t>
                      </a:r>
                      <a:endParaRPr lang="mn-MN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10274" marR="10274" marT="10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Сүхбаатар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-р баг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.4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685800" y="525960"/>
            <a:ext cx="8001002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</p:spTree>
    <p:extLst>
      <p:ext uri="{BB962C8B-B14F-4D97-AF65-F5344CB8AC3E}">
        <p14:creationId xmlns:p14="http://schemas.microsoft.com/office/powerpoint/2010/main" val="221095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82CF5-28DA-4721-A856-BBC823FE6AC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47800" y="106680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n-MN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ӨРХ, ХҮН АМЫН ТОО, сумаар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14400" y="5892225"/>
            <a:ext cx="79488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Сүхбаатар 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аймаг 2016 оны эцэст </a:t>
            </a:r>
            <a:r>
              <a:rPr lang="mn-M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17.6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мянган өрх, </a:t>
            </a:r>
            <a:r>
              <a:rPr lang="mn-M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60.0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мянган хүн амтай болж урьд оноос өрх 1.8 хувь буюу </a:t>
            </a:r>
            <a:r>
              <a:rPr lang="mn-M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310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хүн ам 2.1 хувь буюу </a:t>
            </a:r>
            <a:r>
              <a:rPr lang="mn-M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1240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тус тус өслөө. </a:t>
            </a:r>
            <a:endParaRPr lang="en-US" sz="16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519772"/>
            <a:ext cx="7948830" cy="4315364"/>
          </a:xfrm>
          <a:prstGeom prst="rect">
            <a:avLst/>
          </a:prstGeom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685800" y="533400"/>
            <a:ext cx="8001000" cy="40011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Өрх, хүн амын тоо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326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1090698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u="sng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Mon" pitchFamily="34" charset="0"/>
              </a:rPr>
              <a:t>Хамгийн олон малтай баг, сумд, малын тоогоор</a:t>
            </a:r>
            <a:endParaRPr lang="en-US" u="sng" dirty="0" smtClean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Mon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3616" y="1536579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Хонины тоо, мянган толгой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0600" y="3962400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Ямааны тоо, мянган толгой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408785"/>
              </p:ext>
            </p:extLst>
          </p:nvPr>
        </p:nvGraphicFramePr>
        <p:xfrm>
          <a:off x="1066800" y="4343400"/>
          <a:ext cx="7620002" cy="1904999"/>
        </p:xfrm>
        <a:graphic>
          <a:graphicData uri="http://schemas.openxmlformats.org/drawingml/2006/table">
            <a:tbl>
              <a:tblPr/>
              <a:tblGrid>
                <a:gridCol w="456873"/>
                <a:gridCol w="1506448"/>
                <a:gridCol w="790267"/>
                <a:gridCol w="790267"/>
                <a:gridCol w="407481"/>
                <a:gridCol w="1370619"/>
                <a:gridCol w="987833"/>
                <a:gridCol w="519947"/>
                <a:gridCol w="790267"/>
              </a:tblGrid>
              <a:tr h="36162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Сумын түвшин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Багийн түвшин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Мөнххаан </a:t>
                      </a:r>
                      <a:endParaRPr lang="mn-MN" sz="16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mn-MN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10833" marR="10833" marT="10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Баруун-Урт</a:t>
                      </a:r>
                      <a:endParaRPr lang="mn-MN" sz="16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6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8-р баг</a:t>
                      </a: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78.9</a:t>
                      </a:r>
                      <a:endParaRPr lang="en-US" sz="16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6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15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Баяндэлгэр</a:t>
                      </a:r>
                      <a:endParaRPr lang="mn-MN" sz="16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  <a:r>
                        <a:rPr lang="mn-MN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10833" marR="10833" marT="10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Баяндэлгэр</a:t>
                      </a:r>
                      <a:endParaRPr lang="mn-MN" sz="16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6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mn-MN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-р баг</a:t>
                      </a:r>
                      <a:endParaRPr lang="mn-MN" sz="16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mn-MN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1.7</a:t>
                      </a:r>
                      <a:endParaRPr lang="en-US" sz="16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142</a:t>
                      </a:r>
                      <a:endParaRPr lang="en-US" sz="16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Баруун-Урт</a:t>
                      </a:r>
                      <a:endParaRPr lang="mn-MN" sz="16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10833" marR="10833" marT="10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Мөнххаан</a:t>
                      </a:r>
                      <a:endParaRPr lang="mn-MN" sz="16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6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mn-MN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-р баг</a:t>
                      </a:r>
                      <a:endParaRPr lang="mn-MN" sz="16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mn-MN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0.7</a:t>
                      </a:r>
                      <a:endParaRPr lang="en-US" sz="16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156</a:t>
                      </a:r>
                      <a:endParaRPr lang="en-US" sz="16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Түвшинширээ</a:t>
                      </a:r>
                      <a:endParaRPr lang="mn-MN" sz="16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r>
                        <a:rPr lang="mn-MN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10833" marR="10833" marT="10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Мөнххаан</a:t>
                      </a:r>
                      <a:endParaRPr lang="mn-MN" sz="16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6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mn-MN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-р баг </a:t>
                      </a:r>
                      <a:endParaRPr lang="mn-MN" sz="16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mn-MN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0.3</a:t>
                      </a:r>
                      <a:endParaRPr lang="en-US" sz="16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mn-MN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65</a:t>
                      </a:r>
                      <a:endParaRPr lang="en-US" sz="16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9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Эрдэнэцагаан</a:t>
                      </a:r>
                      <a:endParaRPr lang="mn-MN" sz="16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2.6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r>
                        <a:rPr lang="mn-MN" sz="16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10833" marR="10833" marT="10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Түвшинширээ</a:t>
                      </a:r>
                      <a:endParaRPr lang="mn-MN" sz="16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6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mn-MN" sz="1600" b="0" i="0" u="none" strike="noStrike" kern="120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-р </a:t>
                      </a:r>
                      <a:r>
                        <a:rPr lang="mn-MN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баг </a:t>
                      </a:r>
                      <a:endParaRPr lang="mn-MN" sz="16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27.8</a:t>
                      </a:r>
                      <a:endParaRPr lang="en-US" sz="16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mn-MN" sz="16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16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833" marR="10833" marT="108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664464"/>
              </p:ext>
            </p:extLst>
          </p:nvPr>
        </p:nvGraphicFramePr>
        <p:xfrm>
          <a:off x="1066800" y="1875133"/>
          <a:ext cx="7620002" cy="1934866"/>
        </p:xfrm>
        <a:graphic>
          <a:graphicData uri="http://schemas.openxmlformats.org/drawingml/2006/table">
            <a:tbl>
              <a:tblPr/>
              <a:tblGrid>
                <a:gridCol w="441221"/>
                <a:gridCol w="1454836"/>
                <a:gridCol w="763193"/>
                <a:gridCol w="763193"/>
                <a:gridCol w="393521"/>
                <a:gridCol w="1323662"/>
                <a:gridCol w="953990"/>
                <a:gridCol w="763193"/>
                <a:gridCol w="763193"/>
              </a:tblGrid>
              <a:tr h="36729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Сумын түвшин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Багийн түвшин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5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Баяндэлгэр </a:t>
                      </a:r>
                      <a:endParaRPr lang="mn-MN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191</a:t>
                      </a:r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10274" marR="10274" marT="10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Баруун-Урт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mn-MN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8-р баг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127.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05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Мөнххаан</a:t>
                      </a:r>
                      <a:endParaRPr lang="mn-MN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90.5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10274" marR="10274" marT="10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Онгон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mn-MN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1-р 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баг 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2.5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05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Баруун-Урт</a:t>
                      </a:r>
                      <a:endParaRPr lang="mn-MN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8.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10274" marR="10274" marT="10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Сүхбаатар</a:t>
                      </a:r>
                      <a:r>
                        <a:rPr lang="mn-MN" sz="1500" b="0" i="0" u="none" strike="noStrike" kern="1200" baseline="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mn-MN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-р баг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1.2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05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Онгон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10274" marR="10274" marT="10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Баяндэлгэр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4-р баг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50.6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3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Түвшинширээ</a:t>
                      </a:r>
                      <a:endParaRPr lang="mn-MN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r>
                        <a:rPr lang="en-US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10274" marR="10274" marT="10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Мөнххаан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mn-MN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-р баг</a:t>
                      </a:r>
                      <a:endParaRPr lang="mn-MN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mn-MN" sz="1500" b="0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6.1</a:t>
                      </a:r>
                      <a:endParaRPr lang="en-US" sz="1500" b="0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5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  <a:endParaRPr lang="en-US" sz="15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74" marR="10274" marT="102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685800" y="525960"/>
            <a:ext cx="8001002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</p:spTree>
    <p:extLst>
      <p:ext uri="{BB962C8B-B14F-4D97-AF65-F5344CB8AC3E}">
        <p14:creationId xmlns:p14="http://schemas.microsoft.com/office/powerpoint/2010/main" val="337371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001000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267676" y="1135063"/>
            <a:ext cx="2" cy="276719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242" y="3951175"/>
            <a:ext cx="1256546" cy="1250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886" y="3962504"/>
            <a:ext cx="1225402" cy="12193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278" y="3957072"/>
            <a:ext cx="1182086" cy="1224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635" y="3957072"/>
            <a:ext cx="1225402" cy="12193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2107" y="3958815"/>
            <a:ext cx="1225402" cy="1213209"/>
          </a:xfrm>
          <a:prstGeom prst="rect">
            <a:avLst/>
          </a:prstGeom>
        </p:spPr>
      </p:pic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4669703"/>
              </p:ext>
            </p:extLst>
          </p:nvPr>
        </p:nvGraphicFramePr>
        <p:xfrm>
          <a:off x="751360" y="1105552"/>
          <a:ext cx="3249733" cy="5600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20" name="Straight Connector 19"/>
          <p:cNvCxnSpPr/>
          <p:nvPr/>
        </p:nvCxnSpPr>
        <p:spPr>
          <a:xfrm flipH="1" flipV="1">
            <a:off x="4267678" y="3902262"/>
            <a:ext cx="4419598" cy="362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5855877"/>
              </p:ext>
            </p:extLst>
          </p:nvPr>
        </p:nvGraphicFramePr>
        <p:xfrm>
          <a:off x="4373276" y="1105552"/>
          <a:ext cx="4316177" cy="2651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6449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341" y="363535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0021203"/>
              </p:ext>
            </p:extLst>
          </p:nvPr>
        </p:nvGraphicFramePr>
        <p:xfrm>
          <a:off x="2667000" y="5081317"/>
          <a:ext cx="1895476" cy="1646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9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9723332"/>
              </p:ext>
            </p:extLst>
          </p:nvPr>
        </p:nvGraphicFramePr>
        <p:xfrm>
          <a:off x="3862564" y="5021076"/>
          <a:ext cx="1740782" cy="1726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9965461"/>
              </p:ext>
            </p:extLst>
          </p:nvPr>
        </p:nvGraphicFramePr>
        <p:xfrm>
          <a:off x="5064182" y="5081317"/>
          <a:ext cx="1611544" cy="1605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1" name="Chart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8890505"/>
              </p:ext>
            </p:extLst>
          </p:nvPr>
        </p:nvGraphicFramePr>
        <p:xfrm>
          <a:off x="6182719" y="5081317"/>
          <a:ext cx="1702851" cy="1605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32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882095"/>
              </p:ext>
            </p:extLst>
          </p:nvPr>
        </p:nvGraphicFramePr>
        <p:xfrm>
          <a:off x="7345004" y="5081317"/>
          <a:ext cx="1638300" cy="1595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8670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001000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/>
          <a:stretch/>
        </p:blipFill>
        <p:spPr bwMode="auto">
          <a:xfrm>
            <a:off x="4162072" y="4181065"/>
            <a:ext cx="806280" cy="1152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71" y="4834977"/>
            <a:ext cx="817450" cy="1261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4889" b="1327"/>
          <a:stretch/>
        </p:blipFill>
        <p:spPr bwMode="auto">
          <a:xfrm>
            <a:off x="5998249" y="4181065"/>
            <a:ext cx="775311" cy="1140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13339" r="14085"/>
          <a:stretch/>
        </p:blipFill>
        <p:spPr bwMode="auto">
          <a:xfrm>
            <a:off x="6921998" y="4834977"/>
            <a:ext cx="756969" cy="1261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816984" y="1138566"/>
          <a:ext cx="3057525" cy="5490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3978304" y="1204983"/>
            <a:ext cx="2" cy="5424417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2241237"/>
              </p:ext>
            </p:extLst>
          </p:nvPr>
        </p:nvGraphicFramePr>
        <p:xfrm>
          <a:off x="4110403" y="1138566"/>
          <a:ext cx="4576397" cy="270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9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07" y="1077958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57" y="4181065"/>
            <a:ext cx="863543" cy="1289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8715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009511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978304" y="1204983"/>
            <a:ext cx="2" cy="5424417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4210307" y="3829635"/>
            <a:ext cx="4419598" cy="362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734260" y="1164166"/>
          <a:ext cx="3139396" cy="5465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4076331" y="1164167"/>
          <a:ext cx="4572000" cy="2536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4122687" y="3939697"/>
          <a:ext cx="4572624" cy="2689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12" y="3590150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1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017283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0000"/>
              <a:defRPr/>
            </a:pPr>
            <a:r>
              <a:rPr lang="mn-MN" sz="2000" b="1" dirty="0">
                <a:solidFill>
                  <a:prstClr val="whit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724400" y="1201488"/>
            <a:ext cx="0" cy="541020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742405" y="3808685"/>
          <a:ext cx="3740695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Connector 9"/>
          <p:cNvCxnSpPr/>
          <p:nvPr/>
        </p:nvCxnSpPr>
        <p:spPr>
          <a:xfrm flipH="1">
            <a:off x="745717" y="3642404"/>
            <a:ext cx="8048898" cy="28293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hart 15"/>
          <p:cNvGraphicFramePr>
            <a:graphicFrameLocks/>
          </p:cNvGraphicFramePr>
          <p:nvPr>
            <p:extLst/>
          </p:nvPr>
        </p:nvGraphicFramePr>
        <p:xfrm>
          <a:off x="4901116" y="3806160"/>
          <a:ext cx="3801967" cy="2805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/>
          </p:nvPr>
        </p:nvGraphicFramePr>
        <p:xfrm>
          <a:off x="742405" y="1033345"/>
          <a:ext cx="3905795" cy="2471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2512901"/>
              </p:ext>
            </p:extLst>
          </p:nvPr>
        </p:nvGraphicFramePr>
        <p:xfrm>
          <a:off x="4925450" y="1046462"/>
          <a:ext cx="3608949" cy="2457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8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3438371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81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001000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0000"/>
              <a:defRPr/>
            </a:pPr>
            <a:r>
              <a:rPr lang="mn-MN" sz="2000" b="1" dirty="0">
                <a:solidFill>
                  <a:prstClr val="whit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0" y="1104900"/>
            <a:ext cx="0" cy="541020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69925" y="3898900"/>
            <a:ext cx="4648200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1219200" y="1166813"/>
            <a:ext cx="35496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mn-MN" altLang="en-US" sz="1200" b="1" dirty="0" smtClean="0">
                <a:solidFill>
                  <a:prstClr val="black"/>
                </a:solidFill>
                <a:latin typeface="Arial" charset="0"/>
              </a:rPr>
              <a:t>Ургац хураалт, хадлан тэжээл, тн-оор, жил бүрийн 12 дугаар сарын байдлаар</a:t>
            </a:r>
            <a:endParaRPr lang="en-US" altLang="en-US" sz="1200" b="1" dirty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782637" y="1628478"/>
          <a:ext cx="4330700" cy="2085082"/>
        </p:xfrm>
        <a:graphic>
          <a:graphicData uri="http://schemas.openxmlformats.org/drawingml/2006/table">
            <a:tbl>
              <a:tblPr/>
              <a:tblGrid>
                <a:gridCol w="1893237"/>
                <a:gridCol w="576752"/>
                <a:gridCol w="633574"/>
                <a:gridCol w="602323"/>
                <a:gridCol w="624814"/>
              </a:tblGrid>
              <a:tr h="2765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</a:t>
                      </a:r>
                      <a:r>
                        <a:rPr lang="mn-MN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216672">
                <a:tc>
                  <a:txBody>
                    <a:bodyPr/>
                    <a:lstStyle/>
                    <a:p>
                      <a:pPr algn="l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Үр</a:t>
                      </a:r>
                      <a:r>
                        <a:rPr lang="mn-MN" sz="10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тариа</a:t>
                      </a:r>
                      <a:endParaRPr lang="mn-MN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430.0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3965.0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r>
                        <a:rPr lang="mn-MN" sz="10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003.3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1 820.6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18524">
                <a:tc>
                  <a:txBody>
                    <a:bodyPr/>
                    <a:lstStyle/>
                    <a:p>
                      <a:pPr algn="l" rtl="0" fontAlgn="b"/>
                      <a:r>
                        <a:rPr lang="mn-MN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Төмс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709.8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713.6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601.0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18524">
                <a:tc>
                  <a:txBody>
                    <a:bodyPr/>
                    <a:lstStyle/>
                    <a:p>
                      <a:pPr algn="l" rtl="0" fontAlgn="b"/>
                      <a:r>
                        <a:rPr lang="mn-MN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Хүнсний ногоо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272.7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352.0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237.1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245.8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18524">
                <a:tc>
                  <a:txBody>
                    <a:bodyPr/>
                    <a:lstStyle/>
                    <a:p>
                      <a:pPr algn="l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Техникийн</a:t>
                      </a:r>
                      <a:r>
                        <a:rPr lang="mn-MN" sz="10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ургамал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20.0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1 350.0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975.0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380.0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34079">
                <a:tc>
                  <a:txBody>
                    <a:bodyPr/>
                    <a:lstStyle/>
                    <a:p>
                      <a:pPr algn="l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Тэжээлийн</a:t>
                      </a:r>
                      <a:r>
                        <a:rPr lang="mn-MN" sz="10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ургамал</a:t>
                      </a:r>
                      <a:endParaRPr lang="mn-MN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207.0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34079">
                <a:tc>
                  <a:txBody>
                    <a:bodyPr/>
                    <a:lstStyle/>
                    <a:p>
                      <a:pPr algn="l" rtl="0" fontAlgn="b"/>
                      <a:r>
                        <a:rPr lang="mn-MN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Бэлтгэсэн өвс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11 948.5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12 883.0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19 914.0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49 236.0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34079">
                <a:tc>
                  <a:txBody>
                    <a:bodyPr/>
                    <a:lstStyle/>
                    <a:p>
                      <a:pPr algn="l" rtl="0" fontAlgn="b"/>
                      <a:r>
                        <a:rPr lang="mn-MN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Бэлтгэсэн гар тэжээл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657.5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250.5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298.9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229</a:t>
                      </a:r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34079">
                <a:tc>
                  <a:txBody>
                    <a:bodyPr/>
                    <a:lstStyle/>
                    <a:p>
                      <a:pPr algn="l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Бэлтгэсэн хужир шүү</a:t>
                      </a:r>
                      <a:endParaRPr lang="mn-MN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3 222.7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4 331.4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5 247.0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3 732.4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1228725" y="3898900"/>
            <a:ext cx="35496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mn-MN" altLang="en-US" sz="1200" b="1" dirty="0" smtClean="0">
                <a:latin typeface="Arial" charset="0"/>
              </a:rPr>
              <a:t>Ургац хураалт, хадлан тэжээл, тн-оор, жил бүрийн 1</a:t>
            </a:r>
            <a:r>
              <a:rPr lang="en-US" altLang="en-US" sz="1200" b="1" dirty="0" smtClean="0">
                <a:latin typeface="Arial" charset="0"/>
              </a:rPr>
              <a:t>2 </a:t>
            </a:r>
            <a:r>
              <a:rPr lang="mn-MN" altLang="en-US" sz="1200" b="1" dirty="0" smtClean="0">
                <a:latin typeface="Arial" charset="0"/>
              </a:rPr>
              <a:t>дугаар сарын байдлаар</a:t>
            </a:r>
            <a:endParaRPr lang="en-US" altLang="en-US" sz="1200" b="1" dirty="0">
              <a:latin typeface="Arial" charset="0"/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5464176" y="1104900"/>
          <a:ext cx="3556000" cy="5526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7" y="3657600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Chart 15"/>
          <p:cNvGraphicFramePr>
            <a:graphicFrameLocks/>
          </p:cNvGraphicFramePr>
          <p:nvPr>
            <p:extLst/>
          </p:nvPr>
        </p:nvGraphicFramePr>
        <p:xfrm>
          <a:off x="803275" y="4312750"/>
          <a:ext cx="4400550" cy="2233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4149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685800" y="533399"/>
            <a:ext cx="8001000" cy="40011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Аж үйлдвэр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990600" y="3810000"/>
            <a:ext cx="73914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55688" y="1066800"/>
            <a:ext cx="11112" cy="52578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55688" y="1066800"/>
            <a:ext cx="11112" cy="52578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2636838" y="1066800"/>
            <a:ext cx="457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200" b="1" dirty="0" smtClean="0">
                <a:latin typeface="Arial" charset="0"/>
              </a:rPr>
              <a:t>АЖ ҮЙЛДВЭРИЙН САЛБАРЫН НИЙТ </a:t>
            </a:r>
            <a:r>
              <a:rPr lang="mn-MN" altLang="en-US" sz="1200" b="1" dirty="0" smtClean="0">
                <a:latin typeface="Arial" charset="0"/>
              </a:rPr>
              <a:t>БҮТЭЭГДЭХҮҮН, </a:t>
            </a:r>
            <a:endParaRPr lang="en-US" altLang="en-US" sz="1200" b="1" dirty="0">
              <a:latin typeface="Arial" charset="0"/>
            </a:endParaRPr>
          </a:p>
          <a:p>
            <a:pPr algn="ctr"/>
            <a:r>
              <a:rPr lang="mn-MN" altLang="en-US" sz="1200" b="1" dirty="0" smtClean="0">
                <a:latin typeface="Arial" charset="0"/>
              </a:rPr>
              <a:t>20</a:t>
            </a:r>
            <a:r>
              <a:rPr lang="en-US" altLang="en-US" sz="1200" b="1" dirty="0" smtClean="0">
                <a:latin typeface="Arial" charset="0"/>
              </a:rPr>
              <a:t>10</a:t>
            </a:r>
            <a:r>
              <a:rPr lang="mn-MN" altLang="en-US" sz="1200" b="1" dirty="0" smtClean="0">
                <a:latin typeface="Arial" charset="0"/>
              </a:rPr>
              <a:t> </a:t>
            </a:r>
            <a:r>
              <a:rPr lang="mn-MN" altLang="en-US" sz="1200" b="1" dirty="0">
                <a:latin typeface="Arial" charset="0"/>
              </a:rPr>
              <a:t>оны зэрэгцүүлэх үнээр</a:t>
            </a:r>
            <a:r>
              <a:rPr lang="en-US" altLang="en-US" sz="1200" b="1" dirty="0">
                <a:latin typeface="Arial" charset="0"/>
              </a:rPr>
              <a:t>, </a:t>
            </a:r>
            <a:r>
              <a:rPr lang="mn-MN" altLang="en-US" sz="1200" b="1" dirty="0" smtClean="0">
                <a:latin typeface="Arial" charset="0"/>
              </a:rPr>
              <a:t>сая </a:t>
            </a:r>
            <a:r>
              <a:rPr lang="mn-MN" altLang="en-US" sz="1200" b="1" dirty="0">
                <a:latin typeface="Arial" charset="0"/>
              </a:rPr>
              <a:t>төг</a:t>
            </a:r>
            <a:endParaRPr lang="en-US" altLang="en-US" sz="1200" dirty="0">
              <a:latin typeface="Arial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1276783" y="1676399"/>
          <a:ext cx="7261080" cy="1998727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3608203"/>
                <a:gridCol w="1290677"/>
                <a:gridCol w="990600"/>
                <a:gridCol w="1371600"/>
              </a:tblGrid>
              <a:tr h="12551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 dirty="0">
                          <a:latin typeface="Arial" pitchFamily="34" charset="0"/>
                          <a:cs typeface="Arial" pitchFamily="34" charset="0"/>
                        </a:rPr>
                        <a:t>Аж үйлдвэрийн салбар</a:t>
                      </a:r>
                      <a:endParaRPr lang="mn-MN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en-US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en-US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u="sng" strike="noStrike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b"/>
                      <a:r>
                        <a:rPr lang="en-US" sz="1200" b="1" u="sng" strike="noStrike" dirty="0" smtClean="0"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en-US" sz="1200" b="1" i="0" u="sng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b">
                    <a:solidFill>
                      <a:schemeClr val="accent3"/>
                    </a:solidFill>
                  </a:tcPr>
                </a:tc>
              </a:tr>
              <a:tr h="3867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en-US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>
                    <a:solidFill>
                      <a:schemeClr val="accent3"/>
                    </a:solidFill>
                  </a:tcPr>
                </a:tc>
              </a:tr>
              <a:tr h="197041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Нийт дүн</a:t>
                      </a:r>
                      <a:endParaRPr lang="mn-MN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38 740.8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43 734.8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112.9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b"/>
                </a:tc>
              </a:tr>
              <a:tr h="334971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Уул уурхай, олборлох аж үйлдвэр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34 449.3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39 370.2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114.3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79664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Боловсруулах аж үйлдвэр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1 206.2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1 255.5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104.1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b"/>
                </a:tc>
              </a:tr>
              <a:tr h="512309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Цахилгаан, дулааны эрчим хүч үйлдвэрлэл, усан хангамж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3 085.3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3 109.1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100.8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7" name="Text Box 1"/>
          <p:cNvSpPr txBox="1">
            <a:spLocks noChangeArrowheads="1"/>
          </p:cNvSpPr>
          <p:nvPr/>
        </p:nvSpPr>
        <p:spPr bwMode="auto">
          <a:xfrm>
            <a:off x="8039100" y="1905000"/>
            <a:ext cx="190500" cy="2286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lIns="27432" tIns="22860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 sz="1000"/>
            </a:pPr>
            <a:r>
              <a:rPr lang="mn-MN" sz="13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1055688" y="990600"/>
            <a:ext cx="11112" cy="52578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2" y="3733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2438400" y="3846125"/>
            <a:ext cx="5562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200" b="1" dirty="0" smtClean="0">
                <a:latin typeface="Arial" charset="0"/>
              </a:rPr>
              <a:t>АЖ ҮЙЛДВЭРИЙН </a:t>
            </a:r>
            <a:r>
              <a:rPr lang="mn-MN" altLang="en-US" sz="1200" b="1" dirty="0" smtClean="0">
                <a:latin typeface="Arial" charset="0"/>
              </a:rPr>
              <a:t>БОРЛУУЛСАН БҮТЭЭГДЭХҮҮН, оны үнээр</a:t>
            </a:r>
            <a:r>
              <a:rPr lang="en-US" altLang="en-US" sz="1200" b="1" dirty="0" smtClean="0">
                <a:latin typeface="Arial" charset="0"/>
              </a:rPr>
              <a:t>, </a:t>
            </a:r>
            <a:r>
              <a:rPr lang="mn-MN" altLang="en-US" sz="1200" b="1" dirty="0" smtClean="0">
                <a:latin typeface="Arial" charset="0"/>
              </a:rPr>
              <a:t>сая төг</a:t>
            </a:r>
            <a:endParaRPr lang="en-US" altLang="en-US" sz="1200" dirty="0">
              <a:latin typeface="Arial" charset="0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/>
          </p:nvPr>
        </p:nvGraphicFramePr>
        <p:xfrm>
          <a:off x="1295399" y="4222985"/>
          <a:ext cx="7239000" cy="2070442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3480000"/>
                <a:gridCol w="1396800"/>
                <a:gridCol w="1066800"/>
                <a:gridCol w="1295400"/>
              </a:tblGrid>
              <a:tr h="37982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 dirty="0">
                          <a:latin typeface="Arial" pitchFamily="34" charset="0"/>
                          <a:cs typeface="Arial" pitchFamily="34" charset="0"/>
                        </a:rPr>
                        <a:t>Аж үйлдвэрийн салбар</a:t>
                      </a:r>
                      <a:endParaRPr lang="mn-MN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en-US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D0D0D"/>
                          </a:solidFill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en-US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 smtClean="0"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en-US" sz="1200" b="1" i="0" u="sng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b">
                    <a:solidFill>
                      <a:schemeClr val="accent3"/>
                    </a:solidFill>
                  </a:tcPr>
                </a:tc>
              </a:tr>
              <a:tr h="379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en-US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>
                    <a:solidFill>
                      <a:schemeClr val="accent3"/>
                    </a:solidFill>
                  </a:tcPr>
                </a:tc>
              </a:tr>
              <a:tr h="211015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Нийт дүн</a:t>
                      </a:r>
                      <a:endParaRPr lang="mn-MN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120 374.5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152 739.1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126.9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b"/>
                </a:tc>
              </a:tr>
              <a:tr h="358726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Уул уурхай, олборлох аж үйлдвэр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108 728.5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140 370.1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129.1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79363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Боловсруулах аж үйлдвэр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2 723.5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2 711.3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99.6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b"/>
                </a:tc>
              </a:tr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Цахилгаан, дулааны эрчим хүч үйлдвэрлэл, усан хангамж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8 922.6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9 657.7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108.2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Text Box 1"/>
          <p:cNvSpPr txBox="1">
            <a:spLocks noChangeArrowheads="1"/>
          </p:cNvSpPr>
          <p:nvPr/>
        </p:nvSpPr>
        <p:spPr bwMode="auto">
          <a:xfrm>
            <a:off x="8077200" y="4495800"/>
            <a:ext cx="190500" cy="2286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lIns="27432" tIns="22860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 sz="1000"/>
            </a:pPr>
            <a:r>
              <a:rPr lang="mn-MN" sz="13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066800" y="1066800"/>
            <a:ext cx="11112" cy="52578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91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017283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0000"/>
              <a:defRPr/>
            </a:pPr>
            <a:r>
              <a:rPr lang="mn-MN" sz="2000" b="1" dirty="0">
                <a:solidFill>
                  <a:prstClr val="whit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Б</a:t>
            </a:r>
            <a:r>
              <a:rPr lang="mn-MN" sz="2000" b="1" dirty="0" smtClean="0">
                <a:solidFill>
                  <a:prstClr val="whit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арилга </a:t>
            </a:r>
            <a:endParaRPr lang="mn-MN" sz="2000" b="1" dirty="0">
              <a:solidFill>
                <a:prstClr val="white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7" name="Picture 3" descr="\\KHAD\Users\Public\MCCT_Medeelel_Alban_toot_2013.12.13\Information logo\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5" y="1216090"/>
            <a:ext cx="484632" cy="48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4547766"/>
              </p:ext>
            </p:extLst>
          </p:nvPr>
        </p:nvGraphicFramePr>
        <p:xfrm>
          <a:off x="793919" y="1991300"/>
          <a:ext cx="7909164" cy="364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133600" y="1219200"/>
            <a:ext cx="4819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Барилга угсралт, их засварын ажил, тэрбум төг.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19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017283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0000"/>
              <a:defRPr/>
            </a:pPr>
            <a:r>
              <a:rPr lang="mn-MN" sz="2000" b="1" dirty="0">
                <a:solidFill>
                  <a:prstClr val="whit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</a:t>
            </a:r>
            <a:r>
              <a:rPr lang="mn-MN" sz="2000" b="1" dirty="0" smtClean="0">
                <a:solidFill>
                  <a:prstClr val="whit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Тээвэр, барилга </a:t>
            </a:r>
            <a:endParaRPr lang="mn-MN" sz="2000" b="1" dirty="0">
              <a:solidFill>
                <a:prstClr val="white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724400" y="533400"/>
            <a:ext cx="0" cy="3086965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45717" y="3642404"/>
            <a:ext cx="8048898" cy="28293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685800" y="925513"/>
          <a:ext cx="4038600" cy="2716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95400" y="925513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Тээврээр зорчигчид, тээсэн ачаа жил бүрийн эцсийн байдлаар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4774783" y="1205629"/>
          <a:ext cx="4019831" cy="241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195455" y="925512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Зорчигч эргэлт, ачаа эргэлт  жил бүрийн эцсийн байдлаар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\\KHAD\Users\Public\MCCT_Medeelel_Alban_toot_2013.12.13\Information logo\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084" y="3400088"/>
            <a:ext cx="484632" cy="48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4418388"/>
              </p:ext>
            </p:extLst>
          </p:nvPr>
        </p:nvGraphicFramePr>
        <p:xfrm>
          <a:off x="871369" y="4042454"/>
          <a:ext cx="7924800" cy="2434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048000" y="38670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Шуудан, холбоо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42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2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5029200"/>
            <a:ext cx="8153400" cy="960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762000" y="4921984"/>
            <a:ext cx="8077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2016 онд </a:t>
            </a:r>
            <a:r>
              <a:rPr lang="mn-MN" sz="2000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672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хүн шилжин ирж,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9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61 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хүн шилжин явсан нь урьд оноос шилжиж ирэгсэд 25.7 хувь буюу 228 хүнээр буурч, шилжин явагсад 6.8 хувь буюу</a:t>
            </a:r>
            <a:r>
              <a:rPr kumimoji="0" lang="mn-MN" sz="2000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56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хүнээр өсчээ. Шилжин ирэгсдээс 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58.2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хувь, шилжин явагсдын 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61.7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хувь нь Улаанбаатар хот болон аймаг хооронд шилжилт хөдөлгөөнд оролцсон байна.</a:t>
            </a:r>
            <a:endParaRPr kumimoji="0" lang="mn-MN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4215714"/>
              </p:ext>
            </p:extLst>
          </p:nvPr>
        </p:nvGraphicFramePr>
        <p:xfrm>
          <a:off x="685800" y="990601"/>
          <a:ext cx="8001000" cy="380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685800" y="525463"/>
            <a:ext cx="8001000" cy="40011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Шилжилт хөдөлгөөн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4473914"/>
              </p:ext>
            </p:extLst>
          </p:nvPr>
        </p:nvGraphicFramePr>
        <p:xfrm>
          <a:off x="762000" y="1447800"/>
          <a:ext cx="35052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447800" y="1066800"/>
            <a:ext cx="2362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Өнчин хүүхдийн тоо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413737693"/>
              </p:ext>
            </p:extLst>
          </p:nvPr>
        </p:nvGraphicFramePr>
        <p:xfrm>
          <a:off x="4572000" y="1306513"/>
          <a:ext cx="4114800" cy="2579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4953000" y="990600"/>
            <a:ext cx="3505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Өрх толгойлсон гишүүдийн тоо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4191000"/>
            <a:ext cx="35052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919036517"/>
              </p:ext>
            </p:extLst>
          </p:nvPr>
        </p:nvGraphicFramePr>
        <p:xfrm>
          <a:off x="803988" y="4495800"/>
          <a:ext cx="7848600" cy="2231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2895600" y="4191000"/>
            <a:ext cx="4572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1600" b="1" dirty="0" smtClean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Хөгжлийн бэрхшээлтэй иргэдий тоо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685800" y="525463"/>
            <a:ext cx="8001000" cy="4000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Нийгмийн зарим үзүүлэлт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03263" y="4038600"/>
            <a:ext cx="7983537" cy="17927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19600" y="762000"/>
            <a:ext cx="19050" cy="327660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085" y="3664984"/>
            <a:ext cx="537129" cy="537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2626732"/>
              </p:ext>
            </p:extLst>
          </p:nvPr>
        </p:nvGraphicFramePr>
        <p:xfrm>
          <a:off x="685800" y="1565210"/>
          <a:ext cx="3733800" cy="2376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1458575"/>
              </p:ext>
            </p:extLst>
          </p:nvPr>
        </p:nvGraphicFramePr>
        <p:xfrm>
          <a:off x="4390053" y="1549658"/>
          <a:ext cx="4495799" cy="2392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11265"/>
              </p:ext>
            </p:extLst>
          </p:nvPr>
        </p:nvGraphicFramePr>
        <p:xfrm>
          <a:off x="990600" y="4578370"/>
          <a:ext cx="7620000" cy="1986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990600" y="1219200"/>
            <a:ext cx="3124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1600" b="1" dirty="0" smtClean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Гэрлэлт /1000 хүнд ноогдох/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0" y="1219200"/>
            <a:ext cx="3124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1600" b="1" dirty="0" smtClean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Цуцлалт /1000 хүнд ноогдох/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0" y="4191000"/>
            <a:ext cx="3124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1600" b="1" dirty="0" smtClean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Үрчлэлт /1000 хүнд ноогдох/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685800" y="525463"/>
            <a:ext cx="8001000" cy="40011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амын ердийн хөдөлгөөн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03263" y="4079998"/>
            <a:ext cx="7983537" cy="17927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419600" y="803398"/>
            <a:ext cx="19050" cy="327660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085" y="3653871"/>
            <a:ext cx="537129" cy="537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001000" cy="4000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Эрүүл мэнд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066800" y="3941763"/>
            <a:ext cx="7696200" cy="20637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24400" y="1219200"/>
            <a:ext cx="19050" cy="281940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1536490126"/>
              </p:ext>
            </p:extLst>
          </p:nvPr>
        </p:nvGraphicFramePr>
        <p:xfrm>
          <a:off x="1143000" y="1077913"/>
          <a:ext cx="3505200" cy="2711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1529963922"/>
              </p:ext>
            </p:extLst>
          </p:nvPr>
        </p:nvGraphicFramePr>
        <p:xfrm>
          <a:off x="4876800" y="1077913"/>
          <a:ext cx="3810000" cy="2836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2209979778"/>
              </p:ext>
            </p:extLst>
          </p:nvPr>
        </p:nvGraphicFramePr>
        <p:xfrm>
          <a:off x="914400" y="4267200"/>
          <a:ext cx="77724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2159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001000" cy="4000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С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оёл, урлаг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066800" y="3941763"/>
            <a:ext cx="7696200" cy="20637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24400" y="1219200"/>
            <a:ext cx="19050" cy="281940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9" descr="Description: \\KHAD\Users\Public\2014 on_taniltsuulga\MCCT_Medeelel_Alban_toot_2013.12.13\Information logo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657600"/>
            <a:ext cx="5397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76" y="1041401"/>
            <a:ext cx="3645724" cy="2646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01" y="1128188"/>
            <a:ext cx="3924299" cy="2559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376" y="4216400"/>
            <a:ext cx="7798624" cy="252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8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001000" cy="4000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Боловсрол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03263" y="3943628"/>
            <a:ext cx="7983537" cy="17927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0" y="1163374"/>
            <a:ext cx="4114798" cy="23418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33" y="4303529"/>
            <a:ext cx="3979567" cy="2359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542" y="4307049"/>
            <a:ext cx="3789299" cy="2462997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4876800" y="1371600"/>
            <a:ext cx="19050" cy="5542059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480" r="2042"/>
          <a:stretch/>
        </p:blipFill>
        <p:spPr>
          <a:xfrm>
            <a:off x="762000" y="1219200"/>
            <a:ext cx="4038600" cy="2377440"/>
          </a:xfrm>
          <a:prstGeom prst="rect">
            <a:avLst/>
          </a:prstGeom>
        </p:spPr>
      </p:pic>
      <p:pic>
        <p:nvPicPr>
          <p:cNvPr id="12" name="Picture 50" descr="\\KHAD\Users\Public\2014 on_taniltsuulga\MCCT_Medeelel_Alban_toot_2013.12.13\Information logo\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4298" y="3572009"/>
            <a:ext cx="77483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372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2422</TotalTime>
  <Words>2404</Words>
  <Application>Microsoft Office PowerPoint</Application>
  <PresentationFormat>On-screen Show (4:3)</PresentationFormat>
  <Paragraphs>835</Paragraphs>
  <Slides>39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 Unicode MS</vt:lpstr>
      <vt:lpstr>Arial</vt:lpstr>
      <vt:lpstr>Arial Mon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Erdenebat</cp:lastModifiedBy>
  <cp:revision>201</cp:revision>
  <cp:lastPrinted>2017-01-17T03:13:54Z</cp:lastPrinted>
  <dcterms:created xsi:type="dcterms:W3CDTF">2006-08-16T00:00:00Z</dcterms:created>
  <dcterms:modified xsi:type="dcterms:W3CDTF">2017-01-17T03:14:16Z</dcterms:modified>
</cp:coreProperties>
</file>