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283" r:id="rId3"/>
    <p:sldId id="311" r:id="rId4"/>
    <p:sldId id="282" r:id="rId5"/>
    <p:sldId id="284" r:id="rId6"/>
    <p:sldId id="286" r:id="rId7"/>
    <p:sldId id="287" r:id="rId8"/>
    <p:sldId id="288" r:id="rId9"/>
    <p:sldId id="289" r:id="rId10"/>
    <p:sldId id="290" r:id="rId11"/>
    <p:sldId id="312" r:id="rId12"/>
    <p:sldId id="313" r:id="rId13"/>
    <p:sldId id="314" r:id="rId14"/>
    <p:sldId id="295" r:id="rId15"/>
    <p:sldId id="310" r:id="rId16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32"/>
    <a:srgbClr val="F68D36"/>
    <a:srgbClr val="E125D8"/>
    <a:srgbClr val="FF00FF"/>
    <a:srgbClr val="0000FF"/>
    <a:srgbClr val="FDF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kh-Amgalan_R.NSO\Documents\My%20Received%20Files\LIVESTOCK_2015_DAT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1593087380943E-2"/>
          <c:y val="5.978258311255432E-2"/>
          <c:w val="0.94744438546305298"/>
          <c:h val="0.830099781710124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4"/>
            <c:spPr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399666847199135E-2"/>
                  <c:y val="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65014602642946E-2"/>
                  <c:y val="-6.521736339551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2521449432347062E-2"/>
                  <c:y val="-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20343190917553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20343190917553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4.0651811790433826E-2"/>
                  <c:y val="4.347824226367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601715954587759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1.9512869659408249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3.7399666847199066E-2"/>
                  <c:y val="-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9512869659408249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5.8538608978224722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4.3903956733668523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5.528646403499001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>
                <c:manualLayout>
                  <c:x val="-4.2277884262051167E-2"/>
                  <c:y val="5.4347802829594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layout>
                <c:manualLayout>
                  <c:x val="-7.1469840848545615E-2"/>
                  <c:y val="-5.4347802829594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-4.0574282147315968E-2"/>
                  <c:y val="-0.1304347267910275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3 528.4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t" anchorCtr="1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Sheet1!$A$2:$A$77</c:f>
              <c:strCache>
                <c:ptCount val="76"/>
                <c:pt idx="0">
                  <c:v>1942</c:v>
                </c:pt>
                <c:pt idx="1">
                  <c:v>1943</c:v>
                </c:pt>
                <c:pt idx="2">
                  <c:v>1944</c:v>
                </c:pt>
                <c:pt idx="3">
                  <c:v>1945</c:v>
                </c:pt>
                <c:pt idx="4">
                  <c:v>1946</c:v>
                </c:pt>
                <c:pt idx="5">
                  <c:v>1947</c:v>
                </c:pt>
                <c:pt idx="6">
                  <c:v>1948</c:v>
                </c:pt>
                <c:pt idx="7">
                  <c:v>1949</c:v>
                </c:pt>
                <c:pt idx="8">
                  <c:v>1950</c:v>
                </c:pt>
                <c:pt idx="9">
                  <c:v>1951</c:v>
                </c:pt>
                <c:pt idx="10">
                  <c:v>1952</c:v>
                </c:pt>
                <c:pt idx="11">
                  <c:v>1953</c:v>
                </c:pt>
                <c:pt idx="12">
                  <c:v>1954</c:v>
                </c:pt>
                <c:pt idx="13">
                  <c:v>1955</c:v>
                </c:pt>
                <c:pt idx="14">
                  <c:v>1956</c:v>
                </c:pt>
                <c:pt idx="15">
                  <c:v>1957</c:v>
                </c:pt>
                <c:pt idx="16">
                  <c:v>1958</c:v>
                </c:pt>
                <c:pt idx="17">
                  <c:v>1959</c:v>
                </c:pt>
                <c:pt idx="18">
                  <c:v>1960</c:v>
                </c:pt>
                <c:pt idx="19">
                  <c:v>1961-XII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  <c:pt idx="75">
                  <c:v>2017</c:v>
                </c:pt>
              </c:strCache>
            </c:strRef>
          </c:cat>
          <c:val>
            <c:numRef>
              <c:f>Sheet1!$B$2:$B$77</c:f>
              <c:numCache>
                <c:formatCode>#\ ##0.0</c:formatCode>
                <c:ptCount val="76"/>
                <c:pt idx="0">
                  <c:v>822.19999999999993</c:v>
                </c:pt>
                <c:pt idx="1">
                  <c:v>855.6</c:v>
                </c:pt>
                <c:pt idx="2">
                  <c:v>963.59999999999991</c:v>
                </c:pt>
                <c:pt idx="3">
                  <c:v>690.69999999999993</c:v>
                </c:pt>
                <c:pt idx="4">
                  <c:v>781.30000000000007</c:v>
                </c:pt>
                <c:pt idx="5">
                  <c:v>797.59999999999991</c:v>
                </c:pt>
                <c:pt idx="6">
                  <c:v>615.50000000000011</c:v>
                </c:pt>
                <c:pt idx="7">
                  <c:v>711</c:v>
                </c:pt>
                <c:pt idx="8">
                  <c:v>780.3</c:v>
                </c:pt>
                <c:pt idx="9">
                  <c:v>896.6</c:v>
                </c:pt>
                <c:pt idx="10">
                  <c:v>1032.9000000000001</c:v>
                </c:pt>
                <c:pt idx="11">
                  <c:v>1163.9000000000001</c:v>
                </c:pt>
                <c:pt idx="12">
                  <c:v>1134.0999999999999</c:v>
                </c:pt>
                <c:pt idx="13">
                  <c:v>1101.5999999999999</c:v>
                </c:pt>
                <c:pt idx="14">
                  <c:v>1164.3999999999999</c:v>
                </c:pt>
                <c:pt idx="15">
                  <c:v>1126.5</c:v>
                </c:pt>
                <c:pt idx="16">
                  <c:v>1126.2</c:v>
                </c:pt>
                <c:pt idx="17">
                  <c:v>1145.8</c:v>
                </c:pt>
                <c:pt idx="18">
                  <c:v>1045.8</c:v>
                </c:pt>
                <c:pt idx="19">
                  <c:v>913.5</c:v>
                </c:pt>
                <c:pt idx="20">
                  <c:v>935.7</c:v>
                </c:pt>
                <c:pt idx="21">
                  <c:v>1029.4000000000001</c:v>
                </c:pt>
                <c:pt idx="22">
                  <c:v>1042</c:v>
                </c:pt>
                <c:pt idx="23">
                  <c:v>1083.7</c:v>
                </c:pt>
                <c:pt idx="24">
                  <c:v>1117.3999999999999</c:v>
                </c:pt>
                <c:pt idx="25">
                  <c:v>906.8</c:v>
                </c:pt>
                <c:pt idx="26">
                  <c:v>981.3</c:v>
                </c:pt>
                <c:pt idx="27">
                  <c:v>985.4</c:v>
                </c:pt>
                <c:pt idx="28">
                  <c:v>1001.4</c:v>
                </c:pt>
                <c:pt idx="29">
                  <c:v>901.50000000000011</c:v>
                </c:pt>
                <c:pt idx="30">
                  <c:v>974.00000000000011</c:v>
                </c:pt>
                <c:pt idx="31">
                  <c:v>1053.6000000000001</c:v>
                </c:pt>
                <c:pt idx="32">
                  <c:v>1068</c:v>
                </c:pt>
                <c:pt idx="33">
                  <c:v>1073.9000000000001</c:v>
                </c:pt>
                <c:pt idx="34">
                  <c:v>1059.1000000000001</c:v>
                </c:pt>
                <c:pt idx="35">
                  <c:v>1087.8999999999999</c:v>
                </c:pt>
                <c:pt idx="36">
                  <c:v>1124.8</c:v>
                </c:pt>
                <c:pt idx="37">
                  <c:v>1162.4000000000001</c:v>
                </c:pt>
                <c:pt idx="38">
                  <c:v>1068.3999999999999</c:v>
                </c:pt>
                <c:pt idx="39">
                  <c:v>1131</c:v>
                </c:pt>
                <c:pt idx="40">
                  <c:v>1035.8000000000002</c:v>
                </c:pt>
                <c:pt idx="41">
                  <c:v>948.19999999999993</c:v>
                </c:pt>
                <c:pt idx="42">
                  <c:v>1007.2</c:v>
                </c:pt>
                <c:pt idx="43">
                  <c:v>1028.0999999999999</c:v>
                </c:pt>
                <c:pt idx="44">
                  <c:v>1032.8</c:v>
                </c:pt>
                <c:pt idx="45">
                  <c:v>916.60000000000014</c:v>
                </c:pt>
                <c:pt idx="46">
                  <c:v>959.19999999999993</c:v>
                </c:pt>
                <c:pt idx="47">
                  <c:v>996.80000000000007</c:v>
                </c:pt>
                <c:pt idx="48">
                  <c:v>1004.6999999999999</c:v>
                </c:pt>
                <c:pt idx="49">
                  <c:v>1035.7</c:v>
                </c:pt>
                <c:pt idx="50">
                  <c:v>1098.6999999999998</c:v>
                </c:pt>
                <c:pt idx="51">
                  <c:v>1133.0999999999999</c:v>
                </c:pt>
                <c:pt idx="52">
                  <c:v>1086.8</c:v>
                </c:pt>
                <c:pt idx="53">
                  <c:v>1015.6</c:v>
                </c:pt>
                <c:pt idx="54">
                  <c:v>1040.8</c:v>
                </c:pt>
                <c:pt idx="55">
                  <c:v>1133.1000000000001</c:v>
                </c:pt>
                <c:pt idx="56">
                  <c:v>1288.3000000000002</c:v>
                </c:pt>
                <c:pt idx="57">
                  <c:v>1450.6000000000001</c:v>
                </c:pt>
                <c:pt idx="58">
                  <c:v>1492.4</c:v>
                </c:pt>
                <c:pt idx="59">
                  <c:v>1429.1000000000001</c:v>
                </c:pt>
                <c:pt idx="60">
                  <c:v>1516.1</c:v>
                </c:pt>
                <c:pt idx="61">
                  <c:v>1622.6000000000001</c:v>
                </c:pt>
                <c:pt idx="62">
                  <c:v>1580</c:v>
                </c:pt>
                <c:pt idx="63">
                  <c:v>1523.1</c:v>
                </c:pt>
                <c:pt idx="64">
                  <c:v>1634.2</c:v>
                </c:pt>
                <c:pt idx="65">
                  <c:v>1709.1999999999998</c:v>
                </c:pt>
                <c:pt idx="66">
                  <c:v>1542.5</c:v>
                </c:pt>
                <c:pt idx="67">
                  <c:v>1789.7</c:v>
                </c:pt>
                <c:pt idx="68">
                  <c:v>1979.9</c:v>
                </c:pt>
                <c:pt idx="69">
                  <c:v>2081.4</c:v>
                </c:pt>
                <c:pt idx="70">
                  <c:v>2280.6</c:v>
                </c:pt>
                <c:pt idx="71">
                  <c:v>2491.4</c:v>
                </c:pt>
                <c:pt idx="72">
                  <c:v>2818.2</c:v>
                </c:pt>
                <c:pt idx="73">
                  <c:v>3070.3</c:v>
                </c:pt>
                <c:pt idx="74">
                  <c:v>3030.4369999999999</c:v>
                </c:pt>
                <c:pt idx="75">
                  <c:v>3527.42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77048"/>
        <c:axId val="156677440"/>
      </c:lineChart>
      <c:catAx>
        <c:axId val="156677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800"/>
            </a:pPr>
            <a:endParaRPr lang="en-US"/>
          </a:p>
        </c:txPr>
        <c:crossAx val="156677440"/>
        <c:crosses val="autoZero"/>
        <c:auto val="1"/>
        <c:lblAlgn val="ctr"/>
        <c:lblOffset val="100"/>
        <c:tickMarkSkip val="1"/>
        <c:noMultiLvlLbl val="0"/>
      </c:catAx>
      <c:valAx>
        <c:axId val="156677440"/>
        <c:scaling>
          <c:orientation val="minMax"/>
          <c:max val="3500"/>
          <c:min val="500"/>
        </c:scaling>
        <c:delete val="1"/>
        <c:axPos val="l"/>
        <c:numFmt formatCode="#\ ##0.0" sourceLinked="1"/>
        <c:majorTickMark val="none"/>
        <c:minorTickMark val="none"/>
        <c:tickLblPos val="nextTo"/>
        <c:crossAx val="15667704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7899258172764"/>
          <c:y val="2.8273041956711945E-2"/>
          <c:w val="0.78307943048599993"/>
          <c:h val="0.8450861577085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Малтай өрх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woPt" dir="t"/>
            </a:scene3d>
            <a:sp3d prstMaterial="clear">
              <a:bevelT w="63500" h="25400"/>
            </a:sp3d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10 073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9075</c:v>
                </c:pt>
                <c:pt idx="1">
                  <c:v>9126</c:v>
                </c:pt>
                <c:pt idx="2">
                  <c:v>9130</c:v>
                </c:pt>
                <c:pt idx="3">
                  <c:v>9209</c:v>
                </c:pt>
                <c:pt idx="4">
                  <c:v>9162</c:v>
                </c:pt>
                <c:pt idx="5">
                  <c:v>9284</c:v>
                </c:pt>
                <c:pt idx="6">
                  <c:v>9492</c:v>
                </c:pt>
                <c:pt idx="7">
                  <c:v>9843</c:v>
                </c:pt>
                <c:pt idx="8">
                  <c:v>10073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rightRoom" dir="t"/>
            </a:scene3d>
            <a:sp3d prstMaterial="clear">
              <a:bevelT w="63500" h="25400" prst="angle"/>
              <a:bevelB w="114300" prst="artDeco"/>
            </a:sp3d>
          </c:spPr>
          <c:invertIfNegative val="0"/>
          <c:dLbls>
            <c:dLbl>
              <c:idx val="4"/>
              <c:layout>
                <c:manualLayout>
                  <c:x val="-6.5476194312206774E-3"/>
                  <c:y val="9.829358286735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7 625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7057</c:v>
                </c:pt>
                <c:pt idx="1">
                  <c:v>6909</c:v>
                </c:pt>
                <c:pt idx="2">
                  <c:v>6834</c:v>
                </c:pt>
                <c:pt idx="3">
                  <c:v>6530</c:v>
                </c:pt>
                <c:pt idx="4">
                  <c:v>6466</c:v>
                </c:pt>
                <c:pt idx="5">
                  <c:v>6552</c:v>
                </c:pt>
                <c:pt idx="6">
                  <c:v>6858</c:v>
                </c:pt>
                <c:pt idx="7">
                  <c:v>7253</c:v>
                </c:pt>
                <c:pt idx="8">
                  <c:v>7625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50"/>
        <c:axId val="240292464"/>
        <c:axId val="24029285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Малчдын тоо</c:v>
                </c:pt>
              </c:strCache>
            </c:strRef>
          </c:tx>
          <c:spPr>
            <a:ln w="28575" cap="rnd">
              <a:solidFill>
                <a:srgbClr val="0000FF"/>
              </a:solidFill>
              <a:head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58334004636181E-2"/>
                  <c:y val="-1.207729468599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16668009272365E-2"/>
                  <c:y val="-3.62320742515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5357286707754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7976315146720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101192298298202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922750335275385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190477724882692E-2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15.9</c:v>
                </c:pt>
                <c:pt idx="1">
                  <c:v>15.1</c:v>
                </c:pt>
                <c:pt idx="2">
                  <c:v>14.9</c:v>
                </c:pt>
                <c:pt idx="3">
                  <c:v>14</c:v>
                </c:pt>
                <c:pt idx="4">
                  <c:v>13.7</c:v>
                </c:pt>
                <c:pt idx="5">
                  <c:v>13.9</c:v>
                </c:pt>
                <c:pt idx="6">
                  <c:v>14.3</c:v>
                </c:pt>
                <c:pt idx="7">
                  <c:v>14.8</c:v>
                </c:pt>
                <c:pt idx="8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563272"/>
        <c:axId val="242562880"/>
      </c:lineChart>
      <c:catAx>
        <c:axId val="2402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240292856"/>
        <c:crosses val="autoZero"/>
        <c:auto val="1"/>
        <c:lblAlgn val="ctr"/>
        <c:lblOffset val="100"/>
        <c:noMultiLvlLbl val="0"/>
      </c:catAx>
      <c:valAx>
        <c:axId val="240292856"/>
        <c:scaling>
          <c:orientation val="minMax"/>
          <c:max val="10100"/>
          <c:min val="600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mn-MN">
                    <a:solidFill>
                      <a:srgbClr val="C00000"/>
                    </a:solidFill>
                  </a:rPr>
                  <a:t>Өрх</a:t>
                </a:r>
                <a:endParaRPr lang="en-US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8214291468310139E-3"/>
              <c:y val="0.4324827874776526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en-US"/>
          </a:p>
        </c:txPr>
        <c:crossAx val="240292464"/>
        <c:crosses val="autoZero"/>
        <c:crossBetween val="between"/>
        <c:majorUnit val="500"/>
      </c:valAx>
      <c:valAx>
        <c:axId val="2425628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2563272"/>
        <c:crosses val="max"/>
        <c:crossBetween val="between"/>
      </c:valAx>
      <c:catAx>
        <c:axId val="242563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5628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0303030303030311E-2"/>
          <c:w val="1"/>
          <c:h val="0.7029078183408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9.1</c:v>
                </c:pt>
                <c:pt idx="1">
                  <c:v>6.9</c:v>
                </c:pt>
                <c:pt idx="2">
                  <c:v>0.27062907498858402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Sheet1!$C$2:$C$4</c:f>
              <c:numCache>
                <c:formatCode>###0.0</c:formatCode>
                <c:ptCount val="3"/>
                <c:pt idx="0">
                  <c:v>8.9</c:v>
                </c:pt>
                <c:pt idx="1">
                  <c:v>6.7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36875552"/>
        <c:axId val="236875944"/>
      </c:barChart>
      <c:catAx>
        <c:axId val="2368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6875944"/>
        <c:crosses val="autoZero"/>
        <c:auto val="1"/>
        <c:lblAlgn val="ctr"/>
        <c:lblOffset val="100"/>
        <c:noMultiLvlLbl val="0"/>
      </c:catAx>
      <c:valAx>
        <c:axId val="23687594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36875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04705946528869"/>
          <c:y val="0.87234391155651025"/>
          <c:w val="0.41315635155917274"/>
          <c:h val="9.73530581404597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375096495291035E-3"/>
          <c:w val="1"/>
          <c:h val="0.7604473425196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50.9</c:v>
                </c:pt>
                <c:pt idx="1">
                  <c:v>32.9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Sheet1!$C$2:$C$3</c:f>
              <c:numCache>
                <c:formatCode>###0.0</c:formatCode>
                <c:ptCount val="2"/>
                <c:pt idx="0">
                  <c:v>51.4</c:v>
                </c:pt>
                <c:pt idx="1">
                  <c:v>32.700000000000003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36876728"/>
        <c:axId val="236877120"/>
      </c:barChart>
      <c:catAx>
        <c:axId val="236876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6877120"/>
        <c:crosses val="autoZero"/>
        <c:auto val="1"/>
        <c:lblAlgn val="ctr"/>
        <c:lblOffset val="100"/>
        <c:noMultiLvlLbl val="0"/>
      </c:catAx>
      <c:valAx>
        <c:axId val="236877120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36876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2234720659918"/>
          <c:y val="0.90551026709896532"/>
          <c:w val="0.44307649043869518"/>
          <c:h val="9.448973290103442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8354064437598"/>
          <c:y val="4.1534215036039927E-2"/>
          <c:w val="0.76774544486287044"/>
          <c:h val="0.930776308273266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>
                <a:glow rad="127000">
                  <a:schemeClr val="accent5">
                    <a:lumMod val="50000"/>
                  </a:schemeClr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ReportMax2!$H$16:$H$20</c:f>
              <c:strCache>
                <c:ptCount val="5"/>
                <c:pt idx="0">
                  <c:v>Да</c:v>
                </c:pt>
                <c:pt idx="1">
                  <c:v>Сб</c:v>
                </c:pt>
                <c:pt idx="2">
                  <c:v>Мх</c:v>
                </c:pt>
                <c:pt idx="3">
                  <c:v>Бу</c:v>
                </c:pt>
                <c:pt idx="4">
                  <c:v>Эц </c:v>
                </c:pt>
              </c:strCache>
            </c:strRef>
          </c:cat>
          <c:val>
            <c:numRef>
              <c:f>ReportMax2!$I$16:$I$20</c:f>
              <c:numCache>
                <c:formatCode>[$-10409]0.0;\(0.0\)</c:formatCode>
                <c:ptCount val="5"/>
                <c:pt idx="0">
                  <c:v>22.6</c:v>
                </c:pt>
                <c:pt idx="1">
                  <c:v>27</c:v>
                </c:pt>
                <c:pt idx="2">
                  <c:v>41.2</c:v>
                </c:pt>
                <c:pt idx="3">
                  <c:v>42.7</c:v>
                </c:pt>
                <c:pt idx="4">
                  <c:v>42.8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58849952"/>
        <c:axId val="158849560"/>
      </c:barChart>
      <c:catAx>
        <c:axId val="15884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849560"/>
        <c:crosses val="autoZero"/>
        <c:auto val="1"/>
        <c:lblAlgn val="ctr"/>
        <c:lblOffset val="100"/>
        <c:noMultiLvlLbl val="0"/>
      </c:catAx>
      <c:valAx>
        <c:axId val="158849560"/>
        <c:scaling>
          <c:orientation val="minMax"/>
        </c:scaling>
        <c:delete val="1"/>
        <c:axPos val="b"/>
        <c:numFmt formatCode="[$-10409]0.0;\(0.0\)" sourceLinked="1"/>
        <c:majorTickMark val="none"/>
        <c:minorTickMark val="none"/>
        <c:tickLblPos val="nextTo"/>
        <c:crossAx val="1588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7993319016946"/>
          <c:y val="6.8750000000000019E-2"/>
          <c:w val="0.78992006680983062"/>
          <c:h val="0.8625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Бу</c:v>
                </c:pt>
                <c:pt idx="1">
                  <c:v>Мх</c:v>
                </c:pt>
                <c:pt idx="2">
                  <c:v>Эц</c:v>
                </c:pt>
                <c:pt idx="3">
                  <c:v>Бд</c:v>
                </c:pt>
                <c:pt idx="4">
                  <c:v>Да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27.8</c:v>
                </c:pt>
                <c:pt idx="1">
                  <c:v>24.2</c:v>
                </c:pt>
                <c:pt idx="2">
                  <c:v>22.6</c:v>
                </c:pt>
                <c:pt idx="3">
                  <c:v>18.600000000000001</c:v>
                </c:pt>
                <c:pt idx="4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40431920"/>
        <c:axId val="240432312"/>
      </c:barChart>
      <c:catAx>
        <c:axId val="2404319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endParaRPr lang="en-US"/>
          </a:p>
        </c:txPr>
        <c:crossAx val="240432312"/>
        <c:crosses val="autoZero"/>
        <c:auto val="1"/>
        <c:lblAlgn val="ctr"/>
        <c:lblOffset val="100"/>
        <c:noMultiLvlLbl val="0"/>
      </c:catAx>
      <c:valAx>
        <c:axId val="240432312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4043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00183401115931"/>
          <c:y val="7.5652960321457394E-2"/>
          <c:w val="0.80799816598884067"/>
          <c:h val="0.84869407935708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101673896208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Тш</c:v>
                </c:pt>
                <c:pt idx="1">
                  <c:v>Уб</c:v>
                </c:pt>
                <c:pt idx="2">
                  <c:v>Сү</c:v>
                </c:pt>
                <c:pt idx="3">
                  <c:v>Бд</c:v>
                </c:pt>
                <c:pt idx="4">
                  <c:v>Он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1.3</c:v>
                </c:pt>
                <c:pt idx="1">
                  <c:v>1.1000000000000001</c:v>
                </c:pt>
                <c:pt idx="2">
                  <c:v>1.026</c:v>
                </c:pt>
                <c:pt idx="3">
                  <c:v>0.84400000000000019</c:v>
                </c:pt>
                <c:pt idx="4">
                  <c:v>0.71800000000000019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40433096"/>
        <c:axId val="240433488"/>
      </c:barChart>
      <c:catAx>
        <c:axId val="240433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0433488"/>
        <c:crosses val="autoZero"/>
        <c:auto val="1"/>
        <c:lblAlgn val="ctr"/>
        <c:lblOffset val="100"/>
        <c:noMultiLvlLbl val="0"/>
      </c:catAx>
      <c:valAx>
        <c:axId val="240433488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240433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084906458924"/>
          <c:y val="5.0925925925925923E-2"/>
          <c:w val="0.8201535406342059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AA432"/>
            </a:solidFill>
            <a:ln>
              <a:solidFill>
                <a:srgbClr val="FAA432"/>
              </a:solidFill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ReportMax2!$H$42:$H$46</c:f>
              <c:strCache>
                <c:ptCount val="5"/>
                <c:pt idx="0">
                  <c:v>Тш</c:v>
                </c:pt>
                <c:pt idx="1">
                  <c:v>Он</c:v>
                </c:pt>
                <c:pt idx="2">
                  <c:v>Бу</c:v>
                </c:pt>
                <c:pt idx="3">
                  <c:v>Бд</c:v>
                </c:pt>
                <c:pt idx="4">
                  <c:v>Мх</c:v>
                </c:pt>
              </c:strCache>
            </c:strRef>
          </c:cat>
          <c:val>
            <c:numRef>
              <c:f>ReportMax2!$I$42:$I$46</c:f>
              <c:numCache>
                <c:formatCode>[$-10409]0.0;\(0.0\)</c:formatCode>
                <c:ptCount val="5"/>
                <c:pt idx="0">
                  <c:v>158.80000000000001</c:v>
                </c:pt>
                <c:pt idx="1">
                  <c:v>168.5</c:v>
                </c:pt>
                <c:pt idx="2">
                  <c:v>207.5</c:v>
                </c:pt>
                <c:pt idx="3">
                  <c:v>220.5</c:v>
                </c:pt>
                <c:pt idx="4">
                  <c:v>237.2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40105664"/>
        <c:axId val="240106056"/>
      </c:barChart>
      <c:catAx>
        <c:axId val="24010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0106056"/>
        <c:crosses val="autoZero"/>
        <c:auto val="1"/>
        <c:lblAlgn val="ctr"/>
        <c:lblOffset val="100"/>
        <c:noMultiLvlLbl val="0"/>
      </c:catAx>
      <c:valAx>
        <c:axId val="240106056"/>
        <c:scaling>
          <c:orientation val="minMax"/>
        </c:scaling>
        <c:delete val="1"/>
        <c:axPos val="b"/>
        <c:numFmt formatCode="[$-10409]0.0;\(0.0\)" sourceLinked="1"/>
        <c:majorTickMark val="out"/>
        <c:minorTickMark val="none"/>
        <c:tickLblPos val="nextTo"/>
        <c:crossAx val="240105664"/>
        <c:crosses val="autoZero"/>
        <c:crossBetween val="between"/>
      </c:valAx>
      <c:spPr>
        <a:noFill/>
        <a:ln>
          <a:noFill/>
        </a:ln>
        <a:effectLst>
          <a:innerShdw blurRad="114300">
            <a:prstClr val="black"/>
          </a:innerShdw>
          <a:softEdge rad="12700"/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623584"/>
        <c:axId val="116623976"/>
      </c:barChart>
      <c:catAx>
        <c:axId val="11662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623976"/>
        <c:crosses val="autoZero"/>
        <c:auto val="1"/>
        <c:lblAlgn val="ctr"/>
        <c:lblOffset val="100"/>
        <c:noMultiLvlLbl val="0"/>
      </c:catAx>
      <c:valAx>
        <c:axId val="116623976"/>
        <c:scaling>
          <c:orientation val="minMax"/>
        </c:scaling>
        <c:delete val="1"/>
        <c:axPos val="b"/>
        <c:numFmt formatCode="#\ ###.0" sourceLinked="1"/>
        <c:majorTickMark val="none"/>
        <c:minorTickMark val="none"/>
        <c:tickLblPos val="none"/>
        <c:crossAx val="11662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1005663765715"/>
          <c:y val="4.1645101754504858E-2"/>
          <c:w val="0.80194432932725512"/>
          <c:h val="0.944473197660660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125D8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E125D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ReportMax2!$H$55:$H$59</c:f>
              <c:strCache>
                <c:ptCount val="5"/>
                <c:pt idx="0">
                  <c:v>Тш</c:v>
                </c:pt>
                <c:pt idx="1">
                  <c:v>Эц</c:v>
                </c:pt>
                <c:pt idx="2">
                  <c:v>Бу</c:v>
                </c:pt>
                <c:pt idx="3">
                  <c:v>Бд</c:v>
                </c:pt>
                <c:pt idx="4">
                  <c:v>Мх</c:v>
                </c:pt>
              </c:strCache>
            </c:strRef>
          </c:cat>
          <c:val>
            <c:numRef>
              <c:f>ReportMax2!$I$55:$I$59</c:f>
              <c:numCache>
                <c:formatCode>[$-10409]0.0;\(0.0\)</c:formatCode>
                <c:ptCount val="5"/>
                <c:pt idx="0">
                  <c:v>114.3</c:v>
                </c:pt>
                <c:pt idx="1">
                  <c:v>128.30000000000001</c:v>
                </c:pt>
                <c:pt idx="2">
                  <c:v>129.19999999999999</c:v>
                </c:pt>
                <c:pt idx="3">
                  <c:v>145.1</c:v>
                </c:pt>
                <c:pt idx="4">
                  <c:v>154.80000000000001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116624760"/>
        <c:axId val="116625152"/>
      </c:barChart>
      <c:catAx>
        <c:axId val="11662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125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625152"/>
        <c:crosses val="autoZero"/>
        <c:auto val="1"/>
        <c:lblAlgn val="ctr"/>
        <c:lblOffset val="100"/>
        <c:noMultiLvlLbl val="0"/>
      </c:catAx>
      <c:valAx>
        <c:axId val="116625152"/>
        <c:scaling>
          <c:orientation val="minMax"/>
        </c:scaling>
        <c:delete val="1"/>
        <c:axPos val="b"/>
        <c:numFmt formatCode="[$-10409]0.0;\(0.0\)" sourceLinked="1"/>
        <c:majorTickMark val="none"/>
        <c:minorTickMark val="none"/>
        <c:tickLblPos val="nextTo"/>
        <c:crossAx val="11662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274.7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315.6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7C649-331D-4712-9467-A01FE4BD93AE}" type="presOf" srcId="{EC592E08-09AA-4F12-804B-39D90CE5CE94}" destId="{D1912CF3-2905-4969-A915-32B7AD1E3BBA}" srcOrd="0" destOrd="0" presId="urn:microsoft.com/office/officeart/2005/8/layout/arrow2"/>
    <dgm:cxn modelId="{03786131-F66B-4E9F-86A3-24F6CC14D8E7}" type="presOf" srcId="{A0E90193-D3B5-4517-92F5-A7D6798999FB}" destId="{6252CB48-6C5F-46E9-943E-6E025E15A46D}" srcOrd="0" destOrd="0" presId="urn:microsoft.com/office/officeart/2005/8/layout/arrow2"/>
    <dgm:cxn modelId="{BDD429C6-CBB9-4134-9991-20AAA50984EC}" type="presOf" srcId="{0DAA601A-C80C-437B-B111-FA120CE45348}" destId="{AD21D87E-9D30-4CBE-AC19-207F985D9D09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15FB70E4-87C1-49C6-96A5-666D160A16B2}" type="presParOf" srcId="{6252CB48-6C5F-46E9-943E-6E025E15A46D}" destId="{101DB3A2-F7E0-4FF1-975D-A36B85664807}" srcOrd="0" destOrd="0" presId="urn:microsoft.com/office/officeart/2005/8/layout/arrow2"/>
    <dgm:cxn modelId="{E8DD9DFD-21BB-4511-9CEE-E83901B96994}" type="presParOf" srcId="{6252CB48-6C5F-46E9-943E-6E025E15A46D}" destId="{E202EDEA-CF2B-40F3-875A-B6E1CE071879}" srcOrd="1" destOrd="0" presId="urn:microsoft.com/office/officeart/2005/8/layout/arrow2"/>
    <dgm:cxn modelId="{3D1A3F5C-895D-4337-9334-B839A1B2333A}" type="presParOf" srcId="{E202EDEA-CF2B-40F3-875A-B6E1CE071879}" destId="{0F4F2D77-C207-4DBD-9225-AEB187478B26}" srcOrd="0" destOrd="0" presId="urn:microsoft.com/office/officeart/2005/8/layout/arrow2"/>
    <dgm:cxn modelId="{24C0C163-9ADE-48B4-9DA9-4804E0DC7349}" type="presParOf" srcId="{E202EDEA-CF2B-40F3-875A-B6E1CE071879}" destId="{D1912CF3-2905-4969-A915-32B7AD1E3BBA}" srcOrd="1" destOrd="0" presId="urn:microsoft.com/office/officeart/2005/8/layout/arrow2"/>
    <dgm:cxn modelId="{9EE5F211-3706-40AC-AEE6-FA04E203B911}" type="presParOf" srcId="{E202EDEA-CF2B-40F3-875A-B6E1CE071879}" destId="{AE3C55F0-F885-494C-B800-482FFE1F9977}" srcOrd="2" destOrd="0" presId="urn:microsoft.com/office/officeart/2005/8/layout/arrow2"/>
    <dgm:cxn modelId="{6C46B061-DAD1-484D-B485-B613272F5170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542.2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815.3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17361" custLinFactNeighborY="-1666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43D6D-F104-46E9-BBB5-E3777A73C844}" type="presOf" srcId="{0DAA601A-C80C-437B-B111-FA120CE45348}" destId="{AD21D87E-9D30-4CBE-AC19-207F985D9D09}" srcOrd="0" destOrd="0" presId="urn:microsoft.com/office/officeart/2005/8/layout/arrow2"/>
    <dgm:cxn modelId="{2F256622-A2A7-4863-A596-6489D5DB7E1C}" type="presOf" srcId="{EC592E08-09AA-4F12-804B-39D90CE5CE94}" destId="{D1912CF3-2905-4969-A915-32B7AD1E3BBA}" srcOrd="0" destOrd="0" presId="urn:microsoft.com/office/officeart/2005/8/layout/arrow2"/>
    <dgm:cxn modelId="{CC563F1B-3EF2-46B4-9EDE-6C0149DB9143}" type="presOf" srcId="{A0E90193-D3B5-4517-92F5-A7D6798999FB}" destId="{6252CB48-6C5F-46E9-943E-6E025E15A46D}" srcOrd="0" destOrd="0" presId="urn:microsoft.com/office/officeart/2005/8/layout/arrow2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8ED14DC2-7C46-459F-928D-90175E1347D8}" type="presParOf" srcId="{6252CB48-6C5F-46E9-943E-6E025E15A46D}" destId="{101DB3A2-F7E0-4FF1-975D-A36B85664807}" srcOrd="0" destOrd="0" presId="urn:microsoft.com/office/officeart/2005/8/layout/arrow2"/>
    <dgm:cxn modelId="{0CC58B51-35D2-4AB9-800E-CA472F96706C}" type="presParOf" srcId="{6252CB48-6C5F-46E9-943E-6E025E15A46D}" destId="{E202EDEA-CF2B-40F3-875A-B6E1CE071879}" srcOrd="1" destOrd="0" presId="urn:microsoft.com/office/officeart/2005/8/layout/arrow2"/>
    <dgm:cxn modelId="{40395C5F-A244-4C0A-86B9-DF7877479325}" type="presParOf" srcId="{E202EDEA-CF2B-40F3-875A-B6E1CE071879}" destId="{0F4F2D77-C207-4DBD-9225-AEB187478B26}" srcOrd="0" destOrd="0" presId="urn:microsoft.com/office/officeart/2005/8/layout/arrow2"/>
    <dgm:cxn modelId="{07E49106-C5A7-4511-9594-716F85943A85}" type="presParOf" srcId="{E202EDEA-CF2B-40F3-875A-B6E1CE071879}" destId="{D1912CF3-2905-4969-A915-32B7AD1E3BBA}" srcOrd="1" destOrd="0" presId="urn:microsoft.com/office/officeart/2005/8/layout/arrow2"/>
    <dgm:cxn modelId="{A2BC2F2F-9669-4CB0-B0BB-49645337E78C}" type="presParOf" srcId="{E202EDEA-CF2B-40F3-875A-B6E1CE071879}" destId="{AE3C55F0-F885-494C-B800-482FFE1F9977}" srcOrd="2" destOrd="0" presId="urn:microsoft.com/office/officeart/2005/8/layout/arrow2"/>
    <dgm:cxn modelId="{A362EFD8-E607-47FD-A097-E46A6558102C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209.3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236.8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808A8-B212-4C1A-A5F2-B32D3F65FC1B}" type="presOf" srcId="{0DAA601A-C80C-437B-B111-FA120CE45348}" destId="{AD21D87E-9D30-4CBE-AC19-207F985D9D09}" srcOrd="0" destOrd="0" presId="urn:microsoft.com/office/officeart/2005/8/layout/arrow2"/>
    <dgm:cxn modelId="{368ADD4D-C853-4638-94F6-B169817E3373}" type="presOf" srcId="{A0E90193-D3B5-4517-92F5-A7D6798999FB}" destId="{6252CB48-6C5F-46E9-943E-6E025E15A46D}" srcOrd="0" destOrd="0" presId="urn:microsoft.com/office/officeart/2005/8/layout/arrow2"/>
    <dgm:cxn modelId="{74B88097-B1C8-4C84-841A-ACCA79A29A61}" type="presOf" srcId="{EC592E08-09AA-4F12-804B-39D90CE5CE94}" destId="{D1912CF3-2905-4969-A915-32B7AD1E3BBA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2EB2ED0D-DF0B-4B7E-8934-548868CF61B0}" type="presParOf" srcId="{6252CB48-6C5F-46E9-943E-6E025E15A46D}" destId="{101DB3A2-F7E0-4FF1-975D-A36B85664807}" srcOrd="0" destOrd="0" presId="urn:microsoft.com/office/officeart/2005/8/layout/arrow2"/>
    <dgm:cxn modelId="{71A0FAAE-CDF7-4C2C-A9C5-5D99E540DE1F}" type="presParOf" srcId="{6252CB48-6C5F-46E9-943E-6E025E15A46D}" destId="{E202EDEA-CF2B-40F3-875A-B6E1CE071879}" srcOrd="1" destOrd="0" presId="urn:microsoft.com/office/officeart/2005/8/layout/arrow2"/>
    <dgm:cxn modelId="{A7AAAA2A-C617-4960-BAB6-DBF5507FB4F0}" type="presParOf" srcId="{E202EDEA-CF2B-40F3-875A-B6E1CE071879}" destId="{0F4F2D77-C207-4DBD-9225-AEB187478B26}" srcOrd="0" destOrd="0" presId="urn:microsoft.com/office/officeart/2005/8/layout/arrow2"/>
    <dgm:cxn modelId="{C60C1E89-1285-4228-820B-E018F3B4B30D}" type="presParOf" srcId="{E202EDEA-CF2B-40F3-875A-B6E1CE071879}" destId="{D1912CF3-2905-4969-A915-32B7AD1E3BBA}" srcOrd="1" destOrd="0" presId="urn:microsoft.com/office/officeart/2005/8/layout/arrow2"/>
    <dgm:cxn modelId="{223DE082-FE0F-45B5-80BC-490165484868}" type="presParOf" srcId="{E202EDEA-CF2B-40F3-875A-B6E1CE071879}" destId="{AE3C55F0-F885-494C-B800-482FFE1F9977}" srcOrd="2" destOrd="0" presId="urn:microsoft.com/office/officeart/2005/8/layout/arrow2"/>
    <dgm:cxn modelId="{BD0D4B1F-DD59-4264-AD5B-B76C7F5C96D3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7.9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8.3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A3F03-DEFC-4C73-BB3E-C7192FB95499}" type="presOf" srcId="{0DAA601A-C80C-437B-B111-FA120CE45348}" destId="{AD21D87E-9D30-4CBE-AC19-207F985D9D09}" srcOrd="0" destOrd="0" presId="urn:microsoft.com/office/officeart/2005/8/layout/arrow2"/>
    <dgm:cxn modelId="{9E92FA2B-94C1-4E2E-B043-083A72DA2FBE}" type="presOf" srcId="{A0E90193-D3B5-4517-92F5-A7D6798999FB}" destId="{6252CB48-6C5F-46E9-943E-6E025E15A46D}" srcOrd="0" destOrd="0" presId="urn:microsoft.com/office/officeart/2005/8/layout/arrow2"/>
    <dgm:cxn modelId="{7F178BB2-B910-4E92-BFDE-BA7B5D5DDC84}" type="presOf" srcId="{EC592E08-09AA-4F12-804B-39D90CE5CE94}" destId="{D1912CF3-2905-4969-A915-32B7AD1E3BBA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F8753A9-4B82-4DFE-95EE-4F993102D2B3}" type="presParOf" srcId="{6252CB48-6C5F-46E9-943E-6E025E15A46D}" destId="{101DB3A2-F7E0-4FF1-975D-A36B85664807}" srcOrd="0" destOrd="0" presId="urn:microsoft.com/office/officeart/2005/8/layout/arrow2"/>
    <dgm:cxn modelId="{CC9353BA-8509-4881-8C2C-8F7E21801BBE}" type="presParOf" srcId="{6252CB48-6C5F-46E9-943E-6E025E15A46D}" destId="{E202EDEA-CF2B-40F3-875A-B6E1CE071879}" srcOrd="1" destOrd="0" presId="urn:microsoft.com/office/officeart/2005/8/layout/arrow2"/>
    <dgm:cxn modelId="{3F704B90-99CE-49EF-97C5-7168174D0278}" type="presParOf" srcId="{E202EDEA-CF2B-40F3-875A-B6E1CE071879}" destId="{0F4F2D77-C207-4DBD-9225-AEB187478B26}" srcOrd="0" destOrd="0" presId="urn:microsoft.com/office/officeart/2005/8/layout/arrow2"/>
    <dgm:cxn modelId="{FD18C5D5-35B1-412D-B716-EB32A44D561A}" type="presParOf" srcId="{E202EDEA-CF2B-40F3-875A-B6E1CE071879}" destId="{D1912CF3-2905-4969-A915-32B7AD1E3BBA}" srcOrd="1" destOrd="0" presId="urn:microsoft.com/office/officeart/2005/8/layout/arrow2"/>
    <dgm:cxn modelId="{66D7A945-D115-444D-A160-1FB12549F3E9}" type="presParOf" srcId="{E202EDEA-CF2B-40F3-875A-B6E1CE071879}" destId="{AE3C55F0-F885-494C-B800-482FFE1F9977}" srcOrd="2" destOrd="0" presId="urn:microsoft.com/office/officeart/2005/8/layout/arrow2"/>
    <dgm:cxn modelId="{4D8DFABF-F543-45E3-9F29-7502595A4EE4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996.4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152.3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17361" custLinFactNeighborY="-1666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4DAD1-3C14-4E5D-B2F6-397132666F4B}" type="presOf" srcId="{A0E90193-D3B5-4517-92F5-A7D6798999FB}" destId="{6252CB48-6C5F-46E9-943E-6E025E15A46D}" srcOrd="0" destOrd="0" presId="urn:microsoft.com/office/officeart/2005/8/layout/arrow2"/>
    <dgm:cxn modelId="{86D2E7B1-072B-4695-9F9A-9F84FF151A90}" type="presOf" srcId="{EC592E08-09AA-4F12-804B-39D90CE5CE94}" destId="{D1912CF3-2905-4969-A915-32B7AD1E3BBA}" srcOrd="0" destOrd="0" presId="urn:microsoft.com/office/officeart/2005/8/layout/arrow2"/>
    <dgm:cxn modelId="{7A1388E8-608D-43D5-83E6-23DA0EEA08AA}" type="presOf" srcId="{0DAA601A-C80C-437B-B111-FA120CE45348}" destId="{AD21D87E-9D30-4CBE-AC19-207F985D9D09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6D40EFCC-8BC5-438C-BC83-67C13FA1A456}" type="presParOf" srcId="{6252CB48-6C5F-46E9-943E-6E025E15A46D}" destId="{101DB3A2-F7E0-4FF1-975D-A36B85664807}" srcOrd="0" destOrd="0" presId="urn:microsoft.com/office/officeart/2005/8/layout/arrow2"/>
    <dgm:cxn modelId="{8BDC525A-ECD1-476E-855A-26D394BAF226}" type="presParOf" srcId="{6252CB48-6C5F-46E9-943E-6E025E15A46D}" destId="{E202EDEA-CF2B-40F3-875A-B6E1CE071879}" srcOrd="1" destOrd="0" presId="urn:microsoft.com/office/officeart/2005/8/layout/arrow2"/>
    <dgm:cxn modelId="{FDC6F915-1BAF-4A43-A474-CD245F283E8E}" type="presParOf" srcId="{E202EDEA-CF2B-40F3-875A-B6E1CE071879}" destId="{0F4F2D77-C207-4DBD-9225-AEB187478B26}" srcOrd="0" destOrd="0" presId="urn:microsoft.com/office/officeart/2005/8/layout/arrow2"/>
    <dgm:cxn modelId="{E47D5F10-E859-44B8-94C9-3C20449B83EA}" type="presParOf" srcId="{E202EDEA-CF2B-40F3-875A-B6E1CE071879}" destId="{D1912CF3-2905-4969-A915-32B7AD1E3BBA}" srcOrd="1" destOrd="0" presId="urn:microsoft.com/office/officeart/2005/8/layout/arrow2"/>
    <dgm:cxn modelId="{DBF2CEFA-F05D-4FBB-9D70-AB933CEF0622}" type="presParOf" srcId="{E202EDEA-CF2B-40F3-875A-B6E1CE071879}" destId="{AE3C55F0-F885-494C-B800-482FFE1F9977}" srcOrd="2" destOrd="0" presId="urn:microsoft.com/office/officeart/2005/8/layout/arrow2"/>
    <dgm:cxn modelId="{2730F425-2D47-48E2-97A8-3B80C39277E3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438397" cy="10668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15009" y="581405"/>
          <a:ext cx="59740" cy="5974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944880" y="611276"/>
          <a:ext cx="554736" cy="4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274.7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944880" y="611276"/>
        <a:ext cx="554736" cy="455523"/>
      </dsp:txXfrm>
    </dsp:sp>
    <dsp:sp modelId="{AE3C55F0-F885-494C-B800-482FFE1F9977}">
      <dsp:nvSpPr>
        <dsp:cNvPr id="0" name=""/>
        <dsp:cNvSpPr/>
      </dsp:nvSpPr>
      <dsp:spPr>
        <a:xfrm>
          <a:off x="1424940" y="320040"/>
          <a:ext cx="102412" cy="10241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516684" y="360578"/>
          <a:ext cx="554736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315.6</a:t>
          </a:r>
          <a:endParaRPr lang="en-US" sz="1200" b="1" i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516684" y="360578"/>
        <a:ext cx="554736" cy="70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971800" cy="11430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96696" y="622935"/>
          <a:ext cx="64008" cy="64008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861057" y="654939"/>
          <a:ext cx="929644" cy="48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542.2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861057" y="654939"/>
        <a:ext cx="929644" cy="488061"/>
      </dsp:txXfrm>
    </dsp:sp>
    <dsp:sp modelId="{AE3C55F0-F885-494C-B800-482FFE1F9977}">
      <dsp:nvSpPr>
        <dsp:cNvPr id="0" name=""/>
        <dsp:cNvSpPr/>
      </dsp:nvSpPr>
      <dsp:spPr>
        <a:xfrm>
          <a:off x="1543050" y="342900"/>
          <a:ext cx="109728" cy="10972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714498" y="380999"/>
          <a:ext cx="923546" cy="75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4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815.3</a:t>
          </a:r>
          <a:endParaRPr lang="en-US" sz="12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714498" y="380999"/>
        <a:ext cx="923546" cy="756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438397" cy="10668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15009" y="581405"/>
          <a:ext cx="59740" cy="5974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944880" y="611276"/>
          <a:ext cx="554736" cy="4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209.3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944880" y="611276"/>
        <a:ext cx="554736" cy="455523"/>
      </dsp:txXfrm>
    </dsp:sp>
    <dsp:sp modelId="{AE3C55F0-F885-494C-B800-482FFE1F9977}">
      <dsp:nvSpPr>
        <dsp:cNvPr id="0" name=""/>
        <dsp:cNvSpPr/>
      </dsp:nvSpPr>
      <dsp:spPr>
        <a:xfrm>
          <a:off x="1424940" y="320040"/>
          <a:ext cx="102412" cy="10241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516684" y="360578"/>
          <a:ext cx="554736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236.8</a:t>
          </a:r>
          <a:endParaRPr lang="en-US" sz="1200" b="1" i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516684" y="360578"/>
        <a:ext cx="554736" cy="706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438397" cy="10668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15009" y="581405"/>
          <a:ext cx="59740" cy="5974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944880" y="611276"/>
          <a:ext cx="554736" cy="4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7.9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944880" y="611276"/>
        <a:ext cx="554736" cy="455523"/>
      </dsp:txXfrm>
    </dsp:sp>
    <dsp:sp modelId="{AE3C55F0-F885-494C-B800-482FFE1F9977}">
      <dsp:nvSpPr>
        <dsp:cNvPr id="0" name=""/>
        <dsp:cNvSpPr/>
      </dsp:nvSpPr>
      <dsp:spPr>
        <a:xfrm>
          <a:off x="1424940" y="320040"/>
          <a:ext cx="102412" cy="102412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516684" y="360578"/>
          <a:ext cx="554736" cy="70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i="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8.3</a:t>
          </a:r>
          <a:endParaRPr lang="en-US" sz="1200" b="1" i="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516684" y="360578"/>
        <a:ext cx="554736" cy="706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B3A2-F7E0-4FF1-975D-A36B85664807}">
      <dsp:nvSpPr>
        <dsp:cNvPr id="0" name=""/>
        <dsp:cNvSpPr/>
      </dsp:nvSpPr>
      <dsp:spPr>
        <a:xfrm>
          <a:off x="0" y="0"/>
          <a:ext cx="2971800" cy="114300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F4F2D77-C207-4DBD-9225-AEB187478B26}">
      <dsp:nvSpPr>
        <dsp:cNvPr id="0" name=""/>
        <dsp:cNvSpPr/>
      </dsp:nvSpPr>
      <dsp:spPr>
        <a:xfrm>
          <a:off x="996696" y="622935"/>
          <a:ext cx="64008" cy="64008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2CF3-2905-4969-A915-32B7AD1E3BBA}">
      <dsp:nvSpPr>
        <dsp:cNvPr id="0" name=""/>
        <dsp:cNvSpPr/>
      </dsp:nvSpPr>
      <dsp:spPr>
        <a:xfrm>
          <a:off x="861057" y="654939"/>
          <a:ext cx="929644" cy="48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996.4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861057" y="654939"/>
        <a:ext cx="929644" cy="488061"/>
      </dsp:txXfrm>
    </dsp:sp>
    <dsp:sp modelId="{AE3C55F0-F885-494C-B800-482FFE1F9977}">
      <dsp:nvSpPr>
        <dsp:cNvPr id="0" name=""/>
        <dsp:cNvSpPr/>
      </dsp:nvSpPr>
      <dsp:spPr>
        <a:xfrm>
          <a:off x="1543050" y="342900"/>
          <a:ext cx="109728" cy="10972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87E-9D30-4CBE-AC19-207F985D9D09}">
      <dsp:nvSpPr>
        <dsp:cNvPr id="0" name=""/>
        <dsp:cNvSpPr/>
      </dsp:nvSpPr>
      <dsp:spPr>
        <a:xfrm>
          <a:off x="1714498" y="380999"/>
          <a:ext cx="923546" cy="75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4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152.3</a:t>
          </a:r>
          <a:endParaRPr lang="en-US" sz="12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714498" y="380999"/>
        <a:ext cx="923546" cy="756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0.95089</cdr:x>
      <cdr:y>0.31884</cdr:y>
    </cdr:from>
    <cdr:to>
      <cdr:x>0.98036</cdr:x>
      <cdr:y>0.68116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7545" y="1676400"/>
          <a:ext cx="228644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pPr algn="ctr"/>
          <a:r>
            <a:rPr lang="mn-MN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Малчид, мянган хүн</a:t>
          </a:r>
          <a:endParaRPr lang="en-US" sz="1200" b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155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155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F80F982B-83AF-40CD-90B8-E18C5CDF810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8081"/>
            <a:ext cx="2919565" cy="49155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08081"/>
            <a:ext cx="2919565" cy="49155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317FD4F1-891D-4150-AED3-FD42529BE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F88B784E-A2BF-4D71-A415-967645F3890A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9"/>
            <a:ext cx="5388610" cy="440983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2D7C092-82CC-417A-ADAE-E71E1AEBA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2.jpeg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20" Type="http://schemas.openxmlformats.org/officeDocument/2006/relationships/diagramQuickStyle" Target="../diagrams/quickStyle3.xml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10" Type="http://schemas.openxmlformats.org/officeDocument/2006/relationships/image" Target="../media/image10.jpeg"/><Relationship Id="rId19" Type="http://schemas.openxmlformats.org/officeDocument/2006/relationships/diagramLayout" Target="../diagrams/layout3.xml"/><Relationship Id="rId31" Type="http://schemas.openxmlformats.org/officeDocument/2006/relationships/diagramColors" Target="../diagrams/colors5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Relationship Id="rId14" Type="http://schemas.openxmlformats.org/officeDocument/2006/relationships/diagramColors" Target="../diagrams/colors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28894563"/>
              </p:ext>
            </p:extLst>
          </p:nvPr>
        </p:nvGraphicFramePr>
        <p:xfrm>
          <a:off x="838200" y="1047749"/>
          <a:ext cx="8138160" cy="233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429000"/>
            <a:ext cx="77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Малын тоо, толгойн хүрсэн дээд түвшин, төрөл, мян.толгой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infografic file\infografic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3821269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3821270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5304511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5" y="4598878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43239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315.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infografic file\infografic\inde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5267680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3018" y="56294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181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186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1953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(40.4)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56464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236.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4099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152.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838200" y="990599"/>
            <a:ext cx="813816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0" y="3429000"/>
            <a:ext cx="838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1143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 201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онд 3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527.4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болж, хамгийн дээд хэмжээндээ хүрлээ.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Ямааны тоо, аймгаар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89137"/>
              </p:ext>
            </p:extLst>
          </p:nvPr>
        </p:nvGraphicFramePr>
        <p:xfrm>
          <a:off x="5867400" y="4572000"/>
          <a:ext cx="3028666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553200" y="4201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ямаатай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152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ямаагаар 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 cstate="print"/>
          <a:srcRect l="21512" t="6904" r="21776" b="4255"/>
          <a:stretch/>
        </p:blipFill>
        <p:spPr>
          <a:xfrm>
            <a:off x="914400" y="1676401"/>
            <a:ext cx="5314666" cy="49085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657" t="83228" r="87050" b="1436"/>
          <a:stretch/>
        </p:blipFill>
        <p:spPr>
          <a:xfrm>
            <a:off x="4498882" y="1869992"/>
            <a:ext cx="1752600" cy="1173727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18254"/>
              </p:ext>
            </p:extLst>
          </p:nvPr>
        </p:nvGraphicFramePr>
        <p:xfrm>
          <a:off x="6096000" y="4726950"/>
          <a:ext cx="2895600" cy="180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13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95615"/>
              </p:ext>
            </p:extLst>
          </p:nvPr>
        </p:nvGraphicFramePr>
        <p:xfrm>
          <a:off x="1066800" y="1524000"/>
          <a:ext cx="7010399" cy="1600199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3012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r>
                        <a:rPr lang="mn-MN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1430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Нийт малын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307" y="3471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Тэмээний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39136"/>
              </p:ext>
            </p:extLst>
          </p:nvPr>
        </p:nvGraphicFramePr>
        <p:xfrm>
          <a:off x="1066798" y="3843754"/>
          <a:ext cx="7010400" cy="1642647"/>
        </p:xfrm>
        <a:graphic>
          <a:graphicData uri="http://schemas.openxmlformats.org/drawingml/2006/table">
            <a:tbl>
              <a:tblPr/>
              <a:tblGrid>
                <a:gridCol w="426804"/>
                <a:gridCol w="1407301"/>
                <a:gridCol w="377631"/>
                <a:gridCol w="912466"/>
                <a:gridCol w="206453"/>
                <a:gridCol w="1393747"/>
                <a:gridCol w="809486"/>
                <a:gridCol w="738256"/>
                <a:gridCol w="738256"/>
              </a:tblGrid>
              <a:tr h="3008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Түвшинширээ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Уулбаян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0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9738"/>
              </p:ext>
            </p:extLst>
          </p:nvPr>
        </p:nvGraphicFramePr>
        <p:xfrm>
          <a:off x="1066800" y="1600200"/>
          <a:ext cx="7010399" cy="1600201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442315"/>
                <a:gridCol w="762000"/>
                <a:gridCol w="593262"/>
                <a:gridCol w="702137"/>
              </a:tblGrid>
              <a:tr h="3276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41.2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Түмэнцогт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Эрдэнэцагаан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Адууны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505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Үхрийн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63436"/>
              </p:ext>
            </p:extLst>
          </p:nvPr>
        </p:nvGraphicFramePr>
        <p:xfrm>
          <a:off x="1066800" y="3843754"/>
          <a:ext cx="7010399" cy="1566447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2973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20.1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Дарьганга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9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616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Хонины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505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Ямааны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27028"/>
              </p:ext>
            </p:extLst>
          </p:nvPr>
        </p:nvGraphicFramePr>
        <p:xfrm>
          <a:off x="1066800" y="3843754"/>
          <a:ext cx="7086600" cy="1718844"/>
        </p:xfrm>
        <a:graphic>
          <a:graphicData uri="http://schemas.openxmlformats.org/drawingml/2006/table">
            <a:tbl>
              <a:tblPr/>
              <a:tblGrid>
                <a:gridCol w="424892"/>
                <a:gridCol w="1400995"/>
                <a:gridCol w="734948"/>
                <a:gridCol w="734948"/>
                <a:gridCol w="378957"/>
                <a:gridCol w="1274676"/>
                <a:gridCol w="918685"/>
                <a:gridCol w="483551"/>
                <a:gridCol w="734948"/>
              </a:tblGrid>
              <a:tr h="3262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34938"/>
              </p:ext>
            </p:extLst>
          </p:nvPr>
        </p:nvGraphicFramePr>
        <p:xfrm>
          <a:off x="1066800" y="1600200"/>
          <a:ext cx="7010399" cy="1600201"/>
        </p:xfrm>
        <a:graphic>
          <a:graphicData uri="http://schemas.openxmlformats.org/drawingml/2006/table">
            <a:tbl>
              <a:tblPr/>
              <a:tblGrid>
                <a:gridCol w="405923"/>
                <a:gridCol w="1338449"/>
                <a:gridCol w="702137"/>
                <a:gridCol w="702137"/>
                <a:gridCol w="362039"/>
                <a:gridCol w="1217769"/>
                <a:gridCol w="877671"/>
                <a:gridCol w="702137"/>
                <a:gridCol w="702137"/>
              </a:tblGrid>
              <a:tr h="298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220.5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61.9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r>
                        <a:rPr lang="mn-MN" sz="14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УРЬДЧИЛСАН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838200" y="990599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143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1000-аас дээш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8710" y="1905000"/>
            <a:ext cx="18719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Мянгаас дээш мал тоолуулсан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718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урьд оноос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өрхөөр өссөн байна.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Үүний дотор 1000-1499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1500-2000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2001-ээс дээш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өслөө.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l="23785" t="7411" r="22629" b="4529"/>
          <a:stretch/>
        </p:blipFill>
        <p:spPr>
          <a:xfrm>
            <a:off x="952072" y="1649792"/>
            <a:ext cx="6058328" cy="47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1676400"/>
            <a:ext cx="7772400" cy="4800600"/>
            <a:chOff x="914400" y="1219200"/>
            <a:chExt cx="7772400" cy="5257800"/>
          </a:xfrm>
        </p:grpSpPr>
        <p:pic>
          <p:nvPicPr>
            <p:cNvPr id="2051" name="Picture 3" descr="D:\infografic file\infografic\1038_4194648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640" y="1219200"/>
              <a:ext cx="3566160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infografic file\infografic\5f5vg6mj085ic352mnmin64fbb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219200"/>
              <a:ext cx="4223533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infografic file\infografic\fffffff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95281"/>
              <a:ext cx="7772400" cy="2881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14400" y="1143000"/>
            <a:ext cx="772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МАЛТАЙ, МАЛЧИН ӨРХ, МАЛЧДЫН ТОО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8288656"/>
              </p:ext>
            </p:extLst>
          </p:nvPr>
        </p:nvGraphicFramePr>
        <p:xfrm>
          <a:off x="928255" y="1676400"/>
          <a:ext cx="775854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УРЬДЧИЛСАН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838200" y="990599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230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 сүргийн  бүтэц, 201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онтой харьцуулснаар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4724400"/>
            <a:ext cx="80772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8200" y="49718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201</a:t>
            </a:r>
            <a:r>
              <a:rPr lang="mn-MN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дүнгээр сүрэгт хонь эзлэх хувь </a:t>
            </a:r>
            <a:r>
              <a:rPr lang="mn-M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пунктээр өсч, 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тэмээ, ямаа, адуу, үхэрийн эзлэх хувь </a:t>
            </a:r>
            <a:r>
              <a:rPr lang="mn-M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0.1-0.2 пунктээр буурсан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байна.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3677337"/>
              </p:ext>
            </p:extLst>
          </p:nvPr>
        </p:nvGraphicFramePr>
        <p:xfrm>
          <a:off x="1447800" y="2133600"/>
          <a:ext cx="381304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35011430"/>
              </p:ext>
            </p:extLst>
          </p:nvPr>
        </p:nvGraphicFramePr>
        <p:xfrm>
          <a:off x="5562600" y="1981200"/>
          <a:ext cx="2667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53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838200" y="990599"/>
            <a:ext cx="813816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ТОО, мян.тол, сумаар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710" y="1905000"/>
            <a:ext cx="1871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дүнгээр 201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эцэст малын тоо 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толгойд хүрч, өмнөх оныхоос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буюу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өссөн байна. Манай аймаг нийслэл, 21 аймгийн дотор 10-рт орж байна.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/>
          <a:srcRect l="20652" t="5829" r="21799" b="3441"/>
          <a:stretch/>
        </p:blipFill>
        <p:spPr>
          <a:xfrm>
            <a:off x="859930" y="1558747"/>
            <a:ext cx="6057900" cy="47445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835399" y="43120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95033" y="2489397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62225" y="274384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53553" y="3641199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91082" y="39767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29904" y="3131115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60280" y="343091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09333" y="4604282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00079" y="503510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67300" y="3995671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 rotWithShape="1">
          <a:blip r:embed="rId3" cstate="print"/>
          <a:srcRect l="856" t="82971" r="87060" b="1419"/>
          <a:stretch/>
        </p:blipFill>
        <p:spPr>
          <a:xfrm>
            <a:off x="4945657" y="1711402"/>
            <a:ext cx="1779484" cy="12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33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914400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914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5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066800" y="1219200"/>
            <a:ext cx="70866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2.gstatic.com/images?q=tbn:ANd9GcSBnF4o2p1xHNpuys8eVxcYb-Ukv--AyMXxp5wgTQjSi-huLm1o"/>
          <p:cNvPicPr>
            <a:picLocks noChangeAspect="1" noChangeArrowheads="1"/>
          </p:cNvPicPr>
          <p:nvPr/>
        </p:nvPicPr>
        <p:blipFill>
          <a:blip r:embed="rId3" cstate="print"/>
          <a:srcRect b="5598"/>
          <a:stretch>
            <a:fillRect/>
          </a:stretch>
        </p:blipFill>
        <p:spPr bwMode="auto">
          <a:xfrm>
            <a:off x="990600" y="1295400"/>
            <a:ext cx="1524000" cy="1063625"/>
          </a:xfrm>
          <a:prstGeom prst="rect">
            <a:avLst/>
          </a:prstGeom>
          <a:noFill/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12788671"/>
              </p:ext>
            </p:extLst>
          </p:nvPr>
        </p:nvGraphicFramePr>
        <p:xfrm>
          <a:off x="3276600" y="13716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14800" y="1371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160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400" y="1447800"/>
            <a:ext cx="295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encrypted-tbn1.gstatic.com/images?q=tbn:ANd9GcSpR_INJN_11CPqMTI0m3xaQzansiqWQwAcyJVbom5kUwbxjEu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438400"/>
            <a:ext cx="1524000" cy="1066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67400" y="2438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encrypted-tbn3.gstatic.com/images?q=tbn:ANd9GcT4PMqbHqbubERrROL9APYy1teut4OkUUswW-jHYkvh4-9RQQh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3505200"/>
            <a:ext cx="1600200" cy="112205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67400" y="3533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14946717"/>
              </p:ext>
            </p:extLst>
          </p:nvPr>
        </p:nvGraphicFramePr>
        <p:xfrm>
          <a:off x="2743200" y="44958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038600" y="4495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4800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rc_mi" descr="http://www.bolod.mn/Upload/news/%D1%8F%D0%BC%D0%B0%D0%B0.jpe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5867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www.medee.mn/pic/322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" y="4724400"/>
            <a:ext cx="1600200" cy="10668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91200" y="4648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273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5638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883820564"/>
              </p:ext>
            </p:extLst>
          </p:nvPr>
        </p:nvGraphicFramePr>
        <p:xfrm>
          <a:off x="3200400" y="23622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038600" y="23691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29000" y="2771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995915877"/>
              </p:ext>
            </p:extLst>
          </p:nvPr>
        </p:nvGraphicFramePr>
        <p:xfrm>
          <a:off x="3352800" y="33528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191000" y="33597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81400" y="37616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157367928"/>
              </p:ext>
            </p:extLst>
          </p:nvPr>
        </p:nvGraphicFramePr>
        <p:xfrm>
          <a:off x="2743200" y="54864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038600" y="5486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4200" y="5791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сумаар, мян.толгой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753C415-C417-4BCC-AE23-B67F29C3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49892"/>
              </p:ext>
            </p:extLst>
          </p:nvPr>
        </p:nvGraphicFramePr>
        <p:xfrm>
          <a:off x="1066799" y="1507037"/>
          <a:ext cx="7391401" cy="4588960"/>
        </p:xfrm>
        <a:graphic>
          <a:graphicData uri="http://schemas.openxmlformats.org/drawingml/2006/table">
            <a:tbl>
              <a:tblPr/>
              <a:tblGrid>
                <a:gridCol w="1691494">
                  <a:extLst>
                    <a:ext uri="{9D8B030D-6E8A-4147-A177-3AD203B41FA5}">
                      <a16:colId xmlns:a16="http://schemas.microsoft.com/office/drawing/2014/main" xmlns="" val="3954741299"/>
                    </a:ext>
                  </a:extLst>
                </a:gridCol>
                <a:gridCol w="1009210">
                  <a:extLst>
                    <a:ext uri="{9D8B030D-6E8A-4147-A177-3AD203B41FA5}">
                      <a16:colId xmlns:a16="http://schemas.microsoft.com/office/drawing/2014/main" xmlns="" val="2530836041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xmlns="" val="344787789"/>
                    </a:ext>
                  </a:extLst>
                </a:gridCol>
                <a:gridCol w="909711">
                  <a:extLst>
                    <a:ext uri="{9D8B030D-6E8A-4147-A177-3AD203B41FA5}">
                      <a16:colId xmlns:a16="http://schemas.microsoft.com/office/drawing/2014/main" xmlns="" val="62300220"/>
                    </a:ext>
                  </a:extLst>
                </a:gridCol>
                <a:gridCol w="852855">
                  <a:extLst>
                    <a:ext uri="{9D8B030D-6E8A-4147-A177-3AD203B41FA5}">
                      <a16:colId xmlns:a16="http://schemas.microsoft.com/office/drawing/2014/main" xmlns="" val="1376744101"/>
                    </a:ext>
                  </a:extLst>
                </a:gridCol>
                <a:gridCol w="1009210">
                  <a:extLst>
                    <a:ext uri="{9D8B030D-6E8A-4147-A177-3AD203B41FA5}">
                      <a16:colId xmlns:a16="http://schemas.microsoft.com/office/drawing/2014/main" xmlns="" val="1784842144"/>
                    </a:ext>
                  </a:extLst>
                </a:gridCol>
                <a:gridCol w="1009210">
                  <a:extLst>
                    <a:ext uri="{9D8B030D-6E8A-4147-A177-3AD203B41FA5}">
                      <a16:colId xmlns:a16="http://schemas.microsoft.com/office/drawing/2014/main" xmlns="" val="3850756143"/>
                    </a:ext>
                  </a:extLst>
                </a:gridCol>
              </a:tblGrid>
              <a:tr h="350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Сум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Бүгд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5653675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315.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236.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152.</a:t>
                      </a:r>
                      <a:r>
                        <a:rPr lang="mn-M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061978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410.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181367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Асгат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33448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407.5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313226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213.6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107.7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63.4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188926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237.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154.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3463781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Наран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129.1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69.8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1131553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287.0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79.7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9187381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286.2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158.0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81.7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84181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306.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158.</a:t>
                      </a:r>
                      <a:r>
                        <a:rPr lang="mn-MN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114.3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7076309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Түмэнцогт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126.4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371214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255.1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78.6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482912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Халзан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89.1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606171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123.1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128.3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80039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5BD74C-6BD4-49A3-94B4-534AE8874B80}"/>
              </a:ext>
            </a:extLst>
          </p:cNvPr>
          <p:cNvSpPr txBox="1"/>
          <p:nvPr/>
        </p:nvSpPr>
        <p:spPr>
          <a:xfrm>
            <a:off x="1541829" y="6311399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050" dirty="0">
                <a:latin typeface="Arial" pitchFamily="34" charset="0"/>
                <a:cs typeface="Arial" pitchFamily="34" charset="0"/>
              </a:rPr>
              <a:t> Улаан өнгөөр тэмдэглэсэн </a:t>
            </a:r>
            <a:r>
              <a:rPr lang="mn-MN" sz="1050" dirty="0" smtClean="0">
                <a:latin typeface="Arial" pitchFamily="34" charset="0"/>
                <a:cs typeface="Arial" pitchFamily="34" charset="0"/>
              </a:rPr>
              <a:t>сум малын </a:t>
            </a:r>
            <a:r>
              <a:rPr lang="mn-MN" sz="1050" dirty="0">
                <a:latin typeface="Arial" pitchFamily="34" charset="0"/>
                <a:cs typeface="Arial" pitchFamily="34" charset="0"/>
              </a:rPr>
              <a:t>тоо өмнөх оноос </a:t>
            </a:r>
            <a:r>
              <a:rPr lang="mn-MN" sz="1050" dirty="0" smtClean="0">
                <a:latin typeface="Arial" pitchFamily="34" charset="0"/>
                <a:cs typeface="Arial" pitchFamily="34" charset="0"/>
              </a:rPr>
              <a:t>түвшинд байгаа.  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8EC33E-3457-43A6-955F-A76A3D9BD839}"/>
              </a:ext>
            </a:extLst>
          </p:cNvPr>
          <p:cNvSpPr/>
          <p:nvPr/>
        </p:nvSpPr>
        <p:spPr>
          <a:xfrm>
            <a:off x="1371600" y="6314607"/>
            <a:ext cx="170229" cy="1662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94096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Адууны тоо, сумаар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514600"/>
            <a:ext cx="14992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адуугаараа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048125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адуутай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/>
          <a:srcRect l="21801" t="5196" r="21782" b="3711"/>
          <a:stretch/>
        </p:blipFill>
        <p:spPr>
          <a:xfrm>
            <a:off x="926387" y="1740534"/>
            <a:ext cx="5398213" cy="461581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 cstate="print"/>
          <a:srcRect l="784" t="83748" r="88704" b="1582"/>
          <a:stretch/>
        </p:blipFill>
        <p:spPr>
          <a:xfrm>
            <a:off x="4542462" y="1923782"/>
            <a:ext cx="1790700" cy="1219200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735355"/>
              </p:ext>
            </p:extLst>
          </p:nvPr>
        </p:nvGraphicFramePr>
        <p:xfrm>
          <a:off x="6210300" y="4571345"/>
          <a:ext cx="2628900" cy="183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86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476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Үхрийн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42075847"/>
              </p:ext>
            </p:extLst>
          </p:nvPr>
        </p:nvGraphicFramePr>
        <p:xfrm>
          <a:off x="6376292" y="4598173"/>
          <a:ext cx="2714625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41249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үхэртэй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үхрээр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/>
          <a:srcRect l="22379" t="7317" r="22305" b="3658"/>
          <a:stretch/>
        </p:blipFill>
        <p:spPr>
          <a:xfrm>
            <a:off x="914400" y="1638236"/>
            <a:ext cx="5270108" cy="496576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/>
          <a:srcRect l="799" t="83745" r="88311" b="1475"/>
          <a:stretch/>
        </p:blipFill>
        <p:spPr>
          <a:xfrm>
            <a:off x="4616254" y="1889124"/>
            <a:ext cx="1828800" cy="12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Тэмээний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48105030"/>
              </p:ext>
            </p:extLst>
          </p:nvPr>
        </p:nvGraphicFramePr>
        <p:xfrm>
          <a:off x="6477000" y="4561165"/>
          <a:ext cx="2846085" cy="20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0" y="3893403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тэмээтэй сум мян.тол: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5146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тэмээгээр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/>
          <a:srcRect l="21753" t="6281" r="21554" b="2658"/>
          <a:stretch/>
        </p:blipFill>
        <p:spPr>
          <a:xfrm>
            <a:off x="914400" y="1752600"/>
            <a:ext cx="5562600" cy="4800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 cstate="print"/>
          <a:srcRect l="853" t="83269" r="88649" b="1302"/>
          <a:stretch/>
        </p:blipFill>
        <p:spPr>
          <a:xfrm>
            <a:off x="4704441" y="1918765"/>
            <a:ext cx="1738312" cy="12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Хонины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42011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хоньтой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167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хониор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/>
          <a:srcRect l="22613" t="7415" r="22257" b="3327"/>
          <a:stretch/>
        </p:blipFill>
        <p:spPr>
          <a:xfrm>
            <a:off x="914400" y="1676400"/>
            <a:ext cx="5562600" cy="4953000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97547"/>
              </p:ext>
            </p:extLst>
          </p:nvPr>
        </p:nvGraphicFramePr>
        <p:xfrm>
          <a:off x="6248399" y="4724400"/>
          <a:ext cx="2870771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 cstate="print"/>
          <a:srcRect l="708" t="83228" r="87444" b="1608"/>
          <a:stretch/>
        </p:blipFill>
        <p:spPr>
          <a:xfrm>
            <a:off x="4624120" y="1905001"/>
            <a:ext cx="1968464" cy="11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1236</Words>
  <Application>Microsoft Office PowerPoint</Application>
  <PresentationFormat>On-screen Show (4:3)</PresentationFormat>
  <Paragraphs>562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Mon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Erdenebat</dc:creator>
  <cp:lastModifiedBy>Ankhtsetseg</cp:lastModifiedBy>
  <cp:revision>295</cp:revision>
  <cp:lastPrinted>2018-01-12T14:04:01Z</cp:lastPrinted>
  <dcterms:created xsi:type="dcterms:W3CDTF">2006-08-16T00:00:00Z</dcterms:created>
  <dcterms:modified xsi:type="dcterms:W3CDTF">2018-05-23T07:16:43Z</dcterms:modified>
</cp:coreProperties>
</file>