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72" r:id="rId3"/>
    <p:sldId id="278" r:id="rId4"/>
    <p:sldId id="273" r:id="rId5"/>
    <p:sldId id="275" r:id="rId6"/>
    <p:sldId id="282" r:id="rId7"/>
    <p:sldId id="283" r:id="rId8"/>
    <p:sldId id="279" r:id="rId9"/>
    <p:sldId id="274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2-r%20sar\eruul%20mend,%20une,_2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2-r%20sar\eruul%20mend,%20une,_2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7%20on\2-r%20sar\eruul%20mend,%20une,_2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555555555555555E-2"/>
          <c:y val="9.5011852790979415E-2"/>
          <c:w val="0.93888888888888888"/>
          <c:h val="0.65200980209227399"/>
        </c:manualLayout>
      </c:layout>
      <c:lineChart>
        <c:grouping val="standard"/>
        <c:varyColors val="0"/>
        <c:ser>
          <c:idx val="0"/>
          <c:order val="0"/>
          <c:tx>
            <c:strRef>
              <c:f>'3 sar'!$K$22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  <c:pt idx="3">
                  <c:v>2017.I</c:v>
                </c:pt>
              </c:strCache>
            </c:strRef>
          </c:cat>
          <c:val>
            <c:numRef>
              <c:f>'3 sar'!$L$22:$O$22</c:f>
              <c:numCache>
                <c:formatCode>#\ ##0</c:formatCode>
                <c:ptCount val="4"/>
                <c:pt idx="0">
                  <c:v>116</c:v>
                </c:pt>
                <c:pt idx="1">
                  <c:v>142</c:v>
                </c:pt>
                <c:pt idx="2">
                  <c:v>912</c:v>
                </c:pt>
                <c:pt idx="3">
                  <c:v>585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'3 sar'!$K$23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6.9444444444444448E-2"/>
                  <c:y val="-1.266824703879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555555555555555E-2"/>
                  <c:y val="-5.7007111674587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66666666666664E-2"/>
                  <c:y val="-6.33412351939862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000000000000001E-2"/>
                  <c:y val="-3.1670617596993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 sar'!$L$21:$O$21</c:f>
              <c:strCache>
                <c:ptCount val="4"/>
                <c:pt idx="0">
                  <c:v>2014.I</c:v>
                </c:pt>
                <c:pt idx="1">
                  <c:v>2015.I</c:v>
                </c:pt>
                <c:pt idx="2">
                  <c:v>2016.I</c:v>
                </c:pt>
                <c:pt idx="3">
                  <c:v>2017.I</c:v>
                </c:pt>
              </c:strCache>
            </c:strRef>
          </c:cat>
          <c:val>
            <c:numRef>
              <c:f>'3 sar'!$L$23:$O$23</c:f>
              <c:numCache>
                <c:formatCode>#\ ##0</c:formatCode>
                <c:ptCount val="4"/>
                <c:pt idx="0">
                  <c:v>59</c:v>
                </c:pt>
                <c:pt idx="1">
                  <c:v>18</c:v>
                </c:pt>
                <c:pt idx="2">
                  <c:v>41</c:v>
                </c:pt>
                <c:pt idx="3">
                  <c:v>121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35408"/>
        <c:axId val="154335800"/>
      </c:lineChart>
      <c:catAx>
        <c:axId val="15433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335800"/>
        <c:crosses val="autoZero"/>
        <c:auto val="1"/>
        <c:lblAlgn val="ctr"/>
        <c:lblOffset val="100"/>
        <c:noMultiLvlLbl val="0"/>
      </c:catAx>
      <c:valAx>
        <c:axId val="154335800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extTo"/>
        <c:crossAx val="154335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2711067366579178E-2"/>
          <c:y val="0.85510616860096278"/>
          <c:w val="0.76996675415573057"/>
          <c:h val="0.10078690400666745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тоо, сумдаар, жил бүрийн 1 дүгээр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35700024676403"/>
          <c:y val="1.6546013225085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8911923161307634"/>
          <c:y val="0.10269840763846677"/>
          <c:w val="0.69586258982584437"/>
          <c:h val="0.882775341471313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hereg1'!$O$2:$O$14</c:f>
              <c:strCache>
                <c:ptCount val="13"/>
                <c:pt idx="0">
                  <c:v>Наран</c:v>
                </c:pt>
                <c:pt idx="1">
                  <c:v>Асгат</c:v>
                </c:pt>
                <c:pt idx="2">
                  <c:v>Түмэнцогт</c:v>
                </c:pt>
                <c:pt idx="3">
                  <c:v>Онгон</c:v>
                </c:pt>
                <c:pt idx="4">
                  <c:v>Сүхбаатар</c:v>
                </c:pt>
                <c:pt idx="5">
                  <c:v>Баяндэлгэр</c:v>
                </c:pt>
                <c:pt idx="6">
                  <c:v>Дарьганга</c:v>
                </c:pt>
                <c:pt idx="7">
                  <c:v>Түвшинширээ</c:v>
                </c:pt>
                <c:pt idx="8">
                  <c:v>Халзан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hereg1'!$P$2:$P$14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8</c:v>
                </c:pt>
                <c:pt idx="11">
                  <c:v>9</c:v>
                </c:pt>
                <c:pt idx="12">
                  <c:v>21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'gemt hereg1'!$O$2:$O$14</c:f>
              <c:strCache>
                <c:ptCount val="13"/>
                <c:pt idx="0">
                  <c:v>Наран</c:v>
                </c:pt>
                <c:pt idx="1">
                  <c:v>Асгат</c:v>
                </c:pt>
                <c:pt idx="2">
                  <c:v>Түмэнцогт</c:v>
                </c:pt>
                <c:pt idx="3">
                  <c:v>Онгон</c:v>
                </c:pt>
                <c:pt idx="4">
                  <c:v>Сүхбаатар</c:v>
                </c:pt>
                <c:pt idx="5">
                  <c:v>Баяндэлгэр</c:v>
                </c:pt>
                <c:pt idx="6">
                  <c:v>Дарьганга</c:v>
                </c:pt>
                <c:pt idx="7">
                  <c:v>Түвшинширээ</c:v>
                </c:pt>
                <c:pt idx="8">
                  <c:v>Халзан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hereg1'!$Q$2:$Q$14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  <c:pt idx="1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213108624"/>
        <c:axId val="213109016"/>
      </c:barChart>
      <c:catAx>
        <c:axId val="213108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9016"/>
        <c:crosses val="autoZero"/>
        <c:auto val="1"/>
        <c:lblAlgn val="ctr"/>
        <c:lblOffset val="100"/>
        <c:noMultiLvlLbl val="0"/>
      </c:catAx>
      <c:valAx>
        <c:axId val="213109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1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0804638226191878E-2"/>
          <c:y val="7.8715649425131276E-2"/>
          <c:w val="0.94133332101487055"/>
          <c:h val="0.73731996180317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hereg2'!$G$24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hereg2'!$H$23:$J$23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'gemt hereg2'!$H$24:$J$24</c:f>
              <c:numCache>
                <c:formatCode>General</c:formatCode>
                <c:ptCount val="3"/>
                <c:pt idx="0">
                  <c:v>60</c:v>
                </c:pt>
                <c:pt idx="1">
                  <c:v>22</c:v>
                </c:pt>
                <c:pt idx="2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3109800"/>
        <c:axId val="214384520"/>
      </c:barChart>
      <c:catAx>
        <c:axId val="21310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4384520"/>
        <c:crosses val="autoZero"/>
        <c:auto val="1"/>
        <c:lblAlgn val="ctr"/>
        <c:lblOffset val="100"/>
        <c:noMultiLvlLbl val="0"/>
      </c:catAx>
      <c:valAx>
        <c:axId val="214384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1098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Сэжигтэн,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яллагдагчийн тоо, сумаар, 2017 оны 2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9095944609297725"/>
          <c:y val="0.13157499948982376"/>
          <c:w val="0.66551928783382786"/>
          <c:h val="0.843932129464524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hereg2'!$G$1:$G$13</c:f>
              <c:strCache>
                <c:ptCount val="13"/>
                <c:pt idx="0">
                  <c:v>Наран</c:v>
                </c:pt>
                <c:pt idx="1">
                  <c:v>Асгат</c:v>
                </c:pt>
                <c:pt idx="2">
                  <c:v>Түмэнцогт</c:v>
                </c:pt>
                <c:pt idx="3">
                  <c:v>Онгон</c:v>
                </c:pt>
                <c:pt idx="4">
                  <c:v>Сүхбаатар</c:v>
                </c:pt>
                <c:pt idx="5">
                  <c:v>Баяндэлгэр</c:v>
                </c:pt>
                <c:pt idx="6">
                  <c:v>Дарьганга</c:v>
                </c:pt>
                <c:pt idx="7">
                  <c:v>Түвшинширээ</c:v>
                </c:pt>
                <c:pt idx="8">
                  <c:v>Халзан</c:v>
                </c:pt>
                <c:pt idx="9">
                  <c:v>Уулбаян</c:v>
                </c:pt>
                <c:pt idx="10">
                  <c:v>Эрдэнэцагаан</c:v>
                </c:pt>
                <c:pt idx="11">
                  <c:v>Мөнххаан</c:v>
                </c:pt>
                <c:pt idx="12">
                  <c:v>Баруун-Урт</c:v>
                </c:pt>
              </c:strCache>
            </c:strRef>
          </c:cat>
          <c:val>
            <c:numRef>
              <c:f>'gemt hereg2'!$H$1:$H$13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214385696"/>
        <c:axId val="214386088"/>
      </c:barChart>
      <c:catAx>
        <c:axId val="21438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386088"/>
        <c:crosses val="autoZero"/>
        <c:auto val="1"/>
        <c:lblAlgn val="ctr"/>
        <c:lblOffset val="100"/>
        <c:noMultiLvlLbl val="0"/>
      </c:catAx>
      <c:valAx>
        <c:axId val="214386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438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695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(2)'!$A$5:$A$9</c:f>
              <c:strCache>
                <c:ptCount val="5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  <c:pt idx="3">
                  <c:v>2016.II</c:v>
                </c:pt>
                <c:pt idx="4">
                  <c:v>2017.II</c:v>
                </c:pt>
              </c:strCache>
            </c:strRef>
          </c:cat>
          <c:val>
            <c:numRef>
              <c:f>'grafic (2)'!$B$5:$B$9</c:f>
              <c:numCache>
                <c:formatCode>###\ ##0.0</c:formatCode>
                <c:ptCount val="5"/>
                <c:pt idx="0" formatCode="General">
                  <c:v>50.6</c:v>
                </c:pt>
                <c:pt idx="1">
                  <c:v>75.599999999999994</c:v>
                </c:pt>
                <c:pt idx="2" formatCode="0.0">
                  <c:v>95.9</c:v>
                </c:pt>
                <c:pt idx="3" formatCode="0.0">
                  <c:v>93</c:v>
                </c:pt>
                <c:pt idx="4" formatCode="0.0">
                  <c:v>104.5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4387656"/>
        <c:axId val="214388048"/>
      </c:barChart>
      <c:catAx>
        <c:axId val="21438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4388048"/>
        <c:crosses val="autoZero"/>
        <c:auto val="1"/>
        <c:lblAlgn val="ctr"/>
        <c:lblOffset val="100"/>
        <c:noMultiLvlLbl val="0"/>
      </c:catAx>
      <c:valAx>
        <c:axId val="21438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4387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(2)'!$A$5:$A$9</c:f>
              <c:strCache>
                <c:ptCount val="5"/>
                <c:pt idx="0">
                  <c:v>2013.II</c:v>
                </c:pt>
                <c:pt idx="1">
                  <c:v>2014.II</c:v>
                </c:pt>
                <c:pt idx="2">
                  <c:v>2015.II</c:v>
                </c:pt>
                <c:pt idx="3">
                  <c:v>2016.II</c:v>
                </c:pt>
                <c:pt idx="4">
                  <c:v>2017.II</c:v>
                </c:pt>
              </c:strCache>
            </c:strRef>
          </c:cat>
          <c:val>
            <c:numRef>
              <c:f>'grafic (2)'!$C$5:$C$9</c:f>
              <c:numCache>
                <c:formatCode>###\ ##0.0</c:formatCode>
                <c:ptCount val="5"/>
                <c:pt idx="0" formatCode="General">
                  <c:v>26.4</c:v>
                </c:pt>
                <c:pt idx="1">
                  <c:v>31.6</c:v>
                </c:pt>
                <c:pt idx="2" formatCode="General">
                  <c:v>33.200000000000003</c:v>
                </c:pt>
                <c:pt idx="3" formatCode="0.0">
                  <c:v>31.9</c:v>
                </c:pt>
                <c:pt idx="4" formatCode="0.0">
                  <c:v>41.3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105568"/>
        <c:axId val="212105960"/>
      </c:barChart>
      <c:catAx>
        <c:axId val="21210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2105960"/>
        <c:crosses val="autoZero"/>
        <c:auto val="1"/>
        <c:lblAlgn val="ctr"/>
        <c:lblOffset val="100"/>
        <c:noMultiLvlLbl val="0"/>
      </c:catAx>
      <c:valAx>
        <c:axId val="212105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210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Аймгийн нийт зарлага 2017 оны 2-р сар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0166779152606006E-2"/>
          <c:y val="0.20467360029194212"/>
          <c:w val="0.37298372703412136"/>
          <c:h val="0.6980978848232206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6387551556055565E-2"/>
                  <c:y val="7.20959478995606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7470641169853772E-2"/>
                  <c:y val="-3.2865103092060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248668916385468E-2"/>
                  <c:y val="1.48595730346540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59767529058859E-3"/>
                  <c:y val="9.08636153101183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801874765654299E-2"/>
                  <c:y val="3.13295998428003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797225346831647E-2"/>
                  <c:y val="-2.8214802026752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3484814398200272E-3"/>
                  <c:y val="-4.80354260530268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7516910386201727E-2"/>
                  <c:y val="2.276867797942385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838470191226092E-2"/>
                  <c:y val="-2.4050696871447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'tosow web'!$A$22:$A$30</c:f>
              <c:strCache>
                <c:ptCount val="9"/>
                <c:pt idx="0">
                  <c:v> Цалин хөлс ба нэмэгдэл урамшил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Нормативт зардал</c:v>
                </c:pt>
                <c:pt idx="5">
                  <c:v>Бусдаар гүйцэтгүүлсэн ажил үйлчилгээ, бусад зардал</c:v>
                </c:pt>
                <c:pt idx="6">
                  <c:v>Урсгал шилжүүлэг</c:v>
                </c:pt>
                <c:pt idx="7">
                  <c:v>Хөрөнгийн зардал</c:v>
                </c:pt>
                <c:pt idx="8">
                  <c:v>Бусад</c:v>
                </c:pt>
              </c:strCache>
            </c:strRef>
          </c:cat>
          <c:val>
            <c:numRef>
              <c:f>'tosow web'!$E$22:$E$30</c:f>
              <c:numCache>
                <c:formatCode>General</c:formatCode>
                <c:ptCount val="9"/>
                <c:pt idx="0">
                  <c:v>44</c:v>
                </c:pt>
                <c:pt idx="1">
                  <c:v>4.3</c:v>
                </c:pt>
                <c:pt idx="2">
                  <c:v>12.2</c:v>
                </c:pt>
                <c:pt idx="3">
                  <c:v>0.9</c:v>
                </c:pt>
                <c:pt idx="4">
                  <c:v>3.5</c:v>
                </c:pt>
                <c:pt idx="5">
                  <c:v>1.8</c:v>
                </c:pt>
                <c:pt idx="6">
                  <c:v>30.2</c:v>
                </c:pt>
                <c:pt idx="7">
                  <c:v>1.5</c:v>
                </c:pt>
                <c:pt idx="8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723800524934384"/>
          <c:y val="0.17459907083807041"/>
          <c:w val="0.52761994750656172"/>
          <c:h val="0.72517663901637963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  <c:pt idx="3">
                  <c:v>2016.I-II</c:v>
                </c:pt>
                <c:pt idx="4">
                  <c:v>2017.I-II</c:v>
                </c:pt>
              </c:strCache>
            </c:strRef>
          </c:cat>
          <c:val>
            <c:numRef>
              <c:f>'Tosov (2)'!$C$15:$C$19</c:f>
              <c:numCache>
                <c:formatCode>0.0</c:formatCode>
                <c:ptCount val="5"/>
                <c:pt idx="0" formatCode="General">
                  <c:v>5.0999999999999996</c:v>
                </c:pt>
                <c:pt idx="1">
                  <c:v>7.9</c:v>
                </c:pt>
                <c:pt idx="2">
                  <c:v>5.3</c:v>
                </c:pt>
                <c:pt idx="3" formatCode="General">
                  <c:v>6.6</c:v>
                </c:pt>
                <c:pt idx="4" formatCode="General">
                  <c:v>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2108704"/>
        <c:axId val="217385736"/>
      </c:barChart>
      <c:catAx>
        <c:axId val="21210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385736"/>
        <c:crosses val="autoZero"/>
        <c:auto val="1"/>
        <c:lblAlgn val="ctr"/>
        <c:lblOffset val="100"/>
        <c:noMultiLvlLbl val="0"/>
      </c:catAx>
      <c:valAx>
        <c:axId val="217385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2108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8999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(2)'!$A$15:$A$19</c:f>
              <c:strCache>
                <c:ptCount val="5"/>
                <c:pt idx="0">
                  <c:v>2013.I-II</c:v>
                </c:pt>
                <c:pt idx="1">
                  <c:v>2014.I-II</c:v>
                </c:pt>
                <c:pt idx="2">
                  <c:v>2015.I-II</c:v>
                </c:pt>
                <c:pt idx="3">
                  <c:v>2016.I-II</c:v>
                </c:pt>
                <c:pt idx="4">
                  <c:v>2017.I-II</c:v>
                </c:pt>
              </c:strCache>
            </c:strRef>
          </c:cat>
          <c:val>
            <c:numRef>
              <c:f>'Tosov (2)'!$B$15:$B$19</c:f>
              <c:numCache>
                <c:formatCode>0.0</c:formatCode>
                <c:ptCount val="5"/>
                <c:pt idx="0" formatCode="General">
                  <c:v>6.3</c:v>
                </c:pt>
                <c:pt idx="1">
                  <c:v>8.5</c:v>
                </c:pt>
                <c:pt idx="2">
                  <c:v>10.4</c:v>
                </c:pt>
                <c:pt idx="3" formatCode="General">
                  <c:v>7.5</c:v>
                </c:pt>
                <c:pt idx="4" formatCode="General">
                  <c:v>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7386520"/>
        <c:axId val="217386912"/>
      </c:barChart>
      <c:catAx>
        <c:axId val="21738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386912"/>
        <c:crosses val="autoZero"/>
        <c:auto val="1"/>
        <c:lblAlgn val="ctr"/>
        <c:lblOffset val="100"/>
        <c:noMultiLvlLbl val="0"/>
      </c:catAx>
      <c:valAx>
        <c:axId val="217386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7386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56714753152154E-2"/>
          <c:y val="6.1177010049048179E-2"/>
          <c:w val="0.91681857004130052"/>
          <c:h val="0.78932037248907583"/>
        </c:manualLayout>
      </c:layout>
      <c:lineChart>
        <c:grouping val="standard"/>
        <c:varyColors val="0"/>
        <c:ser>
          <c:idx val="0"/>
          <c:order val="0"/>
          <c:tx>
            <c:v>2015</c:v>
          </c:tx>
          <c:dLbls>
            <c:dLbl>
              <c:idx val="0"/>
              <c:layout>
                <c:manualLayout>
                  <c:x val="-6.0164968461911696E-2"/>
                  <c:y val="-5.024154589371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342552159146067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-5.024154589371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579330422125219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-4.637681159420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73E-2"/>
                  <c:y val="-4.2512077294685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-5.0241545893719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520135856380396E-2"/>
                  <c:y val="-4.6376811594202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4497816593885E-2"/>
                  <c:y val="-5.4106280193236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1"/>
          <c:order val="1"/>
          <c:tx>
            <c:v>2016</c:v>
          </c:tx>
          <c:dLbls>
            <c:dLbl>
              <c:idx val="0"/>
              <c:layout>
                <c:manualLayout>
                  <c:x val="-6.2105773896166908E-2"/>
                  <c:y val="-2.9791928182890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9E-2"/>
                  <c:y val="-1.1473391912967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8520135856380396E-2"/>
                  <c:y val="9.38004488569363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697719553614788E-2"/>
                  <c:y val="2.173928258967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38524987870035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84E-2"/>
                  <c:y val="1.4009813990642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69965E-2"/>
                  <c:y val="1.014507969112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4638524987870035E-2"/>
                  <c:y val="1.014507969112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461E-2"/>
                  <c:y val="5.51531058617658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8.0642093651337056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6579330422125184E-2"/>
                  <c:y val="8.615010080261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4080543425523E-2"/>
                  <c:y val="-1.1473391912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100.2</c:v>
                </c:pt>
                <c:pt idx="1">
                  <c:v>100.3</c:v>
                </c:pt>
                <c:pt idx="2">
                  <c:v>101.2</c:v>
                </c:pt>
                <c:pt idx="3">
                  <c:v>102.5</c:v>
                </c:pt>
                <c:pt idx="4">
                  <c:v>102.3</c:v>
                </c:pt>
                <c:pt idx="5">
                  <c:v>102.1</c:v>
                </c:pt>
                <c:pt idx="6">
                  <c:v>101.5</c:v>
                </c:pt>
                <c:pt idx="7" formatCode="0.0">
                  <c:v>100.9</c:v>
                </c:pt>
                <c:pt idx="8">
                  <c:v>100.7</c:v>
                </c:pt>
                <c:pt idx="9">
                  <c:v>100.4</c:v>
                </c:pt>
                <c:pt idx="10">
                  <c:v>101.2</c:v>
                </c:pt>
                <c:pt idx="11">
                  <c:v>101.6</c:v>
                </c:pt>
              </c:numCache>
            </c:numRef>
          </c:val>
          <c:smooth val="0"/>
        </c:ser>
        <c:ser>
          <c:idx val="2"/>
          <c:order val="2"/>
          <c:tx>
            <c:v>2017</c:v>
          </c:tx>
          <c:dLbls>
            <c:dLbl>
              <c:idx val="0"/>
              <c:layout>
                <c:manualLayout>
                  <c:x val="-7.2173095747875504E-2"/>
                  <c:y val="-3.3056687357374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435364041604752E-2"/>
                  <c:y val="-2.503953091297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100.9</c:v>
                </c:pt>
                <c:pt idx="1">
                  <c:v>101.2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388088"/>
        <c:axId val="217388480"/>
      </c:lineChart>
      <c:catAx>
        <c:axId val="217388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17388480"/>
        <c:crosses val="autoZero"/>
        <c:auto val="1"/>
        <c:lblAlgn val="ctr"/>
        <c:lblOffset val="100"/>
        <c:noMultiLvlLbl val="0"/>
      </c:catAx>
      <c:valAx>
        <c:axId val="217388480"/>
        <c:scaling>
          <c:orientation val="minMax"/>
          <c:max val="106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738808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2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11723534559"/>
          <c:y val="1.91970127445409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499516934587323"/>
          <c:y val="0.14092078368118802"/>
          <c:w val="0.71266091698393763"/>
          <c:h val="0.847306385601920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2'!$L$75:$L$87</c:f>
              <c:strCache>
                <c:ptCount val="13"/>
                <c:pt idx="0">
                  <c:v>Онгон</c:v>
                </c:pt>
                <c:pt idx="1">
                  <c:v>Халзан</c:v>
                </c:pt>
                <c:pt idx="2">
                  <c:v>Наран</c:v>
                </c:pt>
                <c:pt idx="3">
                  <c:v>Баяндэлгэр</c:v>
                </c:pt>
                <c:pt idx="4">
                  <c:v>Асгат</c:v>
                </c:pt>
                <c:pt idx="5">
                  <c:v>Уулбаян</c:v>
                </c:pt>
                <c:pt idx="6">
                  <c:v>Дарьганга</c:v>
                </c:pt>
                <c:pt idx="7">
                  <c:v>Эрдэнэцагаан</c:v>
                </c:pt>
                <c:pt idx="8">
                  <c:v>Сүхбаатар</c:v>
                </c:pt>
                <c:pt idx="9">
                  <c:v>Баруун-Урт</c:v>
                </c:pt>
                <c:pt idx="10">
                  <c:v>Түвшинширээ</c:v>
                </c:pt>
                <c:pt idx="11">
                  <c:v>Түмэнцогт</c:v>
                </c:pt>
                <c:pt idx="12">
                  <c:v>Мөнххаан</c:v>
                </c:pt>
              </c:strCache>
            </c:strRef>
          </c:cat>
          <c:val>
            <c:numRef>
              <c:f>'ХАА 1 2'!$M$75:$M$87</c:f>
              <c:numCache>
                <c:formatCode>#\ ##0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27</c:v>
                </c:pt>
                <c:pt idx="4">
                  <c:v>138</c:v>
                </c:pt>
                <c:pt idx="5">
                  <c:v>149</c:v>
                </c:pt>
                <c:pt idx="6">
                  <c:v>230</c:v>
                </c:pt>
                <c:pt idx="7">
                  <c:v>332</c:v>
                </c:pt>
                <c:pt idx="8">
                  <c:v>367</c:v>
                </c:pt>
                <c:pt idx="9">
                  <c:v>462</c:v>
                </c:pt>
                <c:pt idx="10">
                  <c:v>1074</c:v>
                </c:pt>
                <c:pt idx="11">
                  <c:v>1128</c:v>
                </c:pt>
                <c:pt idx="12">
                  <c:v>1766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217389264"/>
        <c:axId val="218358808"/>
      </c:barChart>
      <c:catAx>
        <c:axId val="21738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358808"/>
        <c:crosses val="autoZero"/>
        <c:auto val="1"/>
        <c:lblAlgn val="ctr"/>
        <c:lblOffset val="100"/>
        <c:noMultiLvlLbl val="0"/>
      </c:catAx>
      <c:valAx>
        <c:axId val="218358808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21738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2816758150214"/>
          <c:y val="5.3921568627450983E-2"/>
          <c:w val="0.55602167198979646"/>
          <c:h val="0.89215686274509809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92D050"/>
            </a:solidFill>
            <a:ln w="25400">
              <a:solidFill>
                <a:srgbClr val="92D050"/>
              </a:solidFill>
            </a:ln>
          </c:spPr>
          <c:invertIfNegative val="0"/>
          <c:dLbls>
            <c:dLbl>
              <c:idx val="0"/>
              <c:layout>
                <c:manualLayout>
                  <c:x val="4.7222222222222221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899E-2"/>
                  <c:y val="-3.8759689922482042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334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287685086134835"/>
                  <c:y val="-8.9868242880141127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412032571652369"/>
                  <c:y val="-4.4934121440070564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059508151681485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9063339974069507"/>
                  <c:y val="-2.2467060720035282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31342166566528584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424242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'2'!$U$32:$AB$32</c:f>
              <c:strCache>
                <c:ptCount val="8"/>
                <c:pt idx="0">
                  <c:v>Магистр, доктор</c:v>
                </c:pt>
                <c:pt idx="1">
                  <c:v>Боловсролгүй</c:v>
                </c:pt>
                <c:pt idx="2">
                  <c:v>Тусгай мэргэж-лийн дунд </c:v>
                </c:pt>
                <c:pt idx="3">
                  <c:v>Бага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'2'!$U$33:$AB$33</c:f>
              <c:numCache>
                <c:formatCode>0.0%</c:formatCode>
                <c:ptCount val="8"/>
                <c:pt idx="0">
                  <c:v>4.2328042328042331E-3</c:v>
                </c:pt>
                <c:pt idx="1">
                  <c:v>1.2698412698412698E-2</c:v>
                </c:pt>
                <c:pt idx="2">
                  <c:v>2.433862433862434E-2</c:v>
                </c:pt>
                <c:pt idx="3">
                  <c:v>3.4920634920634921E-2</c:v>
                </c:pt>
                <c:pt idx="4">
                  <c:v>9.1005291005291006E-2</c:v>
                </c:pt>
                <c:pt idx="5">
                  <c:v>0.10476190476190476</c:v>
                </c:pt>
                <c:pt idx="6">
                  <c:v>0.25502645502645505</c:v>
                </c:pt>
                <c:pt idx="7">
                  <c:v>0.473015873015873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100"/>
        <c:axId val="154336584"/>
        <c:axId val="154336976"/>
      </c:barChart>
      <c:catAx>
        <c:axId val="154336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4336976"/>
        <c:crosses val="autoZero"/>
        <c:auto val="1"/>
        <c:lblAlgn val="ctr"/>
        <c:lblOffset val="100"/>
        <c:noMultiLvlLbl val="0"/>
      </c:catAx>
      <c:valAx>
        <c:axId val="1543369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54336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 dirty="0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эхний </a:t>
            </a:r>
            <a:r>
              <a:rPr lang="en-US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525678040244967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18800925925925926"/>
          <c:w val="0.93888888888888888"/>
          <c:h val="0.7102314814814815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5555555555555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676E-3"/>
                  <c:y val="-0.351851851851851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312887450938063E-3"/>
                  <c:y val="-6.072003399732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2'!$M$101:$P$101</c:f>
              <c:strCache>
                <c:ptCount val="4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  <c:pt idx="3">
                  <c:v>2017.I-II</c:v>
                </c:pt>
              </c:strCache>
            </c:strRef>
          </c:cat>
          <c:val>
            <c:numRef>
              <c:f>'ХАА 1 2'!$M$102:$P$102</c:f>
              <c:numCache>
                <c:formatCode>0.0</c:formatCode>
                <c:ptCount val="4"/>
                <c:pt idx="0">
                  <c:v>3.5</c:v>
                </c:pt>
                <c:pt idx="1">
                  <c:v>1.3149999999999999</c:v>
                </c:pt>
                <c:pt idx="2">
                  <c:v>69.516000000000005</c:v>
                </c:pt>
                <c:pt idx="3">
                  <c:v>5.6820000000000004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8359592"/>
        <c:axId val="218359984"/>
      </c:barChart>
      <c:catAx>
        <c:axId val="218359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359984"/>
        <c:crosses val="autoZero"/>
        <c:auto val="1"/>
        <c:lblAlgn val="ctr"/>
        <c:lblOffset val="100"/>
        <c:noMultiLvlLbl val="0"/>
      </c:catAx>
      <c:valAx>
        <c:axId val="2183599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8359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76584022038568"/>
          <c:y val="3.463203463203463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321609798775153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2'!$L$122:$O$122</c:f>
              <c:strCache>
                <c:ptCount val="4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  <c:pt idx="3">
                  <c:v>2017.I-II</c:v>
                </c:pt>
              </c:strCache>
            </c:strRef>
          </c:cat>
          <c:val>
            <c:numRef>
              <c:f>'ХАА 1 2'!$L$123:$O$123</c:f>
              <c:numCache>
                <c:formatCode>#\ ##0</c:formatCode>
                <c:ptCount val="4"/>
                <c:pt idx="0">
                  <c:v>2117</c:v>
                </c:pt>
                <c:pt idx="1">
                  <c:v>12</c:v>
                </c:pt>
                <c:pt idx="2">
                  <c:v>311</c:v>
                </c:pt>
                <c:pt idx="3">
                  <c:v>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218360768"/>
        <c:axId val="218361160"/>
      </c:barChart>
      <c:catAx>
        <c:axId val="21836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361160"/>
        <c:crosses val="autoZero"/>
        <c:auto val="1"/>
        <c:lblAlgn val="ctr"/>
        <c:lblOffset val="100"/>
        <c:noMultiLvlLbl val="0"/>
      </c:catAx>
      <c:valAx>
        <c:axId val="218361160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21836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Бүртгэлтэй ажилгүй иргэдийн тоо, жил бүрийн 2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3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дугаар сарын байдлаар </a:t>
            </a:r>
          </a:p>
        </c:rich>
      </c:tx>
      <c:layout>
        <c:manualLayout>
          <c:xMode val="edge"/>
          <c:yMode val="edge"/>
          <c:x val="0.26162785881780454"/>
          <c:y val="2.624423839086610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24E-2"/>
          <c:y val="0.21337962962962964"/>
          <c:w val="0.96882748848742473"/>
          <c:h val="0.68848024205307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92D050"/>
            </a:solidFill>
            <a:ln w="25400">
              <a:solidFill>
                <a:srgbClr val="92D05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#\ ##0</c:formatCode>
                <c:ptCount val="10"/>
                <c:pt idx="0">
                  <c:v>770</c:v>
                </c:pt>
                <c:pt idx="1">
                  <c:v>864</c:v>
                </c:pt>
                <c:pt idx="2">
                  <c:v>1122</c:v>
                </c:pt>
                <c:pt idx="3">
                  <c:v>993</c:v>
                </c:pt>
                <c:pt idx="4">
                  <c:v>892</c:v>
                </c:pt>
                <c:pt idx="5" formatCode="General">
                  <c:v>835</c:v>
                </c:pt>
                <c:pt idx="6" formatCode="General">
                  <c:v>664</c:v>
                </c:pt>
                <c:pt idx="7" formatCode="General">
                  <c:v>717</c:v>
                </c:pt>
                <c:pt idx="8" formatCode="General">
                  <c:v>958</c:v>
                </c:pt>
                <c:pt idx="9" formatCode="General">
                  <c:v>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54337760"/>
        <c:axId val="157543184"/>
      </c:barChart>
      <c:catAx>
        <c:axId val="1543377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7543184"/>
        <c:crosses val="autoZero"/>
        <c:auto val="1"/>
        <c:lblAlgn val="ctr"/>
        <c:lblOffset val="100"/>
        <c:noMultiLvlLbl val="0"/>
      </c:catAx>
      <c:valAx>
        <c:axId val="157543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\ ##0" sourceLinked="1"/>
        <c:majorTickMark val="out"/>
        <c:minorTickMark val="none"/>
        <c:tickLblPos val="nextTo"/>
        <c:crossAx val="15433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2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62"/>
          <c:w val="0.93888888888889055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85888312"/>
        <c:axId val="156135056"/>
      </c:barChart>
      <c:catAx>
        <c:axId val="8588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135056"/>
        <c:crosses val="autoZero"/>
        <c:auto val="1"/>
        <c:lblAlgn val="ctr"/>
        <c:lblOffset val="100"/>
        <c:noMultiLvlLbl val="0"/>
      </c:catAx>
      <c:valAx>
        <c:axId val="1561350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8588831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2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64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055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227</c:v>
                </c:pt>
                <c:pt idx="1">
                  <c:v>210</c:v>
                </c:pt>
                <c:pt idx="2">
                  <c:v>174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172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230</c:v>
                </c:pt>
                <c:pt idx="1">
                  <c:v>210</c:v>
                </c:pt>
                <c:pt idx="2">
                  <c:v>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56220272"/>
        <c:axId val="156220656"/>
      </c:barChart>
      <c:catAx>
        <c:axId val="15622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220656"/>
        <c:crosses val="autoZero"/>
        <c:auto val="1"/>
        <c:lblAlgn val="ctr"/>
        <c:lblOffset val="100"/>
        <c:noMultiLvlLbl val="0"/>
      </c:catAx>
      <c:valAx>
        <c:axId val="1562206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5622027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2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886747068008913"/>
          <c:y val="5.44219093825393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565400843881866E-2"/>
          <c:y val="0.19966329966329971"/>
          <c:w val="0.96286919831223627"/>
          <c:h val="0.5678899228505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mend2'!$A$12:$B$12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263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mend2'!$E$11:$O$11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'eruul mend2'!$E$12:$O$12</c:f>
              <c:numCache>
                <c:formatCode>General</c:formatCode>
                <c:ptCount val="11"/>
                <c:pt idx="0">
                  <c:v>79</c:v>
                </c:pt>
                <c:pt idx="1">
                  <c:v>104</c:v>
                </c:pt>
                <c:pt idx="2">
                  <c:v>107</c:v>
                </c:pt>
                <c:pt idx="3">
                  <c:v>88</c:v>
                </c:pt>
                <c:pt idx="4">
                  <c:v>96</c:v>
                </c:pt>
                <c:pt idx="5">
                  <c:v>114</c:v>
                </c:pt>
                <c:pt idx="6">
                  <c:v>304</c:v>
                </c:pt>
                <c:pt idx="7">
                  <c:v>97</c:v>
                </c:pt>
                <c:pt idx="8">
                  <c:v>138</c:v>
                </c:pt>
                <c:pt idx="9">
                  <c:v>163</c:v>
                </c:pt>
                <c:pt idx="10">
                  <c:v>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6268840"/>
        <c:axId val="156271272"/>
      </c:barChart>
      <c:catAx>
        <c:axId val="15626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6271272"/>
        <c:crosses val="autoZero"/>
        <c:auto val="1"/>
        <c:lblAlgn val="ctr"/>
        <c:lblOffset val="100"/>
        <c:noMultiLvlLbl val="0"/>
      </c:catAx>
      <c:valAx>
        <c:axId val="15627127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562688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107844242787534"/>
          <c:y val="4.05506295356250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26</c:v>
                </c:pt>
                <c:pt idx="1">
                  <c:v>17</c:v>
                </c:pt>
                <c:pt idx="2">
                  <c:v>32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0000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43968"/>
        <c:axId val="157544360"/>
      </c:barChart>
      <c:catAx>
        <c:axId val="15754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7544360"/>
        <c:crosses val="autoZero"/>
        <c:auto val="1"/>
        <c:lblAlgn val="ctr"/>
        <c:lblOffset val="100"/>
        <c:noMultiLvlLbl val="0"/>
      </c:catAx>
      <c:valAx>
        <c:axId val="157544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54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1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дүгээр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61896576363948"/>
          <c:y val="2.96767405124562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33902430871878E-2"/>
          <c:y val="0.23069442905155937"/>
          <c:w val="0.93732195138256247"/>
          <c:h val="0.58306482949060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96.1</c:v>
                </c:pt>
                <c:pt idx="1">
                  <c:v>28.8</c:v>
                </c:pt>
                <c:pt idx="2">
                  <c:v>102.9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2015.I-II</c:v>
                </c:pt>
                <c:pt idx="1">
                  <c:v>2016.I-II</c:v>
                </c:pt>
                <c:pt idx="2">
                  <c:v>2017.I-II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42</c:v>
                </c:pt>
                <c:pt idx="1">
                  <c:v>84.5</c:v>
                </c:pt>
                <c:pt idx="2">
                  <c:v>69.7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06272"/>
        <c:axId val="213106664"/>
      </c:barChart>
      <c:catAx>
        <c:axId val="2131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3106664"/>
        <c:crosses val="autoZero"/>
        <c:auto val="1"/>
        <c:lblAlgn val="ctr"/>
        <c:lblOffset val="100"/>
        <c:noMultiLvlLbl val="0"/>
      </c:catAx>
      <c:valAx>
        <c:axId val="213106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1310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тоо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, </a:t>
            </a: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жил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бүрийн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endParaRPr lang="mn-MN" sz="1200" b="1" i="0" u="none" strike="noStrike" baseline="0" dirty="0" smtClean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эхний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2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д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угаа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р </a:t>
            </a: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сарын</a:t>
            </a:r>
            <a:r>
              <a:rPr lang="mn-MN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 dirty="0" err="1" smtClean="0">
                <a:solidFill>
                  <a:srgbClr val="424242"/>
                </a:solidFill>
                <a:latin typeface="Arial"/>
                <a:cs typeface="Arial"/>
              </a:rPr>
              <a:t>байдлаар</a:t>
            </a:r>
            <a:r>
              <a:rPr lang="en-US" sz="1200" b="1" i="0" u="none" strike="noStrike" baseline="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endParaRPr lang="en-US" sz="1200" b="1" i="0" u="none" strike="noStrike" baseline="0" dirty="0">
              <a:solidFill>
                <a:srgbClr val="424242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31309307879367299"/>
          <c:y val="3.617130241454100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305005672244935E-2"/>
          <c:y val="0.22710841075661389"/>
          <c:w val="0.97394257942821083"/>
          <c:h val="0.67475138272075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FF0000"/>
            </a:solidFill>
            <a:ln w="25400">
              <a:solidFill>
                <a:srgbClr val="FF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28</c:v>
                </c:pt>
                <c:pt idx="1">
                  <c:v>37</c:v>
                </c:pt>
                <c:pt idx="2">
                  <c:v>25</c:v>
                </c:pt>
                <c:pt idx="3">
                  <c:v>22</c:v>
                </c:pt>
                <c:pt idx="4">
                  <c:v>34</c:v>
                </c:pt>
                <c:pt idx="5">
                  <c:v>53</c:v>
                </c:pt>
                <c:pt idx="6">
                  <c:v>78</c:v>
                </c:pt>
                <c:pt idx="7">
                  <c:v>68</c:v>
                </c:pt>
                <c:pt idx="8">
                  <c:v>34</c:v>
                </c:pt>
                <c:pt idx="9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13107448"/>
        <c:axId val="213107840"/>
      </c:barChart>
      <c:catAx>
        <c:axId val="2131074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213107840"/>
        <c:crosses val="autoZero"/>
        <c:auto val="1"/>
        <c:lblAlgn val="ctr"/>
        <c:lblOffset val="100"/>
        <c:noMultiLvlLbl val="0"/>
      </c:catAx>
      <c:valAx>
        <c:axId val="21310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107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0.99413</cdr:x>
      <cdr:y>0</cdr:y>
    </cdr:from>
    <cdr:to>
      <cdr:x>0.9971</cdr:x>
      <cdr:y>1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3722937" y="-3695701"/>
          <a:ext cx="11112" cy="26289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70C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5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03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5.png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4" y="2395538"/>
            <a:ext cx="7961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28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28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28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 smtClean="0">
                <a:latin typeface="Arial" charset="0"/>
              </a:rPr>
              <a:t>20</a:t>
            </a:r>
            <a:r>
              <a:rPr lang="en-US" altLang="en-US" sz="1200" b="1" dirty="0" smtClean="0">
                <a:latin typeface="Arial" charset="0"/>
              </a:rPr>
              <a:t>10</a:t>
            </a:r>
            <a:r>
              <a:rPr lang="mn-MN" altLang="en-US" sz="1200" b="1" dirty="0" smtClean="0">
                <a:latin typeface="Arial" charset="0"/>
              </a:rPr>
              <a:t> </a:t>
            </a:r>
            <a:r>
              <a:rPr lang="mn-MN" altLang="en-US" sz="1200" b="1" dirty="0">
                <a:latin typeface="Arial" charset="0"/>
              </a:rPr>
              <a:t>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295400" y="1447800"/>
          <a:ext cx="7467600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371399"/>
                <a:gridCol w="1295400"/>
                <a:gridCol w="1143000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6 143.2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7 139.7</a:t>
                      </a: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116.2</a:t>
                      </a: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5 248.5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6 281.9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119.7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166.0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49.0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728.6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382000" y="16764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295400" y="4191000"/>
          <a:ext cx="7467600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1523799"/>
                <a:gridCol w="1219200"/>
                <a:gridCol w="1066800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12 081.1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34 222.9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283.3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9 457.6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31 563.9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333.7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240.6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201.4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83.7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2 382.9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2 457.6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201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7793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1B34A27-36F3-4ADB-AF37-C6F3F98C216C}" type="slidenum">
              <a:rPr lang="en-US" altLang="en-US" sz="1200" smtClean="0">
                <a:solidFill>
                  <a:srgbClr val="898989"/>
                </a:solidFill>
                <a:cs typeface="Arial" charset="0"/>
              </a:rPr>
              <a:pPr/>
              <a:t>11</a:t>
            </a:fld>
            <a:endParaRPr lang="en-US" altLang="en-US" sz="1200" smtClean="0">
              <a:solidFill>
                <a:srgbClr val="898989"/>
              </a:solidFill>
              <a:cs typeface="Arial" charset="0"/>
            </a:endParaRPr>
          </a:p>
        </p:txBody>
      </p:sp>
      <p:pic>
        <p:nvPicPr>
          <p:cNvPr id="23555" name="Picture 2" descr="D:\2013\12. December 2013\displa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0" t="30411" r="23524" b="9421"/>
          <a:stretch>
            <a:fillRect/>
          </a:stretch>
        </p:blipFill>
        <p:spPr bwMode="auto">
          <a:xfrm>
            <a:off x="685800" y="1077913"/>
            <a:ext cx="75438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62200" y="3352800"/>
            <a:ext cx="65532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www.facebook.com/statistic</a:t>
            </a:r>
            <a:endParaRPr lang="mn-MN" altLang="en-US" sz="40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0600" y="4419600"/>
            <a:ext cx="7239000" cy="1877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mn-MN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сайт: </a:t>
            </a:r>
            <a:r>
              <a:rPr lang="en-US" altLang="en-US" sz="40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sukhbaatar.nso.mn</a:t>
            </a:r>
          </a:p>
          <a:p>
            <a:r>
              <a:rPr lang="mn-MN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Майл хаяг: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sukhbaatar@nso.mn</a:t>
            </a:r>
          </a:p>
          <a:p>
            <a: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3800" b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</a:t>
            </a:r>
            <a:r>
              <a:rPr lang="en-US" altLang="en-US" sz="3800" b="1" dirty="0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statistic_sukh@yahoo.com</a:t>
            </a:r>
            <a:endParaRPr lang="mn-MN" altLang="en-US" sz="3800" b="1" dirty="0">
              <a:solidFill>
                <a:srgbClr val="0000FF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59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2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2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77303"/>
              </p:ext>
            </p:extLst>
          </p:nvPr>
        </p:nvGraphicFramePr>
        <p:xfrm>
          <a:off x="723900" y="1701801"/>
          <a:ext cx="4174545" cy="226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6114318"/>
              </p:ext>
            </p:extLst>
          </p:nvPr>
        </p:nvGraphicFramePr>
        <p:xfrm>
          <a:off x="5029200" y="1498601"/>
          <a:ext cx="3999470" cy="253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860069"/>
              </p:ext>
            </p:extLst>
          </p:nvPr>
        </p:nvGraphicFramePr>
        <p:xfrm>
          <a:off x="750672" y="4260552"/>
          <a:ext cx="8088527" cy="247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/>
        </p:nvGraphicFramePr>
        <p:xfrm>
          <a:off x="762000" y="1295400"/>
          <a:ext cx="38862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876800" y="12954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914400" y="4267200"/>
          <a:ext cx="7524750" cy="196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637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484584"/>
              </p:ext>
            </p:extLst>
          </p:nvPr>
        </p:nvGraphicFramePr>
        <p:xfrm>
          <a:off x="685800" y="1104900"/>
          <a:ext cx="4189757" cy="298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42048"/>
              </p:ext>
            </p:extLst>
          </p:nvPr>
        </p:nvGraphicFramePr>
        <p:xfrm>
          <a:off x="5029478" y="1162050"/>
          <a:ext cx="3967507" cy="2995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3164352"/>
              </p:ext>
            </p:extLst>
          </p:nvPr>
        </p:nvGraphicFramePr>
        <p:xfrm>
          <a:off x="728662" y="4387851"/>
          <a:ext cx="8110537" cy="231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6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79248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53356" y="3880644"/>
            <a:ext cx="5486400" cy="1111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191000" y="2895600"/>
            <a:ext cx="4419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357687" y="1108292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Сэжигтэн яллагчдын тоо, жил бүрийн эхний 2 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сарын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491216"/>
              </p:ext>
            </p:extLst>
          </p:nvPr>
        </p:nvGraphicFramePr>
        <p:xfrm>
          <a:off x="743764" y="1108292"/>
          <a:ext cx="3343275" cy="552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803991"/>
              </p:ext>
            </p:extLst>
          </p:nvPr>
        </p:nvGraphicFramePr>
        <p:xfrm>
          <a:off x="4306846" y="1569957"/>
          <a:ext cx="4467225" cy="126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735350"/>
              </p:ext>
            </p:extLst>
          </p:nvPr>
        </p:nvGraphicFramePr>
        <p:xfrm>
          <a:off x="4306073" y="3003202"/>
          <a:ext cx="4304527" cy="3626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1" y="26670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</a:t>
            </a:r>
            <a:endParaRPr lang="mn-MN" sz="2000" b="1" dirty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80772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056063"/>
            <a:ext cx="4730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38200" y="914400"/>
          <a:ext cx="7315200" cy="3278467"/>
        </p:xfrm>
        <a:graphic>
          <a:graphicData uri="http://schemas.openxmlformats.org/drawingml/2006/table">
            <a:tbl>
              <a:tblPr/>
              <a:tblGrid>
                <a:gridCol w="1238083"/>
                <a:gridCol w="1018734"/>
                <a:gridCol w="148603"/>
                <a:gridCol w="795397"/>
                <a:gridCol w="80020"/>
                <a:gridCol w="957089"/>
                <a:gridCol w="1167337"/>
                <a:gridCol w="742601"/>
                <a:gridCol w="233481"/>
                <a:gridCol w="933855"/>
              </a:tblGrid>
              <a:tr h="35888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                    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ÇÝÝË, ÕÀÄÃÀËÀÌÆÈÉÍ ¯ËÄÝÃÄÝË.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áàíêóóäààð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ñàðûí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ýöýñò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ñàÿ.òºã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5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721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2016.XII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2017.II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2914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ÕÀÀÍ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63 903.6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58 333.2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67 929.8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26 971.9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053.0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21 179.7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 Mon" panose="020B0500000000000000" pitchFamily="34" charset="0"/>
                        </a:rPr>
                        <a:t>ÕÀÑ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654.9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4 662.6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000.5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4 795.7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4 167.5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4 491.0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4 361.6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1 840.2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213.4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1 873.7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26 146.9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24 498.9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27 045.2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13 363.7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459.0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13 247.3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561.5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457200"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1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015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mn-MN" sz="1200" b="0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-457200" algn="r" fontAlgn="ctr"/>
                      <a:endParaRPr lang="mn-MN" sz="12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512.7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267.0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127</a:t>
                      </a:r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en-US" sz="1200" b="0" i="0" u="none" strike="noStrike" kern="1200" dirty="0" smtClean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249.1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99 386.7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92 993.8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104 511.9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47 098.5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latin typeface="Arial"/>
                        </a:rPr>
                        <a:t>852.9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41 345.5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838200" y="4324349"/>
          <a:ext cx="4000500" cy="215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876800" y="4267199"/>
          <a:ext cx="3800475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85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Аймгийн нэгдсэн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219200" y="981074"/>
          <a:ext cx="7239000" cy="2641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131888" y="3695701"/>
          <a:ext cx="3668712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4865688" y="3678238"/>
          <a:ext cx="4049712" cy="25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0250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11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МАКРО ЭДИЙН ЗАСГИЙН ҮЗҮҮЛЭЛТ – </a:t>
            </a:r>
            <a:r>
              <a:rPr lang="mn-MN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Хэрэглээний </a:t>
            </a: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510711" y="1766520"/>
          <a:ext cx="6410325" cy="355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362200" y="1143000"/>
            <a:ext cx="54102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dirty="0" smtClean="0"/>
              <a:t>Хэрэглээний үнийн индекс </a:t>
            </a:r>
            <a:r>
              <a:rPr lang="en-US" dirty="0" smtClean="0"/>
              <a:t>(ө</a:t>
            </a:r>
            <a:r>
              <a:rPr lang="mn-MN" dirty="0" smtClean="0"/>
              <a:t>мнөх оны 12</a:t>
            </a:r>
            <a:r>
              <a:rPr lang="en-US" dirty="0" smtClean="0"/>
              <a:t>=100%)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7338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1999" y="1219200"/>
            <a:ext cx="0" cy="5334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619083"/>
              </p:ext>
            </p:extLst>
          </p:nvPr>
        </p:nvGraphicFramePr>
        <p:xfrm>
          <a:off x="741363" y="1148312"/>
          <a:ext cx="3736554" cy="539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32731"/>
              </p:ext>
            </p:extLst>
          </p:nvPr>
        </p:nvGraphicFramePr>
        <p:xfrm>
          <a:off x="4666082" y="1190624"/>
          <a:ext cx="4363617" cy="239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734735"/>
              </p:ext>
            </p:extLst>
          </p:nvPr>
        </p:nvGraphicFramePr>
        <p:xfrm>
          <a:off x="4648200" y="3857899"/>
          <a:ext cx="4381499" cy="268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9" y="34925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7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614</Words>
  <Application>Microsoft Office PowerPoint</Application>
  <PresentationFormat>On-screen Show (4:3)</PresentationFormat>
  <Paragraphs>207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Mon</vt:lpstr>
      <vt:lpstr>Arial Unicode MS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Azjargal_Ts</cp:lastModifiedBy>
  <cp:revision>148</cp:revision>
  <dcterms:created xsi:type="dcterms:W3CDTF">2006-08-16T00:00:00Z</dcterms:created>
  <dcterms:modified xsi:type="dcterms:W3CDTF">2017-03-15T03:58:22Z</dcterms:modified>
</cp:coreProperties>
</file>