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8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9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10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11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.xml" ContentType="application/vnd.openxmlformats-officedocument.presentationml.notesSlide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2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38.xml" ContentType="application/vnd.openxmlformats-officedocument.drawingml.chart+xml"/>
  <Override PartName="/ppt/notesSlides/notesSlide2.xml" ContentType="application/vnd.openxmlformats-officedocument.presentationml.notesSlide+xml"/>
  <Override PartName="/ppt/charts/chart39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40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41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06" r:id="rId2"/>
    <p:sldId id="317" r:id="rId3"/>
    <p:sldId id="309" r:id="rId4"/>
    <p:sldId id="313" r:id="rId5"/>
    <p:sldId id="310" r:id="rId6"/>
    <p:sldId id="274" r:id="rId7"/>
    <p:sldId id="276" r:id="rId8"/>
    <p:sldId id="277" r:id="rId9"/>
    <p:sldId id="314" r:id="rId10"/>
    <p:sldId id="315" r:id="rId11"/>
    <p:sldId id="316" r:id="rId12"/>
    <p:sldId id="299" r:id="rId13"/>
    <p:sldId id="300" r:id="rId14"/>
    <p:sldId id="301" r:id="rId15"/>
    <p:sldId id="318" r:id="rId16"/>
    <p:sldId id="319" r:id="rId17"/>
    <p:sldId id="308" r:id="rId18"/>
  </p:sldIdLst>
  <p:sldSz cx="9144000" cy="6858000" type="screen4x3"/>
  <p:notesSz cx="6669088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00"/>
    <a:srgbClr val="FF3300"/>
    <a:srgbClr val="000000"/>
    <a:srgbClr val="0066FF"/>
    <a:srgbClr val="FFFF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27" autoAdjust="0"/>
    <p:restoredTop sz="94660"/>
  </p:normalViewPr>
  <p:slideViewPr>
    <p:cSldViewPr>
      <p:cViewPr varScale="1">
        <p:scale>
          <a:sx n="81" d="100"/>
          <a:sy n="81" d="100"/>
        </p:scale>
        <p:origin x="107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ugii\CTAT%20BULLETIN\2017%20on\3-r%20sar\eruul%20mend,%20une,_3%20sar_presen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ugii\CTAT%20BULLETIN\2017%20on\3-r%20sar\eruul%20mend,%20une,_3%20sar_presen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file:///\\KHAD\Users\Public\taniltsuulga\2017%20on_taniltsuulga\3%20sar\XAA1_2_taniltuulga%20b%203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ugii\CTAT%20BULLETIN\2017%20on\3-r%20sar\eruul%20mend,%20une,_3%20sar_presen.xlsx" TargetMode="Externa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5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6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7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sz="1100" baseline="0"/>
            </a:pPr>
            <a:r>
              <a:rPr lang="mn-MN" sz="1100" baseline="0" dirty="0">
                <a:latin typeface="Arial" pitchFamily="34" charset="0"/>
              </a:rPr>
              <a:t>Эндсэн хүүхдийн тоо, эхний </a:t>
            </a:r>
            <a:r>
              <a:rPr lang="en-US" sz="1100" baseline="0" dirty="0" smtClean="0">
                <a:latin typeface="Arial" pitchFamily="34" charset="0"/>
              </a:rPr>
              <a:t>                       3 </a:t>
            </a:r>
            <a:r>
              <a:rPr lang="mn-MN" sz="1100" baseline="0" dirty="0" smtClean="0">
                <a:latin typeface="Arial" pitchFamily="34" charset="0"/>
              </a:rPr>
              <a:t>сарын </a:t>
            </a:r>
            <a:r>
              <a:rPr lang="mn-MN" sz="1100" baseline="0" dirty="0">
                <a:latin typeface="Arial" pitchFamily="34" charset="0"/>
              </a:rPr>
              <a:t>байдлаар</a:t>
            </a:r>
            <a:endParaRPr lang="en-US" sz="1100" baseline="0" dirty="0">
              <a:latin typeface="Arial" pitchFamily="34" charset="0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3.888888888888889E-2"/>
          <c:y val="0.18969925634295767"/>
          <c:w val="0.93888888888889066"/>
          <c:h val="0.543801764362787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'eruul mend1'!$A$10:$B$10</c:f>
              <c:strCache>
                <c:ptCount val="1"/>
                <c:pt idx="0">
                  <c:v>Нялхсын эндэгдэл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'eruul mend1'!$C$9:$E$9</c:f>
              <c:strCache>
                <c:ptCount val="3"/>
                <c:pt idx="0">
                  <c:v>2015.I-III</c:v>
                </c:pt>
                <c:pt idx="1">
                  <c:v>2016.I-III</c:v>
                </c:pt>
                <c:pt idx="2">
                  <c:v>2017.I-III</c:v>
                </c:pt>
              </c:strCache>
            </c:strRef>
          </c:cat>
          <c:val>
            <c:numRef>
              <c:f>'eruul mend1'!$C$10:$E$10</c:f>
              <c:numCache>
                <c:formatCode>General</c:formatCode>
                <c:ptCount val="3"/>
                <c:pt idx="0">
                  <c:v>4</c:v>
                </c:pt>
                <c:pt idx="1">
                  <c:v>8</c:v>
                </c:pt>
                <c:pt idx="2">
                  <c:v>5</c:v>
                </c:pt>
              </c:numCache>
            </c:numRef>
          </c:val>
        </c:ser>
        <c:ser>
          <c:idx val="1"/>
          <c:order val="1"/>
          <c:tx>
            <c:strRef>
              <c:f>'eruul mend1'!$A$11:$B$11</c:f>
              <c:strCache>
                <c:ptCount val="1"/>
                <c:pt idx="0">
                  <c:v>5 хүртэлх насандаа эндсэн хүүхэд</c:v>
                </c:pt>
              </c:strCache>
            </c:strRef>
          </c:tx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'eruul mend1'!$C$9:$E$9</c:f>
              <c:strCache>
                <c:ptCount val="3"/>
                <c:pt idx="0">
                  <c:v>2015.I-III</c:v>
                </c:pt>
                <c:pt idx="1">
                  <c:v>2016.I-III</c:v>
                </c:pt>
                <c:pt idx="2">
                  <c:v>2017.I-III</c:v>
                </c:pt>
              </c:strCache>
            </c:strRef>
          </c:cat>
          <c:val>
            <c:numRef>
              <c:f>'eruul mend1'!$C$11:$E$11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5"/>
        <c:overlap val="-5"/>
        <c:axId val="161682424"/>
        <c:axId val="161686040"/>
      </c:barChart>
      <c:catAx>
        <c:axId val="161682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61686040"/>
        <c:crosses val="autoZero"/>
        <c:auto val="1"/>
        <c:lblAlgn val="ctr"/>
        <c:lblOffset val="100"/>
        <c:noMultiLvlLbl val="0"/>
      </c:catAx>
      <c:valAx>
        <c:axId val="161686040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crossAx val="161682424"/>
        <c:crosses val="autoZero"/>
        <c:crossBetween val="between"/>
      </c:valAx>
      <c:spPr>
        <a:solidFill>
          <a:schemeClr val="bg1"/>
        </a:solidFill>
        <a:ln>
          <a:solidFill>
            <a:schemeClr val="bg1"/>
          </a:solidFill>
        </a:ln>
      </c:spPr>
    </c:plotArea>
    <c:legend>
      <c:legendPos val="b"/>
      <c:layout/>
      <c:overlay val="0"/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pezentatsi!$M$21</c:f>
              <c:strCache>
                <c:ptCount val="1"/>
                <c:pt idx="0">
                  <c:v>Нийт үзмэрийн тоо                         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pezentatsi!$L$22:$L$25</c:f>
              <c:strCache>
                <c:ptCount val="4"/>
                <c:pt idx="0">
                  <c:v>2014. I-III</c:v>
                </c:pt>
                <c:pt idx="1">
                  <c:v>2015. I-III</c:v>
                </c:pt>
                <c:pt idx="2">
                  <c:v>2016. I-III</c:v>
                </c:pt>
                <c:pt idx="3">
                  <c:v>2017. I-III</c:v>
                </c:pt>
              </c:strCache>
            </c:strRef>
          </c:cat>
          <c:val>
            <c:numRef>
              <c:f>pezentatsi!$M$22:$M$25</c:f>
              <c:numCache>
                <c:formatCode>General</c:formatCode>
                <c:ptCount val="4"/>
                <c:pt idx="0" formatCode="0.0">
                  <c:v>2</c:v>
                </c:pt>
                <c:pt idx="1">
                  <c:v>2.1</c:v>
                </c:pt>
                <c:pt idx="2">
                  <c:v>2.1</c:v>
                </c:pt>
                <c:pt idx="3">
                  <c:v>2.1</c:v>
                </c:pt>
              </c:numCache>
            </c:numRef>
          </c:val>
        </c:ser>
        <c:ser>
          <c:idx val="1"/>
          <c:order val="1"/>
          <c:tx>
            <c:strRef>
              <c:f>pezentatsi!$N$21</c:f>
              <c:strCache>
                <c:ptCount val="1"/>
                <c:pt idx="0">
                  <c:v>Yзэгчид /мян.хүн/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pezentatsi!$L$22:$L$25</c:f>
              <c:strCache>
                <c:ptCount val="4"/>
                <c:pt idx="0">
                  <c:v>2014. I-III</c:v>
                </c:pt>
                <c:pt idx="1">
                  <c:v>2015. I-III</c:v>
                </c:pt>
                <c:pt idx="2">
                  <c:v>2016. I-III</c:v>
                </c:pt>
                <c:pt idx="3">
                  <c:v>2017. I-III</c:v>
                </c:pt>
              </c:strCache>
            </c:strRef>
          </c:cat>
          <c:val>
            <c:numRef>
              <c:f>pezentatsi!$N$22:$N$25</c:f>
              <c:numCache>
                <c:formatCode>General</c:formatCode>
                <c:ptCount val="4"/>
                <c:pt idx="0">
                  <c:v>0.2</c:v>
                </c:pt>
                <c:pt idx="1">
                  <c:v>0.4</c:v>
                </c:pt>
                <c:pt idx="2">
                  <c:v>0.2</c:v>
                </c:pt>
                <c:pt idx="3">
                  <c:v>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06713736"/>
        <c:axId val="206714128"/>
      </c:barChart>
      <c:catAx>
        <c:axId val="206713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6714128"/>
        <c:crosses val="autoZero"/>
        <c:auto val="1"/>
        <c:lblAlgn val="ctr"/>
        <c:lblOffset val="100"/>
        <c:noMultiLvlLbl val="0"/>
      </c:catAx>
      <c:valAx>
        <c:axId val="206714128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206713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97315272328954E-2"/>
          <c:y val="0.85345601037558183"/>
          <c:w val="0.93483058241786998"/>
          <c:h val="0.1088854244394698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555555555555555E-2"/>
          <c:y val="0.19689814814814816"/>
          <c:w val="0.93711642078752122"/>
          <c:h val="0.506325287679844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Sheet2!$B$23</c:f>
              <c:strCache>
                <c:ptCount val="1"/>
                <c:pt idx="0">
                  <c:v>Нийт номын тоо                         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Sheet2!$A$24:$A$30</c:f>
              <c:strCache>
                <c:ptCount val="7"/>
                <c:pt idx="0">
                  <c:v>2011. I-III</c:v>
                </c:pt>
                <c:pt idx="1">
                  <c:v>2012. I-III</c:v>
                </c:pt>
                <c:pt idx="2">
                  <c:v>2013. I-III</c:v>
                </c:pt>
                <c:pt idx="3">
                  <c:v>2014. I-III</c:v>
                </c:pt>
                <c:pt idx="4">
                  <c:v>2015. I-III</c:v>
                </c:pt>
                <c:pt idx="5">
                  <c:v>2016. I-III</c:v>
                </c:pt>
                <c:pt idx="6">
                  <c:v>2017. I-III</c:v>
                </c:pt>
              </c:strCache>
            </c:strRef>
          </c:cat>
          <c:val>
            <c:numRef>
              <c:f>Sheet2!$B$24:$B$30</c:f>
              <c:numCache>
                <c:formatCode>.\ ##;</c:formatCode>
                <c:ptCount val="7"/>
                <c:pt idx="0">
                  <c:v>41.5</c:v>
                </c:pt>
                <c:pt idx="1">
                  <c:v>42.6</c:v>
                </c:pt>
                <c:pt idx="2">
                  <c:v>44.5</c:v>
                </c:pt>
                <c:pt idx="3">
                  <c:v>45.4</c:v>
                </c:pt>
                <c:pt idx="4">
                  <c:v>46.1</c:v>
                </c:pt>
                <c:pt idx="5">
                  <c:v>44.7</c:v>
                </c:pt>
                <c:pt idx="6">
                  <c:v>46.1</c:v>
                </c:pt>
              </c:numCache>
            </c:numRef>
          </c:val>
        </c:ser>
        <c:ser>
          <c:idx val="1"/>
          <c:order val="1"/>
          <c:tx>
            <c:strRef>
              <c:f>Sheet2!$C$23</c:f>
              <c:strCache>
                <c:ptCount val="1"/>
                <c:pt idx="0">
                  <c:v>Уншигчид /мян.хүн/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Sheet2!$A$24:$A$30</c:f>
              <c:strCache>
                <c:ptCount val="7"/>
                <c:pt idx="0">
                  <c:v>2011. I-III</c:v>
                </c:pt>
                <c:pt idx="1">
                  <c:v>2012. I-III</c:v>
                </c:pt>
                <c:pt idx="2">
                  <c:v>2013. I-III</c:v>
                </c:pt>
                <c:pt idx="3">
                  <c:v>2014. I-III</c:v>
                </c:pt>
                <c:pt idx="4">
                  <c:v>2015. I-III</c:v>
                </c:pt>
                <c:pt idx="5">
                  <c:v>2016. I-III</c:v>
                </c:pt>
                <c:pt idx="6">
                  <c:v>2017. I-III</c:v>
                </c:pt>
              </c:strCache>
            </c:strRef>
          </c:cat>
          <c:val>
            <c:numRef>
              <c:f>Sheet2!$C$24:$C$30</c:f>
              <c:numCache>
                <c:formatCode>General</c:formatCode>
                <c:ptCount val="7"/>
                <c:pt idx="0">
                  <c:v>5.5</c:v>
                </c:pt>
                <c:pt idx="1">
                  <c:v>7.1</c:v>
                </c:pt>
                <c:pt idx="2">
                  <c:v>8.5</c:v>
                </c:pt>
                <c:pt idx="3">
                  <c:v>14.2</c:v>
                </c:pt>
                <c:pt idx="4">
                  <c:v>8.1</c:v>
                </c:pt>
                <c:pt idx="5">
                  <c:v>6.8</c:v>
                </c:pt>
                <c:pt idx="6">
                  <c:v>5.3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06714912"/>
        <c:axId val="206715304"/>
      </c:barChart>
      <c:catAx>
        <c:axId val="206714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6715304"/>
        <c:crosses val="autoZero"/>
        <c:auto val="1"/>
        <c:lblAlgn val="ctr"/>
        <c:lblOffset val="100"/>
        <c:noMultiLvlLbl val="0"/>
      </c:catAx>
      <c:valAx>
        <c:axId val="206715304"/>
        <c:scaling>
          <c:orientation val="minMax"/>
        </c:scaling>
        <c:delete val="1"/>
        <c:axPos val="l"/>
        <c:numFmt formatCode=".\ ##;" sourceLinked="1"/>
        <c:majorTickMark val="none"/>
        <c:minorTickMark val="none"/>
        <c:tickLblPos val="nextTo"/>
        <c:crossAx val="206714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439150183680486"/>
          <c:y val="1.7818260262607528E-2"/>
          <c:w val="0.80823538992317456"/>
          <c:h val="0.97264271390221857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B050"/>
            </a:solidFill>
            <a:ln>
              <a:solidFill>
                <a:srgbClr val="00B05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>
                    <a:latin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'газар өмчлөл'!$X$4:$X$16</c:f>
              <c:strCache>
                <c:ptCount val="13"/>
                <c:pt idx="0">
                  <c:v>Íà</c:v>
                </c:pt>
                <c:pt idx="1">
                  <c:v>Àñ</c:v>
                </c:pt>
                <c:pt idx="2">
                  <c:v>Ýö</c:v>
                </c:pt>
                <c:pt idx="3">
                  <c:v>Äà</c:v>
                </c:pt>
                <c:pt idx="4">
                  <c:v>Õà</c:v>
                </c:pt>
                <c:pt idx="5">
                  <c:v>Ñ¿</c:v>
                </c:pt>
                <c:pt idx="6">
                  <c:v>Òø</c:v>
                </c:pt>
                <c:pt idx="7">
                  <c:v>Îí</c:v>
                </c:pt>
                <c:pt idx="8">
                  <c:v>Áä</c:v>
                </c:pt>
                <c:pt idx="9">
                  <c:v>Ìõ</c:v>
                </c:pt>
                <c:pt idx="10">
                  <c:v>Óá</c:v>
                </c:pt>
                <c:pt idx="11">
                  <c:v>Òö</c:v>
                </c:pt>
                <c:pt idx="12">
                  <c:v>Áó</c:v>
                </c:pt>
              </c:strCache>
            </c:strRef>
          </c:cat>
          <c:val>
            <c:numRef>
              <c:f>'газар өмчлөл'!$Y$4:$Y$16</c:f>
              <c:numCache>
                <c:formatCode>General</c:formatCode>
                <c:ptCount val="13"/>
                <c:pt idx="0">
                  <c:v>162</c:v>
                </c:pt>
                <c:pt idx="1">
                  <c:v>193</c:v>
                </c:pt>
                <c:pt idx="2">
                  <c:v>198</c:v>
                </c:pt>
                <c:pt idx="3">
                  <c:v>238</c:v>
                </c:pt>
                <c:pt idx="4">
                  <c:v>313</c:v>
                </c:pt>
                <c:pt idx="5">
                  <c:v>390</c:v>
                </c:pt>
                <c:pt idx="6">
                  <c:v>447</c:v>
                </c:pt>
                <c:pt idx="7">
                  <c:v>577</c:v>
                </c:pt>
                <c:pt idx="8">
                  <c:v>616</c:v>
                </c:pt>
                <c:pt idx="9">
                  <c:v>640</c:v>
                </c:pt>
                <c:pt idx="10">
                  <c:v>674</c:v>
                </c:pt>
                <c:pt idx="11" formatCode="#\ ##0">
                  <c:v>1405</c:v>
                </c:pt>
                <c:pt idx="12" formatCode="#\ ##0">
                  <c:v>3711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7942608"/>
        <c:axId val="207943000"/>
      </c:barChart>
      <c:catAx>
        <c:axId val="20794260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aseline="0">
                <a:latin typeface="Arial Mon" pitchFamily="34" charset="0"/>
              </a:defRPr>
            </a:pPr>
            <a:endParaRPr lang="en-US"/>
          </a:p>
        </c:txPr>
        <c:crossAx val="207943000"/>
        <c:crosses val="autoZero"/>
        <c:auto val="1"/>
        <c:lblAlgn val="ctr"/>
        <c:lblOffset val="100"/>
        <c:noMultiLvlLbl val="0"/>
      </c:catAx>
      <c:valAx>
        <c:axId val="2079430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20794260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69718708954776"/>
          <c:y val="4.6180324790476873E-2"/>
          <c:w val="0.78788444490796261"/>
          <c:h val="0.9279403147147737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B050"/>
            </a:solidFill>
            <a:ln>
              <a:solidFill>
                <a:srgbClr val="00B05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>
                    <a:latin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'газар өмчлөл'!$AB$4:$AB$16</c:f>
              <c:strCache>
                <c:ptCount val="13"/>
                <c:pt idx="0">
                  <c:v>Íà</c:v>
                </c:pt>
                <c:pt idx="1">
                  <c:v>Àñ</c:v>
                </c:pt>
                <c:pt idx="2">
                  <c:v>Õà</c:v>
                </c:pt>
                <c:pt idx="3">
                  <c:v>Äà</c:v>
                </c:pt>
                <c:pt idx="4">
                  <c:v>Óá</c:v>
                </c:pt>
                <c:pt idx="5">
                  <c:v>Ñ¿</c:v>
                </c:pt>
                <c:pt idx="6">
                  <c:v>Ìõ</c:v>
                </c:pt>
                <c:pt idx="7">
                  <c:v>Òø</c:v>
                </c:pt>
                <c:pt idx="8">
                  <c:v>Îí</c:v>
                </c:pt>
                <c:pt idx="9">
                  <c:v>Áä</c:v>
                </c:pt>
                <c:pt idx="10">
                  <c:v>Òö</c:v>
                </c:pt>
                <c:pt idx="11">
                  <c:v>Ýö</c:v>
                </c:pt>
                <c:pt idx="12">
                  <c:v>Áó</c:v>
                </c:pt>
              </c:strCache>
            </c:strRef>
          </c:cat>
          <c:val>
            <c:numRef>
              <c:f>'газар өмчлөл'!$AC$4:$AC$16</c:f>
              <c:numCache>
                <c:formatCode>General</c:formatCode>
                <c:ptCount val="13"/>
                <c:pt idx="0">
                  <c:v>155</c:v>
                </c:pt>
                <c:pt idx="1">
                  <c:v>180</c:v>
                </c:pt>
                <c:pt idx="2">
                  <c:v>198</c:v>
                </c:pt>
                <c:pt idx="3">
                  <c:v>230</c:v>
                </c:pt>
                <c:pt idx="4">
                  <c:v>286</c:v>
                </c:pt>
                <c:pt idx="5">
                  <c:v>390</c:v>
                </c:pt>
                <c:pt idx="6">
                  <c:v>399</c:v>
                </c:pt>
                <c:pt idx="7">
                  <c:v>447</c:v>
                </c:pt>
                <c:pt idx="8">
                  <c:v>577</c:v>
                </c:pt>
                <c:pt idx="9">
                  <c:v>616</c:v>
                </c:pt>
                <c:pt idx="10">
                  <c:v>674</c:v>
                </c:pt>
                <c:pt idx="11" formatCode="#\ ##0">
                  <c:v>1306</c:v>
                </c:pt>
                <c:pt idx="12" formatCode="#\ ##0">
                  <c:v>3657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3"/>
        <c:axId val="207943784"/>
        <c:axId val="207944176"/>
      </c:barChart>
      <c:catAx>
        <c:axId val="20794378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 baseline="0">
                <a:latin typeface="Arial Mon" pitchFamily="34" charset="0"/>
              </a:defRPr>
            </a:pPr>
            <a:endParaRPr lang="en-US"/>
          </a:p>
        </c:txPr>
        <c:crossAx val="207944176"/>
        <c:crosses val="autoZero"/>
        <c:auto val="1"/>
        <c:lblAlgn val="ctr"/>
        <c:lblOffset val="100"/>
        <c:noMultiLvlLbl val="0"/>
      </c:catAx>
      <c:valAx>
        <c:axId val="2079441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20794378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 b="1">
                <a:latin typeface="Arial" panose="020B0604020202020204" pitchFamily="34" charset="0"/>
                <a:cs typeface="Arial" panose="020B0604020202020204" pitchFamily="34" charset="0"/>
              </a:rPr>
              <a:t>Гэмт</a:t>
            </a:r>
            <a:r>
              <a:rPr lang="mn-MN" sz="1200" b="1" baseline="0">
                <a:latin typeface="Arial" panose="020B0604020202020204" pitchFamily="34" charset="0"/>
                <a:cs typeface="Arial" panose="020B0604020202020204" pitchFamily="34" charset="0"/>
              </a:rPr>
              <a:t> хэргийн улмаас гэмтсэн, нас барсан хүний тоо, жил бүрийн </a:t>
            </a:r>
            <a:r>
              <a:rPr lang="en-US" sz="1200" b="1" baseline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mn-MN" sz="1200" b="1" baseline="0">
                <a:latin typeface="Arial" panose="020B0604020202020204" pitchFamily="34" charset="0"/>
                <a:cs typeface="Arial" panose="020B0604020202020204" pitchFamily="34" charset="0"/>
              </a:rPr>
              <a:t> дугаар</a:t>
            </a:r>
            <a:endParaRPr lang="en-US" sz="1200" b="1" baseline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 b="1" baseline="0">
                <a:latin typeface="Arial" panose="020B0604020202020204" pitchFamily="34" charset="0"/>
                <a:cs typeface="Arial" panose="020B0604020202020204" pitchFamily="34" charset="0"/>
              </a:rPr>
              <a:t> сарын байдлаар</a:t>
            </a:r>
            <a:endParaRPr lang="en-US" sz="1200" b="1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1920486856520447"/>
          <c:y val="3.6730237010657099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3.5387021803420918E-2"/>
          <c:y val="0.27043513752426712"/>
          <c:w val="0.92922595639315819"/>
          <c:h val="0.533615515731862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'gemt hereg1'!$G$3</c:f>
              <c:strCache>
                <c:ptCount val="1"/>
                <c:pt idx="0">
                  <c:v>Гэмтэж осолдсон хүн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'gemt hereg1'!$H$2:$J$2</c:f>
              <c:strCache>
                <c:ptCount val="3"/>
                <c:pt idx="0">
                  <c:v>2015.I-III</c:v>
                </c:pt>
                <c:pt idx="1">
                  <c:v>2016.I-III</c:v>
                </c:pt>
                <c:pt idx="2">
                  <c:v>2017.I-III</c:v>
                </c:pt>
              </c:strCache>
            </c:strRef>
          </c:cat>
          <c:val>
            <c:numRef>
              <c:f>'gemt hereg1'!$H$3:$J$3</c:f>
              <c:numCache>
                <c:formatCode>General</c:formatCode>
                <c:ptCount val="3"/>
                <c:pt idx="0">
                  <c:v>42</c:v>
                </c:pt>
                <c:pt idx="1">
                  <c:v>35</c:v>
                </c:pt>
                <c:pt idx="2">
                  <c:v>49</c:v>
                </c:pt>
              </c:numCache>
            </c:numRef>
          </c:val>
        </c:ser>
        <c:ser>
          <c:idx val="1"/>
          <c:order val="1"/>
          <c:tx>
            <c:strRef>
              <c:f>'gemt hereg1'!$G$4</c:f>
              <c:strCache>
                <c:ptCount val="1"/>
                <c:pt idx="0">
                  <c:v>Нас барсан хүн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00B05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'gemt hereg1'!$H$2:$J$2</c:f>
              <c:strCache>
                <c:ptCount val="3"/>
                <c:pt idx="0">
                  <c:v>2015.I-III</c:v>
                </c:pt>
                <c:pt idx="1">
                  <c:v>2016.I-III</c:v>
                </c:pt>
                <c:pt idx="2">
                  <c:v>2017.I-III</c:v>
                </c:pt>
              </c:strCache>
            </c:strRef>
          </c:cat>
          <c:val>
            <c:numRef>
              <c:f>'gemt hereg1'!$H$4:$J$4</c:f>
              <c:numCache>
                <c:formatCode>General</c:formatCode>
                <c:ptCount val="3"/>
                <c:pt idx="0">
                  <c:v>9</c:v>
                </c:pt>
                <c:pt idx="1">
                  <c:v>6</c:v>
                </c:pt>
                <c:pt idx="2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6715696"/>
        <c:axId val="207945352"/>
      </c:barChart>
      <c:catAx>
        <c:axId val="206715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7945352"/>
        <c:crosses val="autoZero"/>
        <c:auto val="1"/>
        <c:lblAlgn val="ctr"/>
        <c:lblOffset val="100"/>
        <c:noMultiLvlLbl val="0"/>
      </c:catAx>
      <c:valAx>
        <c:axId val="2079453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6715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 b="1">
                <a:latin typeface="Arial" panose="020B0604020202020204" pitchFamily="34" charset="0"/>
                <a:cs typeface="Arial" panose="020B0604020202020204" pitchFamily="34" charset="0"/>
              </a:rPr>
              <a:t>Гэмт</a:t>
            </a:r>
            <a:r>
              <a:rPr lang="mn-MN" sz="1200" b="1" baseline="0">
                <a:latin typeface="Arial" panose="020B0604020202020204" pitchFamily="34" charset="0"/>
                <a:cs typeface="Arial" panose="020B0604020202020204" pitchFamily="34" charset="0"/>
              </a:rPr>
              <a:t> хэргийн  улмаас учирсан хохирлын хэмжээ, жил бүрийн </a:t>
            </a:r>
            <a:r>
              <a:rPr lang="en-US" sz="1200" b="1" baseline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mn-MN" sz="1200" b="1" baseline="0">
                <a:latin typeface="Arial" panose="020B0604020202020204" pitchFamily="34" charset="0"/>
                <a:cs typeface="Arial" panose="020B0604020202020204" pitchFamily="34" charset="0"/>
              </a:rPr>
              <a:t>дугаар сарын байдлаар, сая төгрөг</a:t>
            </a:r>
            <a:endParaRPr lang="en-US" sz="1200" b="1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3750123741642678"/>
          <c:y val="3.461676349795375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3.133902430871878E-2"/>
          <c:y val="0.23069442905155937"/>
          <c:w val="0.93732195138256247"/>
          <c:h val="0.583064829490601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'gemt hereg1'!$G$26</c:f>
              <c:strCache>
                <c:ptCount val="1"/>
                <c:pt idx="0">
                  <c:v>Нийт хохирол /сая төгрөг/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'gemt hereg1'!$H$25:$J$25</c:f>
              <c:strCache>
                <c:ptCount val="3"/>
                <c:pt idx="0">
                  <c:v>2015.I-III</c:v>
                </c:pt>
                <c:pt idx="1">
                  <c:v>2016.I-III</c:v>
                </c:pt>
                <c:pt idx="2">
                  <c:v>2017.I-III</c:v>
                </c:pt>
              </c:strCache>
            </c:strRef>
          </c:cat>
          <c:val>
            <c:numRef>
              <c:f>'gemt hereg1'!$H$26:$J$26</c:f>
              <c:numCache>
                <c:formatCode>0.0</c:formatCode>
                <c:ptCount val="3"/>
                <c:pt idx="0">
                  <c:v>184.8</c:v>
                </c:pt>
                <c:pt idx="1">
                  <c:v>104.5</c:v>
                </c:pt>
                <c:pt idx="2">
                  <c:v>150.69999999999999</c:v>
                </c:pt>
              </c:numCache>
            </c:numRef>
          </c:val>
        </c:ser>
        <c:ser>
          <c:idx val="1"/>
          <c:order val="1"/>
          <c:tx>
            <c:strRef>
              <c:f>'gemt hereg1'!$G$27</c:f>
              <c:strCache>
                <c:ptCount val="1"/>
                <c:pt idx="0">
                  <c:v>Нөхөн төлүүлсэн хохирол /хувь/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00B05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'gemt hereg1'!$H$25:$J$25</c:f>
              <c:strCache>
                <c:ptCount val="3"/>
                <c:pt idx="0">
                  <c:v>2015.I-III</c:v>
                </c:pt>
                <c:pt idx="1">
                  <c:v>2016.I-III</c:v>
                </c:pt>
                <c:pt idx="2">
                  <c:v>2017.I-III</c:v>
                </c:pt>
              </c:strCache>
            </c:strRef>
          </c:cat>
          <c:val>
            <c:numRef>
              <c:f>'gemt hereg1'!$H$27:$J$27</c:f>
              <c:numCache>
                <c:formatCode>0.0</c:formatCode>
                <c:ptCount val="3"/>
                <c:pt idx="0">
                  <c:v>26</c:v>
                </c:pt>
                <c:pt idx="1">
                  <c:v>93.2</c:v>
                </c:pt>
                <c:pt idx="2">
                  <c:v>61.1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7671808"/>
        <c:axId val="207672200"/>
      </c:barChart>
      <c:catAx>
        <c:axId val="207671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7672200"/>
        <c:crosses val="autoZero"/>
        <c:auto val="1"/>
        <c:lblAlgn val="ctr"/>
        <c:lblOffset val="100"/>
        <c:noMultiLvlLbl val="0"/>
      </c:catAx>
      <c:valAx>
        <c:axId val="207672200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207671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200" b="1" i="0" u="none" strike="noStrike" baseline="0">
                <a:solidFill>
                  <a:srgbClr val="424242"/>
                </a:solidFill>
                <a:latin typeface="Arial"/>
                <a:cs typeface="Arial"/>
              </a:rPr>
              <a:t>Бүртгэ</a:t>
            </a:r>
            <a:r>
              <a:rPr lang="mn-MN" sz="1200" b="1" i="0" u="none" strike="noStrike" baseline="0">
                <a:solidFill>
                  <a:srgbClr val="424242"/>
                </a:solidFill>
                <a:latin typeface="Arial"/>
                <a:cs typeface="Arial"/>
              </a:rPr>
              <a:t>гдсэн гэмт хэргийн</a:t>
            </a:r>
            <a:r>
              <a:rPr lang="en-US" sz="1200" b="1" i="0" u="none" strike="noStrike" baseline="0">
                <a:solidFill>
                  <a:srgbClr val="424242"/>
                </a:solidFill>
                <a:latin typeface="Arial"/>
                <a:cs typeface="Arial"/>
              </a:rPr>
              <a:t> тоо, жил бүрийн </a:t>
            </a:r>
            <a:endParaRPr lang="mn-MN" sz="1200" b="1" i="0" u="none" strike="noStrike" baseline="0">
              <a:solidFill>
                <a:srgbClr val="424242"/>
              </a:solidFill>
              <a:latin typeface="Arial"/>
              <a:cs typeface="Arial"/>
            </a:endParaRPr>
          </a:p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200" b="1" i="0" u="none" strike="noStrike" baseline="0">
                <a:solidFill>
                  <a:srgbClr val="424242"/>
                </a:solidFill>
                <a:latin typeface="Arial"/>
                <a:cs typeface="Arial"/>
              </a:rPr>
              <a:t>эхний </a:t>
            </a:r>
            <a:r>
              <a:rPr lang="mn-MN" sz="1200" b="1" i="0" u="none" strike="noStrike" baseline="0">
                <a:solidFill>
                  <a:srgbClr val="424242"/>
                </a:solidFill>
                <a:latin typeface="Arial"/>
                <a:cs typeface="Arial"/>
              </a:rPr>
              <a:t>3</a:t>
            </a:r>
            <a:r>
              <a:rPr lang="en-US" sz="1200" b="1" i="0" u="none" strike="noStrike" baseline="0">
                <a:solidFill>
                  <a:srgbClr val="424242"/>
                </a:solidFill>
                <a:latin typeface="Arial"/>
                <a:cs typeface="Arial"/>
              </a:rPr>
              <a:t> д</a:t>
            </a:r>
            <a:r>
              <a:rPr lang="mn-MN" sz="1200" b="1" i="0" u="none" strike="noStrike" baseline="0">
                <a:solidFill>
                  <a:srgbClr val="424242"/>
                </a:solidFill>
                <a:latin typeface="Arial"/>
                <a:cs typeface="Arial"/>
              </a:rPr>
              <a:t>угаа</a:t>
            </a:r>
            <a:r>
              <a:rPr lang="en-US" sz="1200" b="1" i="0" u="none" strike="noStrike" baseline="0">
                <a:solidFill>
                  <a:srgbClr val="424242"/>
                </a:solidFill>
                <a:latin typeface="Arial"/>
                <a:cs typeface="Arial"/>
              </a:rPr>
              <a:t>р сарын</a:t>
            </a:r>
            <a:r>
              <a:rPr lang="mn-MN" sz="1200" b="1" i="0" u="none" strike="noStrike" baseline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lang="en-US" sz="1200" b="1" i="0" u="none" strike="noStrike" baseline="0">
                <a:solidFill>
                  <a:srgbClr val="424242"/>
                </a:solidFill>
                <a:latin typeface="Arial"/>
                <a:cs typeface="Arial"/>
              </a:rPr>
              <a:t>байдлаар </a:t>
            </a:r>
          </a:p>
        </c:rich>
      </c:tx>
      <c:layout>
        <c:manualLayout>
          <c:xMode val="edge"/>
          <c:yMode val="edge"/>
          <c:x val="0.28803928281343349"/>
          <c:y val="4.165072791506598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1.3305005672244935E-2"/>
          <c:y val="0.22710841075661389"/>
          <c:w val="0.97394257942821083"/>
          <c:h val="0.644877176243880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slaid!$A$4</c:f>
              <c:strCache>
                <c:ptCount val="1"/>
              </c:strCache>
            </c:strRef>
          </c:tx>
          <c:spPr>
            <a:solidFill>
              <a:srgbClr val="C00000"/>
            </a:solidFill>
            <a:ln w="25400">
              <a:solidFill>
                <a:srgbClr val="C00000"/>
              </a:solidFill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424242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slaid!$C$3:$L$3</c:f>
              <c:numCache>
                <c:formatCode>0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slaid!$C$4:$L$4</c:f>
              <c:numCache>
                <c:formatCode>General</c:formatCode>
                <c:ptCount val="10"/>
                <c:pt idx="0">
                  <c:v>39</c:v>
                </c:pt>
                <c:pt idx="1">
                  <c:v>52</c:v>
                </c:pt>
                <c:pt idx="2">
                  <c:v>46</c:v>
                </c:pt>
                <c:pt idx="3">
                  <c:v>39</c:v>
                </c:pt>
                <c:pt idx="4">
                  <c:v>49</c:v>
                </c:pt>
                <c:pt idx="5">
                  <c:v>79</c:v>
                </c:pt>
                <c:pt idx="6">
                  <c:v>105</c:v>
                </c:pt>
                <c:pt idx="7">
                  <c:v>98</c:v>
                </c:pt>
                <c:pt idx="8">
                  <c:v>65</c:v>
                </c:pt>
                <c:pt idx="9">
                  <c:v>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27"/>
        <c:axId val="207672984"/>
        <c:axId val="207673376"/>
      </c:barChart>
      <c:catAx>
        <c:axId val="207672984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42424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defRPr>
            </a:pPr>
            <a:endParaRPr lang="en-US"/>
          </a:p>
        </c:txPr>
        <c:crossAx val="207673376"/>
        <c:crosses val="autoZero"/>
        <c:auto val="1"/>
        <c:lblAlgn val="ctr"/>
        <c:lblOffset val="100"/>
        <c:noMultiLvlLbl val="0"/>
      </c:catAx>
      <c:valAx>
        <c:axId val="2076733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20767298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 b="1" dirty="0">
                <a:latin typeface="Arial" panose="020B0604020202020204" pitchFamily="34" charset="0"/>
                <a:cs typeface="Arial" panose="020B0604020202020204" pitchFamily="34" charset="0"/>
              </a:rPr>
              <a:t>Гэмт</a:t>
            </a:r>
            <a:r>
              <a:rPr lang="mn-MN" sz="12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хэргийн тоо, сумдаар, жил бүрийн </a:t>
            </a:r>
            <a:r>
              <a:rPr lang="en-US" sz="12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mn-MN" sz="12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дугаар </a:t>
            </a:r>
            <a:r>
              <a:rPr lang="mn-MN" sz="1200" b="1" baseline="0" dirty="0">
                <a:latin typeface="Arial" panose="020B0604020202020204" pitchFamily="34" charset="0"/>
                <a:cs typeface="Arial" panose="020B0604020202020204" pitchFamily="34" charset="0"/>
              </a:rPr>
              <a:t>сарын байдлаар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2215567071210116"/>
          <c:y val="1.194542834517999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8911923161307634"/>
          <c:y val="8.3499906178252634E-2"/>
          <c:w val="0.69586258982584437"/>
          <c:h val="0.8989552459397642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B050"/>
            </a:solidFill>
            <a:ln>
              <a:solidFill>
                <a:srgbClr val="00B05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'gemt hereg1'!$O$2:$O$14</c:f>
              <c:strCache>
                <c:ptCount val="13"/>
                <c:pt idx="0">
                  <c:v>Асгат</c:v>
                </c:pt>
                <c:pt idx="1">
                  <c:v>Наран</c:v>
                </c:pt>
                <c:pt idx="2">
                  <c:v>Түмэнцогт</c:v>
                </c:pt>
                <c:pt idx="3">
                  <c:v>Баяндэлгэр</c:v>
                </c:pt>
                <c:pt idx="4">
                  <c:v>Дарьганга</c:v>
                </c:pt>
                <c:pt idx="5">
                  <c:v>Сүхбаатар</c:v>
                </c:pt>
                <c:pt idx="6">
                  <c:v>Халзан</c:v>
                </c:pt>
                <c:pt idx="7">
                  <c:v>Онгон</c:v>
                </c:pt>
                <c:pt idx="8">
                  <c:v>Түвшинширээ</c:v>
                </c:pt>
                <c:pt idx="9">
                  <c:v>Уулбаян</c:v>
                </c:pt>
                <c:pt idx="10">
                  <c:v>Мөнххаан</c:v>
                </c:pt>
                <c:pt idx="11">
                  <c:v>Эрдэнэцагаан</c:v>
                </c:pt>
                <c:pt idx="12">
                  <c:v>Баруун-Урт</c:v>
                </c:pt>
              </c:strCache>
            </c:strRef>
          </c:cat>
          <c:val>
            <c:numRef>
              <c:f>'gemt hereg1'!$P$2:$P$14</c:f>
              <c:numCache>
                <c:formatCode>General</c:formatCode>
                <c:ptCount val="13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5</c:v>
                </c:pt>
                <c:pt idx="8">
                  <c:v>5</c:v>
                </c:pt>
                <c:pt idx="9">
                  <c:v>6</c:v>
                </c:pt>
                <c:pt idx="10">
                  <c:v>9</c:v>
                </c:pt>
                <c:pt idx="11">
                  <c:v>12</c:v>
                </c:pt>
                <c:pt idx="12">
                  <c:v>33</c:v>
                </c:pt>
              </c:numCache>
            </c:numRef>
          </c:val>
        </c:ser>
        <c:ser>
          <c:idx val="1"/>
          <c:order val="1"/>
          <c:spPr>
            <a:solidFill>
              <a:srgbClr val="C00000"/>
            </a:solidFill>
            <a:ln>
              <a:solidFill>
                <a:srgbClr val="C0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'gemt hereg1'!$O$2:$O$14</c:f>
              <c:strCache>
                <c:ptCount val="13"/>
                <c:pt idx="0">
                  <c:v>Асгат</c:v>
                </c:pt>
                <c:pt idx="1">
                  <c:v>Наран</c:v>
                </c:pt>
                <c:pt idx="2">
                  <c:v>Түмэнцогт</c:v>
                </c:pt>
                <c:pt idx="3">
                  <c:v>Баяндэлгэр</c:v>
                </c:pt>
                <c:pt idx="4">
                  <c:v>Дарьганга</c:v>
                </c:pt>
                <c:pt idx="5">
                  <c:v>Сүхбаатар</c:v>
                </c:pt>
                <c:pt idx="6">
                  <c:v>Халзан</c:v>
                </c:pt>
                <c:pt idx="7">
                  <c:v>Онгон</c:v>
                </c:pt>
                <c:pt idx="8">
                  <c:v>Түвшинширээ</c:v>
                </c:pt>
                <c:pt idx="9">
                  <c:v>Уулбаян</c:v>
                </c:pt>
                <c:pt idx="10">
                  <c:v>Мөнххаан</c:v>
                </c:pt>
                <c:pt idx="11">
                  <c:v>Эрдэнэцагаан</c:v>
                </c:pt>
                <c:pt idx="12">
                  <c:v>Баруун-Урт</c:v>
                </c:pt>
              </c:strCache>
            </c:strRef>
          </c:cat>
          <c:val>
            <c:numRef>
              <c:f>'gemt hereg1'!$Q$2:$Q$14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5</c:v>
                </c:pt>
                <c:pt idx="3">
                  <c:v>3</c:v>
                </c:pt>
                <c:pt idx="4">
                  <c:v>2</c:v>
                </c:pt>
                <c:pt idx="5">
                  <c:v>1</c:v>
                </c:pt>
                <c:pt idx="6">
                  <c:v>0</c:v>
                </c:pt>
                <c:pt idx="7">
                  <c:v>3</c:v>
                </c:pt>
                <c:pt idx="8">
                  <c:v>2</c:v>
                </c:pt>
                <c:pt idx="9">
                  <c:v>3</c:v>
                </c:pt>
                <c:pt idx="10">
                  <c:v>7</c:v>
                </c:pt>
                <c:pt idx="11">
                  <c:v>7</c:v>
                </c:pt>
                <c:pt idx="12">
                  <c:v>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axId val="207674160"/>
        <c:axId val="207674552"/>
      </c:barChart>
      <c:catAx>
        <c:axId val="2076741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7674552"/>
        <c:crosses val="autoZero"/>
        <c:auto val="1"/>
        <c:lblAlgn val="ctr"/>
        <c:lblOffset val="100"/>
        <c:noMultiLvlLbl val="0"/>
      </c:catAx>
      <c:valAx>
        <c:axId val="2076745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07674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2.0804638226191878E-2"/>
          <c:y val="7.8715649425131276E-2"/>
          <c:w val="0.94133332101487055"/>
          <c:h val="0.712906060876685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'gemt hereg2'!$G$24</c:f>
              <c:strCache>
                <c:ptCount val="1"/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'gemt hereg2'!$H$23:$J$23</c:f>
              <c:strCache>
                <c:ptCount val="3"/>
                <c:pt idx="0">
                  <c:v>2015.I-III</c:v>
                </c:pt>
                <c:pt idx="1">
                  <c:v>2016.I-III</c:v>
                </c:pt>
                <c:pt idx="2">
                  <c:v>2017.I-III</c:v>
                </c:pt>
              </c:strCache>
            </c:strRef>
          </c:cat>
          <c:val>
            <c:numRef>
              <c:f>'gemt hereg2'!$H$24:$J$24</c:f>
              <c:numCache>
                <c:formatCode>General</c:formatCode>
                <c:ptCount val="3"/>
                <c:pt idx="0">
                  <c:v>90</c:v>
                </c:pt>
                <c:pt idx="1">
                  <c:v>62</c:v>
                </c:pt>
                <c:pt idx="2">
                  <c:v>92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07675336"/>
        <c:axId val="205775056"/>
      </c:barChart>
      <c:catAx>
        <c:axId val="207675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205775056"/>
        <c:crosses val="autoZero"/>
        <c:auto val="1"/>
        <c:lblAlgn val="ctr"/>
        <c:lblOffset val="100"/>
        <c:noMultiLvlLbl val="0"/>
      </c:catAx>
      <c:valAx>
        <c:axId val="20577505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07675336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 b="1">
                <a:latin typeface="Arial" panose="020B0604020202020204" pitchFamily="34" charset="0"/>
                <a:cs typeface="Arial" panose="020B0604020202020204" pitchFamily="34" charset="0"/>
              </a:rPr>
              <a:t>Сэжигтэн,</a:t>
            </a:r>
            <a:r>
              <a:rPr lang="mn-MN" sz="1200" b="1" baseline="0">
                <a:latin typeface="Arial" panose="020B0604020202020204" pitchFamily="34" charset="0"/>
                <a:cs typeface="Arial" panose="020B0604020202020204" pitchFamily="34" charset="0"/>
              </a:rPr>
              <a:t> яллагдагчийн тоо, сумаар, 2017 оны </a:t>
            </a:r>
            <a:r>
              <a:rPr lang="en-US" sz="1200" b="1" baseline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mn-MN" sz="1200" b="1" baseline="0">
                <a:latin typeface="Arial" panose="020B0604020202020204" pitchFamily="34" charset="0"/>
                <a:cs typeface="Arial" panose="020B0604020202020204" pitchFamily="34" charset="0"/>
              </a:rPr>
              <a:t> дугаар сарын байдлаар</a:t>
            </a:r>
            <a:endParaRPr lang="en-US" sz="1200" b="1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4100995635491215"/>
          <c:y val="0.14237470371584407"/>
          <c:w val="0.74485079348921246"/>
          <c:h val="0.8331323818998208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C00000"/>
            </a:solidFill>
            <a:ln>
              <a:solidFill>
                <a:srgbClr val="CC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'gemt hereg2'!$G$1:$G$13</c:f>
              <c:strCache>
                <c:ptCount val="13"/>
                <c:pt idx="0">
                  <c:v>Асгат</c:v>
                </c:pt>
                <c:pt idx="1">
                  <c:v>Наран</c:v>
                </c:pt>
                <c:pt idx="2">
                  <c:v>Түмэнцогт</c:v>
                </c:pt>
                <c:pt idx="3">
                  <c:v>Баяндэлгэр</c:v>
                </c:pt>
                <c:pt idx="4">
                  <c:v>Сүхбаатар</c:v>
                </c:pt>
                <c:pt idx="5">
                  <c:v>Халзан</c:v>
                </c:pt>
                <c:pt idx="6">
                  <c:v>Дарьганга</c:v>
                </c:pt>
                <c:pt idx="7">
                  <c:v>Онгон</c:v>
                </c:pt>
                <c:pt idx="8">
                  <c:v>Түвшинширээ</c:v>
                </c:pt>
                <c:pt idx="9">
                  <c:v>Уулбаян</c:v>
                </c:pt>
                <c:pt idx="10">
                  <c:v>Мөнххаан</c:v>
                </c:pt>
                <c:pt idx="11">
                  <c:v>Эрдэнэцагаан</c:v>
                </c:pt>
                <c:pt idx="12">
                  <c:v>Баруун-Урт</c:v>
                </c:pt>
              </c:strCache>
            </c:strRef>
          </c:cat>
          <c:val>
            <c:numRef>
              <c:f>'gemt hereg2'!$H$1:$H$13</c:f>
              <c:numCache>
                <c:formatCode>General</c:formatCode>
                <c:ptCount val="13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4</c:v>
                </c:pt>
                <c:pt idx="7">
                  <c:v>4</c:v>
                </c:pt>
                <c:pt idx="8">
                  <c:v>5</c:v>
                </c:pt>
                <c:pt idx="9">
                  <c:v>6</c:v>
                </c:pt>
                <c:pt idx="10">
                  <c:v>7</c:v>
                </c:pt>
                <c:pt idx="11">
                  <c:v>9</c:v>
                </c:pt>
                <c:pt idx="12">
                  <c:v>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axId val="205775840"/>
        <c:axId val="205776232"/>
      </c:barChart>
      <c:catAx>
        <c:axId val="2057758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5776232"/>
        <c:crosses val="autoZero"/>
        <c:auto val="1"/>
        <c:lblAlgn val="ctr"/>
        <c:lblOffset val="100"/>
        <c:noMultiLvlLbl val="0"/>
      </c:catAx>
      <c:valAx>
        <c:axId val="2057762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05775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sz="1100" baseline="0">
                <a:latin typeface="Arial" pitchFamily="34" charset="0"/>
              </a:defRPr>
            </a:pPr>
            <a:r>
              <a:rPr lang="mn-MN" sz="1100" baseline="0" dirty="0">
                <a:latin typeface="Arial" pitchFamily="34" charset="0"/>
              </a:rPr>
              <a:t>Амаржсан эх, амьд төрсөн хүүхдийн тоо </a:t>
            </a:r>
            <a:r>
              <a:rPr lang="mn-MN" sz="1100" baseline="0" dirty="0" smtClean="0">
                <a:latin typeface="Arial" pitchFamily="34" charset="0"/>
              </a:rPr>
              <a:t>эхний</a:t>
            </a:r>
            <a:r>
              <a:rPr lang="en-US" sz="1100" baseline="0" dirty="0" smtClean="0">
                <a:latin typeface="Arial" pitchFamily="34" charset="0"/>
              </a:rPr>
              <a:t> 3</a:t>
            </a:r>
            <a:r>
              <a:rPr lang="mn-MN" sz="1100" baseline="0" dirty="0" smtClean="0">
                <a:latin typeface="Arial" pitchFamily="34" charset="0"/>
              </a:rPr>
              <a:t> </a:t>
            </a:r>
            <a:r>
              <a:rPr lang="mn-MN" sz="1100" baseline="0" dirty="0">
                <a:latin typeface="Arial" pitchFamily="34" charset="0"/>
              </a:rPr>
              <a:t>сарын байдлаар</a:t>
            </a:r>
            <a:endParaRPr lang="en-US" sz="1100" baseline="0" dirty="0">
              <a:latin typeface="Arial" pitchFamily="34" charset="0"/>
            </a:endParaRPr>
          </a:p>
        </c:rich>
      </c:tx>
      <c:layout>
        <c:manualLayout>
          <c:xMode val="edge"/>
          <c:yMode val="edge"/>
          <c:x val="0.18162109281794367"/>
          <c:y val="2.314814814814814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4444444444444481E-2"/>
          <c:y val="0.21428702531064736"/>
          <c:w val="0.93888888888889066"/>
          <c:h val="0.509889909594633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'eruul mend1'!$A$17</c:f>
              <c:strCache>
                <c:ptCount val="1"/>
                <c:pt idx="0">
                  <c:v>Амаржсан эх</c:v>
                </c:pt>
              </c:strCache>
            </c:strRef>
          </c:tx>
          <c:invertIfNegative val="0"/>
          <c:dLbls>
            <c:dLbl>
              <c:idx val="2"/>
              <c:spPr/>
              <c:txPr>
                <a:bodyPr/>
                <a:lstStyle/>
                <a:p>
                  <a:pPr>
                    <a:defRPr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'eruul mend1'!$B$16:$D$16</c:f>
              <c:strCache>
                <c:ptCount val="3"/>
                <c:pt idx="0">
                  <c:v>2015.I-III</c:v>
                </c:pt>
                <c:pt idx="1">
                  <c:v>2016.I-III</c:v>
                </c:pt>
                <c:pt idx="2">
                  <c:v>2017.I-III</c:v>
                </c:pt>
              </c:strCache>
            </c:strRef>
          </c:cat>
          <c:val>
            <c:numRef>
              <c:f>'eruul mend1'!$B$17:$D$17</c:f>
              <c:numCache>
                <c:formatCode>General</c:formatCode>
                <c:ptCount val="3"/>
                <c:pt idx="0">
                  <c:v>359</c:v>
                </c:pt>
                <c:pt idx="1">
                  <c:v>341</c:v>
                </c:pt>
                <c:pt idx="2">
                  <c:v>283</c:v>
                </c:pt>
              </c:numCache>
            </c:numRef>
          </c:val>
        </c:ser>
        <c:ser>
          <c:idx val="1"/>
          <c:order val="1"/>
          <c:tx>
            <c:strRef>
              <c:f>'eruul mend1'!$A$18</c:f>
              <c:strCache>
                <c:ptCount val="1"/>
                <c:pt idx="0">
                  <c:v>Амьд төрсөн хүүхдийн тоо</c:v>
                </c:pt>
              </c:strCache>
            </c:strRef>
          </c:tx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rPr>
                      <a:t>281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'eruul mend1'!$B$16:$D$16</c:f>
              <c:strCache>
                <c:ptCount val="3"/>
                <c:pt idx="0">
                  <c:v>2015.I-III</c:v>
                </c:pt>
                <c:pt idx="1">
                  <c:v>2016.I-III</c:v>
                </c:pt>
                <c:pt idx="2">
                  <c:v>2017.I-III</c:v>
                </c:pt>
              </c:strCache>
            </c:strRef>
          </c:cat>
          <c:val>
            <c:numRef>
              <c:f>'eruul mend1'!$B$18:$D$18</c:f>
              <c:numCache>
                <c:formatCode>General</c:formatCode>
                <c:ptCount val="3"/>
                <c:pt idx="0">
                  <c:v>363</c:v>
                </c:pt>
                <c:pt idx="1">
                  <c:v>344</c:v>
                </c:pt>
                <c:pt idx="2">
                  <c:v>281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9"/>
        <c:overlap val="-6"/>
        <c:axId val="162047376"/>
        <c:axId val="162047760"/>
      </c:barChart>
      <c:catAx>
        <c:axId val="162047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62047760"/>
        <c:crosses val="autoZero"/>
        <c:auto val="1"/>
        <c:lblAlgn val="ctr"/>
        <c:lblOffset val="100"/>
        <c:noMultiLvlLbl val="0"/>
      </c:catAx>
      <c:valAx>
        <c:axId val="162047760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crossAx val="162047376"/>
        <c:crosses val="autoZero"/>
        <c:crossBetween val="between"/>
      </c:valAx>
      <c:spPr>
        <a:solidFill>
          <a:schemeClr val="bg1"/>
        </a:solidFill>
        <a:ln>
          <a:solidFill>
            <a:schemeClr val="bg1"/>
          </a:solidFill>
        </a:ln>
      </c:spPr>
    </c:plotArea>
    <c:legend>
      <c:legendPos val="b"/>
      <c:layout/>
      <c:overlay val="0"/>
      <c:txPr>
        <a:bodyPr/>
        <a:lstStyle/>
        <a:p>
          <a:pPr>
            <a:defRPr sz="10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r>
              <a:rPr lang="mn-MN" sz="1200">
                <a:latin typeface="Arial" pitchFamily="34" charset="0"/>
                <a:cs typeface="Arial" pitchFamily="34" charset="0"/>
              </a:rPr>
              <a:t>Аймгийн нийт зарлага 2017 оны 3-р сар</a:t>
            </a:r>
            <a:endParaRPr lang="en-US" sz="1200">
              <a:latin typeface="Arial" pitchFamily="34" charset="0"/>
              <a:cs typeface="Arial" pitchFamily="34" charset="0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5.0166779152606006E-2"/>
          <c:y val="0.20467360029194212"/>
          <c:w val="0.37298372703412136"/>
          <c:h val="0.69809788482322066"/>
        </c:manualLayout>
      </c:layout>
      <c:pieChart>
        <c:varyColors val="1"/>
        <c:ser>
          <c:idx val="0"/>
          <c:order val="0"/>
          <c:dLbls>
            <c:dLbl>
              <c:idx val="3"/>
              <c:layout>
                <c:manualLayout>
                  <c:x val="4.2259767529058849E-2"/>
                  <c:y val="8.729855292152638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4653468316460441E-2"/>
                  <c:y val="0.116004042275464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306156730408699E-2"/>
                  <c:y val="0.12487206478869285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3051368578927634E-2"/>
                  <c:y val="8.06007270481564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3644244469441321E-2"/>
                  <c:y val="3.358765983129113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1.7685339332583427E-2"/>
                  <c:y val="-1.69205720942636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1.6667791526059243E-2"/>
                  <c:y val="-1.945345067160722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5.3772778402699666E-2"/>
                  <c:y val="-7.4055047931842581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'tosow web'!$A$22:$A$33</c:f>
              <c:strCache>
                <c:ptCount val="12"/>
                <c:pt idx="0">
                  <c:v> Цалин хөлс ба нэмэгдэл урамшил</c:v>
                </c:pt>
                <c:pt idx="1">
                  <c:v>Ажил олгогчоос нийгмийн даатгалд төлөх шимтгэл</c:v>
                </c:pt>
                <c:pt idx="2">
                  <c:v>Байр ашиглалттай холбоотой зардал</c:v>
                </c:pt>
                <c:pt idx="3">
                  <c:v>Хангамжийн бараа материал</c:v>
                </c:pt>
                <c:pt idx="4">
                  <c:v>Нормативт зардал</c:v>
                </c:pt>
                <c:pt idx="5">
                  <c:v>Бусдаар гүйцэтгүүлсэн ажил үйлчилгээ, бусад зардал</c:v>
                </c:pt>
                <c:pt idx="6">
                  <c:v>Эд хогшил урсгал засвар</c:v>
                </c:pt>
                <c:pt idx="7">
                  <c:v>Томилолт</c:v>
                </c:pt>
                <c:pt idx="8">
                  <c:v>Бараа үйлчилгээний бусад зардал</c:v>
                </c:pt>
                <c:pt idx="9">
                  <c:v>Урсгал шилжүүлэг</c:v>
                </c:pt>
                <c:pt idx="10">
                  <c:v>Татаас</c:v>
                </c:pt>
                <c:pt idx="11">
                  <c:v>Хөрөнгө зардал</c:v>
                </c:pt>
              </c:strCache>
            </c:strRef>
          </c:cat>
          <c:val>
            <c:numRef>
              <c:f>'tosow web'!$E$22:$E$33</c:f>
              <c:numCache>
                <c:formatCode>General</c:formatCode>
                <c:ptCount val="12"/>
                <c:pt idx="0">
                  <c:v>43.4</c:v>
                </c:pt>
                <c:pt idx="1">
                  <c:v>4.7</c:v>
                </c:pt>
                <c:pt idx="2">
                  <c:v>11.7</c:v>
                </c:pt>
                <c:pt idx="3">
                  <c:v>1.4</c:v>
                </c:pt>
                <c:pt idx="4" formatCode="0.0">
                  <c:v>4</c:v>
                </c:pt>
                <c:pt idx="5">
                  <c:v>1.7</c:v>
                </c:pt>
                <c:pt idx="6">
                  <c:v>0.2</c:v>
                </c:pt>
                <c:pt idx="7">
                  <c:v>0.2</c:v>
                </c:pt>
                <c:pt idx="8">
                  <c:v>1.4</c:v>
                </c:pt>
                <c:pt idx="9">
                  <c:v>27.4</c:v>
                </c:pt>
                <c:pt idx="10">
                  <c:v>0.2</c:v>
                </c:pt>
                <c:pt idx="11">
                  <c:v>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>
        <c:manualLayout>
          <c:xMode val="edge"/>
          <c:yMode val="edge"/>
          <c:x val="0.4723800524934384"/>
          <c:y val="0.15585435331276845"/>
          <c:w val="0.52761994750656172"/>
          <c:h val="0.81421339276489602"/>
        </c:manualLayout>
      </c:layout>
      <c:overlay val="0"/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r>
              <a:rPr lang="mn-MN" sz="1200">
                <a:latin typeface="Arial" pitchFamily="34" charset="0"/>
                <a:cs typeface="Arial" pitchFamily="34" charset="0"/>
              </a:rPr>
              <a:t>Төсвийн зарлага тэрбум.төг</a:t>
            </a:r>
            <a:endParaRPr lang="en-US" sz="1200">
              <a:latin typeface="Arial" pitchFamily="34" charset="0"/>
              <a:cs typeface="Arial" pitchFamily="34" charset="0"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'Tosov (2)'!$C$13</c:f>
              <c:strCache>
                <c:ptCount val="1"/>
                <c:pt idx="0">
                  <c:v>Зарлага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'Tosov (2)'!$A$15:$A$19</c:f>
              <c:strCache>
                <c:ptCount val="5"/>
                <c:pt idx="0">
                  <c:v>2013.I-III</c:v>
                </c:pt>
                <c:pt idx="1">
                  <c:v>2014.I-III</c:v>
                </c:pt>
                <c:pt idx="2">
                  <c:v>2015.I-III</c:v>
                </c:pt>
                <c:pt idx="3">
                  <c:v>2016.I-III</c:v>
                </c:pt>
                <c:pt idx="4">
                  <c:v>2017.I-III</c:v>
                </c:pt>
              </c:strCache>
            </c:strRef>
          </c:cat>
          <c:val>
            <c:numRef>
              <c:f>'Tosov (2)'!$C$15:$C$19</c:f>
              <c:numCache>
                <c:formatCode>0.0</c:formatCode>
                <c:ptCount val="5"/>
                <c:pt idx="0" formatCode="General">
                  <c:v>7.7</c:v>
                </c:pt>
                <c:pt idx="1">
                  <c:v>11.6</c:v>
                </c:pt>
                <c:pt idx="2">
                  <c:v>9.5</c:v>
                </c:pt>
                <c:pt idx="3" formatCode="General">
                  <c:v>10.6</c:v>
                </c:pt>
                <c:pt idx="4" formatCode="General">
                  <c:v>11.2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09732936"/>
        <c:axId val="209733328"/>
      </c:barChart>
      <c:catAx>
        <c:axId val="209732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09733328"/>
        <c:crosses val="autoZero"/>
        <c:auto val="1"/>
        <c:lblAlgn val="ctr"/>
        <c:lblOffset val="100"/>
        <c:noMultiLvlLbl val="0"/>
      </c:catAx>
      <c:valAx>
        <c:axId val="20973332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0973293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r>
              <a:rPr lang="mn-MN" sz="1200">
                <a:latin typeface="Arial" pitchFamily="34" charset="0"/>
                <a:cs typeface="Arial" pitchFamily="34" charset="0"/>
              </a:rPr>
              <a:t>Төсвийн</a:t>
            </a:r>
            <a:r>
              <a:rPr lang="mn-MN" sz="1200" baseline="0">
                <a:latin typeface="Arial" pitchFamily="34" charset="0"/>
                <a:cs typeface="Arial" pitchFamily="34" charset="0"/>
              </a:rPr>
              <a:t> орлого тэрбум.төг</a:t>
            </a:r>
            <a:endParaRPr lang="en-US" sz="1200">
              <a:latin typeface="Arial" pitchFamily="34" charset="0"/>
              <a:cs typeface="Arial" pitchFamily="34" charset="0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6.1111111111111123E-2"/>
          <c:y val="0.17965296004666084"/>
          <c:w val="0.93888888888888999"/>
          <c:h val="0.73221420239136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'Tosov (2)'!$B$13</c:f>
              <c:strCache>
                <c:ptCount val="1"/>
                <c:pt idx="0">
                  <c:v>Орлого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'Tosov (2)'!$A$15:$A$19</c:f>
              <c:strCache>
                <c:ptCount val="5"/>
                <c:pt idx="0">
                  <c:v>2013.I-III</c:v>
                </c:pt>
                <c:pt idx="1">
                  <c:v>2014.I-III</c:v>
                </c:pt>
                <c:pt idx="2">
                  <c:v>2015.I-III</c:v>
                </c:pt>
                <c:pt idx="3">
                  <c:v>2016.I-III</c:v>
                </c:pt>
                <c:pt idx="4">
                  <c:v>2017.I-III</c:v>
                </c:pt>
              </c:strCache>
            </c:strRef>
          </c:cat>
          <c:val>
            <c:numRef>
              <c:f>'Tosov (2)'!$B$15:$B$19</c:f>
              <c:numCache>
                <c:formatCode>0.0</c:formatCode>
                <c:ptCount val="5"/>
                <c:pt idx="0" formatCode="General">
                  <c:v>10.1</c:v>
                </c:pt>
                <c:pt idx="1">
                  <c:v>11.9</c:v>
                </c:pt>
                <c:pt idx="2">
                  <c:v>12.6</c:v>
                </c:pt>
                <c:pt idx="3" formatCode="General">
                  <c:v>11.8</c:v>
                </c:pt>
                <c:pt idx="4" formatCode="General">
                  <c:v>8.1999999999999993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09734112"/>
        <c:axId val="209734504"/>
      </c:barChart>
      <c:catAx>
        <c:axId val="209734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09734504"/>
        <c:crosses val="autoZero"/>
        <c:auto val="1"/>
        <c:lblAlgn val="ctr"/>
        <c:lblOffset val="100"/>
        <c:noMultiLvlLbl val="0"/>
      </c:catAx>
      <c:valAx>
        <c:axId val="20973450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0973411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138108793339343E-2"/>
          <c:y val="0.15326996113060615"/>
          <c:w val="0.91681857004130052"/>
          <c:h val="0.66079015317685275"/>
        </c:manualLayout>
      </c:layout>
      <c:lineChart>
        <c:grouping val="standard"/>
        <c:varyColors val="0"/>
        <c:ser>
          <c:idx val="0"/>
          <c:order val="0"/>
          <c:tx>
            <c:v>2015</c:v>
          </c:tx>
          <c:dLbls>
            <c:dLbl>
              <c:idx val="0"/>
              <c:layout>
                <c:manualLayout>
                  <c:x val="-6.0164968461911696E-2"/>
                  <c:y val="-5.02415458937198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4342552159146067E-2"/>
                  <c:y val="-4.6376811594202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8520135856380396E-2"/>
                  <c:y val="-5.02415458937199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6579330422125219E-2"/>
                  <c:y val="-5.02415458937198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4638524987870035E-2"/>
                  <c:y val="-4.6376811594202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6579330422125177E-2"/>
                  <c:y val="-3.8647342995169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4.6579330422125254E-2"/>
                  <c:y val="-4.25120772946860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4.4638524987870035E-2"/>
                  <c:y val="-5.02415458937198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5.2401746724890973E-2"/>
                  <c:y val="-4.25120772946859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4.0756914119359534E-2"/>
                  <c:y val="-5.02415458937198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4.8520135856380396E-2"/>
                  <c:y val="-4.63768115942029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3.4934497816593885E-2"/>
                  <c:y val="-5.41062801932367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accent1"/>
              </a:solidFill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'une1 '!$P$4:$P$15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'une1 '!$Q$4:$Q$15</c:f>
              <c:numCache>
                <c:formatCode>General</c:formatCode>
                <c:ptCount val="12"/>
                <c:pt idx="0">
                  <c:v>101.3</c:v>
                </c:pt>
                <c:pt idx="1">
                  <c:v>101.7</c:v>
                </c:pt>
                <c:pt idx="2">
                  <c:v>102.4</c:v>
                </c:pt>
                <c:pt idx="3">
                  <c:v>102.9</c:v>
                </c:pt>
                <c:pt idx="4">
                  <c:v>103.4</c:v>
                </c:pt>
                <c:pt idx="5">
                  <c:v>103.7</c:v>
                </c:pt>
                <c:pt idx="6">
                  <c:v>103.8</c:v>
                </c:pt>
                <c:pt idx="7" formatCode="0.0">
                  <c:v>104</c:v>
                </c:pt>
                <c:pt idx="8">
                  <c:v>104.5</c:v>
                </c:pt>
                <c:pt idx="9">
                  <c:v>104.5</c:v>
                </c:pt>
                <c:pt idx="10">
                  <c:v>104.8</c:v>
                </c:pt>
                <c:pt idx="11">
                  <c:v>104.4</c:v>
                </c:pt>
              </c:numCache>
            </c:numRef>
          </c:val>
          <c:smooth val="0"/>
        </c:ser>
        <c:ser>
          <c:idx val="1"/>
          <c:order val="1"/>
          <c:tx>
            <c:v>2016</c:v>
          </c:tx>
          <c:dLbls>
            <c:dLbl>
              <c:idx val="0"/>
              <c:layout>
                <c:manualLayout>
                  <c:x val="-6.2105773896166908E-2"/>
                  <c:y val="-2.9791928182890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0164968461911709E-2"/>
                  <c:y val="-1.14733919129675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8520135856380396E-2"/>
                  <c:y val="9.38004488569363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2697719553614788E-2"/>
                  <c:y val="2.1739282589676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4638524987870035E-2"/>
                  <c:y val="1.40098139906424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6579330422125184E-2"/>
                  <c:y val="1.40098139906424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4.4638524987869965E-2"/>
                  <c:y val="1.0145079691125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4.4638524987870035E-2"/>
                  <c:y val="1.01450796911254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3.8816108685104461E-2"/>
                  <c:y val="5.51531058617658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4.0756914119359534E-2"/>
                  <c:y val="8.0642093651337056E-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4.6579330422125184E-2"/>
                  <c:y val="8.61501008026170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1.94080543425523E-2"/>
                  <c:y val="-1.14733919129674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accent2"/>
              </a:solidFill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'une1 '!$P$4:$P$15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'une1 '!$R$4:$R$15</c:f>
              <c:numCache>
                <c:formatCode>General</c:formatCode>
                <c:ptCount val="12"/>
                <c:pt idx="0">
                  <c:v>100.2</c:v>
                </c:pt>
                <c:pt idx="1">
                  <c:v>100.3</c:v>
                </c:pt>
                <c:pt idx="2">
                  <c:v>101.2</c:v>
                </c:pt>
                <c:pt idx="3">
                  <c:v>102.5</c:v>
                </c:pt>
                <c:pt idx="4">
                  <c:v>102.3</c:v>
                </c:pt>
                <c:pt idx="5">
                  <c:v>102.1</c:v>
                </c:pt>
                <c:pt idx="6">
                  <c:v>101.5</c:v>
                </c:pt>
                <c:pt idx="7" formatCode="0.0">
                  <c:v>100.9</c:v>
                </c:pt>
                <c:pt idx="8">
                  <c:v>100.7</c:v>
                </c:pt>
                <c:pt idx="9">
                  <c:v>100.4</c:v>
                </c:pt>
                <c:pt idx="10">
                  <c:v>101.2</c:v>
                </c:pt>
                <c:pt idx="11">
                  <c:v>101.6</c:v>
                </c:pt>
              </c:numCache>
            </c:numRef>
          </c:val>
          <c:smooth val="0"/>
        </c:ser>
        <c:ser>
          <c:idx val="2"/>
          <c:order val="2"/>
          <c:tx>
            <c:v>2017</c:v>
          </c:tx>
          <c:dLbls>
            <c:dLbl>
              <c:idx val="0"/>
              <c:layout>
                <c:manualLayout>
                  <c:x val="-7.2173095747875504E-2"/>
                  <c:y val="-3.3056687357374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9435364041604752E-2"/>
                  <c:y val="-2.50395309129767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5473006438831102E-2"/>
                  <c:y val="-4.6501985981242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accent3"/>
              </a:solidFill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'une1 '!$P$4:$P$15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'une1 '!$S$4:$S$15</c:f>
              <c:numCache>
                <c:formatCode>General</c:formatCode>
                <c:ptCount val="12"/>
                <c:pt idx="0" formatCode="0.0">
                  <c:v>100.9</c:v>
                </c:pt>
                <c:pt idx="1">
                  <c:v>101.2</c:v>
                </c:pt>
                <c:pt idx="2">
                  <c:v>101.6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7108664"/>
        <c:axId val="209800128"/>
      </c:lineChart>
      <c:catAx>
        <c:axId val="2071086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09800128"/>
        <c:crosses val="autoZero"/>
        <c:auto val="1"/>
        <c:lblAlgn val="ctr"/>
        <c:lblOffset val="100"/>
        <c:noMultiLvlLbl val="0"/>
      </c:catAx>
      <c:valAx>
        <c:axId val="209800128"/>
        <c:scaling>
          <c:orientation val="minMax"/>
          <c:max val="106"/>
          <c:min val="100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crossAx val="207108664"/>
        <c:crosses val="autoZero"/>
        <c:crossBetween val="between"/>
      </c:valAx>
      <c:spPr>
        <a:ln>
          <a:solidFill>
            <a:schemeClr val="bg1"/>
          </a:solidFill>
        </a:ln>
      </c:spPr>
    </c:plotArea>
    <c:legend>
      <c:legendPos val="b"/>
      <c:layout>
        <c:manualLayout>
          <c:xMode val="edge"/>
          <c:yMode val="edge"/>
          <c:x val="0.35595450111667248"/>
          <c:y val="0.91352370790227211"/>
          <c:w val="0.29159439192111791"/>
          <c:h val="7.3545727194946425E-2"/>
        </c:manualLayout>
      </c:layout>
      <c:overlay val="0"/>
      <c:txPr>
        <a:bodyPr/>
        <a:lstStyle/>
        <a:p>
          <a:pPr>
            <a:defRPr>
              <a:ln>
                <a:noFill/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0">
      <a:solidFill>
        <a:schemeClr val="bg1"/>
      </a:solidFill>
    </a:ln>
  </c:sp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05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Хэрэглээний үнийн индекс, жил бүрийн 3-р сар  </a:t>
            </a:r>
          </a:p>
          <a:p>
            <a:pPr>
              <a:defRPr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mn-MN" sz="105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/өмнөх оны мөн үетэй харьцуулснаар/</a:t>
            </a:r>
            <a:endParaRPr lang="en-US" sz="105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24436264502042368"/>
          <c:y val="3.33368206010853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6515012224576739E-2"/>
          <c:y val="0.36493746336727362"/>
          <c:w val="0.90322156538943266"/>
          <c:h val="0.50551727909011368"/>
        </c:manualLayout>
      </c:layout>
      <c:lineChart>
        <c:grouping val="stacked"/>
        <c:varyColors val="0"/>
        <c:ser>
          <c:idx val="0"/>
          <c:order val="0"/>
          <c:spPr>
            <a:ln w="34925" cap="rnd">
              <a:solidFill>
                <a:schemeClr val="tx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>
                <a:solidFill>
                  <a:schemeClr val="accent1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dLbls>
            <c:dLbl>
              <c:idx val="0"/>
              <c:layout>
                <c:manualLayout>
                  <c:x val="-5.5854454363417336E-2"/>
                  <c:y val="-6.48148148148148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487510936132986E-2"/>
                  <c:y val="-7.87037037037037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3468555792228136E-2"/>
                  <c:y val="-5.55555555555556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6773169311282897E-2"/>
                  <c:y val="-9.72222222222222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993920972644377E-2"/>
                  <c:y val="-6.94444444444444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0199283600188422E-2"/>
                  <c:y val="-6.48148148148148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7.5177304964539008E-3"/>
                  <c:y val="-6.01851851851850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3728470111448983E-2"/>
                  <c:y val="-6.01851851851851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4.1921478565179353E-2"/>
                  <c:y val="3.24074074074074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rgbClr val="92D05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Sheet5!$B$2:$B$9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Sheet5!$C$2:$C$9</c:f>
              <c:numCache>
                <c:formatCode>General</c:formatCode>
                <c:ptCount val="8"/>
                <c:pt idx="0">
                  <c:v>107.2</c:v>
                </c:pt>
                <c:pt idx="1">
                  <c:v>105.5</c:v>
                </c:pt>
                <c:pt idx="2">
                  <c:v>115.6</c:v>
                </c:pt>
                <c:pt idx="3">
                  <c:v>106.4</c:v>
                </c:pt>
                <c:pt idx="4">
                  <c:v>112.1</c:v>
                </c:pt>
                <c:pt idx="5">
                  <c:v>110.1</c:v>
                </c:pt>
                <c:pt idx="6">
                  <c:v>103.2</c:v>
                </c:pt>
                <c:pt idx="7" formatCode="0.0">
                  <c:v>102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09800912"/>
        <c:axId val="209801304"/>
      </c:lineChart>
      <c:catAx>
        <c:axId val="209800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9801304"/>
        <c:crosses val="autoZero"/>
        <c:auto val="1"/>
        <c:lblAlgn val="ctr"/>
        <c:lblOffset val="100"/>
        <c:noMultiLvlLbl val="0"/>
      </c:catAx>
      <c:valAx>
        <c:axId val="209801304"/>
        <c:scaling>
          <c:orientation val="minMax"/>
          <c:min val="101"/>
        </c:scaling>
        <c:delete val="1"/>
        <c:axPos val="l"/>
        <c:numFmt formatCode="General" sourceLinked="1"/>
        <c:majorTickMark val="none"/>
        <c:minorTickMark val="none"/>
        <c:tickLblPos val="nextTo"/>
        <c:crossAx val="209800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/>
            </a:pPr>
            <a:r>
              <a:rPr lang="mn-MN" sz="1100"/>
              <a:t>Зээлийн өрийн үлдэгдэл тэрбум төгрөг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3.4920634920634921E-2"/>
          <c:y val="0.18746177370030695"/>
          <c:w val="0.93015873015873063"/>
          <c:h val="0.607533049194538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'grafic (2)'!$B$3</c:f>
              <c:strCache>
                <c:ptCount val="1"/>
                <c:pt idx="0">
                  <c:v>Зээлийн өрийн үлдэгдэл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'grafic (2)'!$A$5:$A$9</c:f>
              <c:strCache>
                <c:ptCount val="5"/>
                <c:pt idx="0">
                  <c:v>2013.III</c:v>
                </c:pt>
                <c:pt idx="1">
                  <c:v>2014.III</c:v>
                </c:pt>
                <c:pt idx="2">
                  <c:v>2015.III</c:v>
                </c:pt>
                <c:pt idx="3">
                  <c:v>2016.III</c:v>
                </c:pt>
                <c:pt idx="4">
                  <c:v>2017.III</c:v>
                </c:pt>
              </c:strCache>
            </c:strRef>
          </c:cat>
          <c:val>
            <c:numRef>
              <c:f>'grafic (2)'!$B$5:$B$9</c:f>
              <c:numCache>
                <c:formatCode>###\ ##0.0</c:formatCode>
                <c:ptCount val="5"/>
                <c:pt idx="0" formatCode="General">
                  <c:v>52.1</c:v>
                </c:pt>
                <c:pt idx="1">
                  <c:v>75.900000000000006</c:v>
                </c:pt>
                <c:pt idx="2" formatCode="0.0">
                  <c:v>95.9</c:v>
                </c:pt>
                <c:pt idx="3" formatCode="0.0">
                  <c:v>94.1</c:v>
                </c:pt>
                <c:pt idx="4" formatCode="0.0">
                  <c:v>102.5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66929632"/>
        <c:axId val="266929240"/>
      </c:barChart>
      <c:catAx>
        <c:axId val="266929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66929240"/>
        <c:crosses val="autoZero"/>
        <c:auto val="1"/>
        <c:lblAlgn val="ctr"/>
        <c:lblOffset val="100"/>
        <c:noMultiLvlLbl val="0"/>
      </c:catAx>
      <c:valAx>
        <c:axId val="2669292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669296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/>
            </a:pPr>
            <a:r>
              <a:rPr lang="mn-MN" sz="1100"/>
              <a:t>Хадгаламжийн үлдэгдэл тэрбум төгрөг</a:t>
            </a:r>
            <a:endParaRPr lang="en-US" sz="110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'grafic (2)'!$C$3</c:f>
              <c:strCache>
                <c:ptCount val="1"/>
                <c:pt idx="0">
                  <c:v>Хадгаламжийн үлдэгдэл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'grafic (2)'!$A$5:$A$9</c:f>
              <c:strCache>
                <c:ptCount val="5"/>
                <c:pt idx="0">
                  <c:v>2013.III</c:v>
                </c:pt>
                <c:pt idx="1">
                  <c:v>2014.III</c:v>
                </c:pt>
                <c:pt idx="2">
                  <c:v>2015.III</c:v>
                </c:pt>
                <c:pt idx="3">
                  <c:v>2016.III</c:v>
                </c:pt>
                <c:pt idx="4">
                  <c:v>2017.III</c:v>
                </c:pt>
              </c:strCache>
            </c:strRef>
          </c:cat>
          <c:val>
            <c:numRef>
              <c:f>'grafic (2)'!$C$5:$C$9</c:f>
              <c:numCache>
                <c:formatCode>###\ ##0.0</c:formatCode>
                <c:ptCount val="5"/>
                <c:pt idx="0" formatCode="0.0">
                  <c:v>26</c:v>
                </c:pt>
                <c:pt idx="1">
                  <c:v>34.1</c:v>
                </c:pt>
                <c:pt idx="2" formatCode="General">
                  <c:v>31.5</c:v>
                </c:pt>
                <c:pt idx="3" formatCode="0.0">
                  <c:v>35</c:v>
                </c:pt>
                <c:pt idx="4" formatCode="0.0">
                  <c:v>44.9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66928456"/>
        <c:axId val="266928064"/>
      </c:barChart>
      <c:catAx>
        <c:axId val="266928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66928064"/>
        <c:crosses val="autoZero"/>
        <c:auto val="1"/>
        <c:lblAlgn val="ctr"/>
        <c:lblOffset val="100"/>
        <c:noMultiLvlLbl val="0"/>
      </c:catAx>
      <c:valAx>
        <c:axId val="266928064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2669284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 b="1">
                <a:latin typeface="Arial" panose="020B0604020202020204" pitchFamily="34" charset="0"/>
                <a:cs typeface="Arial" panose="020B0604020202020204" pitchFamily="34" charset="0"/>
              </a:rPr>
              <a:t>Мал</a:t>
            </a:r>
            <a:r>
              <a:rPr lang="mn-MN" sz="1200" b="1" baseline="0">
                <a:latin typeface="Arial" panose="020B0604020202020204" pitchFamily="34" charset="0"/>
                <a:cs typeface="Arial" panose="020B0604020202020204" pitchFamily="34" charset="0"/>
              </a:rPr>
              <a:t> төллөлт, мян.тол, сумдаар, 201</a:t>
            </a:r>
            <a:r>
              <a:rPr lang="en-US" sz="1200" b="1" baseline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mn-MN" sz="1200" b="1" baseline="0">
                <a:latin typeface="Arial" panose="020B0604020202020204" pitchFamily="34" charset="0"/>
                <a:cs typeface="Arial" panose="020B0604020202020204" pitchFamily="34" charset="0"/>
              </a:rPr>
              <a:t> оны эхний </a:t>
            </a:r>
            <a:r>
              <a:rPr lang="en-US" sz="1200" b="1" baseline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mn-MN" sz="1200" b="1" baseline="0">
                <a:latin typeface="Arial" panose="020B0604020202020204" pitchFamily="34" charset="0"/>
                <a:cs typeface="Arial" panose="020B0604020202020204" pitchFamily="34" charset="0"/>
              </a:rPr>
              <a:t>дугаар сарын байдлаар</a:t>
            </a:r>
            <a:endParaRPr lang="en-US" sz="1200" b="1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9083604816039549"/>
          <c:y val="0.12629201660334419"/>
          <c:w val="0.68694576634224813"/>
          <c:h val="0.8595218644953837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solidFill>
                <a:schemeClr val="accent6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'ХАА 1 2'!$S$2:$S$14</c:f>
              <c:strCache>
                <c:ptCount val="13"/>
                <c:pt idx="0">
                  <c:v>Наран</c:v>
                </c:pt>
                <c:pt idx="1">
                  <c:v>Түмэнцогт</c:v>
                </c:pt>
                <c:pt idx="2">
                  <c:v>Халзан</c:v>
                </c:pt>
                <c:pt idx="3">
                  <c:v>Эрдэнэцагаан</c:v>
                </c:pt>
                <c:pt idx="4">
                  <c:v>Асгат</c:v>
                </c:pt>
                <c:pt idx="5">
                  <c:v>Онгон</c:v>
                </c:pt>
                <c:pt idx="6">
                  <c:v>Уулбаян</c:v>
                </c:pt>
                <c:pt idx="7">
                  <c:v>Сүхбаатар</c:v>
                </c:pt>
                <c:pt idx="8">
                  <c:v>Дарьганга</c:v>
                </c:pt>
                <c:pt idx="9">
                  <c:v>Мөнххаан</c:v>
                </c:pt>
                <c:pt idx="10">
                  <c:v>Түвшинширээ</c:v>
                </c:pt>
                <c:pt idx="11">
                  <c:v>Баруун-Урт</c:v>
                </c:pt>
                <c:pt idx="12">
                  <c:v>Баяндэлгэр</c:v>
                </c:pt>
              </c:strCache>
            </c:strRef>
          </c:cat>
          <c:val>
            <c:numRef>
              <c:f>'ХАА 1 2'!$T$2:$T$14</c:f>
              <c:numCache>
                <c:formatCode>0.0</c:formatCode>
                <c:ptCount val="13"/>
                <c:pt idx="0">
                  <c:v>3.6579999999999999</c:v>
                </c:pt>
                <c:pt idx="1">
                  <c:v>5.3890000000000002</c:v>
                </c:pt>
                <c:pt idx="2">
                  <c:v>9.4689999999999994</c:v>
                </c:pt>
                <c:pt idx="3">
                  <c:v>9.5289999999999999</c:v>
                </c:pt>
                <c:pt idx="4">
                  <c:v>9.9659999999999993</c:v>
                </c:pt>
                <c:pt idx="5">
                  <c:v>10.65</c:v>
                </c:pt>
                <c:pt idx="6">
                  <c:v>12.891</c:v>
                </c:pt>
                <c:pt idx="7">
                  <c:v>14.907</c:v>
                </c:pt>
                <c:pt idx="8">
                  <c:v>17.701000000000001</c:v>
                </c:pt>
                <c:pt idx="9">
                  <c:v>20.577999999999999</c:v>
                </c:pt>
                <c:pt idx="10">
                  <c:v>24.263999999999999</c:v>
                </c:pt>
                <c:pt idx="11">
                  <c:v>25.427</c:v>
                </c:pt>
                <c:pt idx="12">
                  <c:v>28.856000000000002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7"/>
        <c:axId val="162259368"/>
        <c:axId val="99140856"/>
      </c:barChart>
      <c:catAx>
        <c:axId val="1622593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9140856"/>
        <c:crosses val="autoZero"/>
        <c:auto val="1"/>
        <c:lblAlgn val="ctr"/>
        <c:lblOffset val="100"/>
        <c:noMultiLvlLbl val="0"/>
      </c:catAx>
      <c:valAx>
        <c:axId val="99140856"/>
        <c:scaling>
          <c:orientation val="minMax"/>
        </c:scaling>
        <c:delete val="1"/>
        <c:axPos val="b"/>
        <c:numFmt formatCode="0.0" sourceLinked="1"/>
        <c:majorTickMark val="none"/>
        <c:minorTickMark val="none"/>
        <c:tickLblPos val="nextTo"/>
        <c:crossAx val="162259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mn-MN" sz="1200" b="1">
                <a:latin typeface="Arial" panose="020B0604020202020204" pitchFamily="34" charset="0"/>
                <a:cs typeface="Arial" panose="020B0604020202020204" pitchFamily="34" charset="0"/>
              </a:rPr>
              <a:t>Мал төллөлт, мян.тол, жил бүрийн </a:t>
            </a:r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mn-MN" sz="1200" b="1">
                <a:latin typeface="Arial" panose="020B0604020202020204" pitchFamily="34" charset="0"/>
                <a:cs typeface="Arial" panose="020B0604020202020204" pitchFamily="34" charset="0"/>
              </a:rPr>
              <a:t> дугаар сарын байдлаар</a:t>
            </a:r>
            <a:endParaRPr lang="en-US" sz="1200" b="1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0555555555555555E-2"/>
          <c:y val="0.1991082801542417"/>
          <c:w val="0.93888888888888888"/>
          <c:h val="0.6913950100307630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  <a:ln w="9525" cap="flat" cmpd="sng" algn="ctr">
              <a:solidFill>
                <a:schemeClr val="accent6"/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'ХАА 1 2'!$P$19:$S$19</c:f>
              <c:strCache>
                <c:ptCount val="4"/>
                <c:pt idx="0">
                  <c:v>2014.I-III</c:v>
                </c:pt>
                <c:pt idx="1">
                  <c:v>2015.I-III</c:v>
                </c:pt>
                <c:pt idx="2">
                  <c:v>2016.I-III</c:v>
                </c:pt>
                <c:pt idx="3">
                  <c:v>2017.I-III</c:v>
                </c:pt>
              </c:strCache>
            </c:strRef>
          </c:cat>
          <c:val>
            <c:numRef>
              <c:f>'ХАА 1 2'!$P$20:$S$20</c:f>
              <c:numCache>
                <c:formatCode>0.0</c:formatCode>
                <c:ptCount val="4"/>
                <c:pt idx="0" formatCode="General">
                  <c:v>95.1</c:v>
                </c:pt>
                <c:pt idx="1">
                  <c:v>196.04400000000001</c:v>
                </c:pt>
                <c:pt idx="2" formatCode="#\ ##0.0">
                  <c:v>121.732</c:v>
                </c:pt>
                <c:pt idx="3" formatCode="#\ ##0.0">
                  <c:v>193.285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7"/>
        <c:overlap val="-25"/>
        <c:axId val="99143992"/>
        <c:axId val="99144384"/>
      </c:barChart>
      <c:catAx>
        <c:axId val="99143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9144384"/>
        <c:crosses val="autoZero"/>
        <c:auto val="1"/>
        <c:lblAlgn val="ctr"/>
        <c:lblOffset val="100"/>
        <c:noMultiLvlLbl val="0"/>
      </c:catAx>
      <c:valAx>
        <c:axId val="991443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9143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8736624139190157"/>
          <c:y val="3.1080023473983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8220745115886292"/>
          <c:y val="0.18142510962438221"/>
          <c:w val="0.6401130372875522"/>
          <c:h val="0.68562281081883458"/>
        </c:manualLayout>
      </c:layout>
      <c:pieChart>
        <c:varyColors val="1"/>
        <c:ser>
          <c:idx val="0"/>
          <c:order val="0"/>
          <c:tx>
            <c:strRef>
              <c:f>'ХАА 1 2'!$W$1</c:f>
              <c:strCache>
                <c:ptCount val="1"/>
                <c:pt idx="0">
                  <c:v>Ингэ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5.6998107849240399E-2"/>
                  <c:y val="0.14293153354609636"/>
                </c:manualLayout>
              </c:layout>
              <c:tx>
                <c:rich>
                  <a:bodyPr/>
                  <a:lstStyle/>
                  <a:p>
                    <a:fld id="{21AAB9CE-84BA-4C0E-9926-F25C9B5760EE}" type="PERCENTAGE">
                      <a:rPr lang="en-US" baseline="0"/>
                      <a:pPr/>
                      <a:t>[PERCENTAGE]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val>
            <c:numRef>
              <c:f>'ХАА 1 2'!$X$1:$Y$1</c:f>
              <c:numCache>
                <c:formatCode>0.0</c:formatCode>
                <c:ptCount val="2"/>
                <c:pt idx="0">
                  <c:v>6.0229132569558104</c:v>
                </c:pt>
                <c:pt idx="1">
                  <c:v>93.977086743044197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r>
              <a:rPr lang="mn-MN" sz="1100">
                <a:latin typeface="Arial" pitchFamily="34" charset="0"/>
                <a:cs typeface="Arial" pitchFamily="34" charset="0"/>
              </a:rPr>
              <a:t>Халдварт өвчнөөр өвчлөгчид, жил бүрийн эхний </a:t>
            </a:r>
            <a:r>
              <a:rPr lang="en-US" sz="1100">
                <a:latin typeface="Arial" pitchFamily="34" charset="0"/>
                <a:cs typeface="Arial" pitchFamily="34" charset="0"/>
              </a:rPr>
              <a:t>3</a:t>
            </a:r>
            <a:r>
              <a:rPr lang="mn-MN" sz="1100">
                <a:latin typeface="Arial" pitchFamily="34" charset="0"/>
                <a:cs typeface="Arial" pitchFamily="34" charset="0"/>
              </a:rPr>
              <a:t> сарын байдлаар</a:t>
            </a:r>
          </a:p>
        </c:rich>
      </c:tx>
      <c:layout>
        <c:manualLayout>
          <c:xMode val="edge"/>
          <c:yMode val="edge"/>
          <c:x val="0.21042865228227356"/>
          <c:y val="5.4421768707482956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'eruul mend2'!$A$14:$B$14</c:f>
              <c:strCache>
                <c:ptCount val="1"/>
                <c:pt idx="0">
                  <c:v>Халдварт өвчнөөр өвчлөгчид</c:v>
                </c:pt>
              </c:strCache>
            </c:strRef>
          </c:tx>
          <c:invertIfNegative val="0"/>
          <c:dPt>
            <c:idx val="10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ysClr val="window" lastClr="FFFFFF"/>
                </a:solidFill>
              </a:ln>
            </c:spPr>
          </c:dPt>
          <c:dLbls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ysClr val="windowText" lastClr="000000"/>
                        </a:solidFill>
                        <a:latin typeface="Arial" pitchFamily="34" charset="0"/>
                        <a:cs typeface="Arial" pitchFamily="34" charset="0"/>
                      </a:rPr>
                      <a:t>515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ysClr val="windowText" lastClr="00000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'eruul mend2'!$E$13:$O$13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'eruul mend2'!$E$14:$O$14</c:f>
              <c:numCache>
                <c:formatCode>General</c:formatCode>
                <c:ptCount val="11"/>
                <c:pt idx="0">
                  <c:v>124</c:v>
                </c:pt>
                <c:pt idx="1">
                  <c:v>184</c:v>
                </c:pt>
                <c:pt idx="2">
                  <c:v>201</c:v>
                </c:pt>
                <c:pt idx="3">
                  <c:v>133</c:v>
                </c:pt>
                <c:pt idx="4">
                  <c:v>137</c:v>
                </c:pt>
                <c:pt idx="5">
                  <c:v>156</c:v>
                </c:pt>
                <c:pt idx="6">
                  <c:v>396</c:v>
                </c:pt>
                <c:pt idx="7">
                  <c:v>138</c:v>
                </c:pt>
                <c:pt idx="8">
                  <c:v>201</c:v>
                </c:pt>
                <c:pt idx="9">
                  <c:v>283</c:v>
                </c:pt>
                <c:pt idx="10">
                  <c:v>515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162153544"/>
        <c:axId val="162153928"/>
      </c:barChart>
      <c:catAx>
        <c:axId val="162153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0"/>
        </c:spPr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62153928"/>
        <c:crosses val="autoZero"/>
        <c:auto val="1"/>
        <c:lblAlgn val="ctr"/>
        <c:lblOffset val="100"/>
        <c:noMultiLvlLbl val="0"/>
      </c:catAx>
      <c:valAx>
        <c:axId val="162153928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16215354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2166695829687956"/>
          <c:y val="7.96784008403550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534282143066585"/>
          <c:y val="0.14077556884641945"/>
          <c:w val="0.76964187809857099"/>
          <c:h val="0.7590986203290202"/>
        </c:manualLayout>
      </c:layout>
      <c:pieChart>
        <c:varyColors val="1"/>
        <c:ser>
          <c:idx val="0"/>
          <c:order val="0"/>
          <c:tx>
            <c:strRef>
              <c:f>'ХАА 1 2'!$W$2</c:f>
              <c:strCache>
                <c:ptCount val="1"/>
                <c:pt idx="0">
                  <c:v>Гүү</c:v>
                </c:pt>
              </c:strCache>
            </c:strRef>
          </c:tx>
          <c:spPr>
            <a:solidFill>
              <a:schemeClr val="accent6"/>
            </a:solidFill>
          </c:spPr>
          <c:explosion val="17"/>
          <c:dPt>
            <c:idx val="0"/>
            <c:bubble3D val="0"/>
            <c:explosion val="5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explosion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5.2131832194753987E-2"/>
                  <c:y val="0.1817694252658188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F2C7D90B-AF7A-4BA7-AC74-1E359738DFC4}" type="VALUE">
                      <a:rPr lang="en-US"/>
                      <a:pPr>
                        <a:defRPr sz="9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746369520646789"/>
                      <c:h val="0.1445786309313098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val>
            <c:numRef>
              <c:f>'ХАА 1 2'!$X$2:$Y$2</c:f>
              <c:numCache>
                <c:formatCode>0.0</c:formatCode>
                <c:ptCount val="2"/>
                <c:pt idx="0">
                  <c:v>4.7976474215313107</c:v>
                </c:pt>
                <c:pt idx="1">
                  <c:v>95.202352578468691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0115910904622015"/>
          <c:y val="2.63157712972984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7154335462530623"/>
          <c:y val="0.17143309059739564"/>
          <c:w val="0.70377492287148313"/>
          <c:h val="0.75689001139008572"/>
        </c:manualLayout>
      </c:layout>
      <c:pieChart>
        <c:varyColors val="1"/>
        <c:ser>
          <c:idx val="0"/>
          <c:order val="0"/>
          <c:tx>
            <c:strRef>
              <c:f>'ХАА 1 2'!$W$3</c:f>
              <c:strCache>
                <c:ptCount val="1"/>
                <c:pt idx="0">
                  <c:v>Үнээ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9.282739813774428E-2"/>
                  <c:y val="0.1913988870017357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EE0DFB28-76DB-4C76-993F-8B9098BC6C29}" type="VALUE">
                      <a:rPr lang="en-US" sz="900" b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9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[VALUE]</a:t>
                    </a:fld>
                    <a:r>
                      <a:rPr lang="en-US" sz="900" b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8031171873848826"/>
                      <c:h val="0.1746010327951352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'ХАА 1 2'!$X$3:$Y$3</c:f>
              <c:numCache>
                <c:formatCode>0.0</c:formatCode>
                <c:ptCount val="2"/>
                <c:pt idx="0">
                  <c:v>5.9895991913188569</c:v>
                </c:pt>
                <c:pt idx="1">
                  <c:v>94.01040080868114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0311316967731972"/>
          <c:y val="3.94663868795110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931142685376617"/>
          <c:y val="0.19430137316879281"/>
          <c:w val="0.68884233195613243"/>
          <c:h val="0.68438146469773564"/>
        </c:manualLayout>
      </c:layout>
      <c:pieChart>
        <c:varyColors val="1"/>
        <c:ser>
          <c:idx val="0"/>
          <c:order val="0"/>
          <c:tx>
            <c:strRef>
              <c:f>'ХАА 1 2'!$W$4</c:f>
              <c:strCache>
                <c:ptCount val="1"/>
                <c:pt idx="0">
                  <c:v>Эм хонь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21253111008182801"/>
                  <c:y val="0.2105876063533370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8C28DCA4-B15F-4720-8AAC-5F2C7C75B16D}" type="VALUE">
                      <a:rPr lang="en-US"/>
                      <a:pPr>
                        <a:defRPr sz="10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38039215686275"/>
                      <c:h val="0.20317453545822256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'ХАА 1 2'!$X$4:$Y$4</c:f>
              <c:numCache>
                <c:formatCode>0.0</c:formatCode>
                <c:ptCount val="2"/>
                <c:pt idx="0">
                  <c:v>16.744769104661845</c:v>
                </c:pt>
                <c:pt idx="1">
                  <c:v>83.255230895338158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6737960080571327"/>
          <c:y val="5.41061451463485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136720198110829"/>
          <c:y val="0.1939657822006825"/>
          <c:w val="0.70314812343372335"/>
          <c:h val="0.7214908984013394"/>
        </c:manualLayout>
      </c:layout>
      <c:pieChart>
        <c:varyColors val="1"/>
        <c:ser>
          <c:idx val="0"/>
          <c:order val="0"/>
          <c:tx>
            <c:strRef>
              <c:f>'ХАА 1 2'!$W$5</c:f>
              <c:strCache>
                <c:ptCount val="1"/>
                <c:pt idx="0">
                  <c:v>Эм ямаа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22348013184398463"/>
                  <c:y val="0.22605077727871595"/>
                </c:manualLayout>
              </c:layout>
              <c:tx>
                <c:rich>
                  <a:bodyPr/>
                  <a:lstStyle/>
                  <a:p>
                    <a:fld id="{BAB434A3-B363-440A-B380-CB3AF0037362}" type="VALUE">
                      <a:rPr lang="en-US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519744353989647"/>
                      <c:h val="0.18311105538862479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'ХАА 1 2'!$X$5:$Y$5</c:f>
              <c:numCache>
                <c:formatCode>0.0</c:formatCode>
                <c:ptCount val="2"/>
                <c:pt idx="0">
                  <c:v>13.294649385746235</c:v>
                </c:pt>
                <c:pt idx="1">
                  <c:v>86.70535061425376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mn-MN" sz="1200" b="1">
                <a:latin typeface="Arial" panose="020B0604020202020204" pitchFamily="34" charset="0"/>
                <a:cs typeface="Arial" panose="020B0604020202020204" pitchFamily="34" charset="0"/>
              </a:rPr>
              <a:t>Төл бойжилт, мян.тол, сумаар, 201</a:t>
            </a:r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mn-MN" sz="1200" b="1">
                <a:latin typeface="Arial" panose="020B0604020202020204" pitchFamily="34" charset="0"/>
                <a:cs typeface="Arial" panose="020B0604020202020204" pitchFamily="34" charset="0"/>
              </a:rPr>
              <a:t> оны эхний </a:t>
            </a:r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mn-MN" sz="1200" b="1">
                <a:latin typeface="Arial" panose="020B0604020202020204" pitchFamily="34" charset="0"/>
                <a:cs typeface="Arial" panose="020B0604020202020204" pitchFamily="34" charset="0"/>
              </a:rPr>
              <a:t> дугаар сарын байдлаар</a:t>
            </a:r>
            <a:r>
              <a:rPr lang="mn-MN" sz="1200" b="1" baseline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200" b="1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3643126384902822"/>
          <c:y val="0.12974131597921029"/>
          <c:w val="0.61787818578752418"/>
          <c:h val="0.8421634988607992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solidFill>
                <a:schemeClr val="accent6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'ХАА 1 2'!$K$40:$K$52</c:f>
              <c:strCache>
                <c:ptCount val="13"/>
                <c:pt idx="0">
                  <c:v>Наран</c:v>
                </c:pt>
                <c:pt idx="1">
                  <c:v>Түмэнцогт</c:v>
                </c:pt>
                <c:pt idx="2">
                  <c:v>Халзан</c:v>
                </c:pt>
                <c:pt idx="3">
                  <c:v>Эрдэнэцагаан</c:v>
                </c:pt>
                <c:pt idx="4">
                  <c:v>Асгат</c:v>
                </c:pt>
                <c:pt idx="5">
                  <c:v>Онгон</c:v>
                </c:pt>
                <c:pt idx="6">
                  <c:v>Уулбаян</c:v>
                </c:pt>
                <c:pt idx="7">
                  <c:v>Сүхбаатар</c:v>
                </c:pt>
                <c:pt idx="8">
                  <c:v>Дарьганга</c:v>
                </c:pt>
                <c:pt idx="9">
                  <c:v>Мөнххаан</c:v>
                </c:pt>
                <c:pt idx="10">
                  <c:v>Түвшинширээ</c:v>
                </c:pt>
                <c:pt idx="11">
                  <c:v>Баруун-Урт</c:v>
                </c:pt>
                <c:pt idx="12">
                  <c:v>Баяндэлгэр</c:v>
                </c:pt>
              </c:strCache>
            </c:strRef>
          </c:cat>
          <c:val>
            <c:numRef>
              <c:f>'ХАА 1 2'!$L$40:$L$52</c:f>
              <c:numCache>
                <c:formatCode>0.0</c:formatCode>
                <c:ptCount val="13"/>
                <c:pt idx="0">
                  <c:v>3.6680000000000001</c:v>
                </c:pt>
                <c:pt idx="1">
                  <c:v>5.3339999999999996</c:v>
                </c:pt>
                <c:pt idx="2">
                  <c:v>9.5289999999999999</c:v>
                </c:pt>
                <c:pt idx="3">
                  <c:v>9.5289999999999999</c:v>
                </c:pt>
                <c:pt idx="4">
                  <c:v>9.9130000000000003</c:v>
                </c:pt>
                <c:pt idx="5">
                  <c:v>10.65</c:v>
                </c:pt>
                <c:pt idx="6">
                  <c:v>12.943</c:v>
                </c:pt>
                <c:pt idx="7">
                  <c:v>15.102</c:v>
                </c:pt>
                <c:pt idx="8">
                  <c:v>17.756</c:v>
                </c:pt>
                <c:pt idx="9">
                  <c:v>20.582000000000001</c:v>
                </c:pt>
                <c:pt idx="10">
                  <c:v>24.495000000000001</c:v>
                </c:pt>
                <c:pt idx="11">
                  <c:v>25.481999999999999</c:v>
                </c:pt>
                <c:pt idx="12">
                  <c:v>28.856000000000002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4"/>
        <c:overlap val="-25"/>
        <c:axId val="269082240"/>
        <c:axId val="269082632"/>
      </c:barChart>
      <c:catAx>
        <c:axId val="2690822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69082632"/>
        <c:crosses val="autoZero"/>
        <c:auto val="1"/>
        <c:lblAlgn val="ctr"/>
        <c:lblOffset val="100"/>
        <c:noMultiLvlLbl val="0"/>
      </c:catAx>
      <c:valAx>
        <c:axId val="269082632"/>
        <c:scaling>
          <c:orientation val="minMax"/>
        </c:scaling>
        <c:delete val="1"/>
        <c:axPos val="b"/>
        <c:numFmt formatCode="0.0" sourceLinked="1"/>
        <c:majorTickMark val="none"/>
        <c:minorTickMark val="none"/>
        <c:tickLblPos val="nextTo"/>
        <c:crossAx val="269082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Төл</a:t>
            </a:r>
            <a:r>
              <a:rPr lang="mn-MN" sz="12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бойжилт, таван төрлөөр, мян.тол, 201</a:t>
            </a:r>
            <a:r>
              <a:rPr lang="en-US" sz="12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mn-MN" sz="12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оны эхний 6 сарын байдлаар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3788451443569555"/>
          <c:y val="2.7777777777777877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1.4578238173357894E-2"/>
          <c:y val="0.19075302206942443"/>
          <c:w val="0.96551792825343785"/>
          <c:h val="0.6741347824479686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solidFill>
                <a:schemeClr val="accent6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'ХАА 1 2'!$R$57:$R$61</c:f>
              <c:strCache>
                <c:ptCount val="5"/>
                <c:pt idx="0">
                  <c:v>Ботго</c:v>
                </c:pt>
                <c:pt idx="1">
                  <c:v>Унага</c:v>
                </c:pt>
                <c:pt idx="2">
                  <c:v>Тугал</c:v>
                </c:pt>
                <c:pt idx="3">
                  <c:v>Хурга</c:v>
                </c:pt>
                <c:pt idx="4">
                  <c:v>Ишиг</c:v>
                </c:pt>
              </c:strCache>
            </c:strRef>
          </c:cat>
          <c:val>
            <c:numRef>
              <c:f>'ХАА 1 2'!$S$57:$S$61</c:f>
              <c:numCache>
                <c:formatCode>0.0</c:formatCode>
                <c:ptCount val="5"/>
                <c:pt idx="0">
                  <c:v>0.18099999999999999</c:v>
                </c:pt>
                <c:pt idx="1">
                  <c:v>4.0209999999999999</c:v>
                </c:pt>
                <c:pt idx="2">
                  <c:v>4.8769999999999998</c:v>
                </c:pt>
                <c:pt idx="3">
                  <c:v>122.306</c:v>
                </c:pt>
                <c:pt idx="4">
                  <c:v>62.454000000000001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2"/>
        <c:overlap val="-27"/>
        <c:axId val="269085768"/>
        <c:axId val="269513376"/>
      </c:barChart>
      <c:catAx>
        <c:axId val="269085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269513376"/>
        <c:crosses val="autoZero"/>
        <c:auto val="1"/>
        <c:lblAlgn val="ctr"/>
        <c:lblOffset val="100"/>
        <c:noMultiLvlLbl val="0"/>
      </c:catAx>
      <c:valAx>
        <c:axId val="269513376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269085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Том малын зүй</a:t>
            </a:r>
            <a:r>
              <a:rPr lang="mn-MN" sz="13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бусын хорогдол, сумдаар, 201</a:t>
            </a:r>
            <a:r>
              <a:rPr lang="en-US" sz="13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mn-MN" sz="13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оны </a:t>
            </a:r>
            <a:r>
              <a:rPr lang="en-US" sz="13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mn-MN" sz="13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дугаар сарын байдлаар</a:t>
            </a:r>
            <a:endParaRPr lang="en-US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1458208568999298"/>
          <c:y val="1.369863013698630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30918281197027753"/>
          <c:y val="0.14224111867526384"/>
          <c:w val="0.65170595893727901"/>
          <c:h val="0.8357657303569637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solidFill>
                <a:schemeClr val="accent6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'ХАА 1 2'!$L$75:$L$87</c:f>
              <c:strCache>
                <c:ptCount val="13"/>
                <c:pt idx="0">
                  <c:v>Онгон</c:v>
                </c:pt>
                <c:pt idx="1">
                  <c:v>Халзан</c:v>
                </c:pt>
                <c:pt idx="2">
                  <c:v>Наран</c:v>
                </c:pt>
                <c:pt idx="3">
                  <c:v>Уулбаян</c:v>
                </c:pt>
                <c:pt idx="4">
                  <c:v>Баяндэлгэр</c:v>
                </c:pt>
                <c:pt idx="5">
                  <c:v>Дарьганга</c:v>
                </c:pt>
                <c:pt idx="6">
                  <c:v>Сүхбаатар</c:v>
                </c:pt>
                <c:pt idx="7">
                  <c:v>Эрдэнэцагаан</c:v>
                </c:pt>
                <c:pt idx="8">
                  <c:v>Асгат</c:v>
                </c:pt>
                <c:pt idx="9">
                  <c:v>Баруун-Урт</c:v>
                </c:pt>
                <c:pt idx="10">
                  <c:v>Түвшинширээ</c:v>
                </c:pt>
                <c:pt idx="11">
                  <c:v>Түмэнцогт</c:v>
                </c:pt>
                <c:pt idx="12">
                  <c:v>Мөнххаан</c:v>
                </c:pt>
              </c:strCache>
            </c:strRef>
          </c:cat>
          <c:val>
            <c:numRef>
              <c:f>'ХАА 1 2'!$M$75:$M$87</c:f>
              <c:numCache>
                <c:formatCode>#\ ##0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9</c:v>
                </c:pt>
                <c:pt idx="3">
                  <c:v>187</c:v>
                </c:pt>
                <c:pt idx="4">
                  <c:v>237</c:v>
                </c:pt>
                <c:pt idx="5">
                  <c:v>304</c:v>
                </c:pt>
                <c:pt idx="6">
                  <c:v>367</c:v>
                </c:pt>
                <c:pt idx="7">
                  <c:v>371</c:v>
                </c:pt>
                <c:pt idx="8">
                  <c:v>423</c:v>
                </c:pt>
                <c:pt idx="9">
                  <c:v>462</c:v>
                </c:pt>
                <c:pt idx="10">
                  <c:v>1079</c:v>
                </c:pt>
                <c:pt idx="11">
                  <c:v>1455</c:v>
                </c:pt>
                <c:pt idx="12">
                  <c:v>2332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269514160"/>
        <c:axId val="269514552"/>
      </c:barChart>
      <c:catAx>
        <c:axId val="2695141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69514552"/>
        <c:crosses val="autoZero"/>
        <c:auto val="1"/>
        <c:lblAlgn val="ctr"/>
        <c:lblOffset val="100"/>
        <c:noMultiLvlLbl val="0"/>
      </c:catAx>
      <c:valAx>
        <c:axId val="269514552"/>
        <c:scaling>
          <c:orientation val="minMax"/>
        </c:scaling>
        <c:delete val="1"/>
        <c:axPos val="b"/>
        <c:numFmt formatCode="#\ ##0" sourceLinked="1"/>
        <c:majorTickMark val="none"/>
        <c:minorTickMark val="none"/>
        <c:tickLblPos val="nextTo"/>
        <c:crossAx val="269514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mn-MN" sz="1200" b="1" dirty="0">
                <a:latin typeface="Arial" panose="020B0604020202020204" pitchFamily="34" charset="0"/>
                <a:cs typeface="Arial" panose="020B0604020202020204" pitchFamily="34" charset="0"/>
              </a:rPr>
              <a:t>Том</a:t>
            </a:r>
            <a:r>
              <a:rPr lang="mn-MN" sz="12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малын зүй бусын хорогдол, мян.тол жил бүрийн эхний </a:t>
            </a:r>
            <a:r>
              <a:rPr lang="mn-MN" sz="12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mn-MN" sz="1200" b="1" baseline="0" dirty="0">
                <a:latin typeface="Arial" panose="020B0604020202020204" pitchFamily="34" charset="0"/>
                <a:cs typeface="Arial" panose="020B0604020202020204" pitchFamily="34" charset="0"/>
              </a:rPr>
              <a:t>сарын байдлаар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2525678040244967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0555555555555555E-2"/>
          <c:y val="0.18800925925925926"/>
          <c:w val="0.93888888888888888"/>
          <c:h val="0.69510157774204706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6"/>
            </a:solidFill>
            <a:ln>
              <a:solidFill>
                <a:schemeClr val="accent6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5.55555555555557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777777777777676E-3"/>
                  <c:y val="-0.351851851851851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0185067526415994E-16"/>
                  <c:y val="-6.48148148148148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'ХАА 1 2'!$M$101:$P$101</c:f>
              <c:strCache>
                <c:ptCount val="4"/>
                <c:pt idx="0">
                  <c:v>2014.I-III</c:v>
                </c:pt>
                <c:pt idx="1">
                  <c:v>2015.I-III</c:v>
                </c:pt>
                <c:pt idx="2">
                  <c:v>2016.I-III</c:v>
                </c:pt>
                <c:pt idx="3">
                  <c:v>2017.I-III</c:v>
                </c:pt>
              </c:strCache>
            </c:strRef>
          </c:cat>
          <c:val>
            <c:numRef>
              <c:f>'ХАА 1 2'!$M$102:$P$102</c:f>
              <c:numCache>
                <c:formatCode>0.0</c:formatCode>
                <c:ptCount val="4"/>
                <c:pt idx="0">
                  <c:v>4.5999999999999996</c:v>
                </c:pt>
                <c:pt idx="1">
                  <c:v>2.218</c:v>
                </c:pt>
                <c:pt idx="2">
                  <c:v>137.17699999999999</c:v>
                </c:pt>
                <c:pt idx="3">
                  <c:v>7.226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1"/>
        <c:overlap val="100"/>
        <c:axId val="269515336"/>
        <c:axId val="269515728"/>
      </c:barChart>
      <c:catAx>
        <c:axId val="269515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69515728"/>
        <c:crosses val="autoZero"/>
        <c:auto val="1"/>
        <c:lblAlgn val="ctr"/>
        <c:lblOffset val="100"/>
        <c:noMultiLvlLbl val="0"/>
      </c:catAx>
      <c:valAx>
        <c:axId val="269515728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269515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Өвчнөөр</a:t>
            </a:r>
            <a:r>
              <a:rPr lang="mn-MN" sz="13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хорогдсон малын тоо, жил бүрийн </a:t>
            </a:r>
            <a:r>
              <a:rPr lang="en-US" sz="13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mn-MN" sz="13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сарын байдлаар</a:t>
            </a:r>
            <a:endParaRPr lang="en-US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3.3333333333333333E-2"/>
          <c:y val="0.20855247161209681"/>
          <c:w val="0.93888888888888988"/>
          <c:h val="0.6828135607587755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solidFill>
                <a:schemeClr val="accent6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'ХАА 1 2'!$L$122:$O$122</c:f>
              <c:strCache>
                <c:ptCount val="4"/>
                <c:pt idx="0">
                  <c:v>2014.I-III</c:v>
                </c:pt>
                <c:pt idx="1">
                  <c:v>2015.I-III</c:v>
                </c:pt>
                <c:pt idx="2">
                  <c:v>2016.I-III</c:v>
                </c:pt>
                <c:pt idx="3">
                  <c:v>2017.I-III</c:v>
                </c:pt>
              </c:strCache>
            </c:strRef>
          </c:cat>
          <c:val>
            <c:numRef>
              <c:f>'ХАА 1 2'!$L$123:$O$123</c:f>
              <c:numCache>
                <c:formatCode>#\ ##0</c:formatCode>
                <c:ptCount val="4"/>
                <c:pt idx="0">
                  <c:v>2314</c:v>
                </c:pt>
                <c:pt idx="1">
                  <c:v>30</c:v>
                </c:pt>
                <c:pt idx="2">
                  <c:v>326</c:v>
                </c:pt>
                <c:pt idx="3">
                  <c:v>3678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4"/>
        <c:overlap val="-27"/>
        <c:axId val="269516512"/>
        <c:axId val="269516904"/>
      </c:barChart>
      <c:catAx>
        <c:axId val="269516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69516904"/>
        <c:crosses val="autoZero"/>
        <c:auto val="1"/>
        <c:lblAlgn val="ctr"/>
        <c:lblOffset val="100"/>
        <c:noMultiLvlLbl val="0"/>
      </c:catAx>
      <c:valAx>
        <c:axId val="269516904"/>
        <c:scaling>
          <c:orientation val="minMax"/>
        </c:scaling>
        <c:delete val="1"/>
        <c:axPos val="l"/>
        <c:numFmt formatCode="#\ ##0" sourceLinked="1"/>
        <c:majorTickMark val="none"/>
        <c:minorTickMark val="none"/>
        <c:tickLblPos val="nextTo"/>
        <c:crossAx val="269516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778670523327434E-3"/>
          <c:y val="4.5158479436000902E-4"/>
          <c:w val="0.99722222222222223"/>
          <c:h val="0.72949402158063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Sheet1!$A$21:$B$21</c:f>
              <c:strCache>
                <c:ptCount val="2"/>
                <c:pt idx="0">
                  <c:v>Тээсэн ачаа</c:v>
                </c:pt>
                <c:pt idx="1">
                  <c:v>мян.тн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Sheet1!$C$20:$E$20</c:f>
              <c:strCache>
                <c:ptCount val="3"/>
                <c:pt idx="0">
                  <c:v>2015 I-III</c:v>
                </c:pt>
                <c:pt idx="1">
                  <c:v>2016 I-III</c:v>
                </c:pt>
                <c:pt idx="2">
                  <c:v>2017 I-III</c:v>
                </c:pt>
              </c:strCache>
            </c:strRef>
          </c:cat>
          <c:val>
            <c:numRef>
              <c:f>Sheet1!$C$21:$E$21</c:f>
              <c:numCache>
                <c:formatCode>#\ ##0.0</c:formatCode>
                <c:ptCount val="3"/>
                <c:pt idx="0">
                  <c:v>64.400000000000006</c:v>
                </c:pt>
                <c:pt idx="1">
                  <c:v>61.4</c:v>
                </c:pt>
                <c:pt idx="2" formatCode="0.0">
                  <c:v>62.5</c:v>
                </c:pt>
              </c:numCache>
            </c:numRef>
          </c:val>
        </c:ser>
        <c:ser>
          <c:idx val="1"/>
          <c:order val="1"/>
          <c:tx>
            <c:strRef>
              <c:f>Sheet1!$A$22:$B$22</c:f>
              <c:strCache>
                <c:ptCount val="2"/>
                <c:pt idx="0">
                  <c:v>Зорчигч</c:v>
                </c:pt>
                <c:pt idx="1">
                  <c:v>мян.хүн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Sheet1!$C$20:$E$20</c:f>
              <c:strCache>
                <c:ptCount val="3"/>
                <c:pt idx="0">
                  <c:v>2015 I-III</c:v>
                </c:pt>
                <c:pt idx="1">
                  <c:v>2016 I-III</c:v>
                </c:pt>
                <c:pt idx="2">
                  <c:v>2017 I-III</c:v>
                </c:pt>
              </c:strCache>
            </c:strRef>
          </c:cat>
          <c:val>
            <c:numRef>
              <c:f>Sheet1!$C$22:$E$22</c:f>
              <c:numCache>
                <c:formatCode>#\ ##0.0</c:formatCode>
                <c:ptCount val="3"/>
                <c:pt idx="0">
                  <c:v>10.5</c:v>
                </c:pt>
                <c:pt idx="1">
                  <c:v>8.5</c:v>
                </c:pt>
                <c:pt idx="2" formatCode="0.0">
                  <c:v>11.1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269436688"/>
        <c:axId val="269437080"/>
      </c:barChart>
      <c:catAx>
        <c:axId val="269436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69437080"/>
        <c:crosses val="autoZero"/>
        <c:auto val="1"/>
        <c:lblAlgn val="ctr"/>
        <c:lblOffset val="100"/>
        <c:noMultiLvlLbl val="0"/>
      </c:catAx>
      <c:valAx>
        <c:axId val="269437080"/>
        <c:scaling>
          <c:orientation val="minMax"/>
        </c:scaling>
        <c:delete val="1"/>
        <c:axPos val="l"/>
        <c:numFmt formatCode="#\ ##0.0" sourceLinked="1"/>
        <c:majorTickMark val="none"/>
        <c:minorTickMark val="none"/>
        <c:tickLblPos val="nextTo"/>
        <c:crossAx val="269436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72108843537415"/>
          <c:y val="0.87972493567773224"/>
          <c:w val="0.75877551020408163"/>
          <c:h val="0.107656523313748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0555555555555555E-2"/>
          <c:y val="6.6643018548285513E-2"/>
          <c:w val="0.93888888888888888"/>
          <c:h val="0.67470494206955589"/>
        </c:manualLayout>
      </c:layout>
      <c:lineChart>
        <c:grouping val="standard"/>
        <c:varyColors val="0"/>
        <c:ser>
          <c:idx val="0"/>
          <c:order val="0"/>
          <c:tx>
            <c:strRef>
              <c:f>'3 sar'!$K$22</c:f>
              <c:strCache>
                <c:ptCount val="1"/>
                <c:pt idx="0">
                  <c:v>Шинээр бүртгүүлсэн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pPr>
              <a:solidFill>
                <a:schemeClr val="accent3"/>
              </a:solidFill>
              <a:ln>
                <a:solidFill>
                  <a:srgbClr val="92D050"/>
                </a:solidFill>
              </a:ln>
            </c:spPr>
          </c:marker>
          <c:dLbls>
            <c:dLbl>
              <c:idx val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424242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424242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424242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424242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424242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'3 sar'!$L$21:$O$21</c:f>
              <c:strCache>
                <c:ptCount val="4"/>
                <c:pt idx="0">
                  <c:v>2014.I-III</c:v>
                </c:pt>
                <c:pt idx="1">
                  <c:v>2015.I-III</c:v>
                </c:pt>
                <c:pt idx="2">
                  <c:v>2016.I-III</c:v>
                </c:pt>
                <c:pt idx="3">
                  <c:v>2017.I-III</c:v>
                </c:pt>
              </c:strCache>
            </c:strRef>
          </c:cat>
          <c:val>
            <c:numRef>
              <c:f>'3 sar'!$L$22:$O$22</c:f>
              <c:numCache>
                <c:formatCode>#\ ##0</c:formatCode>
                <c:ptCount val="4"/>
                <c:pt idx="0">
                  <c:v>293</c:v>
                </c:pt>
                <c:pt idx="1">
                  <c:v>284</c:v>
                </c:pt>
                <c:pt idx="2">
                  <c:v>1074</c:v>
                </c:pt>
                <c:pt idx="3">
                  <c:v>856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'3 sar'!$K$23</c:f>
              <c:strCache>
                <c:ptCount val="1"/>
                <c:pt idx="0">
                  <c:v>Ажилд орсон хүний тоо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circle"/>
            <c:size val="7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dLbl>
              <c:idx val="0"/>
              <c:layout>
                <c:manualLayout>
                  <c:x val="-6.6666666666666666E-2"/>
                  <c:y val="-5.0582776678981478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424242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0555555555555555E-2"/>
                  <c:y val="-5.7007111674587649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424242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1666666666666664E-2"/>
                  <c:y val="-6.3341235193986267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424242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5000000000000001E-2"/>
                  <c:y val="-3.1670617596993134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424242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424242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'3 sar'!$L$21:$O$21</c:f>
              <c:strCache>
                <c:ptCount val="4"/>
                <c:pt idx="0">
                  <c:v>2014.I-III</c:v>
                </c:pt>
                <c:pt idx="1">
                  <c:v>2015.I-III</c:v>
                </c:pt>
                <c:pt idx="2">
                  <c:v>2016.I-III</c:v>
                </c:pt>
                <c:pt idx="3">
                  <c:v>2017.I-III</c:v>
                </c:pt>
              </c:strCache>
            </c:strRef>
          </c:cat>
          <c:val>
            <c:numRef>
              <c:f>'3 sar'!$L$23:$O$23</c:f>
              <c:numCache>
                <c:formatCode>#\ ##0</c:formatCode>
                <c:ptCount val="4"/>
                <c:pt idx="0">
                  <c:v>100</c:v>
                </c:pt>
                <c:pt idx="1">
                  <c:v>57</c:v>
                </c:pt>
                <c:pt idx="2">
                  <c:v>77</c:v>
                </c:pt>
                <c:pt idx="3">
                  <c:v>179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2875240"/>
        <c:axId val="202877200"/>
      </c:lineChart>
      <c:catAx>
        <c:axId val="202875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424242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02877200"/>
        <c:crosses val="autoZero"/>
        <c:auto val="1"/>
        <c:lblAlgn val="ctr"/>
        <c:lblOffset val="100"/>
        <c:noMultiLvlLbl val="0"/>
      </c:catAx>
      <c:valAx>
        <c:axId val="202877200"/>
        <c:scaling>
          <c:orientation val="minMax"/>
        </c:scaling>
        <c:delete val="1"/>
        <c:axPos val="l"/>
        <c:numFmt formatCode="#\ ##0" sourceLinked="1"/>
        <c:majorTickMark val="out"/>
        <c:minorTickMark val="none"/>
        <c:tickLblPos val="nextTo"/>
        <c:crossAx val="20287524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9.2711067366579178E-2"/>
          <c:y val="0.85510616860096278"/>
          <c:w val="0.81441119860017497"/>
          <c:h val="0.10078690400666745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900" b="0" i="0" u="none" strike="noStrike" baseline="0">
              <a:solidFill>
                <a:srgbClr val="424242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Sheet1!$A$27:$B$27</c:f>
              <c:strCache>
                <c:ptCount val="2"/>
                <c:pt idx="0">
                  <c:v>Ачаа эргэлт</c:v>
                </c:pt>
                <c:pt idx="1">
                  <c:v>мян.тн.км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Sheet1!$C$26:$E$26</c:f>
              <c:strCache>
                <c:ptCount val="3"/>
                <c:pt idx="0">
                  <c:v>2015 I-III</c:v>
                </c:pt>
                <c:pt idx="1">
                  <c:v>2016 I-III</c:v>
                </c:pt>
                <c:pt idx="2">
                  <c:v>2017 I-III</c:v>
                </c:pt>
              </c:strCache>
            </c:strRef>
          </c:cat>
          <c:val>
            <c:numRef>
              <c:f>Sheet1!$C$27:$E$27</c:f>
              <c:numCache>
                <c:formatCode>#\ ##0.0</c:formatCode>
                <c:ptCount val="3"/>
                <c:pt idx="0">
                  <c:v>14718.1</c:v>
                </c:pt>
                <c:pt idx="1">
                  <c:v>12309</c:v>
                </c:pt>
                <c:pt idx="2">
                  <c:v>13724.5</c:v>
                </c:pt>
              </c:numCache>
            </c:numRef>
          </c:val>
        </c:ser>
        <c:ser>
          <c:idx val="1"/>
          <c:order val="1"/>
          <c:tx>
            <c:strRef>
              <c:f>Sheet1!$A$28:$B$28</c:f>
              <c:strCache>
                <c:ptCount val="2"/>
                <c:pt idx="0">
                  <c:v>Зорчигч эргэлт</c:v>
                </c:pt>
                <c:pt idx="1">
                  <c:v>мян.хүн.км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Sheet1!$C$26:$E$26</c:f>
              <c:strCache>
                <c:ptCount val="3"/>
                <c:pt idx="0">
                  <c:v>2015 I-III</c:v>
                </c:pt>
                <c:pt idx="1">
                  <c:v>2016 I-III</c:v>
                </c:pt>
                <c:pt idx="2">
                  <c:v>2017 I-III</c:v>
                </c:pt>
              </c:strCache>
            </c:strRef>
          </c:cat>
          <c:val>
            <c:numRef>
              <c:f>Sheet1!$C$28:$E$28</c:f>
              <c:numCache>
                <c:formatCode>#\ ##0.0</c:formatCode>
                <c:ptCount val="3"/>
                <c:pt idx="0">
                  <c:v>4275</c:v>
                </c:pt>
                <c:pt idx="1">
                  <c:v>4267.7</c:v>
                </c:pt>
                <c:pt idx="2">
                  <c:v>5842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268697112"/>
        <c:axId val="268697504"/>
      </c:barChart>
      <c:catAx>
        <c:axId val="268697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68697504"/>
        <c:crosses val="autoZero"/>
        <c:auto val="1"/>
        <c:lblAlgn val="ctr"/>
        <c:lblOffset val="100"/>
        <c:noMultiLvlLbl val="0"/>
      </c:catAx>
      <c:valAx>
        <c:axId val="268697504"/>
        <c:scaling>
          <c:orientation val="minMax"/>
        </c:scaling>
        <c:delete val="1"/>
        <c:axPos val="l"/>
        <c:numFmt formatCode="#\ ##0.0" sourceLinked="1"/>
        <c:majorTickMark val="none"/>
        <c:minorTickMark val="none"/>
        <c:tickLblPos val="nextTo"/>
        <c:crossAx val="268697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000000000000001E-2"/>
          <c:y val="2.5601851851851858E-2"/>
          <c:w val="0.93888888888888888"/>
          <c:h val="0.725794373359580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'Teeber, soyol'!$A$6</c:f>
              <c:strCache>
                <c:ptCount val="1"/>
                <c:pt idx="0">
                  <c:v>Нийт орлого  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'Teeber, soyol'!$F$5:$I$5</c:f>
              <c:strCache>
                <c:ptCount val="4"/>
                <c:pt idx="0">
                  <c:v>2014.I-III</c:v>
                </c:pt>
                <c:pt idx="1">
                  <c:v>2015.I-III</c:v>
                </c:pt>
                <c:pt idx="2">
                  <c:v>2016.I-III</c:v>
                </c:pt>
                <c:pt idx="3">
                  <c:v>2017.I-III</c:v>
                </c:pt>
              </c:strCache>
            </c:strRef>
          </c:cat>
          <c:val>
            <c:numRef>
              <c:f>'Teeber, soyol'!$F$6:$I$6</c:f>
              <c:numCache>
                <c:formatCode>General</c:formatCode>
                <c:ptCount val="4"/>
                <c:pt idx="0">
                  <c:v>122.5</c:v>
                </c:pt>
                <c:pt idx="1">
                  <c:v>112.7</c:v>
                </c:pt>
                <c:pt idx="2">
                  <c:v>127.7</c:v>
                </c:pt>
                <c:pt idx="3" formatCode="0.0">
                  <c:v>163</c:v>
                </c:pt>
              </c:numCache>
            </c:numRef>
          </c:val>
        </c:ser>
        <c:ser>
          <c:idx val="1"/>
          <c:order val="1"/>
          <c:tx>
            <c:strRef>
              <c:f>'Teeber, soyol'!$A$7</c:f>
              <c:strCache>
                <c:ptCount val="1"/>
                <c:pt idx="0">
                  <c:v>Үүнээс:Хүн амын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'Teeber, soyol'!$F$5:$I$5</c:f>
              <c:strCache>
                <c:ptCount val="4"/>
                <c:pt idx="0">
                  <c:v>2014.I-III</c:v>
                </c:pt>
                <c:pt idx="1">
                  <c:v>2015.I-III</c:v>
                </c:pt>
                <c:pt idx="2">
                  <c:v>2016.I-III</c:v>
                </c:pt>
                <c:pt idx="3">
                  <c:v>2017.I-III</c:v>
                </c:pt>
              </c:strCache>
            </c:strRef>
          </c:cat>
          <c:val>
            <c:numRef>
              <c:f>'Teeber, soyol'!$F$7:$I$7</c:f>
              <c:numCache>
                <c:formatCode>General</c:formatCode>
                <c:ptCount val="4"/>
                <c:pt idx="0">
                  <c:v>44.6</c:v>
                </c:pt>
                <c:pt idx="1">
                  <c:v>27.4</c:v>
                </c:pt>
                <c:pt idx="2">
                  <c:v>28.8</c:v>
                </c:pt>
                <c:pt idx="3">
                  <c:v>27.9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9"/>
        <c:overlap val="-35"/>
        <c:axId val="268698288"/>
        <c:axId val="268698680"/>
      </c:barChart>
      <c:lineChart>
        <c:grouping val="stacked"/>
        <c:varyColors val="0"/>
        <c:ser>
          <c:idx val="2"/>
          <c:order val="2"/>
          <c:tx>
            <c:strRef>
              <c:f>'Teeber, soyol'!$A$8</c:f>
              <c:strCache>
                <c:ptCount val="1"/>
                <c:pt idx="0">
                  <c:v>Телефон цэг </c:v>
                </c:pt>
              </c:strCache>
            </c:strRef>
          </c:tx>
          <c:spPr>
            <a:ln w="34925" cap="rnd">
              <a:solidFill>
                <a:srgbClr val="00B0F0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>
                <a:solidFill>
                  <a:schemeClr val="accent3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dLbls>
            <c:dLbl>
              <c:idx val="0"/>
              <c:layout>
                <c:manualLayout>
                  <c:x val="-6.6666666666666666E-2"/>
                  <c:y val="-7.4074074074074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1666666666666664E-2"/>
                  <c:y val="-7.4074074074074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2222222222222223E-2"/>
                  <c:y val="-5.5555555555555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1666666666666567E-2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'Teeber, soyol'!$F$5:$I$5</c:f>
              <c:strCache>
                <c:ptCount val="4"/>
                <c:pt idx="0">
                  <c:v>2014.I-III</c:v>
                </c:pt>
                <c:pt idx="1">
                  <c:v>2015.I-III</c:v>
                </c:pt>
                <c:pt idx="2">
                  <c:v>2016.I-III</c:v>
                </c:pt>
                <c:pt idx="3">
                  <c:v>2017.I-III</c:v>
                </c:pt>
              </c:strCache>
            </c:strRef>
          </c:cat>
          <c:val>
            <c:numRef>
              <c:f>'Teeber, soyol'!$F$8:$I$8</c:f>
              <c:numCache>
                <c:formatCode>General</c:formatCode>
                <c:ptCount val="4"/>
                <c:pt idx="0">
                  <c:v>668</c:v>
                </c:pt>
                <c:pt idx="1">
                  <c:v>653</c:v>
                </c:pt>
                <c:pt idx="2">
                  <c:v>565</c:v>
                </c:pt>
                <c:pt idx="3">
                  <c:v>556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8699464"/>
        <c:axId val="268699072"/>
      </c:lineChart>
      <c:catAx>
        <c:axId val="268698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68698680"/>
        <c:crosses val="autoZero"/>
        <c:auto val="1"/>
        <c:lblAlgn val="ctr"/>
        <c:lblOffset val="100"/>
        <c:noMultiLvlLbl val="0"/>
      </c:catAx>
      <c:valAx>
        <c:axId val="2686986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68698288"/>
        <c:crosses val="autoZero"/>
        <c:crossBetween val="between"/>
      </c:valAx>
      <c:valAx>
        <c:axId val="268699072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268699464"/>
        <c:crosses val="max"/>
        <c:crossBetween val="between"/>
      </c:valAx>
      <c:catAx>
        <c:axId val="2686994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6869907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8062816758150214"/>
          <c:y val="5.3921568627450983E-2"/>
          <c:w val="0.58070904295640224"/>
          <c:h val="0.89215686274509809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accent3"/>
            </a:solidFill>
            <a:ln w="25400">
              <a:solidFill>
                <a:schemeClr val="accent3"/>
              </a:solidFill>
            </a:ln>
          </c:spPr>
          <c:invertIfNegative val="0"/>
          <c:dLbls>
            <c:dLbl>
              <c:idx val="0"/>
              <c:layout>
                <c:manualLayout>
                  <c:x val="4.7222222222222221E-2"/>
                  <c:y val="0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424242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9999999999999899E-2"/>
                  <c:y val="-3.8759689922482042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424242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8333333333333334E-2"/>
                  <c:y val="0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424242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0287685086134835"/>
                  <c:y val="-8.9868242880141127E-17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424242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10412032571652369"/>
                  <c:y val="-4.4934121440070564E-17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424242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12059508151681485"/>
                  <c:y val="0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424242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.19063339974069507"/>
                  <c:y val="-2.2467060720035282E-17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424242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.31342166566528584"/>
                  <c:y val="0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424242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424242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'2'!$U$32:$AB$32</c:f>
              <c:strCache>
                <c:ptCount val="8"/>
                <c:pt idx="0">
                  <c:v>Магистр, доктор</c:v>
                </c:pt>
                <c:pt idx="1">
                  <c:v>Боловсролгүй</c:v>
                </c:pt>
                <c:pt idx="2">
                  <c:v>Тусгай мэргэжлийн дунд </c:v>
                </c:pt>
                <c:pt idx="3">
                  <c:v>Бага</c:v>
                </c:pt>
                <c:pt idx="4">
                  <c:v>Суурь</c:v>
                </c:pt>
                <c:pt idx="5">
                  <c:v>Техник болон мэргэжлийн анхан шатны</c:v>
                </c:pt>
                <c:pt idx="6">
                  <c:v>Дээд </c:v>
                </c:pt>
                <c:pt idx="7">
                  <c:v>Бүрэн дунд </c:v>
                </c:pt>
              </c:strCache>
            </c:strRef>
          </c:cat>
          <c:val>
            <c:numRef>
              <c:f>'2'!$U$33:$AB$33</c:f>
              <c:numCache>
                <c:formatCode>0.0%</c:formatCode>
                <c:ptCount val="8"/>
                <c:pt idx="0">
                  <c:v>4.0281973816717019E-3</c:v>
                </c:pt>
                <c:pt idx="1">
                  <c:v>1.5105740181268883E-2</c:v>
                </c:pt>
                <c:pt idx="2">
                  <c:v>2.7190332326283987E-2</c:v>
                </c:pt>
                <c:pt idx="3">
                  <c:v>3.6253776435045321E-2</c:v>
                </c:pt>
                <c:pt idx="4">
                  <c:v>8.9627391742195361E-2</c:v>
                </c:pt>
                <c:pt idx="5">
                  <c:v>0.10574018126888217</c:v>
                </c:pt>
                <c:pt idx="6">
                  <c:v>0.24874118831822759</c:v>
                </c:pt>
                <c:pt idx="7">
                  <c:v>0.47331319234642499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overlap val="100"/>
        <c:axId val="202877984"/>
        <c:axId val="202878376"/>
      </c:barChart>
      <c:catAx>
        <c:axId val="2028779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424242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02878376"/>
        <c:crosses val="autoZero"/>
        <c:auto val="1"/>
        <c:lblAlgn val="ctr"/>
        <c:lblOffset val="100"/>
        <c:noMultiLvlLbl val="0"/>
      </c:catAx>
      <c:valAx>
        <c:axId val="202878376"/>
        <c:scaling>
          <c:orientation val="minMax"/>
        </c:scaling>
        <c:delete val="1"/>
        <c:axPos val="b"/>
        <c:numFmt formatCode="0.0%" sourceLinked="1"/>
        <c:majorTickMark val="out"/>
        <c:minorTickMark val="none"/>
        <c:tickLblPos val="nextTo"/>
        <c:crossAx val="20287798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300" b="1" i="0" u="none" strike="noStrike" baseline="0">
                <a:solidFill>
                  <a:srgbClr val="424242"/>
                </a:solidFill>
                <a:latin typeface="Arial"/>
                <a:cs typeface="Arial"/>
              </a:rPr>
              <a:t>Бүртгэлтэй ажилгүй иргэдийн тоо, жил бүрийн 3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300" b="1" i="0" u="none" strike="noStrike" baseline="0">
                <a:solidFill>
                  <a:srgbClr val="424242"/>
                </a:solidFill>
                <a:latin typeface="Arial"/>
                <a:cs typeface="Arial"/>
              </a:rPr>
              <a:t>дугаар сарын байдлаар </a:t>
            </a:r>
          </a:p>
        </c:rich>
      </c:tx>
      <c:layout>
        <c:manualLayout>
          <c:xMode val="edge"/>
          <c:yMode val="edge"/>
          <c:x val="0.25032500361115123"/>
          <c:y val="4.166661293823594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1.8420120439249024E-2"/>
          <c:y val="0.21337962962962964"/>
          <c:w val="0.96882748848742473"/>
          <c:h val="0.644809941049165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slaid!$A$4</c:f>
              <c:strCache>
                <c:ptCount val="1"/>
              </c:strCache>
            </c:strRef>
          </c:tx>
          <c:spPr>
            <a:solidFill>
              <a:schemeClr val="accent3"/>
            </a:solidFill>
            <a:ln w="25400">
              <a:solidFill>
                <a:schemeClr val="accent3"/>
              </a:solidFill>
            </a:ln>
          </c:spPr>
          <c:invertIfNegative val="0"/>
          <c:dLbls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en-US" baseline="0" dirty="0" smtClean="0"/>
                      <a:t> 011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424242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slaid!$C$3:$L$3</c:f>
              <c:numCache>
                <c:formatCode>0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slaid!$C$4:$L$4</c:f>
              <c:numCache>
                <c:formatCode>#\ ##0</c:formatCode>
                <c:ptCount val="10"/>
                <c:pt idx="0">
                  <c:v>938</c:v>
                </c:pt>
                <c:pt idx="1">
                  <c:v>968</c:v>
                </c:pt>
                <c:pt idx="2">
                  <c:v>1163</c:v>
                </c:pt>
                <c:pt idx="3">
                  <c:v>1016</c:v>
                </c:pt>
                <c:pt idx="4">
                  <c:v>892</c:v>
                </c:pt>
                <c:pt idx="5" formatCode="General">
                  <c:v>831</c:v>
                </c:pt>
                <c:pt idx="6" formatCode="General">
                  <c:v>808</c:v>
                </c:pt>
                <c:pt idx="7" formatCode="General">
                  <c:v>709</c:v>
                </c:pt>
                <c:pt idx="8" formatCode="General">
                  <c:v>1011</c:v>
                </c:pt>
                <c:pt idx="9" formatCode="General">
                  <c:v>993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5"/>
        <c:overlap val="-27"/>
        <c:axId val="204415992"/>
        <c:axId val="204416384"/>
      </c:barChart>
      <c:catAx>
        <c:axId val="204415992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424242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04416384"/>
        <c:crosses val="autoZero"/>
        <c:auto val="1"/>
        <c:lblAlgn val="ctr"/>
        <c:lblOffset val="100"/>
        <c:noMultiLvlLbl val="0"/>
      </c:catAx>
      <c:valAx>
        <c:axId val="20441638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#\ ##0" sourceLinked="1"/>
        <c:majorTickMark val="out"/>
        <c:minorTickMark val="none"/>
        <c:tickLblPos val="nextTo"/>
        <c:crossAx val="20441599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Нийгмийн</a:t>
            </a:r>
            <a:r>
              <a:rPr lang="mn-MN" sz="1200" baseline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даатгалын зарим үзүүлэлтүүп</a:t>
            </a:r>
            <a:endParaRPr lang="en-US" sz="120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206550268173E-2"/>
          <c:y val="0.20236509384940546"/>
          <c:w val="0.54480043934725553"/>
          <c:h val="0.7364243446935787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Sheet7!$B$12</c:f>
              <c:strCache>
                <c:ptCount val="1"/>
                <c:pt idx="0">
                  <c:v>Тэтгэвэр авагчдын тоо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5.4710144927536232E-3"/>
                  <c:y val="-1.388888888888905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6231884058037441E-5"/>
                  <c:y val="-2.777777777777777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4710144927535564E-3"/>
                  <c:y val="-1.388888888888888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5869565217391971E-3"/>
                  <c:y val="-9.259259259259258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6594202898551391E-3"/>
                  <c:y val="-1.388888888888893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Sheet7!$A$13:$A$17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Sheet7!$B$13:$B$17</c:f>
              <c:numCache>
                <c:formatCode>General</c:formatCode>
                <c:ptCount val="5"/>
                <c:pt idx="0">
                  <c:v>6218</c:v>
                </c:pt>
                <c:pt idx="1">
                  <c:v>6395</c:v>
                </c:pt>
                <c:pt idx="2">
                  <c:v>7312</c:v>
                </c:pt>
                <c:pt idx="3">
                  <c:v>7164</c:v>
                </c:pt>
                <c:pt idx="4">
                  <c:v>7271</c:v>
                </c:pt>
              </c:numCache>
            </c:numRef>
          </c:val>
        </c:ser>
        <c:ser>
          <c:idx val="1"/>
          <c:order val="1"/>
          <c:tx>
            <c:strRef>
              <c:f>Sheet7!$C$12</c:f>
              <c:strCache>
                <c:ptCount val="1"/>
                <c:pt idx="0">
                  <c:v>олгосон тэтгэвэр, сая.төг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4.574204039712427E-3"/>
                  <c:y val="-1.851851851851860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7626098368139099E-3"/>
                  <c:y val="-4.629629629629714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385798242610978E-3"/>
                  <c:y val="-8.4875562720133283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8.1973924455095958E-3"/>
                  <c:y val="-9.259259259259302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6.385798242610978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Sheet7!$A$13:$A$17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Sheet7!$C$13:$C$17</c:f>
              <c:numCache>
                <c:formatCode>General</c:formatCode>
                <c:ptCount val="5"/>
                <c:pt idx="0">
                  <c:v>3571.1</c:v>
                </c:pt>
                <c:pt idx="1">
                  <c:v>3151.6</c:v>
                </c:pt>
                <c:pt idx="2">
                  <c:v>5029.3999999999996</c:v>
                </c:pt>
                <c:pt idx="3">
                  <c:v>5318.1</c:v>
                </c:pt>
                <c:pt idx="4">
                  <c:v>5122.8</c:v>
                </c:pt>
              </c:numCache>
            </c:numRef>
          </c:val>
        </c:ser>
        <c:ser>
          <c:idx val="2"/>
          <c:order val="2"/>
          <c:tx>
            <c:strRef>
              <c:f>Sheet7!$D$12</c:f>
              <c:strCache>
                <c:ptCount val="1"/>
                <c:pt idx="0">
                  <c:v>Нийгмийн даатгалын шимтгэлийн орлого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9.5101563391532576E-4"/>
                  <c:y val="-1.388888888888897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574204039712427E-3"/>
                  <c:y val="-4.629629629629629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57420403971242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7626098368139099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7626098368139099E-3"/>
                  <c:y val="-1.388888888888888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Sheet7!$A$13:$A$17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Sheet7!$D$13:$D$17</c:f>
              <c:numCache>
                <c:formatCode>General</c:formatCode>
                <c:ptCount val="5"/>
                <c:pt idx="0">
                  <c:v>1860.2</c:v>
                </c:pt>
                <c:pt idx="1">
                  <c:v>2192.6999999999998</c:v>
                </c:pt>
                <c:pt idx="2">
                  <c:v>2538.4</c:v>
                </c:pt>
                <c:pt idx="3">
                  <c:v>2502.1999999999998</c:v>
                </c:pt>
                <c:pt idx="4">
                  <c:v>2777.6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204417560"/>
        <c:axId val="204417952"/>
      </c:barChart>
      <c:catAx>
        <c:axId val="2044175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4417952"/>
        <c:crosses val="autoZero"/>
        <c:auto val="1"/>
        <c:lblAlgn val="ctr"/>
        <c:lblOffset val="100"/>
        <c:noMultiLvlLbl val="0"/>
      </c:catAx>
      <c:valAx>
        <c:axId val="2044179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04417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9286574232568765"/>
          <c:y val="0.3099393812897735"/>
          <c:w val="0.28636982197877442"/>
          <c:h val="0.412500807972622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Нийгмийн халамжийн сангаас олгосон тэтгэвэр, тэтгэмж,</a:t>
            </a:r>
            <a:r>
              <a:rPr lang="mn-MN" sz="1200" b="1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хөнгөлөлт, жил бүрийн 3-р сар сая.төг </a:t>
            </a:r>
            <a:endParaRPr lang="en-US" sz="12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Sheet5!$E$15</c:f>
              <c:strCache>
                <c:ptCount val="1"/>
                <c:pt idx="0">
                  <c:v>Халамжийн тэтгэвэр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Sheet5!$D$16:$D$20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Sheet5!$E$16:$E$20</c:f>
              <c:numCache>
                <c:formatCode>General</c:formatCode>
                <c:ptCount val="5"/>
                <c:pt idx="0">
                  <c:v>482.7</c:v>
                </c:pt>
                <c:pt idx="1">
                  <c:v>501.3</c:v>
                </c:pt>
                <c:pt idx="2">
                  <c:v>417.2</c:v>
                </c:pt>
                <c:pt idx="3">
                  <c:v>439.5</c:v>
                </c:pt>
                <c:pt idx="4">
                  <c:v>451.5</c:v>
                </c:pt>
              </c:numCache>
            </c:numRef>
          </c:val>
        </c:ser>
        <c:ser>
          <c:idx val="1"/>
          <c:order val="1"/>
          <c:tx>
            <c:strRef>
              <c:f>Sheet5!$F$15</c:f>
              <c:strCache>
                <c:ptCount val="1"/>
                <c:pt idx="0">
                  <c:v>Халамжийн тэтгэмж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Sheet5!$D$16:$D$20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Sheet5!$F$16:$F$20</c:f>
              <c:numCache>
                <c:formatCode>General</c:formatCode>
                <c:ptCount val="5"/>
                <c:pt idx="0">
                  <c:v>69.400000000000006</c:v>
                </c:pt>
                <c:pt idx="1">
                  <c:v>70.099999999999994</c:v>
                </c:pt>
                <c:pt idx="2">
                  <c:v>63.2</c:v>
                </c:pt>
                <c:pt idx="3">
                  <c:v>44.7</c:v>
                </c:pt>
                <c:pt idx="4">
                  <c:v>103.5</c:v>
                </c:pt>
              </c:numCache>
            </c:numRef>
          </c:val>
        </c:ser>
        <c:ser>
          <c:idx val="2"/>
          <c:order val="2"/>
          <c:tx>
            <c:strRef>
              <c:f>Sheet5!$G$15</c:f>
              <c:strCache>
                <c:ptCount val="1"/>
                <c:pt idx="0">
                  <c:v>Нөхцөлт мөнгөн тэтгэмж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Sheet5!$D$16:$D$20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Sheet5!$G$16:$G$20</c:f>
              <c:numCache>
                <c:formatCode>General</c:formatCode>
                <c:ptCount val="5"/>
                <c:pt idx="0">
                  <c:v>98.8</c:v>
                </c:pt>
                <c:pt idx="1">
                  <c:v>130.69999999999999</c:v>
                </c:pt>
                <c:pt idx="2" formatCode="0.0">
                  <c:v>163</c:v>
                </c:pt>
                <c:pt idx="3">
                  <c:v>180.2</c:v>
                </c:pt>
                <c:pt idx="4">
                  <c:v>157.80000000000001</c:v>
                </c:pt>
              </c:numCache>
            </c:numRef>
          </c:val>
        </c:ser>
        <c:ser>
          <c:idx val="3"/>
          <c:order val="3"/>
          <c:tx>
            <c:strRef>
              <c:f>Sheet5!$H$15</c:f>
              <c:strCache>
                <c:ptCount val="1"/>
                <c:pt idx="0">
                  <c:v>Хөнгөлөлт, тусламж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2.0050123874458887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0050123874458956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640464680637551E-2"/>
                  <c:y val="-4.629629629629629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Sheet5!$D$16:$D$20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Sheet5!$H$16:$H$20</c:f>
              <c:numCache>
                <c:formatCode>General</c:formatCode>
                <c:ptCount val="5"/>
                <c:pt idx="0">
                  <c:v>43.4</c:v>
                </c:pt>
                <c:pt idx="1">
                  <c:v>47.6</c:v>
                </c:pt>
                <c:pt idx="2">
                  <c:v>167.3</c:v>
                </c:pt>
                <c:pt idx="3">
                  <c:v>176.2</c:v>
                </c:pt>
                <c:pt idx="4">
                  <c:v>137.80000000000001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4418736"/>
        <c:axId val="204419128"/>
      </c:barChart>
      <c:catAx>
        <c:axId val="204418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4419128"/>
        <c:crosses val="autoZero"/>
        <c:auto val="1"/>
        <c:lblAlgn val="ctr"/>
        <c:lblOffset val="100"/>
        <c:noMultiLvlLbl val="0"/>
      </c:catAx>
      <c:valAx>
        <c:axId val="2044191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4418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57471264367816E-2"/>
          <c:y val="0.16313721460250991"/>
          <c:w val="0.89885057471264362"/>
          <c:h val="0.561226602136395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pezentatsi!$B$12</c:f>
              <c:strCache>
                <c:ptCount val="1"/>
                <c:pt idx="0">
                  <c:v>Нийт тоглолт  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solidFill>
                <a:schemeClr val="accent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pezentatsi!$A$16:$A$19</c:f>
              <c:strCache>
                <c:ptCount val="4"/>
                <c:pt idx="0">
                  <c:v>2014. I-III</c:v>
                </c:pt>
                <c:pt idx="1">
                  <c:v>2015. I-III</c:v>
                </c:pt>
                <c:pt idx="2">
                  <c:v>2016. I-III</c:v>
                </c:pt>
                <c:pt idx="3">
                  <c:v>2017. I-III</c:v>
                </c:pt>
              </c:strCache>
            </c:strRef>
          </c:cat>
          <c:val>
            <c:numRef>
              <c:f>pezentatsi!$B$16:$B$19</c:f>
              <c:numCache>
                <c:formatCode>General</c:formatCode>
                <c:ptCount val="4"/>
                <c:pt idx="0">
                  <c:v>8</c:v>
                </c:pt>
                <c:pt idx="1">
                  <c:v>7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ser>
          <c:idx val="1"/>
          <c:order val="1"/>
          <c:tx>
            <c:strRef>
              <c:f>pezentatsi!$C$12</c:f>
              <c:strCache>
                <c:ptCount val="1"/>
                <c:pt idx="0">
                  <c:v>Yзэгчид /мян.хүн/  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pezentatsi!$A$16:$A$19</c:f>
              <c:strCache>
                <c:ptCount val="4"/>
                <c:pt idx="0">
                  <c:v>2014. I-III</c:v>
                </c:pt>
                <c:pt idx="1">
                  <c:v>2015. I-III</c:v>
                </c:pt>
                <c:pt idx="2">
                  <c:v>2016. I-III</c:v>
                </c:pt>
                <c:pt idx="3">
                  <c:v>2017. I-III</c:v>
                </c:pt>
              </c:strCache>
            </c:strRef>
          </c:cat>
          <c:val>
            <c:numRef>
              <c:f>pezentatsi!$C$16:$C$19</c:f>
              <c:numCache>
                <c:formatCode>General</c:formatCode>
                <c:ptCount val="4"/>
                <c:pt idx="0">
                  <c:v>1.6</c:v>
                </c:pt>
                <c:pt idx="1">
                  <c:v>1.5</c:v>
                </c:pt>
                <c:pt idx="2">
                  <c:v>2.5</c:v>
                </c:pt>
                <c:pt idx="3">
                  <c:v>2.2000000000000002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06712168"/>
        <c:axId val="206712560"/>
      </c:barChart>
      <c:catAx>
        <c:axId val="206712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6712560"/>
        <c:crosses val="autoZero"/>
        <c:auto val="1"/>
        <c:lblAlgn val="ctr"/>
        <c:lblOffset val="100"/>
        <c:noMultiLvlLbl val="0"/>
      </c:catAx>
      <c:valAx>
        <c:axId val="2067125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6712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579" cy="497040"/>
          </a:xfrm>
          <a:prstGeom prst="rect">
            <a:avLst/>
          </a:prstGeom>
        </p:spPr>
        <p:txBody>
          <a:bodyPr vert="horz" lIns="89748" tIns="44874" rIns="89748" bIns="4487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971" y="0"/>
            <a:ext cx="2889579" cy="497040"/>
          </a:xfrm>
          <a:prstGeom prst="rect">
            <a:avLst/>
          </a:prstGeom>
        </p:spPr>
        <p:txBody>
          <a:bodyPr vert="horz" lIns="89748" tIns="44874" rIns="89748" bIns="44874" rtlCol="0"/>
          <a:lstStyle>
            <a:lvl1pPr algn="r">
              <a:defRPr sz="1200"/>
            </a:lvl1pPr>
          </a:lstStyle>
          <a:p>
            <a:fld id="{FA0910AE-21EB-4D5C-B9FB-83B9FBAFA4C6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185"/>
            <a:ext cx="2889579" cy="497040"/>
          </a:xfrm>
          <a:prstGeom prst="rect">
            <a:avLst/>
          </a:prstGeom>
        </p:spPr>
        <p:txBody>
          <a:bodyPr vert="horz" lIns="89748" tIns="44874" rIns="89748" bIns="4487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971" y="9431185"/>
            <a:ext cx="2889579" cy="497040"/>
          </a:xfrm>
          <a:prstGeom prst="rect">
            <a:avLst/>
          </a:prstGeom>
        </p:spPr>
        <p:txBody>
          <a:bodyPr vert="horz" lIns="89748" tIns="44874" rIns="89748" bIns="44874" rtlCol="0" anchor="b"/>
          <a:lstStyle>
            <a:lvl1pPr algn="r">
              <a:defRPr sz="1200"/>
            </a:lvl1pPr>
          </a:lstStyle>
          <a:p>
            <a:fld id="{EC1EE3BD-B870-453B-8BC9-7AD050314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1628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889938" cy="496411"/>
          </a:xfrm>
          <a:prstGeom prst="rect">
            <a:avLst/>
          </a:prstGeom>
        </p:spPr>
        <p:txBody>
          <a:bodyPr vert="horz" lIns="94829" tIns="47414" rIns="94829" bIns="4741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1"/>
            <a:ext cx="2889938" cy="496411"/>
          </a:xfrm>
          <a:prstGeom prst="rect">
            <a:avLst/>
          </a:prstGeom>
        </p:spPr>
        <p:txBody>
          <a:bodyPr vert="horz" lIns="94829" tIns="47414" rIns="94829" bIns="47414" rtlCol="0"/>
          <a:lstStyle>
            <a:lvl1pPr algn="r">
              <a:defRPr sz="1300"/>
            </a:lvl1pPr>
          </a:lstStyle>
          <a:p>
            <a:fld id="{1C15D2A3-FD34-47C6-8E7A-BA802A4573B2}" type="datetimeFigureOut">
              <a:rPr lang="en-US" smtClean="0"/>
              <a:pPr/>
              <a:t>4/13/2017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29" tIns="47414" rIns="94829" bIns="474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908"/>
            <a:ext cx="5335270" cy="4467701"/>
          </a:xfrm>
          <a:prstGeom prst="rect">
            <a:avLst/>
          </a:prstGeom>
        </p:spPr>
        <p:txBody>
          <a:bodyPr vert="horz" lIns="94829" tIns="47414" rIns="94829" bIns="4741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889938" cy="496411"/>
          </a:xfrm>
          <a:prstGeom prst="rect">
            <a:avLst/>
          </a:prstGeom>
        </p:spPr>
        <p:txBody>
          <a:bodyPr vert="horz" lIns="94829" tIns="47414" rIns="94829" bIns="4741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4829" tIns="47414" rIns="94829" bIns="47414" rtlCol="0" anchor="b"/>
          <a:lstStyle>
            <a:lvl1pPr algn="r">
              <a:defRPr sz="1300"/>
            </a:lvl1pPr>
          </a:lstStyle>
          <a:p>
            <a:fld id="{A9D07E1D-4B3E-4DFD-82C8-1EE3A4C7C6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652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F7E5C23B-B713-4208-9CAF-1784A814566C}" type="slidenum">
              <a:rPr lang="en-US" altLang="en-US" smtClean="0"/>
              <a:pPr/>
              <a:t>11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77696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07E1D-4B3E-4DFD-82C8-1EE3A4C7C6AE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47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4.xml"/><Relationship Id="rId4" Type="http://schemas.openxmlformats.org/officeDocument/2006/relationships/chart" Target="../charts/char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6.xml"/><Relationship Id="rId5" Type="http://schemas.openxmlformats.org/officeDocument/2006/relationships/chart" Target="../charts/chart25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7.xml"/><Relationship Id="rId13" Type="http://schemas.openxmlformats.org/officeDocument/2006/relationships/chart" Target="../charts/chart32.xml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12" Type="http://schemas.openxmlformats.org/officeDocument/2006/relationships/chart" Target="../charts/chart3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chart" Target="../charts/chart30.xml"/><Relationship Id="rId5" Type="http://schemas.openxmlformats.org/officeDocument/2006/relationships/image" Target="../media/image16.png"/><Relationship Id="rId10" Type="http://schemas.openxmlformats.org/officeDocument/2006/relationships/chart" Target="../charts/chart29.xml"/><Relationship Id="rId4" Type="http://schemas.openxmlformats.org/officeDocument/2006/relationships/image" Target="../media/image15.png"/><Relationship Id="rId9" Type="http://schemas.openxmlformats.org/officeDocument/2006/relationships/chart" Target="../charts/chart28.xml"/><Relationship Id="rId14" Type="http://schemas.openxmlformats.org/officeDocument/2006/relationships/chart" Target="../charts/chart3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5.xml"/><Relationship Id="rId3" Type="http://schemas.openxmlformats.org/officeDocument/2006/relationships/image" Target="../media/image20.png"/><Relationship Id="rId7" Type="http://schemas.openxmlformats.org/officeDocument/2006/relationships/chart" Target="../charts/chart34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chart" Target="../charts/chart3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1.xml"/><Relationship Id="rId5" Type="http://schemas.openxmlformats.org/officeDocument/2006/relationships/chart" Target="../charts/chart40.xml"/><Relationship Id="rId4" Type="http://schemas.openxmlformats.org/officeDocument/2006/relationships/chart" Target="../charts/chart3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chart" Target="../charts/char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2.xml"/><Relationship Id="rId5" Type="http://schemas.openxmlformats.org/officeDocument/2006/relationships/chart" Target="../charts/chart21.xml"/><Relationship Id="rId4" Type="http://schemas.openxmlformats.org/officeDocument/2006/relationships/chart" Target="../charts/char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9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13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11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МАКРО ЭДИЙН ЗАСГИЙН ҮЗҮҮЛЭЛТ</a:t>
            </a:r>
            <a:r>
              <a:rPr lang="mn-MN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</a:t>
            </a:r>
            <a:r>
              <a:rPr lang="mn-MN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Хэрэглээний үнийн индекс</a:t>
            </a:r>
            <a:endParaRPr lang="mn-MN" sz="2000" b="1" dirty="0">
              <a:solidFill>
                <a:schemeClr val="bg1"/>
              </a:solidFill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1055688" y="1143000"/>
            <a:ext cx="11112" cy="52578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3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771900"/>
            <a:ext cx="457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990600" y="3993413"/>
            <a:ext cx="75438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Chart 8"/>
          <p:cNvGraphicFramePr>
            <a:graphicFrameLocks/>
          </p:cNvGraphicFramePr>
          <p:nvPr>
            <p:extLst/>
          </p:nvPr>
        </p:nvGraphicFramePr>
        <p:xfrm>
          <a:off x="1137444" y="1001330"/>
          <a:ext cx="7168356" cy="2946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Rectangle 1"/>
          <p:cNvSpPr/>
          <p:nvPr/>
        </p:nvSpPr>
        <p:spPr>
          <a:xfrm>
            <a:off x="2209800" y="939694"/>
            <a:ext cx="4648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Arial Mon" panose="020B0500000000000000" pitchFamily="34" charset="0"/>
              </a:rPr>
              <a:t> </a:t>
            </a:r>
            <a:r>
              <a:rPr lang="mn-MN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Хэрэглээний үнийн индекс  /өмнөх оны 12 сар</a:t>
            </a:r>
            <a:r>
              <a:rPr lang="en-US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=100%/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/>
          </p:nvPr>
        </p:nvGraphicFramePr>
        <p:xfrm>
          <a:off x="1512888" y="4116299"/>
          <a:ext cx="7021511" cy="2284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54458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7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363" y="4056063"/>
            <a:ext cx="473075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МАКРО ЭДИЙН ЗАСГИЙН ҮЗҮҮЛЭЛТ </a:t>
            </a: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-</a:t>
            </a:r>
            <a:endParaRPr lang="mn-MN" sz="2000" b="1" dirty="0">
              <a:solidFill>
                <a:schemeClr val="bg1"/>
              </a:solidFill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838200" y="4267200"/>
            <a:ext cx="80772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6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4914900" y="4267200"/>
            <a:ext cx="0" cy="21336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838200" y="914400"/>
          <a:ext cx="7543799" cy="3215640"/>
        </p:xfrm>
        <a:graphic>
          <a:graphicData uri="http://schemas.openxmlformats.org/drawingml/2006/table">
            <a:tbl>
              <a:tblPr/>
              <a:tblGrid>
                <a:gridCol w="1276773"/>
                <a:gridCol w="1050569"/>
                <a:gridCol w="153247"/>
                <a:gridCol w="820253"/>
                <a:gridCol w="82521"/>
                <a:gridCol w="986998"/>
                <a:gridCol w="1203816"/>
                <a:gridCol w="765807"/>
                <a:gridCol w="240777"/>
                <a:gridCol w="963038"/>
              </a:tblGrid>
              <a:tr h="358880">
                <a:tc gridSpan="10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 Mon" panose="020B0500000000000000" pitchFamily="34" charset="0"/>
                        </a:rPr>
                        <a:t>               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 Mon" panose="020B0500000000000000" pitchFamily="34" charset="0"/>
                        </a:rPr>
                        <a:t>                      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 Mon" panose="020B0500000000000000" pitchFamily="34" charset="0"/>
                        </a:rPr>
                        <a:t>ÇÝÝË, ÕÀÄÃÀËÀÌÆÈÉÍ ¯ËÄÝÃÄÝË.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Arial Mon" panose="020B0500000000000000" pitchFamily="34" charset="0"/>
                        </a:rPr>
                        <a:t>áàíêóóäààð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 Mon" panose="020B0500000000000000" pitchFamily="34" charset="0"/>
                        </a:rPr>
                        <a:t>,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Arial Mon" panose="020B0500000000000000" pitchFamily="34" charset="0"/>
                        </a:rPr>
                        <a:t>ñàðûí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 Mon" panose="020B0500000000000000" pitchFamily="34" charset="0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Arial Mon" panose="020B0500000000000000" pitchFamily="34" charset="0"/>
                        </a:rPr>
                        <a:t>ýöýñò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 Mon" panose="020B0500000000000000" pitchFamily="34" charset="0"/>
                        </a:rPr>
                        <a:t>,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Arial Mon" panose="020B0500000000000000" pitchFamily="34" charset="0"/>
                        </a:rPr>
                        <a:t>ñàÿ.òºã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 Mon" panose="020B0500000000000000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450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7219">
                <a:tc rowSpan="2"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Банк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Зээлийн өрийн үлдэгдэл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Хадгаламжийн</a:t>
                      </a:r>
                      <a:r>
                        <a:rPr lang="mn-MN" sz="12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үлдэгдэл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43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</a:t>
                      </a:r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.XII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</a:t>
                      </a:r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.III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</a:t>
                      </a:r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.III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</a:t>
                      </a:r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.XII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</a:t>
                      </a:r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.III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</a:t>
                      </a:r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.III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5923C"/>
                    </a:solidFill>
                  </a:tcPr>
                </a:tc>
              </a:tr>
              <a:tr h="29142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 Mon" panose="020B0500000000000000" pitchFamily="34" charset="0"/>
                        </a:rPr>
                        <a:t>ÕÀÀÍ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63 903.6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58 628.9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66 808.6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26 971.9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15 948.7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23 421.7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 Mon" panose="020B0500000000000000" pitchFamily="34" charset="0"/>
                        </a:rPr>
                        <a:t>ÕÀÑ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4 607.2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4 661.0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4 680.4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4 655.7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4 097.7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4 964.2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Голомт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4 167.5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4 324.8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4 542.7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1 840.2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1 207.0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2 108.2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Төрийн банк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26 146.9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25 532.1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25 959.4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13 363.7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13 638.4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14 135.1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Капитал банк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561.5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958.6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indent="-457200" algn="r" fontAlgn="ctr"/>
                      <a:endParaRPr lang="mn-MN" sz="1200" b="1" i="0" u="none" strike="noStrike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493.8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267.0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121.2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en-US" sz="1200" b="0" i="0" u="none" strike="noStrike" kern="1200" dirty="0" smtClean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273.9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Дүн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             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99 386.7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94 105.4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102 484.9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47 098.5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35 013.0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44 903.1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/>
          </p:nvPr>
        </p:nvGraphicFramePr>
        <p:xfrm>
          <a:off x="838200" y="4325869"/>
          <a:ext cx="4000500" cy="2076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/>
          </p:nvPr>
        </p:nvGraphicFramePr>
        <p:xfrm>
          <a:off x="4911634" y="4325869"/>
          <a:ext cx="3470365" cy="1998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30751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001000" cy="40005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 – Хөдөө аж ахуй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267676" y="1135063"/>
            <a:ext cx="2" cy="2767199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6242" y="3951175"/>
            <a:ext cx="1256546" cy="12500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4886" y="3962504"/>
            <a:ext cx="1225402" cy="12193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9278" y="3957072"/>
            <a:ext cx="1182086" cy="12247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635" y="3957072"/>
            <a:ext cx="1225402" cy="121930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92107" y="3958815"/>
            <a:ext cx="1225402" cy="1213209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 flipH="1" flipV="1">
            <a:off x="4267678" y="3902262"/>
            <a:ext cx="4419598" cy="3629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449" name="Picture 2" descr="\\exchange_server\MCCT\PUBLIC\Tserendejid\Information icon\1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341" y="3635353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1" name="Chart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116853"/>
              </p:ext>
            </p:extLst>
          </p:nvPr>
        </p:nvGraphicFramePr>
        <p:xfrm>
          <a:off x="732455" y="1105552"/>
          <a:ext cx="3429623" cy="5371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2" name="Char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0243715"/>
              </p:ext>
            </p:extLst>
          </p:nvPr>
        </p:nvGraphicFramePr>
        <p:xfrm>
          <a:off x="4367075" y="1101149"/>
          <a:ext cx="4450434" cy="25342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23" name="Chart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2687362"/>
              </p:ext>
            </p:extLst>
          </p:nvPr>
        </p:nvGraphicFramePr>
        <p:xfrm>
          <a:off x="2772563" y="5073193"/>
          <a:ext cx="1789498" cy="1670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24" name="Chart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3741099"/>
              </p:ext>
            </p:extLst>
          </p:nvPr>
        </p:nvGraphicFramePr>
        <p:xfrm>
          <a:off x="3943650" y="5055383"/>
          <a:ext cx="1739302" cy="1782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25" name="Chart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7007656"/>
              </p:ext>
            </p:extLst>
          </p:nvPr>
        </p:nvGraphicFramePr>
        <p:xfrm>
          <a:off x="5137503" y="5095774"/>
          <a:ext cx="1605635" cy="1550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26" name="Chart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3161426"/>
              </p:ext>
            </p:extLst>
          </p:nvPr>
        </p:nvGraphicFramePr>
        <p:xfrm>
          <a:off x="6267981" y="5052402"/>
          <a:ext cx="1644729" cy="1691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33" name="Chart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1841788"/>
              </p:ext>
            </p:extLst>
          </p:nvPr>
        </p:nvGraphicFramePr>
        <p:xfrm>
          <a:off x="7408587" y="5073193"/>
          <a:ext cx="1638300" cy="1595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</p:spTree>
    <p:extLst>
      <p:ext uri="{BB962C8B-B14F-4D97-AF65-F5344CB8AC3E}">
        <p14:creationId xmlns:p14="http://schemas.microsoft.com/office/powerpoint/2010/main" val="8670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685800" y="525463"/>
            <a:ext cx="8001000" cy="40005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 – Хөдөө аж ахуй</a:t>
            </a:r>
          </a:p>
        </p:txBody>
      </p:sp>
      <p:pic>
        <p:nvPicPr>
          <p:cNvPr id="10" name="Picture 9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/>
          <a:stretch/>
        </p:blipFill>
        <p:spPr bwMode="auto">
          <a:xfrm>
            <a:off x="4162072" y="4181065"/>
            <a:ext cx="806280" cy="11529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471" y="4834977"/>
            <a:ext cx="817450" cy="12610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5" t="4889" b="1327"/>
          <a:stretch/>
        </p:blipFill>
        <p:spPr bwMode="auto">
          <a:xfrm>
            <a:off x="5998249" y="4181065"/>
            <a:ext cx="775311" cy="11405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8" t="13339" r="14085"/>
          <a:stretch/>
        </p:blipFill>
        <p:spPr bwMode="auto">
          <a:xfrm>
            <a:off x="6921998" y="4834977"/>
            <a:ext cx="756969" cy="12610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18" name="Straight Connector 17"/>
          <p:cNvCxnSpPr/>
          <p:nvPr/>
        </p:nvCxnSpPr>
        <p:spPr>
          <a:xfrm>
            <a:off x="3978304" y="1204983"/>
            <a:ext cx="2" cy="5424417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257" y="4181065"/>
            <a:ext cx="863543" cy="12892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2239459"/>
              </p:ext>
            </p:extLst>
          </p:nvPr>
        </p:nvGraphicFramePr>
        <p:xfrm>
          <a:off x="737013" y="1204983"/>
          <a:ext cx="3057525" cy="5424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9497745"/>
              </p:ext>
            </p:extLst>
          </p:nvPr>
        </p:nvGraphicFramePr>
        <p:xfrm>
          <a:off x="4085872" y="1216899"/>
          <a:ext cx="4600928" cy="2705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19" name="Picture 2" descr="\\exchange_server\MCCT\PUBLIC\Tserendejid\Information icon\1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007" y="1077958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715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685800" y="525463"/>
            <a:ext cx="8009511" cy="40005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 – Хөдөө аж ахуй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978304" y="1204983"/>
            <a:ext cx="2" cy="5424417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4210307" y="3829635"/>
            <a:ext cx="4419598" cy="3629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2091130"/>
              </p:ext>
            </p:extLst>
          </p:nvPr>
        </p:nvGraphicFramePr>
        <p:xfrm>
          <a:off x="685800" y="1204983"/>
          <a:ext cx="3194479" cy="542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8410752"/>
              </p:ext>
            </p:extLst>
          </p:nvPr>
        </p:nvGraphicFramePr>
        <p:xfrm>
          <a:off x="4090202" y="1204983"/>
          <a:ext cx="4572000" cy="2518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212680"/>
              </p:ext>
            </p:extLst>
          </p:nvPr>
        </p:nvGraphicFramePr>
        <p:xfrm>
          <a:off x="4067215" y="3939697"/>
          <a:ext cx="4628096" cy="2689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Picture 2" descr="\\exchange_server\MCCT\PUBLIC\Tserendejid\Information icon\1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412" y="3590150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61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Аж үйлдвэр</a:t>
            </a:r>
          </a:p>
        </p:txBody>
      </p:sp>
      <p:pic>
        <p:nvPicPr>
          <p:cNvPr id="5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8496300" y="1714500"/>
            <a:ext cx="190500" cy="22860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lIns="27432" tIns="22860" rIns="0" bIns="0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 sz="1000"/>
            </a:pPr>
            <a:r>
              <a:rPr lang="mn-MN" sz="1300" b="1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5800" y="525463"/>
            <a:ext cx="8458200" cy="369332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</a:t>
            </a:r>
            <a:r>
              <a:rPr lang="en-US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</a:t>
            </a:r>
            <a:r>
              <a:rPr lang="mn-MN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Аж үйлдвэр</a:t>
            </a: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2636838" y="947738"/>
            <a:ext cx="457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200" b="1" dirty="0" smtClean="0">
                <a:latin typeface="Arial" charset="0"/>
              </a:rPr>
              <a:t>АЖ ҮЙЛДВЭРИЙН САЛБАРЫН НИЙТ </a:t>
            </a:r>
            <a:r>
              <a:rPr lang="mn-MN" altLang="en-US" sz="1200" b="1" dirty="0" smtClean="0">
                <a:latin typeface="Arial" charset="0"/>
              </a:rPr>
              <a:t>БҮТЭЭГДЭХҮҮН, </a:t>
            </a:r>
            <a:endParaRPr lang="en-US" altLang="en-US" sz="1200" b="1" dirty="0">
              <a:latin typeface="Arial" charset="0"/>
            </a:endParaRPr>
          </a:p>
          <a:p>
            <a:pPr algn="ctr"/>
            <a:r>
              <a:rPr lang="mn-MN" altLang="en-US" sz="1200" b="1" dirty="0" smtClean="0">
                <a:latin typeface="Arial" charset="0"/>
              </a:rPr>
              <a:t>20</a:t>
            </a:r>
            <a:r>
              <a:rPr lang="en-US" altLang="en-US" sz="1200" b="1" dirty="0" smtClean="0">
                <a:latin typeface="Arial" charset="0"/>
              </a:rPr>
              <a:t>10</a:t>
            </a:r>
            <a:r>
              <a:rPr lang="mn-MN" altLang="en-US" sz="1200" b="1" dirty="0" smtClean="0">
                <a:latin typeface="Arial" charset="0"/>
              </a:rPr>
              <a:t> </a:t>
            </a:r>
            <a:r>
              <a:rPr lang="mn-MN" altLang="en-US" sz="1200" b="1" dirty="0">
                <a:latin typeface="Arial" charset="0"/>
              </a:rPr>
              <a:t>оны зэрэгцүүлэх үнээр</a:t>
            </a:r>
            <a:r>
              <a:rPr lang="en-US" altLang="en-US" sz="1200" b="1" dirty="0">
                <a:latin typeface="Arial" charset="0"/>
              </a:rPr>
              <a:t>, </a:t>
            </a:r>
            <a:r>
              <a:rPr lang="mn-MN" altLang="en-US" sz="1200" b="1" dirty="0" smtClean="0">
                <a:latin typeface="Arial" charset="0"/>
              </a:rPr>
              <a:t>сая </a:t>
            </a:r>
            <a:r>
              <a:rPr lang="mn-MN" altLang="en-US" sz="1200" b="1" dirty="0">
                <a:latin typeface="Arial" charset="0"/>
              </a:rPr>
              <a:t>төг</a:t>
            </a:r>
            <a:endParaRPr lang="en-US" altLang="en-US" sz="1200" dirty="0">
              <a:latin typeface="Arial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90600" y="3810000"/>
            <a:ext cx="73914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1295400" y="1447800"/>
          <a:ext cx="7467600" cy="2070442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3657801"/>
                <a:gridCol w="1371399"/>
                <a:gridCol w="1295400"/>
                <a:gridCol w="1143000"/>
              </a:tblGrid>
              <a:tr h="37982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mn-MN" sz="1200" b="1" u="none" strike="noStrike" dirty="0">
                          <a:latin typeface="Arial" pitchFamily="34" charset="0"/>
                          <a:cs typeface="Arial" pitchFamily="34" charset="0"/>
                        </a:rPr>
                        <a:t>Аж үйлдвэрийн салбар</a:t>
                      </a:r>
                      <a:endParaRPr lang="mn-MN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2016</a:t>
                      </a:r>
                      <a:endParaRPr lang="en-US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2017</a:t>
                      </a:r>
                    </a:p>
                  </a:txBody>
                  <a:tcPr marL="9526" marR="9526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sng" strike="noStrike" dirty="0" smtClean="0">
                          <a:latin typeface="Arial" pitchFamily="34" charset="0"/>
                          <a:cs typeface="Arial" pitchFamily="34" charset="0"/>
                        </a:rPr>
                        <a:t>2017</a:t>
                      </a:r>
                      <a:endParaRPr lang="en-US" sz="1200" b="1" i="0" u="sng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>
                    <a:solidFill>
                      <a:schemeClr val="accent3"/>
                    </a:solidFill>
                  </a:tcPr>
                </a:tc>
              </a:tr>
              <a:tr h="3798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2016</a:t>
                      </a:r>
                      <a:endParaRPr lang="en-US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>
                    <a:solidFill>
                      <a:schemeClr val="accent3"/>
                    </a:solidFill>
                  </a:tcPr>
                </a:tc>
              </a:tr>
              <a:tr h="211015"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Нийт дүн</a:t>
                      </a:r>
                      <a:endParaRPr lang="mn-MN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9 790.2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11 224.0</a:t>
                      </a: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114.6</a:t>
                      </a:r>
                    </a:p>
                  </a:txBody>
                  <a:tcPr marL="9525" marR="9525" marT="9525" marB="0" anchor="b"/>
                </a:tc>
              </a:tr>
              <a:tr h="358726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Уул уурхай, олборлох аж үйлдвэр</a:t>
                      </a:r>
                      <a:endParaRPr lang="mn-MN" sz="1200" b="0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8 468.4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9 940.6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117.4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79363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Боловсруулах аж үйлдвэр</a:t>
                      </a:r>
                      <a:endParaRPr lang="mn-MN" sz="1200" b="0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265.5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148.8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56.0</a:t>
                      </a:r>
                    </a:p>
                  </a:txBody>
                  <a:tcPr marL="9525" marR="9525" marT="9525" marB="0" anchor="b"/>
                </a:tc>
              </a:tr>
              <a:tr h="54864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Цахилгаан, дулааны эрчим хүч үйлдвэрлэл, усан хангамж</a:t>
                      </a:r>
                      <a:endParaRPr lang="mn-MN" sz="1200" b="0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1 056.4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1 099.1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104.0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Text Box 1"/>
          <p:cNvSpPr txBox="1">
            <a:spLocks noChangeArrowheads="1"/>
          </p:cNvSpPr>
          <p:nvPr/>
        </p:nvSpPr>
        <p:spPr bwMode="auto">
          <a:xfrm>
            <a:off x="8382000" y="1676400"/>
            <a:ext cx="190500" cy="22860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lIns="27432" tIns="22860" rIns="0" bIns="0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 sz="1000"/>
            </a:pPr>
            <a:r>
              <a:rPr lang="mn-MN" sz="1300" b="1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1055688" y="1066800"/>
            <a:ext cx="11112" cy="52578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2438400" y="3810000"/>
            <a:ext cx="55626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1200" b="1" dirty="0" smtClean="0">
                <a:latin typeface="Arial" charset="0"/>
              </a:rPr>
              <a:t>АЖ ҮЙЛДВЭРИЙН </a:t>
            </a:r>
            <a:r>
              <a:rPr lang="mn-MN" altLang="en-US" sz="1200" b="1" dirty="0" smtClean="0">
                <a:latin typeface="Arial" charset="0"/>
              </a:rPr>
              <a:t>БОРЛУУЛСАН БҮТЭЭГДЭХҮҮН, оны үнээр</a:t>
            </a:r>
            <a:r>
              <a:rPr lang="en-US" altLang="en-US" sz="1200" b="1" dirty="0" smtClean="0">
                <a:latin typeface="Arial" charset="0"/>
              </a:rPr>
              <a:t>, </a:t>
            </a:r>
            <a:r>
              <a:rPr lang="mn-MN" altLang="en-US" sz="1200" b="1" dirty="0" smtClean="0">
                <a:latin typeface="Arial" charset="0"/>
              </a:rPr>
              <a:t>сая төг</a:t>
            </a:r>
            <a:endParaRPr lang="en-US" altLang="en-US" sz="1200" dirty="0">
              <a:latin typeface="Arial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0769255"/>
              </p:ext>
            </p:extLst>
          </p:nvPr>
        </p:nvGraphicFramePr>
        <p:xfrm>
          <a:off x="1295400" y="4191000"/>
          <a:ext cx="7467600" cy="1845484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3657801"/>
                <a:gridCol w="1523799"/>
                <a:gridCol w="1219200"/>
                <a:gridCol w="1066800"/>
              </a:tblGrid>
              <a:tr h="33281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mn-MN" sz="1200" b="1" u="none" strike="noStrike" dirty="0">
                          <a:latin typeface="Arial" pitchFamily="34" charset="0"/>
                          <a:cs typeface="Arial" pitchFamily="34" charset="0"/>
                        </a:rPr>
                        <a:t>Аж үйлдвэрийн салбар</a:t>
                      </a:r>
                      <a:endParaRPr lang="mn-MN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2016</a:t>
                      </a:r>
                      <a:endParaRPr lang="en-US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2017</a:t>
                      </a:r>
                      <a:endParaRPr lang="en-US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sng" strike="noStrike" dirty="0" smtClean="0">
                          <a:latin typeface="Arial" pitchFamily="34" charset="0"/>
                          <a:cs typeface="Arial" pitchFamily="34" charset="0"/>
                        </a:rPr>
                        <a:t>2017</a:t>
                      </a:r>
                      <a:endParaRPr lang="en-US" sz="1200" b="1" i="0" u="sng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>
                    <a:solidFill>
                      <a:schemeClr val="accent3"/>
                    </a:solidFill>
                  </a:tcPr>
                </a:tc>
              </a:tr>
              <a:tr h="3328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2016</a:t>
                      </a:r>
                      <a:endParaRPr lang="en-US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>
                    <a:solidFill>
                      <a:schemeClr val="accent3"/>
                    </a:solidFill>
                  </a:tcPr>
                </a:tc>
              </a:tr>
              <a:tr h="184896"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Нийт дүн</a:t>
                      </a:r>
                      <a:endParaRPr lang="mn-MN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25 134.1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54 373.0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216.3</a:t>
                      </a:r>
                    </a:p>
                  </a:txBody>
                  <a:tcPr marL="9525" marR="9525" marT="9525" marB="0" anchor="b"/>
                </a:tc>
              </a:tr>
              <a:tr h="314322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Уул уурхай, олборлох аж үйлдвэр</a:t>
                      </a:r>
                      <a:endParaRPr lang="mn-MN" sz="1200" b="0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21 364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50 412.5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236.0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8323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Боловсруулах аж үйлдвэр</a:t>
                      </a:r>
                      <a:endParaRPr lang="mn-MN" sz="1200" b="0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335.5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287.1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85.6</a:t>
                      </a:r>
                    </a:p>
                  </a:txBody>
                  <a:tcPr marL="9525" marR="9525" marT="9525" marB="0" anchor="b"/>
                </a:tc>
              </a:tr>
              <a:tr h="480728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Цахилгаан, дулааны эрчим хүч үйлдвэрлэл, усан хангамж</a:t>
                      </a:r>
                      <a:endParaRPr lang="mn-MN" sz="1200" b="0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3 434.6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3 673.4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107.0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" name="Text Box 1"/>
          <p:cNvSpPr txBox="1">
            <a:spLocks noChangeArrowheads="1"/>
          </p:cNvSpPr>
          <p:nvPr/>
        </p:nvSpPr>
        <p:spPr bwMode="auto">
          <a:xfrm>
            <a:off x="8420100" y="4419600"/>
            <a:ext cx="190500" cy="22860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lIns="27432" tIns="22860" rIns="0" bIns="0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 sz="1000"/>
            </a:pPr>
            <a:r>
              <a:rPr lang="mn-MN" sz="1300" b="1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34730122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685800" y="525463"/>
            <a:ext cx="8017283" cy="40005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rgbClr val="F79646">
                  <a:lumMod val="50000"/>
                </a:srgbClr>
              </a:buClr>
              <a:buSzPct val="80000"/>
              <a:defRPr/>
            </a:pPr>
            <a:r>
              <a:rPr lang="mn-MN" sz="2000" b="1" dirty="0">
                <a:solidFill>
                  <a:prstClr val="whit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 – </a:t>
            </a:r>
            <a:r>
              <a:rPr lang="mn-MN" sz="2000" b="1" dirty="0" smtClean="0">
                <a:solidFill>
                  <a:prstClr val="whit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Тээвэр, барилга </a:t>
            </a:r>
            <a:endParaRPr lang="mn-MN" sz="2000" b="1" dirty="0">
              <a:solidFill>
                <a:prstClr val="white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724400" y="533400"/>
            <a:ext cx="0" cy="3086965"/>
          </a:xfrm>
          <a:prstGeom prst="line">
            <a:avLst/>
          </a:prstGeom>
          <a:ln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45717" y="3642404"/>
            <a:ext cx="8048898" cy="28293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295400" y="925513"/>
            <a:ext cx="304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Тээврээр зорчигчид, </a:t>
            </a:r>
            <a:r>
              <a:rPr lang="mn-MN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тээсэн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95455" y="925512"/>
            <a:ext cx="304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Зорчигч эргэлт, ачаа </a:t>
            </a:r>
            <a:r>
              <a:rPr lang="mn-MN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эргэлт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\\KHAD\Users\Public\MCCT_Medeelel_Alban_toot_2013.12.13\Information logo\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084" y="3400088"/>
            <a:ext cx="484632" cy="48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828800" y="3867090"/>
            <a:ext cx="548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Холбооны салбарын үзүүлэлтүүд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/>
          </p:nvPr>
        </p:nvGraphicFramePr>
        <p:xfrm>
          <a:off x="654185" y="1443614"/>
          <a:ext cx="3733800" cy="2012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hart 15"/>
          <p:cNvGraphicFramePr>
            <a:graphicFrameLocks/>
          </p:cNvGraphicFramePr>
          <p:nvPr>
            <p:extLst/>
          </p:nvPr>
        </p:nvGraphicFramePr>
        <p:xfrm>
          <a:off x="4940943" y="1297270"/>
          <a:ext cx="3762140" cy="2338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9042301"/>
              </p:ext>
            </p:extLst>
          </p:nvPr>
        </p:nvGraphicFramePr>
        <p:xfrm>
          <a:off x="745717" y="4267200"/>
          <a:ext cx="7788683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50965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5"/>
            <a:ext cx="9144000" cy="685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72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703263" y="533400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 – Эрүүл мэнд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1066800" y="3941763"/>
            <a:ext cx="7696200" cy="20637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24400" y="1219200"/>
            <a:ext cx="19050" cy="2819400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657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" name="Chart 14"/>
          <p:cNvGraphicFramePr/>
          <p:nvPr/>
        </p:nvGraphicFramePr>
        <p:xfrm>
          <a:off x="914400" y="1219200"/>
          <a:ext cx="3657600" cy="2609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hart 15"/>
          <p:cNvGraphicFramePr/>
          <p:nvPr/>
        </p:nvGraphicFramePr>
        <p:xfrm>
          <a:off x="4876800" y="1295400"/>
          <a:ext cx="40386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Chart 16"/>
          <p:cNvGraphicFramePr/>
          <p:nvPr/>
        </p:nvGraphicFramePr>
        <p:xfrm>
          <a:off x="914400" y="4267200"/>
          <a:ext cx="78486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81046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 - Хөдөлмөр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295400" y="4114800"/>
            <a:ext cx="6858000" cy="0"/>
          </a:xfrm>
          <a:prstGeom prst="line">
            <a:avLst/>
          </a:prstGeom>
          <a:ln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953000" y="990600"/>
            <a:ext cx="0" cy="3048000"/>
          </a:xfrm>
          <a:prstGeom prst="line">
            <a:avLst/>
          </a:prstGeom>
          <a:ln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5" name="Rectangle 9"/>
          <p:cNvSpPr>
            <a:spLocks noChangeArrowheads="1"/>
          </p:cNvSpPr>
          <p:nvPr/>
        </p:nvSpPr>
        <p:spPr bwMode="auto">
          <a:xfrm>
            <a:off x="723900" y="990600"/>
            <a:ext cx="4076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mn-MN" altLang="en-US" sz="1200" b="1" dirty="0">
                <a:latin typeface="Arial" charset="0"/>
                <a:cs typeface="Tahoma" pitchFamily="34" charset="0"/>
              </a:rPr>
              <a:t>Хөдөлмөрийн хэлтэст шинээр бүртгүүлсэн болон ажилд зуучлагдан орсон иргэд</a:t>
            </a:r>
            <a:r>
              <a:rPr lang="en-US" altLang="en-US" sz="1200" b="1" dirty="0">
                <a:latin typeface="Arial" charset="0"/>
                <a:cs typeface="Tahoma" pitchFamily="34" charset="0"/>
              </a:rPr>
              <a:t>,</a:t>
            </a:r>
            <a:r>
              <a:rPr lang="mn-MN" altLang="en-US" sz="1200" b="1" dirty="0">
                <a:latin typeface="Arial" charset="0"/>
                <a:cs typeface="Tahoma" pitchFamily="34" charset="0"/>
              </a:rPr>
              <a:t> жил бүрийн</a:t>
            </a:r>
            <a:r>
              <a:rPr lang="en-US" altLang="en-US" sz="1200" b="1" dirty="0">
                <a:latin typeface="Arial" charset="0"/>
                <a:cs typeface="Tahoma" pitchFamily="34" charset="0"/>
              </a:rPr>
              <a:t> </a:t>
            </a:r>
            <a:r>
              <a:rPr lang="mn-MN" altLang="en-US" sz="1200" b="1" dirty="0">
                <a:latin typeface="Arial" charset="0"/>
                <a:cs typeface="Tahoma" pitchFamily="34" charset="0"/>
              </a:rPr>
              <a:t>             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эхний </a:t>
            </a:r>
            <a:r>
              <a:rPr lang="en-US" altLang="en-US" sz="1200" b="1" dirty="0" smtClean="0">
                <a:latin typeface="Arial" charset="0"/>
                <a:cs typeface="Tahoma" pitchFamily="34" charset="0"/>
              </a:rPr>
              <a:t>3 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сарын байдлаар</a:t>
            </a:r>
            <a:endParaRPr lang="en-US" altLang="en-US" sz="1200" b="1" dirty="0">
              <a:latin typeface="Arial" charset="0"/>
              <a:cs typeface="Tahoma" pitchFamily="34" charset="0"/>
            </a:endParaRPr>
          </a:p>
        </p:txBody>
      </p:sp>
      <p:sp>
        <p:nvSpPr>
          <p:cNvPr id="5126" name="Rectangle 10"/>
          <p:cNvSpPr>
            <a:spLocks noChangeArrowheads="1"/>
          </p:cNvSpPr>
          <p:nvPr/>
        </p:nvSpPr>
        <p:spPr bwMode="auto">
          <a:xfrm>
            <a:off x="4933950" y="990600"/>
            <a:ext cx="4191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mn-MN" altLang="en-US" sz="1200" b="1" dirty="0">
                <a:latin typeface="Arial" charset="0"/>
                <a:cs typeface="Tahoma" pitchFamily="34" charset="0"/>
              </a:rPr>
              <a:t>Бүртгэлтэй ажилгүй иргэд</a:t>
            </a:r>
            <a:r>
              <a:rPr lang="en-US" altLang="en-US" sz="1200" b="1" dirty="0">
                <a:latin typeface="Arial" charset="0"/>
                <a:cs typeface="Tahoma" pitchFamily="34" charset="0"/>
              </a:rPr>
              <a:t>,</a:t>
            </a:r>
            <a:r>
              <a:rPr lang="mn-MN" altLang="en-US" sz="1200" b="1" dirty="0">
                <a:latin typeface="Arial" charset="0"/>
                <a:cs typeface="Tahoma" pitchFamily="34" charset="0"/>
              </a:rPr>
              <a:t> боловсролын 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түвшингээр</a:t>
            </a:r>
            <a:r>
              <a:rPr lang="en-US" altLang="en-US" sz="1200" b="1" dirty="0">
                <a:latin typeface="Arial" charset="0"/>
                <a:cs typeface="Tahoma" pitchFamily="34" charset="0"/>
              </a:rPr>
              <a:t>,</a:t>
            </a:r>
            <a:r>
              <a:rPr lang="mn-MN" altLang="en-US" sz="1200" b="1" dirty="0">
                <a:latin typeface="Arial" charset="0"/>
                <a:cs typeface="Tahoma" pitchFamily="34" charset="0"/>
              </a:rPr>
              <a:t> 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201</a:t>
            </a:r>
            <a:r>
              <a:rPr lang="en-US" altLang="en-US" sz="1200" b="1" dirty="0" smtClean="0">
                <a:latin typeface="Arial" charset="0"/>
                <a:cs typeface="Tahoma" pitchFamily="34" charset="0"/>
              </a:rPr>
              <a:t>7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 оны</a:t>
            </a:r>
            <a:r>
              <a:rPr lang="en-US" altLang="en-US" sz="1200" b="1" dirty="0" smtClean="0">
                <a:latin typeface="Arial" charset="0"/>
                <a:cs typeface="Tahoma" pitchFamily="34" charset="0"/>
              </a:rPr>
              <a:t> 3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 дугаар сарын </a:t>
            </a:r>
            <a:r>
              <a:rPr lang="mn-MN" altLang="en-US" sz="1200" b="1" dirty="0">
                <a:latin typeface="Arial" charset="0"/>
                <a:cs typeface="Tahoma" pitchFamily="34" charset="0"/>
              </a:rPr>
              <a:t>эцэст</a:t>
            </a:r>
            <a:endParaRPr lang="en-US" altLang="en-US" sz="1200" b="1" dirty="0">
              <a:latin typeface="Arial" charset="0"/>
              <a:cs typeface="Tahoma" pitchFamily="34" charset="0"/>
            </a:endParaRPr>
          </a:p>
        </p:txBody>
      </p:sp>
      <p:pic>
        <p:nvPicPr>
          <p:cNvPr id="5128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8862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4591982"/>
              </p:ext>
            </p:extLst>
          </p:nvPr>
        </p:nvGraphicFramePr>
        <p:xfrm>
          <a:off x="703263" y="1636713"/>
          <a:ext cx="4152901" cy="2238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5612576"/>
              </p:ext>
            </p:extLst>
          </p:nvPr>
        </p:nvGraphicFramePr>
        <p:xfrm>
          <a:off x="5049836" y="1458913"/>
          <a:ext cx="3941764" cy="2427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1071962"/>
              </p:ext>
            </p:extLst>
          </p:nvPr>
        </p:nvGraphicFramePr>
        <p:xfrm>
          <a:off x="732366" y="4317999"/>
          <a:ext cx="8106833" cy="2326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35167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8077200" cy="40011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ХҮН АМ, НИЙГМИЙН ҮЗҮҮЛЭЛТ – Нийгмийн даатгал, халамж</a:t>
            </a:r>
          </a:p>
        </p:txBody>
      </p:sp>
      <p:pic>
        <p:nvPicPr>
          <p:cNvPr id="5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990600" y="3993413"/>
            <a:ext cx="75438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 flipV="1">
            <a:off x="990600" y="1162110"/>
            <a:ext cx="1" cy="531489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10000"/>
            <a:ext cx="455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" name="Chart 14"/>
          <p:cNvGraphicFramePr>
            <a:graphicFrameLocks/>
          </p:cNvGraphicFramePr>
          <p:nvPr>
            <p:extLst/>
          </p:nvPr>
        </p:nvGraphicFramePr>
        <p:xfrm>
          <a:off x="1219200" y="1116923"/>
          <a:ext cx="7239000" cy="27692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hart 15"/>
          <p:cNvGraphicFramePr>
            <a:graphicFrameLocks/>
          </p:cNvGraphicFramePr>
          <p:nvPr>
            <p:extLst/>
          </p:nvPr>
        </p:nvGraphicFramePr>
        <p:xfrm>
          <a:off x="1066006" y="4069613"/>
          <a:ext cx="7468394" cy="2464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94476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49218"/>
            <a:ext cx="7959072" cy="40005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</a:t>
            </a:r>
            <a:r>
              <a:rPr lang="mn-MN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Соёл, урлаг </a:t>
            </a:r>
            <a:endParaRPr lang="mn-MN" sz="20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914400" y="4267200"/>
            <a:ext cx="7620000" cy="11113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698308" y="1061280"/>
            <a:ext cx="9773" cy="3217033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7924800" y="6164263"/>
            <a:ext cx="6858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6515485"/>
              </p:ext>
            </p:extLst>
          </p:nvPr>
        </p:nvGraphicFramePr>
        <p:xfrm>
          <a:off x="806824" y="1627719"/>
          <a:ext cx="3632610" cy="2342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762000" y="1066800"/>
            <a:ext cx="367255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mn-MN" altLang="en-US" sz="1200" b="1" dirty="0" smtClean="0">
                <a:latin typeface="Arial" charset="0"/>
                <a:cs typeface="Tahoma" pitchFamily="34" charset="0"/>
              </a:rPr>
              <a:t>Урлагын байгууллагын үндсэн үзүүлэлтүүд</a:t>
            </a:r>
            <a:endParaRPr lang="en-US" altLang="en-US" sz="1200" b="1" dirty="0">
              <a:latin typeface="Arial" charset="0"/>
              <a:cs typeface="Tahoma" pitchFamily="34" charset="0"/>
            </a:endParaRPr>
          </a:p>
        </p:txBody>
      </p:sp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5035196" y="1094692"/>
            <a:ext cx="36369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mn-MN" altLang="en-US" sz="1200" b="1" dirty="0" smtClean="0">
                <a:latin typeface="Arial" charset="0"/>
                <a:cs typeface="Tahoma" pitchFamily="34" charset="0"/>
              </a:rPr>
              <a:t>Музейн үндсэн үзүүлэлтүүд</a:t>
            </a:r>
            <a:endParaRPr lang="en-US" altLang="en-US" sz="1200" b="1" dirty="0">
              <a:latin typeface="Arial" charset="0"/>
              <a:cs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4552" y="4003993"/>
            <a:ext cx="607278" cy="548640"/>
          </a:xfrm>
          <a:prstGeom prst="rect">
            <a:avLst/>
          </a:prstGeom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524000" y="4390325"/>
            <a:ext cx="67520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endParaRPr lang="en-US" altLang="en-US" sz="1200" b="1" dirty="0" smtClean="0">
              <a:latin typeface="Arial" charset="0"/>
              <a:cs typeface="Tahoma" pitchFamily="34" charset="0"/>
            </a:endParaRPr>
          </a:p>
          <a:p>
            <a:pPr algn="ctr"/>
            <a:r>
              <a:rPr lang="mn-MN" altLang="en-US" sz="1200" b="1" dirty="0" smtClean="0">
                <a:latin typeface="Arial" charset="0"/>
                <a:cs typeface="Tahoma" pitchFamily="34" charset="0"/>
              </a:rPr>
              <a:t>Номын сангийн үндсэн үзүүлэлтүүд</a:t>
            </a:r>
            <a:endParaRPr lang="en-US" altLang="en-US" sz="1200" b="1" dirty="0">
              <a:latin typeface="Arial" charset="0"/>
              <a:cs typeface="Tahoma" pitchFamily="34" charset="0"/>
            </a:endParaRPr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457451"/>
              </p:ext>
            </p:extLst>
          </p:nvPr>
        </p:nvGraphicFramePr>
        <p:xfrm>
          <a:off x="4775983" y="1627719"/>
          <a:ext cx="3684658" cy="23139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5034008"/>
              </p:ext>
            </p:extLst>
          </p:nvPr>
        </p:nvGraphicFramePr>
        <p:xfrm>
          <a:off x="914400" y="4878193"/>
          <a:ext cx="7546241" cy="1826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18261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762000" y="1066800"/>
            <a:ext cx="36725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mn-MN" altLang="en-US" sz="1200" b="1" dirty="0" smtClean="0">
                <a:latin typeface="Arial" charset="0"/>
                <a:cs typeface="Tahoma" pitchFamily="34" charset="0"/>
              </a:rPr>
              <a:t>Газар өмчлөх өргөдөл гаргасан иргэдийн тоо, өссөн дүнгээр</a:t>
            </a:r>
            <a:endParaRPr lang="en-US" altLang="en-US" sz="1200" b="1" dirty="0">
              <a:latin typeface="Arial" charset="0"/>
              <a:cs typeface="Tahoma" pitchFamily="34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5081587" y="1066800"/>
            <a:ext cx="3673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mn-MN" altLang="en-US" sz="1200" b="1" dirty="0" smtClean="0">
                <a:latin typeface="Arial" charset="0"/>
                <a:cs typeface="Tahoma" pitchFamily="34" charset="0"/>
              </a:rPr>
              <a:t>Засаг даргын шийдвэр гарсан иргэдийн тоо</a:t>
            </a:r>
            <a:r>
              <a:rPr lang="en-US" altLang="en-US" sz="1200" b="1" dirty="0" smtClean="0">
                <a:latin typeface="Arial" charset="0"/>
                <a:cs typeface="Tahoma" pitchFamily="34" charset="0"/>
              </a:rPr>
              <a:t>,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 өссөн дүнгээр</a:t>
            </a:r>
            <a:endParaRPr lang="en-US" altLang="en-US" sz="1200" b="1" dirty="0">
              <a:latin typeface="Arial" charset="0"/>
              <a:cs typeface="Tahoma" pitchFamily="34" charset="0"/>
            </a:endParaRPr>
          </a:p>
        </p:txBody>
      </p:sp>
      <p:cxnSp>
        <p:nvCxnSpPr>
          <p:cNvPr id="9" name="Straight Connector 8"/>
          <p:cNvCxnSpPr>
            <a:stCxn id="4" idx="2"/>
          </p:cNvCxnSpPr>
          <p:nvPr/>
        </p:nvCxnSpPr>
        <p:spPr>
          <a:xfrm flipH="1">
            <a:off x="4724400" y="1410652"/>
            <a:ext cx="29239" cy="3313748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Description: \\KHAD\Users\Public\2014 on_taniltsuulga\MCCT_Medeelel_Alban_toot_2013.12.13\Information logo\1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914" y="936307"/>
            <a:ext cx="425450" cy="47434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678024" y="514350"/>
            <a:ext cx="8008776" cy="40005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 – </a:t>
            </a:r>
            <a:r>
              <a:rPr lang="mn-MN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Газар өмчлөл</a:t>
            </a:r>
            <a:endParaRPr lang="mn-MN" sz="20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762000" y="4876800"/>
            <a:ext cx="8077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</a:pPr>
            <a:r>
              <a:rPr kumimoji="0" lang="mn-MN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2003 оноос өссөн дүнгээр </a:t>
            </a:r>
            <a:r>
              <a:rPr kumimoji="0" lang="mn-MN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956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4</a:t>
            </a:r>
            <a:r>
              <a:rPr kumimoji="0" lang="mn-MN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иргэн газар өмчлөх</a:t>
            </a:r>
            <a:r>
              <a:rPr kumimoji="0" lang="mn-MN" b="0" i="0" u="none" strike="noStrike" cap="none" normalizeH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өргөдөл гаргаснаас </a:t>
            </a:r>
            <a:r>
              <a:rPr kumimoji="0" lang="mn-MN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911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5</a:t>
            </a:r>
            <a:r>
              <a:rPr kumimoji="0" lang="mn-MN" b="0" i="0" u="none" strike="noStrike" cap="none" normalizeH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иргэнд </a:t>
            </a:r>
            <a:r>
              <a:rPr kumimoji="0" lang="mn-MN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8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20</a:t>
            </a:r>
            <a:r>
              <a:rPr kumimoji="0" lang="mn-MN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.4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8</a:t>
            </a:r>
            <a:r>
              <a:rPr kumimoji="0" lang="mn-MN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га</a:t>
            </a:r>
            <a:r>
              <a:rPr kumimoji="0" lang="mn-MN" b="0" i="0" u="none" strike="noStrike" cap="none" normalizeH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mn-MN" dirty="0">
                <a:solidFill>
                  <a:srgbClr val="00B05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газрыг </a:t>
            </a:r>
            <a:r>
              <a:rPr lang="mn-MN" dirty="0" smtClean="0">
                <a:solidFill>
                  <a:srgbClr val="00B05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Засаг </a:t>
            </a:r>
            <a:r>
              <a:rPr lang="mn-MN" dirty="0">
                <a:solidFill>
                  <a:srgbClr val="00B05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даргын шийдвэрээр өмчлүүлсэн </a:t>
            </a:r>
            <a:r>
              <a:rPr kumimoji="0" lang="mn-MN" b="0" i="0" u="none" strike="noStrike" cap="none" normalizeH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байна.</a:t>
            </a:r>
            <a:endParaRPr kumimoji="0" lang="mn-MN" sz="2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762000" y="5828437"/>
            <a:ext cx="8077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r>
              <a:rPr kumimoji="0" lang="mn-MN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201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7</a:t>
            </a:r>
            <a:r>
              <a:rPr kumimoji="0" lang="mn-MN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он</a:t>
            </a:r>
            <a:r>
              <a:rPr lang="mn-MN" dirty="0" smtClean="0">
                <a:solidFill>
                  <a:srgbClr val="00B05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ы эхний 3-р сард</a:t>
            </a:r>
            <a:r>
              <a:rPr kumimoji="0" lang="mn-MN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mn-MN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108</a:t>
            </a:r>
            <a:r>
              <a:rPr kumimoji="0" lang="mn-MN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иргэн газар өмчлөх өргөдөл гаргасны </a:t>
            </a:r>
            <a:r>
              <a:rPr kumimoji="0" lang="mn-MN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108</a:t>
            </a:r>
            <a:r>
              <a:rPr kumimoji="0" lang="mn-MN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нь шинээр, </a:t>
            </a:r>
            <a:r>
              <a:rPr kumimoji="0" lang="mn-MN" b="0" i="0" u="none" strike="noStrike" cap="none" normalizeH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Засаг даргын шийдвэрээр </a:t>
            </a:r>
            <a:r>
              <a:rPr kumimoji="0" lang="mn-MN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14</a:t>
            </a:r>
            <a:r>
              <a:rPr kumimoji="0" lang="mn-MN" b="0" i="0" u="none" strike="noStrike" cap="none" normalizeH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иргэнд </a:t>
            </a:r>
            <a:r>
              <a:rPr kumimoji="0" lang="mn-MN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1.24 га </a:t>
            </a:r>
            <a:r>
              <a:rPr kumimoji="0" lang="mn-MN" b="0" i="0" u="none" strike="noStrike" cap="none" normalizeH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газрыг өмчлүүлсэн. Үүний </a:t>
            </a:r>
            <a:r>
              <a:rPr kumimoji="0" lang="mn-MN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14</a:t>
            </a:r>
            <a:r>
              <a:rPr kumimoji="0" lang="mn-MN" b="0" i="0" u="none" strike="noStrike" cap="none" normalizeH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иргэн нь шинэээр авч байна </a:t>
            </a:r>
            <a:endParaRPr kumimoji="0" lang="mn-MN" sz="2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4102978"/>
              </p:ext>
            </p:extLst>
          </p:nvPr>
        </p:nvGraphicFramePr>
        <p:xfrm>
          <a:off x="762000" y="1655638"/>
          <a:ext cx="3757612" cy="3068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748174"/>
              </p:ext>
            </p:extLst>
          </p:nvPr>
        </p:nvGraphicFramePr>
        <p:xfrm>
          <a:off x="4937124" y="1603742"/>
          <a:ext cx="3749675" cy="3120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4623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7848600" cy="40005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Гэмт хэрэг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914400" y="4267200"/>
            <a:ext cx="7620000" cy="11113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4699410" y="1097280"/>
            <a:ext cx="11112" cy="320040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7924800" y="6164263"/>
            <a:ext cx="6858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3123064"/>
              </p:ext>
            </p:extLst>
          </p:nvPr>
        </p:nvGraphicFramePr>
        <p:xfrm>
          <a:off x="672861" y="1142692"/>
          <a:ext cx="3947775" cy="2796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429" y="3939540"/>
            <a:ext cx="461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8720885"/>
              </p:ext>
            </p:extLst>
          </p:nvPr>
        </p:nvGraphicFramePr>
        <p:xfrm>
          <a:off x="4789296" y="1172529"/>
          <a:ext cx="4202304" cy="2767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4541064"/>
              </p:ext>
            </p:extLst>
          </p:nvPr>
        </p:nvGraphicFramePr>
        <p:xfrm>
          <a:off x="744154" y="4469447"/>
          <a:ext cx="8018846" cy="21255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16043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7924800" cy="40005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Гэмт хэрэг</a:t>
            </a:r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1453356" y="3880644"/>
            <a:ext cx="5486400" cy="11112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7924800" y="6164263"/>
            <a:ext cx="6858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4191000" y="2895600"/>
            <a:ext cx="4419600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4357687" y="1108292"/>
            <a:ext cx="4191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mn-MN" altLang="en-US" sz="1200" b="1" dirty="0" smtClean="0">
                <a:latin typeface="Arial" charset="0"/>
                <a:cs typeface="Tahoma" pitchFamily="34" charset="0"/>
              </a:rPr>
              <a:t>Сэжигтэн яллагчдын тоо, жил бүрийн эхний 3 </a:t>
            </a:r>
            <a:r>
              <a:rPr lang="mn-MN" altLang="en-US" sz="1200" b="1" dirty="0">
                <a:latin typeface="Arial" charset="0"/>
                <a:cs typeface="Tahoma" pitchFamily="34" charset="0"/>
              </a:rPr>
              <a:t>сарын 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байдлаар</a:t>
            </a:r>
            <a:endParaRPr lang="en-US" altLang="en-US" sz="1200" b="1" dirty="0">
              <a:latin typeface="Arial" charset="0"/>
              <a:cs typeface="Tahoma" pitchFamily="34" charset="0"/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5012257"/>
              </p:ext>
            </p:extLst>
          </p:nvPr>
        </p:nvGraphicFramePr>
        <p:xfrm>
          <a:off x="723065" y="1108292"/>
          <a:ext cx="3343275" cy="55211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6533550"/>
              </p:ext>
            </p:extLst>
          </p:nvPr>
        </p:nvGraphicFramePr>
        <p:xfrm>
          <a:off x="4288235" y="1569957"/>
          <a:ext cx="4322366" cy="1261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6547077"/>
              </p:ext>
            </p:extLst>
          </p:nvPr>
        </p:nvGraphicFramePr>
        <p:xfrm>
          <a:off x="4288235" y="2959359"/>
          <a:ext cx="4322365" cy="3670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131" y="2667000"/>
            <a:ext cx="461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967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11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МАКРО ЭДИЙН ЗАСГИЙН ҮЗҮҮЛЭЛТ – </a:t>
            </a:r>
            <a:r>
              <a:rPr lang="mn-MN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Аймгийн </a:t>
            </a:r>
            <a:r>
              <a:rPr lang="mn-MN" sz="2000" b="1" dirty="0"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нэгдсэн төсөв</a:t>
            </a:r>
          </a:p>
        </p:txBody>
      </p:sp>
      <p:pic>
        <p:nvPicPr>
          <p:cNvPr id="14339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990600" y="3678238"/>
            <a:ext cx="75438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917196" y="1136997"/>
            <a:ext cx="11112" cy="52578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77" y="3445669"/>
            <a:ext cx="46355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/>
        </p:nvCxnSpPr>
        <p:spPr>
          <a:xfrm rot="5400000">
            <a:off x="3467894" y="4990306"/>
            <a:ext cx="2667000" cy="1588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Chart 11"/>
          <p:cNvGraphicFramePr>
            <a:graphicFrameLocks/>
          </p:cNvGraphicFramePr>
          <p:nvPr>
            <p:extLst/>
          </p:nvPr>
        </p:nvGraphicFramePr>
        <p:xfrm>
          <a:off x="838200" y="954741"/>
          <a:ext cx="7696200" cy="2710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/>
          </p:nvPr>
        </p:nvGraphicFramePr>
        <p:xfrm>
          <a:off x="4800600" y="3680172"/>
          <a:ext cx="4343400" cy="2714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Chart 17"/>
          <p:cNvGraphicFramePr>
            <a:graphicFrameLocks/>
          </p:cNvGraphicFramePr>
          <p:nvPr>
            <p:extLst/>
          </p:nvPr>
        </p:nvGraphicFramePr>
        <p:xfrm>
          <a:off x="703263" y="3741175"/>
          <a:ext cx="4021137" cy="2653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24255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2744</TotalTime>
  <Words>890</Words>
  <Application>Microsoft Office PowerPoint</Application>
  <PresentationFormat>On-screen Show (4:3)</PresentationFormat>
  <Paragraphs>273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 Unicode MS</vt:lpstr>
      <vt:lpstr>Arial</vt:lpstr>
      <vt:lpstr>Arial Mon</vt:lpstr>
      <vt:lpstr>Calibri</vt:lpstr>
      <vt:lpstr>Tahoma</vt:lpstr>
      <vt:lpstr>Office Theme</vt:lpstr>
      <vt:lpstr>PowerPoint Presentation</vt:lpstr>
      <vt:lpstr>PowerPoint Presentation</vt:lpstr>
      <vt:lpstr>PowerPoint Presentation</vt:lpstr>
      <vt:lpstr>ХҮН АМ, НИЙГМИЙН ҮЗҮҮЛЭЛТ – Нийгмийн даатгал, халамж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Khad</cp:lastModifiedBy>
  <cp:revision>272</cp:revision>
  <cp:lastPrinted>2017-04-12T05:18:03Z</cp:lastPrinted>
  <dcterms:created xsi:type="dcterms:W3CDTF">2006-08-16T00:00:00Z</dcterms:created>
  <dcterms:modified xsi:type="dcterms:W3CDTF">2017-04-13T05:40:22Z</dcterms:modified>
</cp:coreProperties>
</file>