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1" r:id="rId2"/>
    <p:sldId id="309" r:id="rId3"/>
    <p:sldId id="276" r:id="rId4"/>
    <p:sldId id="277" r:id="rId5"/>
    <p:sldId id="313" r:id="rId6"/>
    <p:sldId id="315" r:id="rId7"/>
    <p:sldId id="316" r:id="rId8"/>
    <p:sldId id="299" r:id="rId9"/>
    <p:sldId id="300" r:id="rId10"/>
    <p:sldId id="301" r:id="rId11"/>
    <p:sldId id="310" r:id="rId12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FF"/>
    <a:srgbClr val="FF3300"/>
    <a:srgbClr val="000000"/>
    <a:srgbClr val="0066FF"/>
    <a:srgbClr val="FF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7" autoAdjust="0"/>
    <p:restoredTop sz="94660"/>
  </p:normalViewPr>
  <p:slideViewPr>
    <p:cSldViewPr>
      <p:cViewPr varScale="1">
        <p:scale>
          <a:sx n="81" d="100"/>
          <a:sy n="81" d="100"/>
        </p:scale>
        <p:origin x="10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aseline="0"/>
            </a:pPr>
            <a:r>
              <a:rPr lang="mn-MN" sz="1100" baseline="0">
                <a:latin typeface="Arial" pitchFamily="34" charset="0"/>
              </a:rPr>
              <a:t>Эндсэн хүүхдийн тоо, эхний 5 сарын байдлаар</a:t>
            </a:r>
            <a:endParaRPr lang="en-US" sz="1100" baseline="0">
              <a:latin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888888888888889E-2"/>
          <c:y val="0.18969925634295776"/>
          <c:w val="0.93888888888889088"/>
          <c:h val="0.54380176436278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mend1'!$A$10:$B$10</c:f>
              <c:strCache>
                <c:ptCount val="2"/>
                <c:pt idx="0">
                  <c:v>Нялхсын эндэгдэл</c:v>
                </c:pt>
              </c:strCache>
            </c:strRef>
          </c:tx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41276B09-4A2C-4ACD-B40B-C5A0F79A84FA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mend1'!$C$9:$F$9</c:f>
              <c:strCache>
                <c:ptCount val="4"/>
                <c:pt idx="0">
                  <c:v>2014.I-V</c:v>
                </c:pt>
                <c:pt idx="1">
                  <c:v>2015.I-V</c:v>
                </c:pt>
                <c:pt idx="2">
                  <c:v>2016.I-V</c:v>
                </c:pt>
                <c:pt idx="3">
                  <c:v>2017.I-V</c:v>
                </c:pt>
              </c:strCache>
            </c:strRef>
          </c:cat>
          <c:val>
            <c:numRef>
              <c:f>'eruul mend1'!$C$10:$F$10</c:f>
              <c:numCache>
                <c:formatCode>General</c:formatCode>
                <c:ptCount val="4"/>
                <c:pt idx="0">
                  <c:v>10</c:v>
                </c:pt>
                <c:pt idx="1">
                  <c:v>12</c:v>
                </c:pt>
                <c:pt idx="2">
                  <c:v>13</c:v>
                </c:pt>
                <c:pt idx="3">
                  <c:v>7</c:v>
                </c:pt>
              </c:numCache>
            </c:numRef>
          </c:val>
        </c:ser>
        <c:ser>
          <c:idx val="1"/>
          <c:order val="1"/>
          <c:tx>
            <c:strRef>
              <c:f>'eruul mend1'!$A$11:$B$11</c:f>
              <c:strCache>
                <c:ptCount val="2"/>
                <c:pt idx="0">
                  <c:v>5 хүртэлх насандаа эндсэн хүүхэд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mend1'!$C$9:$F$9</c:f>
              <c:strCache>
                <c:ptCount val="4"/>
                <c:pt idx="0">
                  <c:v>2014.I-V</c:v>
                </c:pt>
                <c:pt idx="1">
                  <c:v>2015.I-V</c:v>
                </c:pt>
                <c:pt idx="2">
                  <c:v>2016.I-V</c:v>
                </c:pt>
                <c:pt idx="3">
                  <c:v>2017.I-V</c:v>
                </c:pt>
              </c:strCache>
            </c:strRef>
          </c:cat>
          <c:val>
            <c:numRef>
              <c:f>'eruul mend1'!$C$11:$F$11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5"/>
        <c:overlap val="-5"/>
        <c:axId val="311657984"/>
        <c:axId val="311658376"/>
      </c:barChart>
      <c:catAx>
        <c:axId val="31165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11658376"/>
        <c:crosses val="autoZero"/>
        <c:auto val="1"/>
        <c:lblAlgn val="ctr"/>
        <c:lblOffset val="100"/>
        <c:noMultiLvlLbl val="0"/>
      </c:catAx>
      <c:valAx>
        <c:axId val="31165837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3116579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тоо, сумдаар, 2017 оны 5 дугаар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835700024676403"/>
          <c:y val="1.65460132250850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1144732307995249"/>
          <c:y val="9.7981354261199666E-2"/>
          <c:w val="0.65120630768112786"/>
          <c:h val="0.8875940712317601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hereg1'!$O$2:$O$18</c:f>
              <c:strCache>
                <c:ptCount val="13"/>
                <c:pt idx="0">
                  <c:v>Асгат</c:v>
                </c:pt>
                <c:pt idx="1">
                  <c:v>Түмэнцогт</c:v>
                </c:pt>
                <c:pt idx="2">
                  <c:v>Баяндэлгэр</c:v>
                </c:pt>
                <c:pt idx="3">
                  <c:v>Дарьганга</c:v>
                </c:pt>
                <c:pt idx="4">
                  <c:v>Наран</c:v>
                </c:pt>
                <c:pt idx="5">
                  <c:v>Сүхбаатар</c:v>
                </c:pt>
                <c:pt idx="6">
                  <c:v>Халзан</c:v>
                </c:pt>
                <c:pt idx="7">
                  <c:v>Онгон</c:v>
                </c:pt>
                <c:pt idx="8">
                  <c:v>Түвшинширээ</c:v>
                </c:pt>
                <c:pt idx="9">
                  <c:v>Уулбаян</c:v>
                </c:pt>
                <c:pt idx="10">
                  <c:v>Мөнххаан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hereg1'!$P$2:$P$14</c:f>
              <c:numCache>
                <c:formatCode>General</c:formatCode>
                <c:ptCount val="13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13</c:v>
                </c:pt>
                <c:pt idx="11">
                  <c:v>18</c:v>
                </c:pt>
                <c:pt idx="12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193048032"/>
        <c:axId val="193048424"/>
      </c:barChart>
      <c:catAx>
        <c:axId val="193048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3048424"/>
        <c:crosses val="autoZero"/>
        <c:auto val="1"/>
        <c:lblAlgn val="ctr"/>
        <c:lblOffset val="100"/>
        <c:noMultiLvlLbl val="0"/>
      </c:catAx>
      <c:valAx>
        <c:axId val="193048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304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0804638226191878E-2"/>
          <c:y val="7.8715649425131276E-2"/>
          <c:w val="0.97829144491266951"/>
          <c:h val="0.71455147380783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hereg2'!$G$24</c:f>
              <c:strCache>
                <c:ptCount val="1"/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hereg2'!$H$23:$J$23</c:f>
              <c:strCache>
                <c:ptCount val="3"/>
                <c:pt idx="0">
                  <c:v>2015.I-V</c:v>
                </c:pt>
                <c:pt idx="1">
                  <c:v>2016.I-V</c:v>
                </c:pt>
                <c:pt idx="2">
                  <c:v>2017.I-V</c:v>
                </c:pt>
              </c:strCache>
            </c:strRef>
          </c:cat>
          <c:val>
            <c:numRef>
              <c:f>'gemt hereg2'!$H$24:$J$24</c:f>
              <c:numCache>
                <c:formatCode>General</c:formatCode>
                <c:ptCount val="3"/>
                <c:pt idx="0">
                  <c:v>159</c:v>
                </c:pt>
                <c:pt idx="1">
                  <c:v>137</c:v>
                </c:pt>
                <c:pt idx="2">
                  <c:v>135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93049208"/>
        <c:axId val="193049600"/>
      </c:barChart>
      <c:catAx>
        <c:axId val="193049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3049600"/>
        <c:crosses val="autoZero"/>
        <c:auto val="1"/>
        <c:lblAlgn val="ctr"/>
        <c:lblOffset val="100"/>
        <c:noMultiLvlLbl val="0"/>
      </c:catAx>
      <c:valAx>
        <c:axId val="193049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304920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Сэжигтэн,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яллагдагчийн тоо, сумаар, 2017 оны 5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4141948385793718"/>
          <c:y val="0.14567887271049171"/>
          <c:w val="0.74258126509112854"/>
          <c:h val="0.829827963111460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hereg2'!$G$1:$G$13</c:f>
              <c:strCache>
                <c:ptCount val="13"/>
                <c:pt idx="0">
                  <c:v>Асгат</c:v>
                </c:pt>
                <c:pt idx="1">
                  <c:v>Наран</c:v>
                </c:pt>
                <c:pt idx="2">
                  <c:v>Түмэнцогт</c:v>
                </c:pt>
                <c:pt idx="3">
                  <c:v>Баяндэлгэр</c:v>
                </c:pt>
                <c:pt idx="4">
                  <c:v>Дарьганга</c:v>
                </c:pt>
                <c:pt idx="5">
                  <c:v>Сүхбаатар</c:v>
                </c:pt>
                <c:pt idx="6">
                  <c:v>Халзан</c:v>
                </c:pt>
                <c:pt idx="7">
                  <c:v>Онгон</c:v>
                </c:pt>
                <c:pt idx="8">
                  <c:v>Түвшинширээ</c:v>
                </c:pt>
                <c:pt idx="9">
                  <c:v>Уулбаян</c:v>
                </c:pt>
                <c:pt idx="10">
                  <c:v>Мөнххаан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hereg2'!$H$1:$H$13</c:f>
              <c:numCache>
                <c:formatCode>General</c:formatCode>
                <c:ptCount val="13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5</c:v>
                </c:pt>
                <c:pt idx="8">
                  <c:v>7</c:v>
                </c:pt>
                <c:pt idx="9">
                  <c:v>8</c:v>
                </c:pt>
                <c:pt idx="10">
                  <c:v>10</c:v>
                </c:pt>
                <c:pt idx="11">
                  <c:v>15</c:v>
                </c:pt>
                <c:pt idx="12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axId val="193050384"/>
        <c:axId val="193050776"/>
      </c:barChart>
      <c:catAx>
        <c:axId val="193050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3050776"/>
        <c:crosses val="autoZero"/>
        <c:auto val="1"/>
        <c:lblAlgn val="ctr"/>
        <c:lblOffset val="100"/>
        <c:noMultiLvlLbl val="0"/>
      </c:catAx>
      <c:valAx>
        <c:axId val="193050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305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mn-MN" sz="1100"/>
              <a:t>Зээлийн өрийн үлдэгдэл тэрбум төгрөг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118894928582393E-2"/>
          <c:y val="0.18163921649531797"/>
          <c:w val="0.93015873015873063"/>
          <c:h val="0.607533049194538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'grafic (3)'!$B$12</c:f>
              <c:strCache>
                <c:ptCount val="1"/>
                <c:pt idx="0">
                  <c:v>Зээлийн өрийн үлдэгдэл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'grafic (3)'!$A$13:$A$17</c:f>
              <c:strCache>
                <c:ptCount val="5"/>
                <c:pt idx="0">
                  <c:v>2013.V</c:v>
                </c:pt>
                <c:pt idx="1">
                  <c:v>2014.V</c:v>
                </c:pt>
                <c:pt idx="2">
                  <c:v>2015.V</c:v>
                </c:pt>
                <c:pt idx="3">
                  <c:v>2016.V</c:v>
                </c:pt>
                <c:pt idx="4">
                  <c:v>2017.V</c:v>
                </c:pt>
              </c:strCache>
            </c:strRef>
          </c:cat>
          <c:val>
            <c:numRef>
              <c:f>'grafic (3)'!$B$13:$B$17</c:f>
              <c:numCache>
                <c:formatCode>###\ ##0.0</c:formatCode>
                <c:ptCount val="5"/>
                <c:pt idx="0">
                  <c:v>55.3</c:v>
                </c:pt>
                <c:pt idx="1">
                  <c:v>80.400000000000006</c:v>
                </c:pt>
                <c:pt idx="2" formatCode="General">
                  <c:v>95.4</c:v>
                </c:pt>
                <c:pt idx="3" formatCode="0.0">
                  <c:v>92.3</c:v>
                </c:pt>
                <c:pt idx="4" formatCode="General">
                  <c:v>101.8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23865832"/>
        <c:axId val="323866224"/>
      </c:barChart>
      <c:catAx>
        <c:axId val="323865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23866224"/>
        <c:crosses val="autoZero"/>
        <c:auto val="1"/>
        <c:lblAlgn val="ctr"/>
        <c:lblOffset val="100"/>
        <c:noMultiLvlLbl val="0"/>
      </c:catAx>
      <c:valAx>
        <c:axId val="323866224"/>
        <c:scaling>
          <c:orientation val="minMax"/>
        </c:scaling>
        <c:delete val="1"/>
        <c:axPos val="l"/>
        <c:numFmt formatCode="###\ ##0.0" sourceLinked="1"/>
        <c:majorTickMark val="out"/>
        <c:minorTickMark val="none"/>
        <c:tickLblPos val="none"/>
        <c:crossAx val="323865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mn-MN" sz="1100"/>
              <a:t>Хадгаламжийн үлдэгдэл тэрбум төгрөг</a:t>
            </a:r>
            <a:endParaRPr lang="en-US" sz="11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'grafic (3)'!$C$12</c:f>
              <c:strCache>
                <c:ptCount val="1"/>
                <c:pt idx="0">
                  <c:v>Хадгаламжийн үлдэгдэл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'grafic (3)'!$A$13:$A$17</c:f>
              <c:strCache>
                <c:ptCount val="5"/>
                <c:pt idx="0">
                  <c:v>2013.V</c:v>
                </c:pt>
                <c:pt idx="1">
                  <c:v>2014.V</c:v>
                </c:pt>
                <c:pt idx="2">
                  <c:v>2015.V</c:v>
                </c:pt>
                <c:pt idx="3">
                  <c:v>2016.V</c:v>
                </c:pt>
                <c:pt idx="4">
                  <c:v>2017.V</c:v>
                </c:pt>
              </c:strCache>
            </c:strRef>
          </c:cat>
          <c:val>
            <c:numRef>
              <c:f>'grafic (3)'!$C$13:$C$17</c:f>
              <c:numCache>
                <c:formatCode>###\ ##0.0</c:formatCode>
                <c:ptCount val="5"/>
                <c:pt idx="0">
                  <c:v>30.5</c:v>
                </c:pt>
                <c:pt idx="1">
                  <c:v>33.700000000000003</c:v>
                </c:pt>
                <c:pt idx="2" formatCode="General">
                  <c:v>33.4</c:v>
                </c:pt>
                <c:pt idx="3" formatCode="0.0">
                  <c:v>40.700000000000003</c:v>
                </c:pt>
                <c:pt idx="4" formatCode="General">
                  <c:v>46.4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23867008"/>
        <c:axId val="323867400"/>
      </c:barChart>
      <c:catAx>
        <c:axId val="32386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23867400"/>
        <c:crosses val="autoZero"/>
        <c:auto val="1"/>
        <c:lblAlgn val="ctr"/>
        <c:lblOffset val="100"/>
        <c:noMultiLvlLbl val="0"/>
      </c:catAx>
      <c:valAx>
        <c:axId val="323867400"/>
        <c:scaling>
          <c:orientation val="minMax"/>
        </c:scaling>
        <c:delete val="1"/>
        <c:axPos val="l"/>
        <c:numFmt formatCode="###\ ##0.0" sourceLinked="1"/>
        <c:majorTickMark val="out"/>
        <c:minorTickMark val="none"/>
        <c:tickLblPos val="none"/>
        <c:crossAx val="323867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 зарлага тэрбум.төг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'Tosov (2)'!$C$13</c:f>
              <c:strCache>
                <c:ptCount val="1"/>
                <c:pt idx="0">
                  <c:v>Зарлага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'Tosov (2)'!$A$15:$A$19</c:f>
              <c:strCache>
                <c:ptCount val="5"/>
                <c:pt idx="0">
                  <c:v>2013.I-V</c:v>
                </c:pt>
                <c:pt idx="1">
                  <c:v>2014.I-V</c:v>
                </c:pt>
                <c:pt idx="2">
                  <c:v>2015.I-V</c:v>
                </c:pt>
                <c:pt idx="3">
                  <c:v>2016.I-V</c:v>
                </c:pt>
                <c:pt idx="4">
                  <c:v>2017.I-V</c:v>
                </c:pt>
              </c:strCache>
            </c:strRef>
          </c:cat>
          <c:val>
            <c:numRef>
              <c:f>'Tosov (2)'!$C$15:$C$19</c:f>
              <c:numCache>
                <c:formatCode>###\ ##0.0</c:formatCode>
                <c:ptCount val="5"/>
                <c:pt idx="0">
                  <c:v>16</c:v>
                </c:pt>
                <c:pt idx="1">
                  <c:v>21.2</c:v>
                </c:pt>
                <c:pt idx="2" formatCode="General">
                  <c:v>17.100000000000001</c:v>
                </c:pt>
                <c:pt idx="3" formatCode="General">
                  <c:v>19.600000000000001</c:v>
                </c:pt>
                <c:pt idx="4" formatCode="General">
                  <c:v>18.600000000000001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23869360"/>
        <c:axId val="323869752"/>
      </c:barChart>
      <c:catAx>
        <c:axId val="32386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23869752"/>
        <c:crosses val="autoZero"/>
        <c:auto val="1"/>
        <c:lblAlgn val="ctr"/>
        <c:lblOffset val="100"/>
        <c:noMultiLvlLbl val="0"/>
      </c:catAx>
      <c:valAx>
        <c:axId val="323869752"/>
        <c:scaling>
          <c:orientation val="minMax"/>
        </c:scaling>
        <c:delete val="1"/>
        <c:axPos val="l"/>
        <c:numFmt formatCode="###\ ##0.0" sourceLinked="1"/>
        <c:majorTickMark val="out"/>
        <c:minorTickMark val="none"/>
        <c:tickLblPos val="none"/>
        <c:crossAx val="3238693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орлого тэрбум.төг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1111111111111123E-2"/>
          <c:y val="0.17965296004666084"/>
          <c:w val="0.93888888888888999"/>
          <c:h val="0.7322142023913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'Tosov (2)'!$B$13</c:f>
              <c:strCache>
                <c:ptCount val="1"/>
                <c:pt idx="0">
                  <c:v>Орлого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'Tosov (2)'!$A$15:$A$19</c:f>
              <c:strCache>
                <c:ptCount val="5"/>
                <c:pt idx="0">
                  <c:v>2013.I-V</c:v>
                </c:pt>
                <c:pt idx="1">
                  <c:v>2014.I-V</c:v>
                </c:pt>
                <c:pt idx="2">
                  <c:v>2015.I-V</c:v>
                </c:pt>
                <c:pt idx="3">
                  <c:v>2016.I-V</c:v>
                </c:pt>
                <c:pt idx="4">
                  <c:v>2017.I-V</c:v>
                </c:pt>
              </c:strCache>
            </c:strRef>
          </c:cat>
          <c:val>
            <c:numRef>
              <c:f>'Tosov (2)'!$B$15:$B$19</c:f>
              <c:numCache>
                <c:formatCode>###\ ##0.0</c:formatCode>
                <c:ptCount val="5"/>
                <c:pt idx="0">
                  <c:v>22.6</c:v>
                </c:pt>
                <c:pt idx="1">
                  <c:v>20.399999999999999</c:v>
                </c:pt>
                <c:pt idx="2" formatCode="0.0">
                  <c:v>19</c:v>
                </c:pt>
                <c:pt idx="3" formatCode="General">
                  <c:v>17.600000000000001</c:v>
                </c:pt>
                <c:pt idx="4" formatCode="General">
                  <c:v>19.100000000000001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23870536"/>
        <c:axId val="323870928"/>
      </c:barChart>
      <c:catAx>
        <c:axId val="323870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23870928"/>
        <c:crosses val="autoZero"/>
        <c:auto val="1"/>
        <c:lblAlgn val="ctr"/>
        <c:lblOffset val="100"/>
        <c:noMultiLvlLbl val="0"/>
      </c:catAx>
      <c:valAx>
        <c:axId val="323870928"/>
        <c:scaling>
          <c:orientation val="minMax"/>
        </c:scaling>
        <c:delete val="1"/>
        <c:axPos val="l"/>
        <c:numFmt formatCode="###\ ##0.0" sourceLinked="1"/>
        <c:majorTickMark val="out"/>
        <c:minorTickMark val="none"/>
        <c:tickLblPos val="none"/>
        <c:crossAx val="3238705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>
                <a:latin typeface="Arial" panose="020B0604020202020204" pitchFamily="34" charset="0"/>
                <a:cs typeface="Arial" panose="020B0604020202020204" pitchFamily="34" charset="0"/>
              </a:rPr>
              <a:t>Аймгийн</a:t>
            </a:r>
            <a:r>
              <a:rPr lang="mn-MN" sz="1200" baseline="0">
                <a:latin typeface="Arial" panose="020B0604020202020204" pitchFamily="34" charset="0"/>
                <a:cs typeface="Arial" panose="020B0604020202020204" pitchFamily="34" charset="0"/>
              </a:rPr>
              <a:t> 201</a:t>
            </a:r>
            <a:r>
              <a:rPr lang="en-US" sz="1200" baseline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200" baseline="0">
                <a:latin typeface="Arial" panose="020B0604020202020204" pitchFamily="34" charset="0"/>
                <a:cs typeface="Arial" panose="020B0604020202020204" pitchFamily="34" charset="0"/>
              </a:rPr>
              <a:t> оны 5-р сарын зарлага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94570095692279"/>
          <c:y val="0.31936606515734828"/>
          <c:w val="0.65370010378454635"/>
          <c:h val="0.593407373374102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4.8373382915860141E-3"/>
                  <c:y val="-9.04003430305521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3112037822462051E-2"/>
                  <c:y val="-2.14621059691482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5159067765244798E-2"/>
                  <c:y val="4.02414486921530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7530129555172332E-4"/>
                  <c:y val="8.19456447296209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11975787331016"/>
                      <c:h val="0.13552009495442949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1.7704020149945508E-2"/>
                  <c:y val="4.43431184728860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5817997956524391"/>
                  <c:y val="8.4792951824652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0179807249305257"/>
                  <c:y val="-5.365526492287154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A23C599-30CD-4B93-AB44-D9E7F0BE8368}" type="CATEGORYNAME">
                      <a:rPr lang="mn-MN" i="1"/>
                      <a:pPr>
                        <a:defRPr sz="8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mn-MN" i="1" baseline="0"/>
                      <a:t>
</a:t>
                    </a:r>
                    <a:fld id="{DCE629B1-7249-46A9-A7ED-83CFE10202EA}" type="PERCENTAGE">
                      <a:rPr lang="mn-MN" baseline="0"/>
                      <a:pPr>
                        <a:defRPr sz="8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mn-MN" i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8.6307061461501092E-2"/>
                  <c:y val="-0.107310529845741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4343017335295179E-2"/>
                  <c:y val="-0.381078703190270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8.547009697423742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11601778262571945"/>
                  <c:y val="2.7527573801983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259B400-5F3E-42A0-A62D-49C720046286}" type="CATEGORYNAME">
                      <a:rPr lang="mn-MN"/>
                      <a:pPr>
                        <a:defRPr sz="8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mn-MN" baseline="0"/>
                      <a:t>
</a:t>
                    </a:r>
                    <a:fld id="{D9B58AD4-B960-43B0-AA07-5375D9B3FD80}" type="VALUE">
                      <a:rPr lang="mn-MN" baseline="0"/>
                      <a:pPr>
                        <a:defRPr sz="8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mn-MN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1"/>
              <c:layout>
                <c:manualLayout>
                  <c:x val="-6.0226268285385055E-2"/>
                  <c:y val="-0.109751285405117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6.4177045702141833E-2"/>
                  <c:y val="-5.63380281690140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5.7538040974334063E-2"/>
                  <c:y val="-4.02414486921529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Sheet4!$A$2:$A$14</c:f>
              <c:strCache>
                <c:ptCount val="13"/>
                <c:pt idx="0">
                  <c:v>Цалин хөлс ба нэмэгдэл урамшил</c:v>
                </c:pt>
                <c:pt idx="1">
                  <c:v>Ажил олгогчоос нийгмийн даатгалд төлөх шимтгэл</c:v>
                </c:pt>
                <c:pt idx="2">
                  <c:v>Байр ашиглалттай холбоотой зардал</c:v>
                </c:pt>
                <c:pt idx="3">
                  <c:v>Хангамжийн бараа материал</c:v>
                </c:pt>
                <c:pt idx="4">
                  <c:v> Нормативт зардал</c:v>
                </c:pt>
                <c:pt idx="5">
                  <c:v> Эд хогшил, урсгал засварын зардал</c:v>
                </c:pt>
                <c:pt idx="6">
                  <c:v> Бусдаар гүйцэтгүүлсэн ажил үйлчилгээ</c:v>
                </c:pt>
                <c:pt idx="7">
                  <c:v> Томилолт зочны зардал</c:v>
                </c:pt>
                <c:pt idx="8">
                  <c:v> Бараа үйлчилгээний бусад зардал</c:v>
                </c:pt>
                <c:pt idx="9">
                  <c:v> Урсгал шилжүүлэг</c:v>
                </c:pt>
                <c:pt idx="10">
                  <c:v> Татаас</c:v>
                </c:pt>
                <c:pt idx="11">
                  <c:v> Хөрөнгийн  зардал</c:v>
                </c:pt>
                <c:pt idx="12">
                  <c:v> Эргэн төлөгдөх төлбөрийг хассан цэвэр зээл</c:v>
                </c:pt>
              </c:strCache>
            </c:strRef>
          </c:cat>
          <c:val>
            <c:numRef>
              <c:f>Sheet4!$B$2:$B$14</c:f>
              <c:numCache>
                <c:formatCode>General</c:formatCode>
                <c:ptCount val="13"/>
                <c:pt idx="0">
                  <c:v>44.1</c:v>
                </c:pt>
                <c:pt idx="1">
                  <c:v>4.8</c:v>
                </c:pt>
                <c:pt idx="2">
                  <c:v>11.8</c:v>
                </c:pt>
                <c:pt idx="3">
                  <c:v>1.6</c:v>
                </c:pt>
                <c:pt idx="4">
                  <c:v>4.8</c:v>
                </c:pt>
                <c:pt idx="5" formatCode="0.0">
                  <c:v>0.4</c:v>
                </c:pt>
                <c:pt idx="6">
                  <c:v>2.7</c:v>
                </c:pt>
                <c:pt idx="7" formatCode="0.0">
                  <c:v>0.3</c:v>
                </c:pt>
                <c:pt idx="8">
                  <c:v>2.7</c:v>
                </c:pt>
                <c:pt idx="9">
                  <c:v>20.9</c:v>
                </c:pt>
                <c:pt idx="10">
                  <c:v>0.5</c:v>
                </c:pt>
                <c:pt idx="11">
                  <c:v>4.3</c:v>
                </c:pt>
                <c:pt idx="12">
                  <c:v>1.1000000000000001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0728434205754E-2"/>
          <c:y val="2.5406251601938493E-2"/>
          <c:w val="0.91681857004130052"/>
          <c:h val="0.78932037248907583"/>
        </c:manualLayout>
      </c:layout>
      <c:lineChart>
        <c:grouping val="standard"/>
        <c:varyColors val="0"/>
        <c:ser>
          <c:idx val="0"/>
          <c:order val="0"/>
          <c:tx>
            <c:v>2015</c:v>
          </c:tx>
          <c:dLbls>
            <c:dLbl>
              <c:idx val="0"/>
              <c:layout>
                <c:manualLayout>
                  <c:x val="-6.0164968461911696E-2"/>
                  <c:y val="-5.0241545893719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342552159146067E-2"/>
                  <c:y val="-4.637681159420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8520135856380396E-2"/>
                  <c:y val="-5.0241545893719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6579330422125219E-2"/>
                  <c:y val="-5.0241545893719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638524987870035E-2"/>
                  <c:y val="-4.637681159420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579330422125177E-2"/>
                  <c:y val="-3.8647342995169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6579330422125254E-2"/>
                  <c:y val="-4.2512077294686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4638524987870035E-2"/>
                  <c:y val="-5.0241545893719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2401746724890973E-2"/>
                  <c:y val="-4.2512077294685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0756914119359534E-2"/>
                  <c:y val="-5.0241545893719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8520135856380396E-2"/>
                  <c:y val="-4.6376811594202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4934497816593885E-2"/>
                  <c:y val="-5.410628019323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 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 '!$Q$4:$Q$15</c:f>
              <c:numCache>
                <c:formatCode>General</c:formatCode>
                <c:ptCount val="12"/>
                <c:pt idx="0">
                  <c:v>101.3</c:v>
                </c:pt>
                <c:pt idx="1">
                  <c:v>101.7</c:v>
                </c:pt>
                <c:pt idx="2">
                  <c:v>102.4</c:v>
                </c:pt>
                <c:pt idx="3">
                  <c:v>102.9</c:v>
                </c:pt>
                <c:pt idx="4">
                  <c:v>103.4</c:v>
                </c:pt>
                <c:pt idx="5">
                  <c:v>103.7</c:v>
                </c:pt>
                <c:pt idx="6">
                  <c:v>103.8</c:v>
                </c:pt>
                <c:pt idx="7" formatCode="0.0">
                  <c:v>104</c:v>
                </c:pt>
                <c:pt idx="8">
                  <c:v>104.5</c:v>
                </c:pt>
                <c:pt idx="9">
                  <c:v>104.5</c:v>
                </c:pt>
                <c:pt idx="10">
                  <c:v>104.8</c:v>
                </c:pt>
                <c:pt idx="11">
                  <c:v>104.4</c:v>
                </c:pt>
              </c:numCache>
            </c:numRef>
          </c:val>
          <c:smooth val="0"/>
        </c:ser>
        <c:ser>
          <c:idx val="1"/>
          <c:order val="1"/>
          <c:tx>
            <c:v>2016</c:v>
          </c:tx>
          <c:dLbls>
            <c:dLbl>
              <c:idx val="0"/>
              <c:layout>
                <c:manualLayout>
                  <c:x val="-6.2105773896166908E-2"/>
                  <c:y val="-2.9791928182890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0164968461911709E-2"/>
                  <c:y val="-1.1473391912967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8520135856380396E-2"/>
                  <c:y val="9.38004488569363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2697719553614788E-2"/>
                  <c:y val="2.173928258967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638524987870035E-2"/>
                  <c:y val="1.400981399064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579330422125184E-2"/>
                  <c:y val="1.400981399064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4638524987869965E-2"/>
                  <c:y val="1.0145079691125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4638524987870035E-2"/>
                  <c:y val="1.0145079691125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8816108685104461E-2"/>
                  <c:y val="5.51531058617658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0756914119359534E-2"/>
                  <c:y val="8.0642093651337056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6579330422125184E-2"/>
                  <c:y val="8.6150100802617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94080543425523E-2"/>
                  <c:y val="-1.1473391912967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 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 '!$R$4:$R$15</c:f>
              <c:numCache>
                <c:formatCode>General</c:formatCode>
                <c:ptCount val="12"/>
                <c:pt idx="0">
                  <c:v>100.2</c:v>
                </c:pt>
                <c:pt idx="1">
                  <c:v>100.3</c:v>
                </c:pt>
                <c:pt idx="2">
                  <c:v>101.2</c:v>
                </c:pt>
                <c:pt idx="3">
                  <c:v>102.5</c:v>
                </c:pt>
                <c:pt idx="4">
                  <c:v>102.3</c:v>
                </c:pt>
                <c:pt idx="5">
                  <c:v>102.1</c:v>
                </c:pt>
                <c:pt idx="6">
                  <c:v>101.5</c:v>
                </c:pt>
                <c:pt idx="7" formatCode="0.0">
                  <c:v>100.9</c:v>
                </c:pt>
                <c:pt idx="8">
                  <c:v>100.7</c:v>
                </c:pt>
                <c:pt idx="9">
                  <c:v>100.4</c:v>
                </c:pt>
                <c:pt idx="10">
                  <c:v>101.2</c:v>
                </c:pt>
                <c:pt idx="11">
                  <c:v>101.6</c:v>
                </c:pt>
              </c:numCache>
            </c:numRef>
          </c:val>
          <c:smooth val="0"/>
        </c:ser>
        <c:ser>
          <c:idx val="2"/>
          <c:order val="2"/>
          <c:tx>
            <c:v>2017</c:v>
          </c:tx>
          <c:dLbls>
            <c:dLbl>
              <c:idx val="0"/>
              <c:layout>
                <c:manualLayout>
                  <c:x val="-7.2173095747875504E-2"/>
                  <c:y val="-3.3056687357374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9435364041604752E-2"/>
                  <c:y val="-2.5039530912976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473006438831102E-2"/>
                  <c:y val="-4.6501985981242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3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'une1 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 '!$S$4:$S$15</c:f>
              <c:numCache>
                <c:formatCode>General</c:formatCode>
                <c:ptCount val="12"/>
                <c:pt idx="0" formatCode="0.0">
                  <c:v>100.9</c:v>
                </c:pt>
                <c:pt idx="1">
                  <c:v>101.2</c:v>
                </c:pt>
                <c:pt idx="2">
                  <c:v>101.6</c:v>
                </c:pt>
                <c:pt idx="3">
                  <c:v>104.7</c:v>
                </c:pt>
                <c:pt idx="4">
                  <c:v>104.2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4104160"/>
        <c:axId val="324098672"/>
      </c:lineChart>
      <c:catAx>
        <c:axId val="324104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24098672"/>
        <c:crosses val="autoZero"/>
        <c:auto val="1"/>
        <c:lblAlgn val="ctr"/>
        <c:lblOffset val="100"/>
        <c:noMultiLvlLbl val="0"/>
      </c:catAx>
      <c:valAx>
        <c:axId val="324098672"/>
        <c:scaling>
          <c:orientation val="minMax"/>
          <c:max val="106"/>
          <c:min val="10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324104160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>
              <a:ln>
                <a:noFill/>
              </a:ln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 w="0">
      <a:solidFill>
        <a:schemeClr val="bg1"/>
      </a:solidFill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736598741505618"/>
          <c:y val="6.35014037602521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093394476458254"/>
          <c:y val="0.20574102522045645"/>
          <c:w val="0.59732727142067932"/>
          <c:h val="0.67902873448412526"/>
        </c:manualLayout>
      </c:layout>
      <c:pieChart>
        <c:varyColors val="1"/>
        <c:ser>
          <c:idx val="0"/>
          <c:order val="0"/>
          <c:tx>
            <c:strRef>
              <c:f>'ХАА 1 2'!$W$1</c:f>
              <c:strCache>
                <c:ptCount val="1"/>
                <c:pt idx="0">
                  <c:v>Ингэ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9817468908182018"/>
                  <c:y val="8.6193879107490573E-2"/>
                </c:manualLayout>
              </c:layout>
              <c:tx>
                <c:rich>
                  <a:bodyPr/>
                  <a:lstStyle/>
                  <a:p>
                    <a:fld id="{21AAB9CE-84BA-4C0E-9926-F25C9B5760EE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2'!$X$1:$Y$1</c:f>
              <c:numCache>
                <c:formatCode>0.0</c:formatCode>
                <c:ptCount val="2"/>
                <c:pt idx="0">
                  <c:v>33.97708674304419</c:v>
                </c:pt>
                <c:pt idx="1">
                  <c:v>66.022913256955803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aseline="0">
                <a:latin typeface="Arial" pitchFamily="34" charset="0"/>
              </a:defRPr>
            </a:pPr>
            <a:r>
              <a:rPr lang="mn-MN" sz="1100" baseline="0">
                <a:latin typeface="Arial" pitchFamily="34" charset="0"/>
              </a:rPr>
              <a:t>Амаржсан эх, амьд төрсөн хүүхдийн тоо эхний </a:t>
            </a:r>
            <a:r>
              <a:rPr lang="en-US" sz="1100" baseline="0">
                <a:latin typeface="Arial" pitchFamily="34" charset="0"/>
              </a:rPr>
              <a:t>             </a:t>
            </a:r>
            <a:r>
              <a:rPr lang="mn-MN" sz="1100" baseline="0">
                <a:latin typeface="Arial" pitchFamily="34" charset="0"/>
              </a:rPr>
              <a:t>5 сарын байдлаар</a:t>
            </a:r>
            <a:endParaRPr lang="en-US" sz="1100" baseline="0">
              <a:latin typeface="Arial" pitchFamily="34" charset="0"/>
            </a:endParaRPr>
          </a:p>
        </c:rich>
      </c:tx>
      <c:layout>
        <c:manualLayout>
          <c:xMode val="edge"/>
          <c:yMode val="edge"/>
          <c:x val="0.18162109281794375"/>
          <c:y val="2.31481481481481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444444444444502E-2"/>
          <c:y val="0.2236111111111112"/>
          <c:w val="0.93888888888889088"/>
          <c:h val="0.50988990959463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mend1'!$A$17</c:f>
              <c:strCache>
                <c:ptCount val="1"/>
                <c:pt idx="0">
                  <c:v>Амаржсан эх</c:v>
                </c:pt>
              </c:strCache>
            </c:strRef>
          </c:tx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mend1'!$C$16:$E$16</c:f>
              <c:strCache>
                <c:ptCount val="3"/>
                <c:pt idx="0">
                  <c:v>2015.I-V</c:v>
                </c:pt>
                <c:pt idx="1">
                  <c:v>2016.I-V</c:v>
                </c:pt>
                <c:pt idx="2">
                  <c:v>2017.I-V</c:v>
                </c:pt>
              </c:strCache>
            </c:strRef>
          </c:cat>
          <c:val>
            <c:numRef>
              <c:f>'eruul mend1'!$C$17:$E$17</c:f>
              <c:numCache>
                <c:formatCode>General</c:formatCode>
                <c:ptCount val="3"/>
                <c:pt idx="0">
                  <c:v>565</c:v>
                </c:pt>
                <c:pt idx="1">
                  <c:v>525</c:v>
                </c:pt>
                <c:pt idx="2">
                  <c:v>497</c:v>
                </c:pt>
              </c:numCache>
            </c:numRef>
          </c:val>
        </c:ser>
        <c:ser>
          <c:idx val="1"/>
          <c:order val="1"/>
          <c:tx>
            <c:strRef>
              <c:f>'eruul mend1'!$A$18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495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mend1'!$C$16:$E$16</c:f>
              <c:strCache>
                <c:ptCount val="3"/>
                <c:pt idx="0">
                  <c:v>2015.I-V</c:v>
                </c:pt>
                <c:pt idx="1">
                  <c:v>2016.I-V</c:v>
                </c:pt>
                <c:pt idx="2">
                  <c:v>2017.I-V</c:v>
                </c:pt>
              </c:strCache>
            </c:strRef>
          </c:cat>
          <c:val>
            <c:numRef>
              <c:f>'eruul mend1'!$C$18:$E$18</c:f>
              <c:numCache>
                <c:formatCode>General</c:formatCode>
                <c:ptCount val="3"/>
                <c:pt idx="0">
                  <c:v>569</c:v>
                </c:pt>
                <c:pt idx="1">
                  <c:v>530</c:v>
                </c:pt>
                <c:pt idx="2">
                  <c:v>495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6"/>
        <c:axId val="312985736"/>
        <c:axId val="312986128"/>
      </c:barChart>
      <c:catAx>
        <c:axId val="312985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12986128"/>
        <c:crosses val="autoZero"/>
        <c:auto val="1"/>
        <c:lblAlgn val="ctr"/>
        <c:lblOffset val="100"/>
        <c:noMultiLvlLbl val="0"/>
      </c:catAx>
      <c:valAx>
        <c:axId val="312986128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312985736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2166695829687956"/>
          <c:y val="7.96784008403550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994609820113948"/>
          <c:y val="0.15710461809812154"/>
          <c:w val="0.75361797666031705"/>
          <c:h val="0.75145793336554123"/>
        </c:manualLayout>
      </c:layout>
      <c:pieChart>
        <c:varyColors val="1"/>
        <c:ser>
          <c:idx val="0"/>
          <c:order val="0"/>
          <c:tx>
            <c:strRef>
              <c:f>'ХАА 1 2'!$W$2</c:f>
              <c:strCache>
                <c:ptCount val="1"/>
                <c:pt idx="0">
                  <c:v>Гүү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explosion val="17"/>
          <c:dPt>
            <c:idx val="0"/>
            <c:bubble3D val="0"/>
            <c:explosion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1537859557642952"/>
                  <c:y val="-0.17358446748205447"/>
                </c:manualLayout>
              </c:layout>
              <c:tx>
                <c:rich>
                  <a:bodyPr/>
                  <a:lstStyle/>
                  <a:p>
                    <a:fld id="{F2C7D90B-AF7A-4BA7-AC74-1E359738DFC4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48177311169436"/>
                      <c:h val="0.1730775757875595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2'!$X$2:$Y$2</c:f>
              <c:numCache>
                <c:formatCode>0.0</c:formatCode>
                <c:ptCount val="2"/>
                <c:pt idx="0">
                  <c:v>66.781686884137883</c:v>
                </c:pt>
                <c:pt idx="1">
                  <c:v>33.218313115862117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584263652788236"/>
          <c:y val="1.75438475315323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154335462530623"/>
          <c:y val="0.17143309059739564"/>
          <c:w val="0.72065232775329924"/>
          <c:h val="0.74909811500337409"/>
        </c:manualLayout>
      </c:layout>
      <c:pieChart>
        <c:varyColors val="1"/>
        <c:ser>
          <c:idx val="0"/>
          <c:order val="0"/>
          <c:tx>
            <c:strRef>
              <c:f>'ХАА 1 2'!$W$3</c:f>
              <c:strCache>
                <c:ptCount val="1"/>
                <c:pt idx="0">
                  <c:v>Үнээ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4346034317441986"/>
                  <c:y val="-0.196072181190647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E0DFB28-76DB-4C76-993F-8B9098BC6C29}" type="VALUE">
                      <a:rPr lang="en-US" sz="9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9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9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8031171873848826"/>
                      <c:h val="0.1746010327951352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2'!$X$3:$Y$3</c:f>
              <c:numCache>
                <c:formatCode>0.0</c:formatCode>
                <c:ptCount val="2"/>
                <c:pt idx="0">
                  <c:v>67.280078919485078</c:v>
                </c:pt>
                <c:pt idx="1">
                  <c:v>32.719921080514922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9527003242241778"/>
          <c:y val="4.79319925236037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284082136791724"/>
          <c:y val="0.21969846445912108"/>
          <c:w val="0.65837270341207355"/>
          <c:h val="0.71062426842502402"/>
        </c:manualLayout>
      </c:layout>
      <c:pieChart>
        <c:varyColors val="1"/>
        <c:ser>
          <c:idx val="0"/>
          <c:order val="0"/>
          <c:tx>
            <c:strRef>
              <c:f>'ХАА 1 2'!$W$4</c:f>
              <c:strCache>
                <c:ptCount val="1"/>
                <c:pt idx="0">
                  <c:v>Эм хонь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5174710514126908"/>
                  <c:y val="-0.21918386228925982"/>
                </c:manualLayout>
              </c:layout>
              <c:tx>
                <c:rich>
                  <a:bodyPr/>
                  <a:lstStyle/>
                  <a:p>
                    <a:fld id="{8C28DCA4-B15F-4720-8AAC-5F2C7C75B16D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49019607843131"/>
                      <c:h val="0.2201057467464077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2'!$X$4:$Y$4</c:f>
              <c:numCache>
                <c:formatCode>0.0</c:formatCode>
                <c:ptCount val="2"/>
                <c:pt idx="0">
                  <c:v>85.294864736097054</c:v>
                </c:pt>
                <c:pt idx="1">
                  <c:v>14.705135263902946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0613935969868172"/>
          <c:y val="5.41062637281711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237502288958069"/>
          <c:y val="0.21784613378896578"/>
          <c:w val="0.68711102972593552"/>
          <c:h val="0.70557050791068043"/>
        </c:manualLayout>
      </c:layout>
      <c:pieChart>
        <c:varyColors val="1"/>
        <c:ser>
          <c:idx val="0"/>
          <c:order val="0"/>
          <c:tx>
            <c:strRef>
              <c:f>'ХАА 1 2'!$W$5</c:f>
              <c:strCache>
                <c:ptCount val="1"/>
                <c:pt idx="0">
                  <c:v>Эм ямаа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6999154766671113"/>
                  <c:y val="-0.20148831785512802"/>
                </c:manualLayout>
              </c:layout>
              <c:tx>
                <c:rich>
                  <a:bodyPr/>
                  <a:lstStyle/>
                  <a:p>
                    <a:fld id="{BAB434A3-B363-440A-B380-CB3AF0037362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19744353989647"/>
                      <c:h val="0.1831110553886247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2'!$X$5:$Y$5</c:f>
              <c:numCache>
                <c:formatCode>0.0</c:formatCode>
                <c:ptCount val="2"/>
                <c:pt idx="0">
                  <c:v>84.631255318330119</c:v>
                </c:pt>
                <c:pt idx="1">
                  <c:v>15.368744681669881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Мал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төллөлт, мян.тол, сумдаар, 2017 оны эхний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дугаар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1533906399235911"/>
          <c:y val="0.13842044931241829"/>
          <c:w val="0.65027698185291305"/>
          <c:h val="0.8401023847510008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2'!$S$2:$S$14</c:f>
              <c:strCache>
                <c:ptCount val="13"/>
                <c:pt idx="0">
                  <c:v>Түмэнцогт</c:v>
                </c:pt>
                <c:pt idx="1">
                  <c:v>Наран</c:v>
                </c:pt>
                <c:pt idx="2">
                  <c:v>Асгат</c:v>
                </c:pt>
                <c:pt idx="3">
                  <c:v>Халзан</c:v>
                </c:pt>
                <c:pt idx="4">
                  <c:v>Дарьганга</c:v>
                </c:pt>
                <c:pt idx="5">
                  <c:v>Сүхбаатар</c:v>
                </c:pt>
                <c:pt idx="6">
                  <c:v>Онгон</c:v>
                </c:pt>
                <c:pt idx="7">
                  <c:v>Уулбаян</c:v>
                </c:pt>
                <c:pt idx="8">
                  <c:v>Түвшинширээ</c:v>
                </c:pt>
                <c:pt idx="9">
                  <c:v>Эрдэнэцагаан</c:v>
                </c:pt>
                <c:pt idx="10">
                  <c:v>Баяндэлгэр</c:v>
                </c:pt>
                <c:pt idx="11">
                  <c:v>Мөнххаан</c:v>
                </c:pt>
                <c:pt idx="12">
                  <c:v>Баруун-Урт</c:v>
                </c:pt>
              </c:strCache>
            </c:strRef>
          </c:cat>
          <c:val>
            <c:numRef>
              <c:f>'ХАА 1 2'!$T$2:$T$14</c:f>
              <c:numCache>
                <c:formatCode>0.0</c:formatCode>
                <c:ptCount val="13"/>
                <c:pt idx="0">
                  <c:v>37.962000000000003</c:v>
                </c:pt>
                <c:pt idx="1">
                  <c:v>42.859000000000002</c:v>
                </c:pt>
                <c:pt idx="2">
                  <c:v>43.713000000000001</c:v>
                </c:pt>
                <c:pt idx="3">
                  <c:v>47.32</c:v>
                </c:pt>
                <c:pt idx="4">
                  <c:v>65.34</c:v>
                </c:pt>
                <c:pt idx="5">
                  <c:v>82.224999999999994</c:v>
                </c:pt>
                <c:pt idx="6">
                  <c:v>85.983999999999995</c:v>
                </c:pt>
                <c:pt idx="7">
                  <c:v>92.233000000000004</c:v>
                </c:pt>
                <c:pt idx="8">
                  <c:v>95.006</c:v>
                </c:pt>
                <c:pt idx="9">
                  <c:v>102.74</c:v>
                </c:pt>
                <c:pt idx="10">
                  <c:v>120.31399999999999</c:v>
                </c:pt>
                <c:pt idx="11">
                  <c:v>153.39099999999999</c:v>
                </c:pt>
                <c:pt idx="12">
                  <c:v>160.56899999999999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axId val="319242000"/>
        <c:axId val="319242392"/>
      </c:barChart>
      <c:catAx>
        <c:axId val="319242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9242392"/>
        <c:crosses val="autoZero"/>
        <c:auto val="1"/>
        <c:lblAlgn val="ctr"/>
        <c:lblOffset val="100"/>
        <c:noMultiLvlLbl val="0"/>
      </c:catAx>
      <c:valAx>
        <c:axId val="319242392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31924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Мал төллөлт, мян.тол, жил бүрийн 5 дугаар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645122484689414"/>
          <c:y val="3.91197943592542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 w="9525" cap="flat" cmpd="sng" algn="ctr">
              <a:solidFill>
                <a:schemeClr val="accent6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'ХАА 1 2'!$P$19:$S$19</c:f>
              <c:strCache>
                <c:ptCount val="4"/>
                <c:pt idx="0">
                  <c:v>2014.I-V</c:v>
                </c:pt>
                <c:pt idx="1">
                  <c:v>2015.I-V</c:v>
                </c:pt>
                <c:pt idx="2">
                  <c:v>2016.I-V</c:v>
                </c:pt>
                <c:pt idx="3">
                  <c:v>2017.I-V</c:v>
                </c:pt>
              </c:strCache>
            </c:strRef>
          </c:cat>
          <c:val>
            <c:numRef>
              <c:f>'ХАА 1 2'!$P$20:$S$20</c:f>
              <c:numCache>
                <c:formatCode>0.0</c:formatCode>
                <c:ptCount val="4"/>
                <c:pt idx="0" formatCode="General">
                  <c:v>893.3</c:v>
                </c:pt>
                <c:pt idx="1">
                  <c:v>1028.6120000000001</c:v>
                </c:pt>
                <c:pt idx="2" formatCode="#\ ##0.0">
                  <c:v>962.08500000000004</c:v>
                </c:pt>
                <c:pt idx="3" formatCode="#\ ##0.0">
                  <c:v>1129.6559999999999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-25"/>
        <c:axId val="319243176"/>
        <c:axId val="319243568"/>
      </c:barChart>
      <c:catAx>
        <c:axId val="319243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9243568"/>
        <c:crosses val="autoZero"/>
        <c:auto val="1"/>
        <c:lblAlgn val="ctr"/>
        <c:lblOffset val="100"/>
        <c:noMultiLvlLbl val="0"/>
      </c:catAx>
      <c:valAx>
        <c:axId val="319243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9243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Төл бойжилт, мян.тол, сумаар, 2017 оны эхний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 дугаар сарын байдлаар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37673712498866"/>
          <c:y val="0.12131388212002917"/>
          <c:w val="0.61160249340930783"/>
          <c:h val="0.8503720953045541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2'!$K$40:$K$52</c:f>
              <c:strCache>
                <c:ptCount val="13"/>
                <c:pt idx="0">
                  <c:v>Түмэнцогт</c:v>
                </c:pt>
                <c:pt idx="1">
                  <c:v>Наран</c:v>
                </c:pt>
                <c:pt idx="2">
                  <c:v>Асгат</c:v>
                </c:pt>
                <c:pt idx="3">
                  <c:v>Халзан</c:v>
                </c:pt>
                <c:pt idx="4">
                  <c:v>Дарьганга</c:v>
                </c:pt>
                <c:pt idx="5">
                  <c:v>Сүхбаатар</c:v>
                </c:pt>
                <c:pt idx="6">
                  <c:v>Онгон</c:v>
                </c:pt>
                <c:pt idx="7">
                  <c:v>Уулбаян</c:v>
                </c:pt>
                <c:pt idx="8">
                  <c:v>Түвшинширээ</c:v>
                </c:pt>
                <c:pt idx="9">
                  <c:v>Эрдэнэцагаан</c:v>
                </c:pt>
                <c:pt idx="10">
                  <c:v>Баяндэлгэр</c:v>
                </c:pt>
                <c:pt idx="11">
                  <c:v>Мөнххаан</c:v>
                </c:pt>
                <c:pt idx="12">
                  <c:v>Баруун-Урт</c:v>
                </c:pt>
              </c:strCache>
            </c:strRef>
          </c:cat>
          <c:val>
            <c:numRef>
              <c:f>'ХАА 1 2'!$L$40:$L$52</c:f>
              <c:numCache>
                <c:formatCode>0.0</c:formatCode>
                <c:ptCount val="13"/>
                <c:pt idx="0">
                  <c:v>37.607999999999997</c:v>
                </c:pt>
                <c:pt idx="1">
                  <c:v>42.837000000000003</c:v>
                </c:pt>
                <c:pt idx="2">
                  <c:v>43.302</c:v>
                </c:pt>
                <c:pt idx="3">
                  <c:v>47.481999999999999</c:v>
                </c:pt>
                <c:pt idx="4">
                  <c:v>65.260999999999996</c:v>
                </c:pt>
                <c:pt idx="5">
                  <c:v>82.730999999999995</c:v>
                </c:pt>
                <c:pt idx="6">
                  <c:v>85.983999999999995</c:v>
                </c:pt>
                <c:pt idx="7">
                  <c:v>92.941999999999993</c:v>
                </c:pt>
                <c:pt idx="8">
                  <c:v>95.370999999999995</c:v>
                </c:pt>
                <c:pt idx="9">
                  <c:v>102.553</c:v>
                </c:pt>
                <c:pt idx="10">
                  <c:v>120.489</c:v>
                </c:pt>
                <c:pt idx="11">
                  <c:v>152.613</c:v>
                </c:pt>
                <c:pt idx="12">
                  <c:v>162.09200000000001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4"/>
        <c:overlap val="-25"/>
        <c:axId val="314601376"/>
        <c:axId val="314601768"/>
      </c:barChart>
      <c:catAx>
        <c:axId val="314601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4601768"/>
        <c:crosses val="autoZero"/>
        <c:auto val="1"/>
        <c:lblAlgn val="ctr"/>
        <c:lblOffset val="100"/>
        <c:noMultiLvlLbl val="0"/>
      </c:catAx>
      <c:valAx>
        <c:axId val="314601768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31460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Төл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бойжилт, таван төрлөөр, мян.тол, 2017 оны эхний 5 дугаар сарын байдлаар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788451443569555"/>
          <c:y val="2.777777777777787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0555555555555582E-2"/>
          <c:y val="0.20953236479242912"/>
          <c:w val="0.93888888888888988"/>
          <c:h val="0.674134782447968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2'!$R$57:$R$61</c:f>
              <c:strCache>
                <c:ptCount val="5"/>
                <c:pt idx="0">
                  <c:v>Ботго</c:v>
                </c:pt>
                <c:pt idx="1">
                  <c:v>Унага</c:v>
                </c:pt>
                <c:pt idx="2">
                  <c:v>Тугал</c:v>
                </c:pt>
                <c:pt idx="3">
                  <c:v>Хурга</c:v>
                </c:pt>
                <c:pt idx="4">
                  <c:v>Ишиг</c:v>
                </c:pt>
              </c:strCache>
            </c:strRef>
          </c:cat>
          <c:val>
            <c:numRef>
              <c:f>'ХАА 1 2'!$S$57:$S$61</c:f>
              <c:numCache>
                <c:formatCode>0.0</c:formatCode>
                <c:ptCount val="5"/>
                <c:pt idx="0">
                  <c:v>1.0269999999999999</c:v>
                </c:pt>
                <c:pt idx="1">
                  <c:v>56.079000000000001</c:v>
                </c:pt>
                <c:pt idx="2">
                  <c:v>55.030999999999999</c:v>
                </c:pt>
                <c:pt idx="3">
                  <c:v>622.39700000000005</c:v>
                </c:pt>
                <c:pt idx="4">
                  <c:v>396.73099999999999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-27"/>
        <c:axId val="314602552"/>
        <c:axId val="314908448"/>
      </c:barChart>
      <c:catAx>
        <c:axId val="314602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314908448"/>
        <c:crosses val="autoZero"/>
        <c:auto val="1"/>
        <c:lblAlgn val="ctr"/>
        <c:lblOffset val="100"/>
        <c:noMultiLvlLbl val="0"/>
      </c:catAx>
      <c:valAx>
        <c:axId val="3149084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314602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Том малын зүй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бусын хорогдол, сумдаар, 201</a:t>
            </a:r>
            <a:r>
              <a:rPr lang="en-US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оны 5</a:t>
            </a:r>
            <a:r>
              <a:rPr lang="en-US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дугаар сарын байдлаар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458208568999298"/>
          <c:y val="1.369863013698630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2'!$L$75:$L$87</c:f>
              <c:strCache>
                <c:ptCount val="13"/>
                <c:pt idx="0">
                  <c:v>Халзан</c:v>
                </c:pt>
                <c:pt idx="1">
                  <c:v>Онгон</c:v>
                </c:pt>
                <c:pt idx="2">
                  <c:v>Наран</c:v>
                </c:pt>
                <c:pt idx="3">
                  <c:v>Уулбаян</c:v>
                </c:pt>
                <c:pt idx="4">
                  <c:v>Баяндэлгэр</c:v>
                </c:pt>
                <c:pt idx="5">
                  <c:v>Сүхбаатар</c:v>
                </c:pt>
                <c:pt idx="6">
                  <c:v>Асгат</c:v>
                </c:pt>
                <c:pt idx="7">
                  <c:v>Эрдэнэцагаан</c:v>
                </c:pt>
                <c:pt idx="8">
                  <c:v>Дарьганга</c:v>
                </c:pt>
                <c:pt idx="9">
                  <c:v>Баруун-Урт</c:v>
                </c:pt>
                <c:pt idx="10">
                  <c:v>Түвшинширээ</c:v>
                </c:pt>
                <c:pt idx="11">
                  <c:v>Түмэнцогт</c:v>
                </c:pt>
                <c:pt idx="12">
                  <c:v>Мөнххаан</c:v>
                </c:pt>
              </c:strCache>
            </c:strRef>
          </c:cat>
          <c:val>
            <c:numRef>
              <c:f>'ХАА 1 2'!$M$75:$M$87</c:f>
              <c:numCache>
                <c:formatCode>#\ ##0</c:formatCode>
                <c:ptCount val="13"/>
                <c:pt idx="0">
                  <c:v>0</c:v>
                </c:pt>
                <c:pt idx="1">
                  <c:v>7</c:v>
                </c:pt>
                <c:pt idx="2">
                  <c:v>57</c:v>
                </c:pt>
                <c:pt idx="3">
                  <c:v>245</c:v>
                </c:pt>
                <c:pt idx="4">
                  <c:v>261</c:v>
                </c:pt>
                <c:pt idx="5">
                  <c:v>394</c:v>
                </c:pt>
                <c:pt idx="6">
                  <c:v>427</c:v>
                </c:pt>
                <c:pt idx="7">
                  <c:v>468</c:v>
                </c:pt>
                <c:pt idx="8">
                  <c:v>488</c:v>
                </c:pt>
                <c:pt idx="9">
                  <c:v>494</c:v>
                </c:pt>
                <c:pt idx="10">
                  <c:v>1123</c:v>
                </c:pt>
                <c:pt idx="11">
                  <c:v>1488</c:v>
                </c:pt>
                <c:pt idx="12">
                  <c:v>4341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319244744"/>
        <c:axId val="319245136"/>
      </c:barChart>
      <c:catAx>
        <c:axId val="319244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9245136"/>
        <c:crosses val="autoZero"/>
        <c:auto val="1"/>
        <c:lblAlgn val="ctr"/>
        <c:lblOffset val="100"/>
        <c:noMultiLvlLbl val="0"/>
      </c:catAx>
      <c:valAx>
        <c:axId val="319245136"/>
        <c:scaling>
          <c:orientation val="minMax"/>
        </c:scaling>
        <c:delete val="1"/>
        <c:axPos val="b"/>
        <c:numFmt formatCode="#\ ##0" sourceLinked="1"/>
        <c:majorTickMark val="none"/>
        <c:minorTickMark val="none"/>
        <c:tickLblPos val="nextTo"/>
        <c:crossAx val="319244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Том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малын зүй бусын хорогдол, мян.тол жил бүрийн эхний 5 дугаар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2525678040244967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18800925925925926"/>
          <c:w val="0.93888888888888888"/>
          <c:h val="0.684769425631910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5.5555555555555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77777777777676E-3"/>
                  <c:y val="-0.35185185185185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185067526415994E-16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2'!$M$101:$P$101</c:f>
              <c:strCache>
                <c:ptCount val="4"/>
                <c:pt idx="0">
                  <c:v>2014.I-V</c:v>
                </c:pt>
                <c:pt idx="1">
                  <c:v>2015.I-V</c:v>
                </c:pt>
                <c:pt idx="2">
                  <c:v>2016.I-V</c:v>
                </c:pt>
                <c:pt idx="3">
                  <c:v>2017.I-V</c:v>
                </c:pt>
              </c:strCache>
            </c:strRef>
          </c:cat>
          <c:val>
            <c:numRef>
              <c:f>'ХАА 1 2'!$M$102:$P$102</c:f>
              <c:numCache>
                <c:formatCode>0.0</c:formatCode>
                <c:ptCount val="4"/>
                <c:pt idx="0">
                  <c:v>7.3</c:v>
                </c:pt>
                <c:pt idx="1">
                  <c:v>10.689</c:v>
                </c:pt>
                <c:pt idx="2">
                  <c:v>178.86199999999999</c:v>
                </c:pt>
                <c:pt idx="3">
                  <c:v>9.7929999999999993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9245920"/>
        <c:axId val="319246312"/>
      </c:barChart>
      <c:catAx>
        <c:axId val="31924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9246312"/>
        <c:crosses val="autoZero"/>
        <c:auto val="1"/>
        <c:lblAlgn val="ctr"/>
        <c:lblOffset val="100"/>
        <c:noMultiLvlLbl val="0"/>
      </c:catAx>
      <c:valAx>
        <c:axId val="31924631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1924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Халдварт өвчнөөр өвчлөгчид, жил бүрийн эхний 5 сарын байдлаар</a:t>
            </a:r>
          </a:p>
        </c:rich>
      </c:tx>
      <c:layout>
        <c:manualLayout>
          <c:xMode val="edge"/>
          <c:yMode val="edge"/>
          <c:x val="0.2104286521146882"/>
          <c:y val="3.718028780885148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'eruul mend2'!$A$14:$B$14</c:f>
              <c:strCache>
                <c:ptCount val="2"/>
                <c:pt idx="0">
                  <c:v>Халдварт өвчнөөр өвчлөгчид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rgbClr val="4F81BD"/>
              </a:solidFill>
              <a:ln>
                <a:solidFill>
                  <a:sysClr val="window" lastClr="FFFFFF"/>
                </a:solidFill>
              </a:ln>
            </c:spPr>
          </c:dPt>
          <c:dLbls>
            <c:dLbl>
              <c:idx val="9"/>
              <c:layout>
                <c:manualLayout>
                  <c:x val="0"/>
                  <c:y val="1.7241379310344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742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842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'eruul mend2'!$F$13:$P$13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'eruul mend2'!$F$14:$P$14</c:f>
              <c:numCache>
                <c:formatCode>General</c:formatCode>
                <c:ptCount val="11"/>
                <c:pt idx="0">
                  <c:v>190</c:v>
                </c:pt>
                <c:pt idx="1">
                  <c:v>623</c:v>
                </c:pt>
                <c:pt idx="2">
                  <c:v>334</c:v>
                </c:pt>
                <c:pt idx="3">
                  <c:v>235</c:v>
                </c:pt>
                <c:pt idx="4">
                  <c:v>238</c:v>
                </c:pt>
                <c:pt idx="5">
                  <c:v>303</c:v>
                </c:pt>
                <c:pt idx="6">
                  <c:v>582</c:v>
                </c:pt>
                <c:pt idx="7">
                  <c:v>243</c:v>
                </c:pt>
                <c:pt idx="8">
                  <c:v>338</c:v>
                </c:pt>
                <c:pt idx="9">
                  <c:v>842</c:v>
                </c:pt>
                <c:pt idx="10">
                  <c:v>742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312986912"/>
        <c:axId val="312987304"/>
      </c:barChart>
      <c:catAx>
        <c:axId val="31298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0"/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12987304"/>
        <c:crosses val="autoZero"/>
        <c:auto val="1"/>
        <c:lblAlgn val="ctr"/>
        <c:lblOffset val="100"/>
        <c:noMultiLvlLbl val="0"/>
      </c:catAx>
      <c:valAx>
        <c:axId val="31298730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3129869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Өвчнөөр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хорогдсон малын тоо, жил бүрийн 5 дугаар сарын байдлаар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3333333333333333E-2"/>
          <c:y val="0.2321609798775153"/>
          <c:w val="0.93888888888888988"/>
          <c:h val="0.659204943132108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2'!$L$122:$O$122</c:f>
              <c:strCache>
                <c:ptCount val="4"/>
                <c:pt idx="0">
                  <c:v>2014.I-V</c:v>
                </c:pt>
                <c:pt idx="1">
                  <c:v>2015.I-V</c:v>
                </c:pt>
                <c:pt idx="2">
                  <c:v>2016.I-V</c:v>
                </c:pt>
                <c:pt idx="3">
                  <c:v>2017.I-V</c:v>
                </c:pt>
              </c:strCache>
            </c:strRef>
          </c:cat>
          <c:val>
            <c:numRef>
              <c:f>'ХАА 1 2'!$L$123:$O$123</c:f>
              <c:numCache>
                <c:formatCode>#\ ##0</c:formatCode>
                <c:ptCount val="4"/>
                <c:pt idx="0">
                  <c:v>2370</c:v>
                </c:pt>
                <c:pt idx="1">
                  <c:v>253</c:v>
                </c:pt>
                <c:pt idx="2">
                  <c:v>582</c:v>
                </c:pt>
                <c:pt idx="3">
                  <c:v>3802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-27"/>
        <c:axId val="319247096"/>
        <c:axId val="319247488"/>
      </c:barChart>
      <c:catAx>
        <c:axId val="31924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9247488"/>
        <c:crosses val="autoZero"/>
        <c:auto val="1"/>
        <c:lblAlgn val="ctr"/>
        <c:lblOffset val="100"/>
        <c:noMultiLvlLbl val="0"/>
      </c:catAx>
      <c:valAx>
        <c:axId val="319247488"/>
        <c:scaling>
          <c:orientation val="minMax"/>
        </c:scaling>
        <c:delete val="1"/>
        <c:axPos val="l"/>
        <c:numFmt formatCode="#\ ##0" sourceLinked="1"/>
        <c:majorTickMark val="none"/>
        <c:minorTickMark val="none"/>
        <c:tickLblPos val="nextTo"/>
        <c:crossAx val="319247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200" b="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0897256349471778"/>
          <c:y val="0.17062325879241946"/>
          <c:w val="0.59102743650528222"/>
          <c:h val="0.798725856394571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ХАА6!$I$39</c:f>
              <c:strCache>
                <c:ptCount val="1"/>
                <c:pt idx="0">
                  <c:v>Тариалсан талбай га-р</c:v>
                </c:pt>
              </c:strCache>
            </c:strRef>
          </c:tx>
          <c:spPr>
            <a:solidFill>
              <a:schemeClr val="accent6"/>
            </a:solidFill>
            <a:ln w="31750"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ХАА6!$H$40:$H$43</c:f>
              <c:strCache>
                <c:ptCount val="4"/>
                <c:pt idx="0">
                  <c:v>Хүнсний ногоо</c:v>
                </c:pt>
                <c:pt idx="1">
                  <c:v>Төмс</c:v>
                </c:pt>
                <c:pt idx="2">
                  <c:v>Техникийн ургамал</c:v>
                </c:pt>
                <c:pt idx="3">
                  <c:v>Үр тариа</c:v>
                </c:pt>
              </c:strCache>
            </c:strRef>
          </c:cat>
          <c:val>
            <c:numRef>
              <c:f>ХАА6!$I$40:$I$43</c:f>
              <c:numCache>
                <c:formatCode>#\ ##0.0</c:formatCode>
                <c:ptCount val="4"/>
                <c:pt idx="0">
                  <c:v>21.576900000000002</c:v>
                </c:pt>
                <c:pt idx="1">
                  <c:v>48.003999999999998</c:v>
                </c:pt>
                <c:pt idx="2">
                  <c:v>1000</c:v>
                </c:pt>
                <c:pt idx="3">
                  <c:v>6452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-16"/>
        <c:axId val="319155696"/>
        <c:axId val="319156088"/>
      </c:barChart>
      <c:catAx>
        <c:axId val="319155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19156088"/>
        <c:crosses val="autoZero"/>
        <c:auto val="1"/>
        <c:lblAlgn val="ctr"/>
        <c:lblOffset val="100"/>
        <c:noMultiLvlLbl val="0"/>
      </c:catAx>
      <c:valAx>
        <c:axId val="319156088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31915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Үр тариа тариалсан талбай /га-р/</a:t>
            </a:r>
            <a:endParaRPr lang="mn-MN" sz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2481762912113513"/>
          <c:y val="3.686634161068175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5042542255634836"/>
          <c:y val="0.27279189677865695"/>
          <c:w val="0.47283800965364614"/>
          <c:h val="0.58242974460445063"/>
        </c:manualLayout>
      </c:layout>
      <c:pieChart>
        <c:varyColors val="1"/>
        <c:ser>
          <c:idx val="0"/>
          <c:order val="0"/>
          <c:tx>
            <c:strRef>
              <c:f>ХАА6!$E$52</c:f>
              <c:strCache>
                <c:ptCount val="1"/>
                <c:pt idx="0">
                  <c:v>Тариалсан талбай га-р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1.4881894177349055E-2"/>
                  <c:y val="-1.228878053689391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47331834847881"/>
                      <c:h val="0.14456153727806417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ХАА6!$D$53:$D$55</c:f>
              <c:strCache>
                <c:ptCount val="3"/>
                <c:pt idx="0">
                  <c:v>Буудай</c:v>
                </c:pt>
                <c:pt idx="1">
                  <c:v>Арвай</c:v>
                </c:pt>
                <c:pt idx="2">
                  <c:v>Овъёос</c:v>
                </c:pt>
              </c:strCache>
            </c:strRef>
          </c:cat>
          <c:val>
            <c:numRef>
              <c:f>ХАА6!$E$53:$E$55</c:f>
              <c:numCache>
                <c:formatCode>General</c:formatCode>
                <c:ptCount val="3"/>
                <c:pt idx="0">
                  <c:v>6200</c:v>
                </c:pt>
                <c:pt idx="2" formatCode="_(* #,##0.0_);_(* \(#,##0.0\);_(* &quot;-&quot;?_);_(@_)">
                  <c:v>252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Хүнсний</a:t>
            </a:r>
            <a:r>
              <a:rPr lang="mn-MN" sz="1200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ногоо тариалсан талбай /төрлөөр</a:t>
            </a:r>
            <a:r>
              <a:rPr lang="en-US" sz="1200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mn-MN" sz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1379380899305947"/>
          <c:y val="0.24272506279062731"/>
          <c:w val="0.61642531000802281"/>
          <c:h val="0.55429144937915453"/>
        </c:manualLayout>
      </c:layout>
      <c:pieChart>
        <c:varyColors val="1"/>
        <c:ser>
          <c:idx val="0"/>
          <c:order val="0"/>
          <c:tx>
            <c:strRef>
              <c:f>ХАА6!$E$39</c:f>
              <c:strCache>
                <c:ptCount val="1"/>
                <c:pt idx="0">
                  <c:v>Тариалсан талбай га-р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7.9892464144245043E-2"/>
                  <c:y val="-6.211279113164345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702068160167271E-2"/>
                  <c:y val="2.749401754335275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5869413439155148E-3"/>
                  <c:y val="-1.95446796921494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9360357740912444E-2"/>
                  <c:y val="8.746305692008189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702697415298576E-2"/>
                  <c:y val="6.926033145381736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7249811349101477E-3"/>
                  <c:y val="5.300428951712179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1356826772379459E-2"/>
                  <c:y val="6.588328165154134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4711782401005227E-2"/>
                  <c:y val="-1.666632887717339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6.0279038629628981E-2"/>
                  <c:y val="-0.1059576957604978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17068097666212581"/>
                  <c:y val="7.02181785170315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.10878975272945254"/>
                  <c:y val="-3.457065332512938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ХАА6!$D$40:$D$50</c:f>
              <c:strCache>
                <c:ptCount val="11"/>
                <c:pt idx="0">
                  <c:v>байцаа</c:v>
                </c:pt>
                <c:pt idx="1">
                  <c:v>лууван</c:v>
                </c:pt>
                <c:pt idx="2">
                  <c:v>шар манжин</c:v>
                </c:pt>
                <c:pt idx="3">
                  <c:v>улаан манжин</c:v>
                </c:pt>
                <c:pt idx="4">
                  <c:v>сонгино</c:v>
                </c:pt>
                <c:pt idx="5">
                  <c:v>сармис</c:v>
                </c:pt>
                <c:pt idx="6">
                  <c:v>өргөст хэмх</c:v>
                </c:pt>
                <c:pt idx="7">
                  <c:v>улаан лооль</c:v>
                </c:pt>
                <c:pt idx="8">
                  <c:v>тарвас</c:v>
                </c:pt>
                <c:pt idx="9">
                  <c:v>чинжүү</c:v>
                </c:pt>
                <c:pt idx="10">
                  <c:v>бусад</c:v>
                </c:pt>
              </c:strCache>
            </c:strRef>
          </c:cat>
          <c:val>
            <c:numRef>
              <c:f>ХАА6!$E$40:$E$50</c:f>
              <c:numCache>
                <c:formatCode>0.00</c:formatCode>
                <c:ptCount val="11"/>
                <c:pt idx="0">
                  <c:v>0.89929999999999999</c:v>
                </c:pt>
                <c:pt idx="1">
                  <c:v>4.7171000000000003</c:v>
                </c:pt>
                <c:pt idx="2">
                  <c:v>3.1644999999999999</c:v>
                </c:pt>
                <c:pt idx="3">
                  <c:v>2.96</c:v>
                </c:pt>
                <c:pt idx="4">
                  <c:v>5.3764000000000003</c:v>
                </c:pt>
                <c:pt idx="5">
                  <c:v>0.05</c:v>
                </c:pt>
                <c:pt idx="6">
                  <c:v>1.7062999999999999</c:v>
                </c:pt>
                <c:pt idx="7">
                  <c:v>0.81010000000000004</c:v>
                </c:pt>
                <c:pt idx="8">
                  <c:v>0.35</c:v>
                </c:pt>
                <c:pt idx="9">
                  <c:v>3.5000000000000003E-2</c:v>
                </c:pt>
                <c:pt idx="10">
                  <c:v>1.5082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55555555555555E-2"/>
          <c:y val="9.5011852790979415E-2"/>
          <c:w val="0.93888888888888888"/>
          <c:h val="0.65200980209227399"/>
        </c:manualLayout>
      </c:layout>
      <c:lineChart>
        <c:grouping val="standard"/>
        <c:varyColors val="0"/>
        <c:ser>
          <c:idx val="0"/>
          <c:order val="0"/>
          <c:tx>
            <c:strRef>
              <c:f>'3 sar'!$K$22</c:f>
              <c:strCache>
                <c:ptCount val="1"/>
                <c:pt idx="0">
                  <c:v>Шинээр бүртгүүлсэн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 sar'!$L$21:$O$21</c:f>
              <c:strCache>
                <c:ptCount val="4"/>
                <c:pt idx="0">
                  <c:v>2014.I-V</c:v>
                </c:pt>
                <c:pt idx="1">
                  <c:v>2015.I-V</c:v>
                </c:pt>
                <c:pt idx="2">
                  <c:v>2016.I-V</c:v>
                </c:pt>
                <c:pt idx="3">
                  <c:v>2017.I-V</c:v>
                </c:pt>
              </c:strCache>
            </c:strRef>
          </c:cat>
          <c:val>
            <c:numRef>
              <c:f>'3 sar'!$L$22:$O$22</c:f>
              <c:numCache>
                <c:formatCode>#\ ##0</c:formatCode>
                <c:ptCount val="4"/>
                <c:pt idx="0">
                  <c:v>550</c:v>
                </c:pt>
                <c:pt idx="1">
                  <c:v>751</c:v>
                </c:pt>
                <c:pt idx="2">
                  <c:v>2281</c:v>
                </c:pt>
                <c:pt idx="3">
                  <c:v>1726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'3 sar'!$K$23</c:f>
              <c:strCache>
                <c:ptCount val="1"/>
                <c:pt idx="0">
                  <c:v>Ажилд орсон хүний тоо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9.4444444444444442E-2"/>
                  <c:y val="-1.266808473585351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555555555555555E-2"/>
                  <c:y val="-5.700711167458764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666666666666664E-2"/>
                  <c:y val="-6.334123519398626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000000000000001E-2"/>
                  <c:y val="-3.167061759699313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 sar'!$L$21:$O$21</c:f>
              <c:strCache>
                <c:ptCount val="4"/>
                <c:pt idx="0">
                  <c:v>2014.I-V</c:v>
                </c:pt>
                <c:pt idx="1">
                  <c:v>2015.I-V</c:v>
                </c:pt>
                <c:pt idx="2">
                  <c:v>2016.I-V</c:v>
                </c:pt>
                <c:pt idx="3">
                  <c:v>2017.I-V</c:v>
                </c:pt>
              </c:strCache>
            </c:strRef>
          </c:cat>
          <c:val>
            <c:numRef>
              <c:f>'3 sar'!$L$23:$O$23</c:f>
              <c:numCache>
                <c:formatCode>#\ ##0</c:formatCode>
                <c:ptCount val="4"/>
                <c:pt idx="0">
                  <c:v>278</c:v>
                </c:pt>
                <c:pt idx="1">
                  <c:v>185</c:v>
                </c:pt>
                <c:pt idx="2">
                  <c:v>251</c:v>
                </c:pt>
                <c:pt idx="3">
                  <c:v>339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4596672"/>
        <c:axId val="314596280"/>
      </c:lineChart>
      <c:catAx>
        <c:axId val="31459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4596280"/>
        <c:crosses val="autoZero"/>
        <c:auto val="1"/>
        <c:lblAlgn val="ctr"/>
        <c:lblOffset val="100"/>
        <c:noMultiLvlLbl val="0"/>
      </c:catAx>
      <c:valAx>
        <c:axId val="314596280"/>
        <c:scaling>
          <c:orientation val="minMax"/>
        </c:scaling>
        <c:delete val="1"/>
        <c:axPos val="l"/>
        <c:numFmt formatCode="#\ ##0" sourceLinked="1"/>
        <c:majorTickMark val="out"/>
        <c:minorTickMark val="none"/>
        <c:tickLblPos val="nextTo"/>
        <c:crossAx val="3145966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2057851115995238E-2"/>
          <c:y val="0.85510616860096278"/>
          <c:w val="0.8833837221146007"/>
          <c:h val="0.1007869040066674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00" b="0" i="0" u="none" strike="noStrike" baseline="0">
              <a:solidFill>
                <a:srgbClr val="424242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062816758150214"/>
          <c:y val="5.3921568627450983E-2"/>
          <c:w val="0.59188384858606169"/>
          <c:h val="0.8921568627450980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3"/>
            </a:solidFill>
            <a:ln w="25400">
              <a:solidFill>
                <a:schemeClr val="accent3"/>
              </a:solidFill>
            </a:ln>
          </c:spPr>
          <c:invertIfNegative val="0"/>
          <c:dLbls>
            <c:dLbl>
              <c:idx val="0"/>
              <c:layout>
                <c:manualLayout>
                  <c:x val="4.7222222222222221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999999999999899E-2"/>
                  <c:y val="-3.875968992248204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8333333333333334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287685086134835"/>
                  <c:y val="-8.9868242880141127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0412032571652369"/>
                  <c:y val="-4.4934121440070564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2059508151681485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9063339974069507"/>
                  <c:y val="-2.2467060720035282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31342166566528584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'2'!$U$32:$AB$32</c:f>
              <c:strCache>
                <c:ptCount val="8"/>
                <c:pt idx="0">
                  <c:v>Магистр, доктор</c:v>
                </c:pt>
                <c:pt idx="1">
                  <c:v>Боловсролгүй</c:v>
                </c:pt>
                <c:pt idx="2">
                  <c:v>Тусгай мэргэжлийн дунд </c:v>
                </c:pt>
                <c:pt idx="3">
                  <c:v>Бага</c:v>
                </c:pt>
                <c:pt idx="4">
                  <c:v>Техник болон мэргэжлийн анхан шатны</c:v>
                </c:pt>
                <c:pt idx="5">
                  <c:v>Суурь</c:v>
                </c:pt>
                <c:pt idx="6">
                  <c:v>Дээд </c:v>
                </c:pt>
                <c:pt idx="7">
                  <c:v>Бүрэн дунд </c:v>
                </c:pt>
              </c:strCache>
            </c:strRef>
          </c:cat>
          <c:val>
            <c:numRef>
              <c:f>'2'!$U$33:$AB$33</c:f>
              <c:numCache>
                <c:formatCode>0.0%</c:formatCode>
                <c:ptCount val="8"/>
                <c:pt idx="0">
                  <c:v>1.9880715705765406E-3</c:v>
                </c:pt>
                <c:pt idx="1">
                  <c:v>1.9880715705765408E-2</c:v>
                </c:pt>
                <c:pt idx="2">
                  <c:v>3.5785288270377733E-2</c:v>
                </c:pt>
                <c:pt idx="3">
                  <c:v>6.063618290258449E-2</c:v>
                </c:pt>
                <c:pt idx="4">
                  <c:v>8.6481113320079517E-2</c:v>
                </c:pt>
                <c:pt idx="5">
                  <c:v>0.13916500994035785</c:v>
                </c:pt>
                <c:pt idx="6">
                  <c:v>0.20576540755467196</c:v>
                </c:pt>
                <c:pt idx="7">
                  <c:v>0.45029821073558646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100"/>
        <c:axId val="313983752"/>
        <c:axId val="313983360"/>
      </c:barChart>
      <c:catAx>
        <c:axId val="313983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3983360"/>
        <c:crosses val="autoZero"/>
        <c:auto val="1"/>
        <c:lblAlgn val="ctr"/>
        <c:lblOffset val="100"/>
        <c:noMultiLvlLbl val="0"/>
      </c:catAx>
      <c:valAx>
        <c:axId val="313983360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313983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3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Бүртгэлтэй ажилгүй иргэдийн тоо, жил бүрийн 5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3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д</a:t>
            </a:r>
            <a:r>
              <a:rPr lang="mn-MN" sz="13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у</a:t>
            </a:r>
            <a:r>
              <a:rPr lang="en-US" sz="13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г</a:t>
            </a:r>
            <a:r>
              <a:rPr lang="mn-MN" sz="13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аа</a:t>
            </a:r>
            <a:r>
              <a:rPr lang="en-US" sz="13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р сарын байдлаар </a:t>
            </a:r>
          </a:p>
        </c:rich>
      </c:tx>
      <c:layout>
        <c:manualLayout>
          <c:xMode val="edge"/>
          <c:yMode val="edge"/>
          <c:x val="0.2117055956240764"/>
          <c:y val="4.166664879368068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420120439249024E-2"/>
          <c:y val="0.21337962962962964"/>
          <c:w val="0.96882748848742473"/>
          <c:h val="0.68848024205307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chemeClr val="accent3"/>
            </a:solidFill>
            <a:ln w="25400">
              <a:solidFill>
                <a:schemeClr val="accent3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slaid!$C$3:$L$3</c:f>
              <c:numCache>
                <c:formatCode>0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slaid!$C$4:$L$4</c:f>
              <c:numCache>
                <c:formatCode>#\ ##0</c:formatCode>
                <c:ptCount val="10"/>
                <c:pt idx="0">
                  <c:v>1087</c:v>
                </c:pt>
                <c:pt idx="1">
                  <c:v>1108</c:v>
                </c:pt>
                <c:pt idx="2">
                  <c:v>1236</c:v>
                </c:pt>
                <c:pt idx="3">
                  <c:v>1164</c:v>
                </c:pt>
                <c:pt idx="4">
                  <c:v>1602</c:v>
                </c:pt>
                <c:pt idx="5" formatCode="General">
                  <c:v>901</c:v>
                </c:pt>
                <c:pt idx="6" formatCode="General">
                  <c:v>754</c:v>
                </c:pt>
                <c:pt idx="7" formatCode="General">
                  <c:v>771</c:v>
                </c:pt>
                <c:pt idx="8" formatCode="General">
                  <c:v>954</c:v>
                </c:pt>
                <c:pt idx="9" formatCode="General">
                  <c:v>1006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313982576"/>
        <c:axId val="313984144"/>
      </c:barChart>
      <c:catAx>
        <c:axId val="31398257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3984144"/>
        <c:crosses val="autoZero"/>
        <c:auto val="1"/>
        <c:lblAlgn val="ctr"/>
        <c:lblOffset val="100"/>
        <c:noMultiLvlLbl val="0"/>
      </c:catAx>
      <c:valAx>
        <c:axId val="3139841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#\ ##0" sourceLinked="1"/>
        <c:majorTickMark val="out"/>
        <c:minorTickMark val="none"/>
        <c:tickLblPos val="nextTo"/>
        <c:crossAx val="3139825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улмаас гэмтсэн, нас барсан хүний тоо, жил бүрийн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дугаар</a:t>
            </a:r>
            <a:endParaRPr lang="en-US" sz="1200" b="1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905677414337622"/>
          <c:y val="3.225803037743197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9365478163390251E-2"/>
          <c:y val="0.27514766807208857"/>
          <c:w val="0.96772420306101636"/>
          <c:h val="0.515294193180599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hereg1'!$G$3</c:f>
              <c:strCache>
                <c:ptCount val="1"/>
                <c:pt idx="0">
                  <c:v>Гэмтэж осолдсон хүн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2015.I-V</c:v>
                </c:pt>
                <c:pt idx="1">
                  <c:v>2016.I-V</c:v>
                </c:pt>
                <c:pt idx="2">
                  <c:v>2017.I-V</c:v>
                </c:pt>
              </c:strCache>
            </c:strRef>
          </c:cat>
          <c:val>
            <c:numRef>
              <c:f>'gemt hereg1'!$H$3:$J$3</c:f>
              <c:numCache>
                <c:formatCode>General</c:formatCode>
                <c:ptCount val="3"/>
                <c:pt idx="0">
                  <c:v>72</c:v>
                </c:pt>
                <c:pt idx="1">
                  <c:v>75</c:v>
                </c:pt>
                <c:pt idx="2">
                  <c:v>79</c:v>
                </c:pt>
              </c:numCache>
            </c:numRef>
          </c:val>
        </c:ser>
        <c:ser>
          <c:idx val="1"/>
          <c:order val="1"/>
          <c:tx>
            <c:strRef>
              <c:f>'gemt hereg1'!$G$4</c:f>
              <c:strCache>
                <c:ptCount val="1"/>
                <c:pt idx="0">
                  <c:v>Нас барсан хүн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2015.I-V</c:v>
                </c:pt>
                <c:pt idx="1">
                  <c:v>2016.I-V</c:v>
                </c:pt>
                <c:pt idx="2">
                  <c:v>2017.I-V</c:v>
                </c:pt>
              </c:strCache>
            </c:strRef>
          </c:cat>
          <c:val>
            <c:numRef>
              <c:f>'gemt hereg1'!$H$4:$J$4</c:f>
              <c:numCache>
                <c:formatCode>General</c:formatCode>
                <c:ptCount val="3"/>
                <c:pt idx="0">
                  <c:v>19</c:v>
                </c:pt>
                <c:pt idx="1">
                  <c:v>19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3982968"/>
        <c:axId val="313984928"/>
      </c:barChart>
      <c:catAx>
        <c:axId val="313982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3984928"/>
        <c:crosses val="autoZero"/>
        <c:auto val="1"/>
        <c:lblAlgn val="ctr"/>
        <c:lblOffset val="100"/>
        <c:noMultiLvlLbl val="0"/>
      </c:catAx>
      <c:valAx>
        <c:axId val="313984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3982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хэргийн  улмаас учирсан хохирлын хэмжээ, жил бүрийн </a:t>
            </a:r>
            <a:r>
              <a:rPr lang="en-US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дугаар 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байдлаар, сая төгрөг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5563403646857427"/>
          <c:y val="2.543720615353390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1338991339276895E-2"/>
          <c:y val="0.26653557862178351"/>
          <c:w val="0.93732195138256247"/>
          <c:h val="0.52930325786951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hereg1'!$G$22</c:f>
              <c:strCache>
                <c:ptCount val="1"/>
                <c:pt idx="0">
                  <c:v>Нийт хохирол /сая төгрөг/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2015.I-V</c:v>
                </c:pt>
                <c:pt idx="1">
                  <c:v>2016.I-V</c:v>
                </c:pt>
                <c:pt idx="2">
                  <c:v>2017.I-V</c:v>
                </c:pt>
              </c:strCache>
            </c:strRef>
          </c:cat>
          <c:val>
            <c:numRef>
              <c:f>'gemt hereg1'!$H$22:$J$22</c:f>
              <c:numCache>
                <c:formatCode>0.0</c:formatCode>
                <c:ptCount val="3"/>
                <c:pt idx="0">
                  <c:v>307.8</c:v>
                </c:pt>
                <c:pt idx="1">
                  <c:v>321.60000000000002</c:v>
                </c:pt>
                <c:pt idx="2">
                  <c:v>233.8</c:v>
                </c:pt>
              </c:numCache>
            </c:numRef>
          </c:val>
        </c:ser>
        <c:ser>
          <c:idx val="1"/>
          <c:order val="1"/>
          <c:tx>
            <c:strRef>
              <c:f>'gemt hereg1'!$G$23</c:f>
              <c:strCache>
                <c:ptCount val="1"/>
                <c:pt idx="0">
                  <c:v>Нөхөн төлүүлсэн хохирол /хувь/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2015.I-V</c:v>
                </c:pt>
                <c:pt idx="1">
                  <c:v>2016.I-V</c:v>
                </c:pt>
                <c:pt idx="2">
                  <c:v>2017.I-V</c:v>
                </c:pt>
              </c:strCache>
            </c:strRef>
          </c:cat>
          <c:val>
            <c:numRef>
              <c:f>'gemt hereg1'!$H$23:$J$23</c:f>
              <c:numCache>
                <c:formatCode>0.0</c:formatCode>
                <c:ptCount val="3"/>
                <c:pt idx="0">
                  <c:v>83.8</c:v>
                </c:pt>
                <c:pt idx="1">
                  <c:v>71.5</c:v>
                </c:pt>
                <c:pt idx="2">
                  <c:v>51.2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045680"/>
        <c:axId val="193046072"/>
      </c:barChart>
      <c:catAx>
        <c:axId val="19304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3046072"/>
        <c:crosses val="autoZero"/>
        <c:auto val="1"/>
        <c:lblAlgn val="ctr"/>
        <c:lblOffset val="100"/>
        <c:noMultiLvlLbl val="0"/>
      </c:catAx>
      <c:valAx>
        <c:axId val="19304607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9304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Бүртгэ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гдсэн гэмт хэргийн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тоо, жил бүрийн </a:t>
            </a:r>
            <a:endParaRPr lang="mn-MN" sz="1200" b="1" i="0" u="none" strike="noStrike" baseline="0">
              <a:solidFill>
                <a:srgbClr val="424242"/>
              </a:solidFill>
              <a:latin typeface="Arial"/>
              <a:cs typeface="Arial"/>
            </a:endParaRPr>
          </a:p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эхний 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5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д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угаа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р сарын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байдлаар </a:t>
            </a:r>
          </a:p>
        </c:rich>
      </c:tx>
      <c:layout>
        <c:manualLayout>
          <c:xMode val="edge"/>
          <c:yMode val="edge"/>
          <c:x val="0.28803928281343349"/>
          <c:y val="4.16507279150659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3305005672244935E-2"/>
          <c:y val="0.24367698527007187"/>
          <c:w val="0.97394257942821083"/>
          <c:h val="0.63056851469165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424242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slaid!$C$3:$L$3</c:f>
              <c:numCache>
                <c:formatCode>0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slaid!$C$4:$L$4</c:f>
              <c:numCache>
                <c:formatCode>General</c:formatCode>
                <c:ptCount val="10"/>
                <c:pt idx="0">
                  <c:v>82</c:v>
                </c:pt>
                <c:pt idx="1">
                  <c:v>89</c:v>
                </c:pt>
                <c:pt idx="2">
                  <c:v>75</c:v>
                </c:pt>
                <c:pt idx="3">
                  <c:v>96</c:v>
                </c:pt>
                <c:pt idx="4">
                  <c:v>98</c:v>
                </c:pt>
                <c:pt idx="5">
                  <c:v>123</c:v>
                </c:pt>
                <c:pt idx="6">
                  <c:v>151</c:v>
                </c:pt>
                <c:pt idx="7">
                  <c:v>152</c:v>
                </c:pt>
                <c:pt idx="8">
                  <c:v>138</c:v>
                </c:pt>
                <c:pt idx="9">
                  <c:v>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193046856"/>
        <c:axId val="193047248"/>
      </c:barChart>
      <c:catAx>
        <c:axId val="19304685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42424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193047248"/>
        <c:crosses val="autoZero"/>
        <c:auto val="1"/>
        <c:lblAlgn val="ctr"/>
        <c:lblOffset val="100"/>
        <c:noMultiLvlLbl val="0"/>
      </c:catAx>
      <c:valAx>
        <c:axId val="1930472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930468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579" cy="497040"/>
          </a:xfrm>
          <a:prstGeom prst="rect">
            <a:avLst/>
          </a:prstGeom>
        </p:spPr>
        <p:txBody>
          <a:bodyPr vert="horz" lIns="89748" tIns="44874" rIns="89748" bIns="4487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971" y="0"/>
            <a:ext cx="2889579" cy="497040"/>
          </a:xfrm>
          <a:prstGeom prst="rect">
            <a:avLst/>
          </a:prstGeom>
        </p:spPr>
        <p:txBody>
          <a:bodyPr vert="horz" lIns="89748" tIns="44874" rIns="89748" bIns="44874" rtlCol="0"/>
          <a:lstStyle>
            <a:lvl1pPr algn="r">
              <a:defRPr sz="1200"/>
            </a:lvl1pPr>
          </a:lstStyle>
          <a:p>
            <a:fld id="{FA0910AE-21EB-4D5C-B9FB-83B9FBAFA4C6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185"/>
            <a:ext cx="2889579" cy="497040"/>
          </a:xfrm>
          <a:prstGeom prst="rect">
            <a:avLst/>
          </a:prstGeom>
        </p:spPr>
        <p:txBody>
          <a:bodyPr vert="horz" lIns="89748" tIns="44874" rIns="89748" bIns="4487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971" y="9431185"/>
            <a:ext cx="2889579" cy="497040"/>
          </a:xfrm>
          <a:prstGeom prst="rect">
            <a:avLst/>
          </a:prstGeom>
        </p:spPr>
        <p:txBody>
          <a:bodyPr vert="horz" lIns="89748" tIns="44874" rIns="89748" bIns="44874" rtlCol="0" anchor="b"/>
          <a:lstStyle>
            <a:lvl1pPr algn="r">
              <a:defRPr sz="1200"/>
            </a:lvl1pPr>
          </a:lstStyle>
          <a:p>
            <a:fld id="{EC1EE3BD-B870-453B-8BC9-7AD05031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62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6411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411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300"/>
            </a:lvl1pPr>
          </a:lstStyle>
          <a:p>
            <a:fld id="{1C15D2A3-FD34-47C6-8E7A-BA802A4573B2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1"/>
          </a:xfrm>
          <a:prstGeom prst="rect">
            <a:avLst/>
          </a:prstGeom>
        </p:spPr>
        <p:txBody>
          <a:bodyPr vert="horz" lIns="94829" tIns="47414" rIns="94829" bIns="474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889938" cy="496411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3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7E5C23B-B713-4208-9CAF-1784A814566C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96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chart" Target="../charts/char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13" Type="http://schemas.openxmlformats.org/officeDocument/2006/relationships/chart" Target="../charts/chart25.xml"/><Relationship Id="rId3" Type="http://schemas.openxmlformats.org/officeDocument/2006/relationships/image" Target="../media/image10.png"/><Relationship Id="rId7" Type="http://schemas.openxmlformats.org/officeDocument/2006/relationships/chart" Target="../charts/chart19.xml"/><Relationship Id="rId12" Type="http://schemas.openxmlformats.org/officeDocument/2006/relationships/chart" Target="../charts/chart2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chart" Target="../charts/chart23.xml"/><Relationship Id="rId5" Type="http://schemas.openxmlformats.org/officeDocument/2006/relationships/image" Target="../media/image12.png"/><Relationship Id="rId10" Type="http://schemas.openxmlformats.org/officeDocument/2006/relationships/chart" Target="../charts/chart22.xml"/><Relationship Id="rId4" Type="http://schemas.openxmlformats.org/officeDocument/2006/relationships/image" Target="../media/image11.png"/><Relationship Id="rId9" Type="http://schemas.openxmlformats.org/officeDocument/2006/relationships/chart" Target="../charts/chart21.xml"/><Relationship Id="rId1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image" Target="../media/image16.png"/><Relationship Id="rId7" Type="http://schemas.openxmlformats.org/officeDocument/2006/relationships/chart" Target="../charts/chart2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dirty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3733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552098" y="981075"/>
          <a:ext cx="4236874" cy="2830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4972050" y="981075"/>
          <a:ext cx="3989224" cy="2820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1066800" y="4246562"/>
          <a:ext cx="7696200" cy="2375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2110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009511" cy="4000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978304" y="1204983"/>
            <a:ext cx="2" cy="5424417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210307" y="3829635"/>
            <a:ext cx="4419598" cy="362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510119"/>
              </p:ext>
            </p:extLst>
          </p:nvPr>
        </p:nvGraphicFramePr>
        <p:xfrm>
          <a:off x="734908" y="1204983"/>
          <a:ext cx="3127395" cy="5394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392112"/>
              </p:ext>
            </p:extLst>
          </p:nvPr>
        </p:nvGraphicFramePr>
        <p:xfrm>
          <a:off x="4067214" y="1192283"/>
          <a:ext cx="4572000" cy="2566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681551"/>
              </p:ext>
            </p:extLst>
          </p:nvPr>
        </p:nvGraphicFramePr>
        <p:xfrm>
          <a:off x="4085211" y="3917191"/>
          <a:ext cx="4610100" cy="2665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12" y="359015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1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191000" y="1143000"/>
            <a:ext cx="0" cy="541020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685800" y="3810000"/>
            <a:ext cx="3505200" cy="1588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406594"/>
              </p:ext>
            </p:extLst>
          </p:nvPr>
        </p:nvGraphicFramePr>
        <p:xfrm>
          <a:off x="811211" y="1250951"/>
          <a:ext cx="3253184" cy="2486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613580"/>
              </p:ext>
            </p:extLst>
          </p:nvPr>
        </p:nvGraphicFramePr>
        <p:xfrm>
          <a:off x="819151" y="3956126"/>
          <a:ext cx="3105148" cy="2520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928987"/>
              </p:ext>
            </p:extLst>
          </p:nvPr>
        </p:nvGraphicFramePr>
        <p:xfrm>
          <a:off x="4305696" y="1367650"/>
          <a:ext cx="4457304" cy="495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699" y="35687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18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4114800"/>
            <a:ext cx="6858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990600"/>
            <a:ext cx="0" cy="30480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723900" y="990600"/>
            <a:ext cx="4076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Хөдөлмөрийн хэлтэст шинээр бүртгүүлсэн болон ажилд зуучлагдан орсон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жил бүрийн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           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эхний 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5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сарын 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933950" y="990600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Бүртгэлтэй ажилгүй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боловсролын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түвшингээр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201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7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оны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5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дугаар сарын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эцэст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512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427812"/>
              </p:ext>
            </p:extLst>
          </p:nvPr>
        </p:nvGraphicFramePr>
        <p:xfrm>
          <a:off x="723900" y="1664345"/>
          <a:ext cx="4143118" cy="2252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8780"/>
              </p:ext>
            </p:extLst>
          </p:nvPr>
        </p:nvGraphicFramePr>
        <p:xfrm>
          <a:off x="5038982" y="1452265"/>
          <a:ext cx="3895467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727092"/>
              </p:ext>
            </p:extLst>
          </p:nvPr>
        </p:nvGraphicFramePr>
        <p:xfrm>
          <a:off x="752474" y="4233989"/>
          <a:ext cx="7934325" cy="2331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6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7848600" cy="4000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699410" y="109728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0770819"/>
              </p:ext>
            </p:extLst>
          </p:nvPr>
        </p:nvGraphicFramePr>
        <p:xfrm>
          <a:off x="685800" y="1189552"/>
          <a:ext cx="3934837" cy="283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839248"/>
              </p:ext>
            </p:extLst>
          </p:nvPr>
        </p:nvGraphicFramePr>
        <p:xfrm>
          <a:off x="4789295" y="1189552"/>
          <a:ext cx="4202305" cy="283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429" y="393954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593337"/>
              </p:ext>
            </p:extLst>
          </p:nvPr>
        </p:nvGraphicFramePr>
        <p:xfrm>
          <a:off x="847224" y="4396740"/>
          <a:ext cx="7991976" cy="2299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604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7924800" cy="4000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453356" y="3880644"/>
            <a:ext cx="5486400" cy="1111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191000" y="2895600"/>
            <a:ext cx="44196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357687" y="1108292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Сэжигтэн яллагчдын тоо, жил бүрийн эхний 5 сарын 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053173"/>
              </p:ext>
            </p:extLst>
          </p:nvPr>
        </p:nvGraphicFramePr>
        <p:xfrm>
          <a:off x="692150" y="1108293"/>
          <a:ext cx="3412728" cy="5521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616058"/>
              </p:ext>
            </p:extLst>
          </p:nvPr>
        </p:nvGraphicFramePr>
        <p:xfrm>
          <a:off x="4288234" y="1610007"/>
          <a:ext cx="4467225" cy="1221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317754"/>
              </p:ext>
            </p:extLst>
          </p:nvPr>
        </p:nvGraphicFramePr>
        <p:xfrm>
          <a:off x="4300934" y="2986751"/>
          <a:ext cx="4614466" cy="364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31" y="26670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67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dirty="0">
                <a:solidFill>
                  <a:prstClr val="white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МАКРО ЭДИЙН ЗАСГИЙН ҮЗҮҮЛЭЛТ 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-</a:t>
            </a:r>
            <a:endParaRPr lang="mn-MN" sz="2000" b="1" dirty="0">
              <a:solidFill>
                <a:prstClr val="white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42672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914900" y="4267200"/>
            <a:ext cx="0" cy="21336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056063"/>
            <a:ext cx="4730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838200" y="914400"/>
          <a:ext cx="7315200" cy="3215640"/>
        </p:xfrm>
        <a:graphic>
          <a:graphicData uri="http://schemas.openxmlformats.org/drawingml/2006/table">
            <a:tbl>
              <a:tblPr/>
              <a:tblGrid>
                <a:gridCol w="1238083"/>
                <a:gridCol w="1018734"/>
                <a:gridCol w="148603"/>
                <a:gridCol w="795397"/>
                <a:gridCol w="80020"/>
                <a:gridCol w="957089"/>
                <a:gridCol w="1167337"/>
                <a:gridCol w="742601"/>
                <a:gridCol w="233481"/>
                <a:gridCol w="933855"/>
              </a:tblGrid>
              <a:tr h="358880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             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                     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ÇÝÝË, ÕÀÄÃÀËÀÌÆÈÉÍ ¯ËÄÝÃÄÝË.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áàíêóóäààð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ñàðûí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ýöýñò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ñàÿ.òºã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Mon" panose="020B0500000000000000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4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721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Зээлийн өрийн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Хадгаламжийн</a:t>
                      </a:r>
                      <a:r>
                        <a:rPr lang="mn-MN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4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2016.XII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2016.V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2017.V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2016.XII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2016.V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2017.V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</a:tr>
              <a:tr h="2914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ÕÀÀÍ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63 903.6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54 468.0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65 351.2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26 971.9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22 360.8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23 703.8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ÕÀÑ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4 607.2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4 447.1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4 770.3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4 655.7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4 366.7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5 153.0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Голомт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4 167.5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4 148.4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5 214.4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1 840.2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1 297.5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2 317.8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Төрийн банк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26 146.9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28 329.2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26 023.8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13 363.7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12 551.6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14 890.4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Капитал 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561.5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916.1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-457200" algn="r" fontAlgn="ctr"/>
                      <a:endParaRPr lang="mn-MN" sz="12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417.8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267.0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357.4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Дүн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99 386.7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92 308.8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101 777.5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47 098.5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40 705.0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46 422.4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838200" y="4295774"/>
          <a:ext cx="4052082" cy="218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4872026" y="4267200"/>
          <a:ext cx="3800475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5909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dirty="0">
                <a:solidFill>
                  <a:prstClr val="white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МАКРО ЭДИЙН ЗАСГИЙН ҮЗҮҮЛЭЛТ – Улсын нэгдсэн төсөв</a:t>
            </a:r>
          </a:p>
        </p:txBody>
      </p:sp>
      <p:pic>
        <p:nvPicPr>
          <p:cNvPr id="1433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990600" y="3775869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4635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rot="5400000">
            <a:off x="3467894" y="5108575"/>
            <a:ext cx="26670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895350" y="3833314"/>
          <a:ext cx="3867150" cy="2564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4800600" y="3813721"/>
          <a:ext cx="3962400" cy="2510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1104900" y="909651"/>
          <a:ext cx="7429499" cy="2866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3333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dirty="0">
                <a:solidFill>
                  <a:prstClr val="white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МАКРО ЭДИЙН ЗАСГИЙН ҮЗҮҮЛЭЛТ – Хэрэглээний үнийн индекс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055688" y="11430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4171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1148787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Mon" panose="020B0500000000000000" pitchFamily="34" charset="0"/>
              </a:rPr>
              <a:t> </a:t>
            </a:r>
            <a:r>
              <a:rPr lang="mn-MN" b="1" dirty="0" smtClean="0">
                <a:solidFill>
                  <a:srgbClr val="000000"/>
                </a:solidFill>
                <a:latin typeface="Arial Mon" panose="020B0500000000000000" pitchFamily="34" charset="0"/>
              </a:rPr>
              <a:t>Хэрэглээний үнийн индекс / өмнөх оны 12 сар</a:t>
            </a:r>
            <a:r>
              <a:rPr lang="en-US" b="1" dirty="0" smtClean="0">
                <a:solidFill>
                  <a:srgbClr val="000000"/>
                </a:solidFill>
                <a:latin typeface="Arial Mon" panose="020B0500000000000000" pitchFamily="34" charset="0"/>
              </a:rPr>
              <a:t> = 100%/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1366837" y="1653806"/>
          <a:ext cx="6938963" cy="4289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14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001000" cy="4000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267676" y="1135063"/>
            <a:ext cx="2" cy="276719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242" y="3951175"/>
            <a:ext cx="1256546" cy="1250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886" y="3962504"/>
            <a:ext cx="1225402" cy="12193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278" y="3957072"/>
            <a:ext cx="1182086" cy="12247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635" y="3957072"/>
            <a:ext cx="1225402" cy="12193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2107" y="3958815"/>
            <a:ext cx="1225402" cy="121320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 flipV="1">
            <a:off x="4267678" y="3902262"/>
            <a:ext cx="4419598" cy="362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295502"/>
              </p:ext>
            </p:extLst>
          </p:nvPr>
        </p:nvGraphicFramePr>
        <p:xfrm>
          <a:off x="2763291" y="5082258"/>
          <a:ext cx="1781176" cy="156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434460"/>
              </p:ext>
            </p:extLst>
          </p:nvPr>
        </p:nvGraphicFramePr>
        <p:xfrm>
          <a:off x="3990232" y="5046148"/>
          <a:ext cx="1657349" cy="166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07407"/>
              </p:ext>
            </p:extLst>
          </p:nvPr>
        </p:nvGraphicFramePr>
        <p:xfrm>
          <a:off x="5159760" y="5141788"/>
          <a:ext cx="1504949" cy="1447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564326"/>
              </p:ext>
            </p:extLst>
          </p:nvPr>
        </p:nvGraphicFramePr>
        <p:xfrm>
          <a:off x="6231243" y="5091491"/>
          <a:ext cx="1619250" cy="1500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034670"/>
              </p:ext>
            </p:extLst>
          </p:nvPr>
        </p:nvGraphicFramePr>
        <p:xfrm>
          <a:off x="7349701" y="5060593"/>
          <a:ext cx="1638300" cy="159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670947"/>
              </p:ext>
            </p:extLst>
          </p:nvPr>
        </p:nvGraphicFramePr>
        <p:xfrm>
          <a:off x="749137" y="1147763"/>
          <a:ext cx="3324225" cy="5441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76154"/>
              </p:ext>
            </p:extLst>
          </p:nvPr>
        </p:nvGraphicFramePr>
        <p:xfrm>
          <a:off x="4350367" y="1177414"/>
          <a:ext cx="4637633" cy="2551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pic>
        <p:nvPicPr>
          <p:cNvPr id="16449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41" y="363535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001000" cy="4000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/>
        </p:blipFill>
        <p:spPr bwMode="auto">
          <a:xfrm>
            <a:off x="4162072" y="4181065"/>
            <a:ext cx="806280" cy="1152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471" y="4834977"/>
            <a:ext cx="817450" cy="1261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5" t="4889" b="1327"/>
          <a:stretch/>
        </p:blipFill>
        <p:spPr bwMode="auto">
          <a:xfrm>
            <a:off x="5998249" y="4181065"/>
            <a:ext cx="775311" cy="1140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8" t="13339" r="14085"/>
          <a:stretch/>
        </p:blipFill>
        <p:spPr bwMode="auto">
          <a:xfrm>
            <a:off x="6921998" y="4834977"/>
            <a:ext cx="756969" cy="1261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8" name="Straight Connector 17"/>
          <p:cNvCxnSpPr/>
          <p:nvPr/>
        </p:nvCxnSpPr>
        <p:spPr>
          <a:xfrm>
            <a:off x="3978304" y="1204983"/>
            <a:ext cx="2" cy="5424417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57" y="4181065"/>
            <a:ext cx="863543" cy="1289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611720"/>
              </p:ext>
            </p:extLst>
          </p:nvPr>
        </p:nvGraphicFramePr>
        <p:xfrm>
          <a:off x="737013" y="1246908"/>
          <a:ext cx="3130172" cy="5382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110242"/>
              </p:ext>
            </p:extLst>
          </p:nvPr>
        </p:nvGraphicFramePr>
        <p:xfrm>
          <a:off x="4067228" y="1246908"/>
          <a:ext cx="4769232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007" y="107795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15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3129</TotalTime>
  <Words>619</Words>
  <Application>Microsoft Office PowerPoint</Application>
  <PresentationFormat>On-screen Show (4:3)</PresentationFormat>
  <Paragraphs>196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 Unicode MS</vt:lpstr>
      <vt:lpstr>Arial</vt:lpstr>
      <vt:lpstr>Arial Mon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Khad</dc:creator>
  <cp:lastModifiedBy>Khad</cp:lastModifiedBy>
  <cp:revision>369</cp:revision>
  <cp:lastPrinted>2017-04-12T05:18:03Z</cp:lastPrinted>
  <dcterms:created xsi:type="dcterms:W3CDTF">2006-08-16T00:00:00Z</dcterms:created>
  <dcterms:modified xsi:type="dcterms:W3CDTF">2017-06-13T07:00:45Z</dcterms:modified>
</cp:coreProperties>
</file>