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9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10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11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charts/chart12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charts/chart13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5.xml" ContentType="application/vnd.openxmlformats-officedocument.themeOverride+xml"/>
  <Override PartName="/ppt/charts/chart14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6.xml" ContentType="application/vnd.openxmlformats-officedocument.themeOverride+xml"/>
  <Override PartName="/ppt/charts/chart15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7.xml" ContentType="application/vnd.openxmlformats-officedocument.themeOverr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.xml" ContentType="application/vnd.openxmlformats-officedocument.presentationml.notesSlide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32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39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notesSlides/notesSlide2.xml" ContentType="application/vnd.openxmlformats-officedocument.presentationml.notesSlide+xml"/>
  <Override PartName="/ppt/charts/chart4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8.xml" ContentType="application/vnd.openxmlformats-officedocument.themeOverride+xml"/>
  <Override PartName="/ppt/charts/chart4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9.xml" ContentType="application/vnd.openxmlformats-officedocument.themeOverride+xml"/>
  <Override PartName="/ppt/charts/chart4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06" r:id="rId2"/>
    <p:sldId id="320" r:id="rId3"/>
    <p:sldId id="321" r:id="rId4"/>
    <p:sldId id="333" r:id="rId5"/>
    <p:sldId id="310" r:id="rId6"/>
    <p:sldId id="329" r:id="rId7"/>
    <p:sldId id="322" r:id="rId8"/>
    <p:sldId id="323" r:id="rId9"/>
    <p:sldId id="324" r:id="rId10"/>
    <p:sldId id="332" r:id="rId11"/>
    <p:sldId id="331" r:id="rId12"/>
    <p:sldId id="363" r:id="rId13"/>
    <p:sldId id="360" r:id="rId14"/>
    <p:sldId id="325" r:id="rId15"/>
    <p:sldId id="326" r:id="rId16"/>
    <p:sldId id="327" r:id="rId17"/>
    <p:sldId id="328" r:id="rId18"/>
    <p:sldId id="318" r:id="rId19"/>
    <p:sldId id="319" r:id="rId20"/>
    <p:sldId id="308" r:id="rId21"/>
    <p:sldId id="347" r:id="rId22"/>
    <p:sldId id="348" r:id="rId23"/>
    <p:sldId id="349" r:id="rId24"/>
    <p:sldId id="354" r:id="rId25"/>
    <p:sldId id="357" r:id="rId26"/>
    <p:sldId id="358" r:id="rId27"/>
    <p:sldId id="359" r:id="rId28"/>
  </p:sldIdLst>
  <p:sldSz cx="9144000" cy="6858000" type="screen4x3"/>
  <p:notesSz cx="6669088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00"/>
    <a:srgbClr val="FF3300"/>
    <a:srgbClr val="000000"/>
    <a:srgbClr val="0066FF"/>
    <a:srgbClr val="FFFF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27" autoAdjust="0"/>
    <p:restoredTop sz="94660"/>
  </p:normalViewPr>
  <p:slideViewPr>
    <p:cSldViewPr>
      <p:cViewPr varScale="1">
        <p:scale>
          <a:sx n="110" d="100"/>
          <a:sy n="110" d="100"/>
        </p:scale>
        <p:origin x="163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ugii\albanii%20fail\CTAT%20BULLETIN\2017%20on\6-r%20sar\eruul%20mend6sar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7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8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9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10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11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12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ugii\albanii%20fail\CTAT%20BULLETIN\2017%20on\6-r%20sar\eruul%20mend6sar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ugii\albanii%20fail\CTAT%20BULLETIN\2017%20on\6-r%20sar\eruul%20mend6sar.xlsx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44.xlsx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45.xlsx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Microsoft_Excel_Worksheet46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1100" baseline="0">
                <a:latin typeface="Arial" pitchFamily="34" charset="0"/>
              </a:defRPr>
            </a:pPr>
            <a:r>
              <a:rPr lang="mn-MN" sz="1100" baseline="0" dirty="0">
                <a:latin typeface="Arial" pitchFamily="34" charset="0"/>
              </a:rPr>
              <a:t>Амаржсан эх, амьд төрсөн хүүхдийн тоо эхний </a:t>
            </a:r>
            <a:r>
              <a:rPr lang="en-US" sz="1100" baseline="0" dirty="0" smtClean="0">
                <a:latin typeface="Arial" pitchFamily="34" charset="0"/>
              </a:rPr>
              <a:t> </a:t>
            </a:r>
            <a:r>
              <a:rPr lang="en-US" sz="1100" baseline="0" dirty="0">
                <a:latin typeface="Arial" pitchFamily="34" charset="0"/>
              </a:rPr>
              <a:t>6</a:t>
            </a:r>
            <a:r>
              <a:rPr lang="mn-MN" sz="1100" baseline="0" dirty="0">
                <a:latin typeface="Arial" pitchFamily="34" charset="0"/>
              </a:rPr>
              <a:t> сарын байдлаар</a:t>
            </a:r>
            <a:endParaRPr lang="en-US" sz="1100" baseline="0" dirty="0">
              <a:latin typeface="Arial" pitchFamily="34" charset="0"/>
            </a:endParaRPr>
          </a:p>
        </c:rich>
      </c:tx>
      <c:layout>
        <c:manualLayout>
          <c:xMode val="edge"/>
          <c:yMode val="edge"/>
          <c:x val="0.18162109281794395"/>
          <c:y val="2.31481481481481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4444444444444509E-2"/>
          <c:y val="0.22361111111111123"/>
          <c:w val="0.93888888888889166"/>
          <c:h val="0.509889909594633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'eruul mend1'!$A$17</c:f>
              <c:strCache>
                <c:ptCount val="1"/>
                <c:pt idx="0">
                  <c:v>Амаржсан эх</c:v>
                </c:pt>
              </c:strCache>
            </c:strRef>
          </c:tx>
          <c:invertIfNegative val="0"/>
          <c:dLbls>
            <c:dLbl>
              <c:idx val="2"/>
              <c:spPr/>
              <c:txPr>
                <a:bodyPr/>
                <a:lstStyle/>
                <a:p>
                  <a:pPr>
                    <a:defRPr sz="1400"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'eruul mend1'!$B$16:$D$16</c:f>
              <c:strCache>
                <c:ptCount val="3"/>
                <c:pt idx="0">
                  <c:v>2015.I-VI</c:v>
                </c:pt>
                <c:pt idx="1">
                  <c:v>2016.I-VI</c:v>
                </c:pt>
                <c:pt idx="2">
                  <c:v>2017.I-VI</c:v>
                </c:pt>
              </c:strCache>
            </c:strRef>
          </c:cat>
          <c:val>
            <c:numRef>
              <c:f>'eruul mend1'!$B$17:$D$17</c:f>
              <c:numCache>
                <c:formatCode>General</c:formatCode>
                <c:ptCount val="3"/>
                <c:pt idx="0">
                  <c:v>692</c:v>
                </c:pt>
                <c:pt idx="1">
                  <c:v>634</c:v>
                </c:pt>
                <c:pt idx="2">
                  <c:v>592</c:v>
                </c:pt>
              </c:numCache>
            </c:numRef>
          </c:val>
        </c:ser>
        <c:ser>
          <c:idx val="1"/>
          <c:order val="1"/>
          <c:tx>
            <c:strRef>
              <c:f>'eruul mend1'!$A$18</c:f>
              <c:strCache>
                <c:ptCount val="1"/>
                <c:pt idx="0">
                  <c:v>Амьд төрсөн хүүхдийн тоо</c:v>
                </c:pt>
              </c:strCache>
            </c:strRef>
          </c:tx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8860028860028864E-3"/>
                  <c:y val="6.0606060606060629E-2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589</a:t>
                    </a:r>
                  </a:p>
                  <a:p>
                    <a:endParaRPr lang="en-US"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'eruul mend1'!$B$16:$D$16</c:f>
              <c:strCache>
                <c:ptCount val="3"/>
                <c:pt idx="0">
                  <c:v>2015.I-VI</c:v>
                </c:pt>
                <c:pt idx="1">
                  <c:v>2016.I-VI</c:v>
                </c:pt>
                <c:pt idx="2">
                  <c:v>2017.I-VI</c:v>
                </c:pt>
              </c:strCache>
            </c:strRef>
          </c:cat>
          <c:val>
            <c:numRef>
              <c:f>'eruul mend1'!$B$18:$D$18</c:f>
              <c:numCache>
                <c:formatCode>General</c:formatCode>
                <c:ptCount val="3"/>
                <c:pt idx="0">
                  <c:v>692</c:v>
                </c:pt>
                <c:pt idx="1">
                  <c:v>639</c:v>
                </c:pt>
                <c:pt idx="2">
                  <c:v>589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overlap val="-6"/>
        <c:axId val="480030192"/>
        <c:axId val="480029800"/>
      </c:barChart>
      <c:catAx>
        <c:axId val="48003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480029800"/>
        <c:crosses val="autoZero"/>
        <c:auto val="1"/>
        <c:lblAlgn val="ctr"/>
        <c:lblOffset val="100"/>
        <c:noMultiLvlLbl val="0"/>
      </c:catAx>
      <c:valAx>
        <c:axId val="480029800"/>
        <c:scaling>
          <c:orientation val="minMax"/>
        </c:scaling>
        <c:delete val="1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crossAx val="480030192"/>
        <c:crosses val="autoZero"/>
        <c:crossBetween val="between"/>
      </c:valAx>
      <c:spPr>
        <a:solidFill>
          <a:schemeClr val="bg1"/>
        </a:solidFill>
        <a:ln>
          <a:solidFill>
            <a:schemeClr val="bg1"/>
          </a:solidFill>
        </a:ln>
      </c:spPr>
    </c:plotArea>
    <c:legend>
      <c:legendPos val="b"/>
      <c:overlay val="0"/>
      <c:txPr>
        <a:bodyPr/>
        <a:lstStyle/>
        <a:p>
          <a:pPr>
            <a:defRPr sz="10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6111111111111108E-2"/>
          <c:y val="8.3692561858957293E-2"/>
          <c:w val="0.93888888888888888"/>
          <c:h val="0.726776779572008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'Soyol '!$B$26</c:f>
              <c:strCache>
                <c:ptCount val="1"/>
                <c:pt idx="0">
                  <c:v>Нийт номын тоо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'Soyol '!$A$27:$A$34</c:f>
              <c:strCache>
                <c:ptCount val="8"/>
                <c:pt idx="0">
                  <c:v>2010. I-VI</c:v>
                </c:pt>
                <c:pt idx="1">
                  <c:v>2011. I-VI</c:v>
                </c:pt>
                <c:pt idx="2">
                  <c:v>2012. I-VI</c:v>
                </c:pt>
                <c:pt idx="3">
                  <c:v>2013. I-VI</c:v>
                </c:pt>
                <c:pt idx="4">
                  <c:v>2014. I-VI</c:v>
                </c:pt>
                <c:pt idx="5">
                  <c:v>2015. I-VI</c:v>
                </c:pt>
                <c:pt idx="6">
                  <c:v>2016. I-VI</c:v>
                </c:pt>
                <c:pt idx="7">
                  <c:v>2017. I-VI</c:v>
                </c:pt>
              </c:strCache>
            </c:strRef>
          </c:cat>
          <c:val>
            <c:numRef>
              <c:f>'Soyol '!$B$27:$B$34</c:f>
              <c:numCache>
                <c:formatCode>General</c:formatCode>
                <c:ptCount val="8"/>
                <c:pt idx="0">
                  <c:v>41.5</c:v>
                </c:pt>
                <c:pt idx="1">
                  <c:v>42.6</c:v>
                </c:pt>
                <c:pt idx="2">
                  <c:v>43.1</c:v>
                </c:pt>
                <c:pt idx="3" formatCode=".\ ##;00000000000000000000000000000000000">
                  <c:v>44.7</c:v>
                </c:pt>
                <c:pt idx="4" formatCode="#.\ ##0">
                  <c:v>45</c:v>
                </c:pt>
                <c:pt idx="5" formatCode=".\ ##;00000000000000000000000000000000000">
                  <c:v>46.5</c:v>
                </c:pt>
                <c:pt idx="6" formatCode=".\ ##;00000000000000000000000000000000000">
                  <c:v>44.7</c:v>
                </c:pt>
                <c:pt idx="7" formatCode=".\ ##;00000000000000000000000000000000000">
                  <c:v>46.4</c:v>
                </c:pt>
              </c:numCache>
            </c:numRef>
          </c:val>
        </c:ser>
        <c:ser>
          <c:idx val="1"/>
          <c:order val="1"/>
          <c:tx>
            <c:strRef>
              <c:f>'Soyol '!$C$26</c:f>
              <c:strCache>
                <c:ptCount val="1"/>
                <c:pt idx="0">
                  <c:v>Уншигчид /мян.хүн/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'Soyol '!$A$27:$A$34</c:f>
              <c:strCache>
                <c:ptCount val="8"/>
                <c:pt idx="0">
                  <c:v>2010. I-VI</c:v>
                </c:pt>
                <c:pt idx="1">
                  <c:v>2011. I-VI</c:v>
                </c:pt>
                <c:pt idx="2">
                  <c:v>2012. I-VI</c:v>
                </c:pt>
                <c:pt idx="3">
                  <c:v>2013. I-VI</c:v>
                </c:pt>
                <c:pt idx="4">
                  <c:v>2014. I-VI</c:v>
                </c:pt>
                <c:pt idx="5">
                  <c:v>2015. I-VI</c:v>
                </c:pt>
                <c:pt idx="6">
                  <c:v>2016. I-VI</c:v>
                </c:pt>
                <c:pt idx="7">
                  <c:v>2017. I-VI</c:v>
                </c:pt>
              </c:strCache>
            </c:strRef>
          </c:cat>
          <c:val>
            <c:numRef>
              <c:f>'Soyol '!$C$27:$C$34</c:f>
              <c:numCache>
                <c:formatCode>General</c:formatCode>
                <c:ptCount val="8"/>
                <c:pt idx="0">
                  <c:v>13.4</c:v>
                </c:pt>
                <c:pt idx="1">
                  <c:v>12.1</c:v>
                </c:pt>
                <c:pt idx="2">
                  <c:v>14.3</c:v>
                </c:pt>
                <c:pt idx="3" formatCode="0.0">
                  <c:v>15</c:v>
                </c:pt>
                <c:pt idx="4" formatCode="0.0">
                  <c:v>15</c:v>
                </c:pt>
                <c:pt idx="5" formatCode="0.0">
                  <c:v>16.3</c:v>
                </c:pt>
                <c:pt idx="6" formatCode="0.0">
                  <c:v>7.6</c:v>
                </c:pt>
                <c:pt idx="7" formatCode="0.0">
                  <c:v>10.6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36892408"/>
        <c:axId val="236892800"/>
      </c:barChart>
      <c:catAx>
        <c:axId val="236892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36892800"/>
        <c:crosses val="autoZero"/>
        <c:auto val="1"/>
        <c:lblAlgn val="ctr"/>
        <c:lblOffset val="100"/>
        <c:noMultiLvlLbl val="0"/>
      </c:catAx>
      <c:valAx>
        <c:axId val="2368928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36892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219969378827648"/>
          <c:y val="0.91354194871241368"/>
          <c:w val="0.5556003937007874"/>
          <c:h val="7.85801549588411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222222222222223E-2"/>
          <c:y val="5.0925925925925923E-2"/>
          <c:w val="0.93888888888888888"/>
          <c:h val="0.745696631671041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'Soyol '!$T$13</c:f>
              <c:strCache>
                <c:ptCount val="1"/>
                <c:pt idx="0">
                  <c:v>Нийт үзмэрийн тоо /мян.ш/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'Soyol '!$S$14:$S$18</c:f>
              <c:strCache>
                <c:ptCount val="5"/>
                <c:pt idx="0">
                  <c:v>2013. I-VI</c:v>
                </c:pt>
                <c:pt idx="1">
                  <c:v>2014. I-VI</c:v>
                </c:pt>
                <c:pt idx="2">
                  <c:v>2015. I-VI</c:v>
                </c:pt>
                <c:pt idx="3">
                  <c:v>2016. I-VI</c:v>
                </c:pt>
                <c:pt idx="4">
                  <c:v>2017. I-VI</c:v>
                </c:pt>
              </c:strCache>
            </c:strRef>
          </c:cat>
          <c:val>
            <c:numRef>
              <c:f>'Soyol '!$T$14:$T$18</c:f>
              <c:numCache>
                <c:formatCode>.\ ##0;</c:formatCode>
                <c:ptCount val="5"/>
                <c:pt idx="0">
                  <c:v>2</c:v>
                </c:pt>
                <c:pt idx="1">
                  <c:v>2</c:v>
                </c:pt>
                <c:pt idx="2" formatCode=".\ ##;">
                  <c:v>2.1</c:v>
                </c:pt>
                <c:pt idx="3" formatCode=".\ ##;">
                  <c:v>2.1</c:v>
                </c:pt>
                <c:pt idx="4" formatCode=".\ ##;">
                  <c:v>2.1</c:v>
                </c:pt>
              </c:numCache>
            </c:numRef>
          </c:val>
        </c:ser>
        <c:ser>
          <c:idx val="1"/>
          <c:order val="1"/>
          <c:tx>
            <c:strRef>
              <c:f>'Soyol '!$U$13</c:f>
              <c:strCache>
                <c:ptCount val="1"/>
                <c:pt idx="0">
                  <c:v>Үзэгчид /мян.хүн/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'Soyol '!$S$14:$S$18</c:f>
              <c:strCache>
                <c:ptCount val="5"/>
                <c:pt idx="0">
                  <c:v>2013. I-VI</c:v>
                </c:pt>
                <c:pt idx="1">
                  <c:v>2014. I-VI</c:v>
                </c:pt>
                <c:pt idx="2">
                  <c:v>2015. I-VI</c:v>
                </c:pt>
                <c:pt idx="3">
                  <c:v>2016. I-VI</c:v>
                </c:pt>
                <c:pt idx="4">
                  <c:v>2017. I-VI</c:v>
                </c:pt>
              </c:strCache>
            </c:strRef>
          </c:cat>
          <c:val>
            <c:numRef>
              <c:f>'Soyol '!$U$14:$U$18</c:f>
              <c:numCache>
                <c:formatCode>#\ ##0.0</c:formatCode>
                <c:ptCount val="5"/>
                <c:pt idx="0" formatCode="General">
                  <c:v>1.3</c:v>
                </c:pt>
                <c:pt idx="1">
                  <c:v>1.3</c:v>
                </c:pt>
                <c:pt idx="2">
                  <c:v>0.7</c:v>
                </c:pt>
                <c:pt idx="3">
                  <c:v>0.7</c:v>
                </c:pt>
                <c:pt idx="4">
                  <c:v>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36893584"/>
        <c:axId val="236893976"/>
      </c:barChart>
      <c:catAx>
        <c:axId val="236893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36893976"/>
        <c:crosses val="autoZero"/>
        <c:auto val="1"/>
        <c:lblAlgn val="ctr"/>
        <c:lblOffset val="100"/>
        <c:noMultiLvlLbl val="0"/>
      </c:catAx>
      <c:valAx>
        <c:axId val="236893976"/>
        <c:scaling>
          <c:orientation val="minMax"/>
        </c:scaling>
        <c:delete val="1"/>
        <c:axPos val="l"/>
        <c:numFmt formatCode=".\ ##0;" sourceLinked="1"/>
        <c:majorTickMark val="none"/>
        <c:minorTickMark val="none"/>
        <c:tickLblPos val="nextTo"/>
        <c:crossAx val="236893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617989285886585"/>
          <c:y val="0.88017519003708755"/>
          <c:w val="0.76764021428226825"/>
          <c:h val="0.119824809962912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5"/>
          <c:y val="3.0733101088189944E-2"/>
          <c:w val="0.93888888888888888"/>
          <c:h val="0.745696631671041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'tms tugsugch'!$M$14</c:f>
              <c:strCache>
                <c:ptCount val="1"/>
                <c:pt idx="0">
                  <c:v>Бүгд 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'tms tugsugch'!$L$15:$L$17</c:f>
              <c:strCache>
                <c:ptCount val="3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</c:strCache>
            </c:strRef>
          </c:cat>
          <c:val>
            <c:numRef>
              <c:f>'tms tugsugch'!$M$15:$M$17</c:f>
              <c:numCache>
                <c:formatCode>General</c:formatCode>
                <c:ptCount val="3"/>
                <c:pt idx="0">
                  <c:v>109</c:v>
                </c:pt>
                <c:pt idx="1">
                  <c:v>129</c:v>
                </c:pt>
                <c:pt idx="2">
                  <c:v>167</c:v>
                </c:pt>
              </c:numCache>
            </c:numRef>
          </c:val>
        </c:ser>
        <c:ser>
          <c:idx val="1"/>
          <c:order val="1"/>
          <c:tx>
            <c:strRef>
              <c:f>'tms tugsugch'!$N$14</c:f>
              <c:strCache>
                <c:ptCount val="1"/>
                <c:pt idx="0">
                  <c:v>Үүнээс: эмэгтэй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'tms tugsugch'!$L$15:$L$17</c:f>
              <c:strCache>
                <c:ptCount val="3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</c:strCache>
            </c:strRef>
          </c:cat>
          <c:val>
            <c:numRef>
              <c:f>'tms tugsugch'!$N$15:$N$17</c:f>
              <c:numCache>
                <c:formatCode>0</c:formatCode>
                <c:ptCount val="3"/>
                <c:pt idx="0">
                  <c:v>57</c:v>
                </c:pt>
                <c:pt idx="1">
                  <c:v>72</c:v>
                </c:pt>
                <c:pt idx="2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36895152"/>
        <c:axId val="236895544"/>
      </c:barChart>
      <c:catAx>
        <c:axId val="236895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36895544"/>
        <c:crosses val="autoZero"/>
        <c:auto val="1"/>
        <c:lblAlgn val="ctr"/>
        <c:lblOffset val="100"/>
        <c:noMultiLvlLbl val="0"/>
      </c:catAx>
      <c:valAx>
        <c:axId val="2368955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36895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7673463893936349E-2"/>
          <c:y val="0"/>
          <c:w val="0.77337135742647556"/>
          <c:h val="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-3.8107386075819275E-2"/>
                  <c:y val="0.15137229774055258"/>
                </c:manualLayout>
              </c:layout>
              <c:tx>
                <c:rich>
                  <a:bodyPr/>
                  <a:lstStyle/>
                  <a:p>
                    <a:fld id="{106C81F1-0A35-4DC3-B3A8-0E4166DD1EB0}" type="CATEGORYNAME">
                      <a:rPr lang="mn-MN"/>
                      <a:pPr/>
                      <a:t>[CATEGORY NAME]</a:t>
                    </a:fld>
                    <a:r>
                      <a:rPr lang="mn-MN" baseline="0"/>
                      <a:t>, </a:t>
                    </a:r>
                    <a:fld id="{BDD5B11F-5669-4E90-A21A-EF8C4A4E3F59}" type="VALUE">
                      <a:rPr lang="mn-MN" baseline="0"/>
                      <a:pPr/>
                      <a:t>[VALUE]</a:t>
                    </a:fld>
                    <a:r>
                      <a:rPr lang="mn-MN" baseline="0"/>
                      <a:t>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768625075711689"/>
                      <c:h val="0.3214392914542069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953D407-5BD4-4F83-958D-E8B3F8D594E1}" type="CATEGORYNAME">
                      <a:rPr lang="ru-RU"/>
                      <a:pPr/>
                      <a:t>[CATEGORY NAME]</a:t>
                    </a:fld>
                    <a:r>
                      <a:rPr lang="ru-RU" baseline="0"/>
                      <a:t>, </a:t>
                    </a:r>
                    <a:fld id="{98709AB1-B990-4452-98E7-064176C2FB42}" type="VALUE">
                      <a:rPr lang="ru-RU" baseline="0"/>
                      <a:pPr/>
                      <a:t>[VALUE]</a:t>
                    </a:fld>
                    <a:r>
                      <a:rPr lang="ru-RU" baseline="0"/>
                      <a:t>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11324786324786323"/>
                  <c:y val="-3.67104882814758E-2"/>
                </c:manualLayout>
              </c:layout>
              <c:tx>
                <c:rich>
                  <a:bodyPr/>
                  <a:lstStyle/>
                  <a:p>
                    <a:fld id="{87E9F240-929C-465A-A48F-D831D64FD15C}" type="CATEGORYNAME">
                      <a:rPr lang="ru-RU"/>
                      <a:pPr/>
                      <a:t>[CATEGORY NAME]</a:t>
                    </a:fld>
                    <a:r>
                      <a:rPr lang="ru-RU" baseline="0"/>
                      <a:t>, </a:t>
                    </a:r>
                    <a:fld id="{0020BA37-7844-4AEB-B9ED-B0E57E4E209F}" type="VALUE">
                      <a:rPr lang="ru-RU" baseline="0"/>
                      <a:pPr/>
                      <a:t>[VALUE]</a:t>
                    </a:fld>
                    <a:r>
                      <a:rPr lang="ru-RU" baseline="0"/>
                      <a:t>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29914529914528"/>
                      <c:h val="0.226138032305433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'tms ajliin bair'!$F$4:$F$6</c:f>
              <c:strCache>
                <c:ptCount val="3"/>
                <c:pt idx="0">
                  <c:v>Мэргэжлээрээ ажилд орсон</c:v>
                </c:pt>
                <c:pt idx="1">
                  <c:v>3 сарын дараа ажилд орсон</c:v>
                </c:pt>
                <c:pt idx="2">
                  <c:v> 3 сарын дотор ажилд орсон</c:v>
                </c:pt>
              </c:strCache>
            </c:strRef>
          </c:cat>
          <c:val>
            <c:numRef>
              <c:f>'tms ajliin bair'!$G$4:$G$6</c:f>
              <c:numCache>
                <c:formatCode>0.0</c:formatCode>
                <c:ptCount val="3"/>
                <c:pt idx="0">
                  <c:v>33.636363636363633</c:v>
                </c:pt>
                <c:pt idx="1">
                  <c:v>57.272727272727273</c:v>
                </c:pt>
                <c:pt idx="2">
                  <c:v>9.0909090909090917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6666666666666671E-3"/>
          <c:y val="0.10502525154374716"/>
          <c:w val="0.92666666666666664"/>
          <c:h val="0.70029266485449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'tugsugch dun_2017 '!$C$20</c:f>
              <c:strCache>
                <c:ptCount val="1"/>
                <c:pt idx="0">
                  <c:v>2015-2016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'tugsugch dun_2017 '!$B$21:$B$23</c:f>
              <c:strCache>
                <c:ptCount val="3"/>
                <c:pt idx="0">
                  <c:v>Бага боловсрол</c:v>
                </c:pt>
                <c:pt idx="1">
                  <c:v>Суурь боловсрол</c:v>
                </c:pt>
                <c:pt idx="2">
                  <c:v>Бүрэн дунд боловсрол</c:v>
                </c:pt>
              </c:strCache>
            </c:strRef>
          </c:cat>
          <c:val>
            <c:numRef>
              <c:f>'tugsugch dun_2017 '!$C$21:$C$23</c:f>
              <c:numCache>
                <c:formatCode>#\ ##0</c:formatCode>
                <c:ptCount val="3"/>
                <c:pt idx="0">
                  <c:v>916</c:v>
                </c:pt>
                <c:pt idx="1">
                  <c:v>480</c:v>
                </c:pt>
                <c:pt idx="2">
                  <c:v>677</c:v>
                </c:pt>
              </c:numCache>
            </c:numRef>
          </c:val>
        </c:ser>
        <c:ser>
          <c:idx val="1"/>
          <c:order val="1"/>
          <c:tx>
            <c:strRef>
              <c:f>'tugsugch dun_2017 '!$D$20</c:f>
              <c:strCache>
                <c:ptCount val="1"/>
                <c:pt idx="0">
                  <c:v>2016-2017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'tugsugch dun_2017 '!$B$21:$B$23</c:f>
              <c:strCache>
                <c:ptCount val="3"/>
                <c:pt idx="0">
                  <c:v>Бага боловсрол</c:v>
                </c:pt>
                <c:pt idx="1">
                  <c:v>Суурь боловсрол</c:v>
                </c:pt>
                <c:pt idx="2">
                  <c:v>Бүрэн дунд боловсрол</c:v>
                </c:pt>
              </c:strCache>
            </c:strRef>
          </c:cat>
          <c:val>
            <c:numRef>
              <c:f>'tugsugch dun_2017 '!$D$21:$D$23</c:f>
              <c:numCache>
                <c:formatCode>#\ ##0</c:formatCode>
                <c:ptCount val="3"/>
                <c:pt idx="0">
                  <c:v>960</c:v>
                </c:pt>
                <c:pt idx="1">
                  <c:v>854</c:v>
                </c:pt>
                <c:pt idx="2">
                  <c:v>691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36896720"/>
        <c:axId val="236897112"/>
      </c:barChart>
      <c:catAx>
        <c:axId val="23689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897112"/>
        <c:crosses val="autoZero"/>
        <c:auto val="1"/>
        <c:lblAlgn val="ctr"/>
        <c:lblOffset val="100"/>
        <c:noMultiLvlLbl val="0"/>
      </c:catAx>
      <c:valAx>
        <c:axId val="236897112"/>
        <c:scaling>
          <c:orientation val="minMax"/>
        </c:scaling>
        <c:delete val="1"/>
        <c:axPos val="l"/>
        <c:numFmt formatCode="#\ ##0" sourceLinked="1"/>
        <c:majorTickMark val="none"/>
        <c:minorTickMark val="none"/>
        <c:tickLblPos val="nextTo"/>
        <c:crossAx val="23689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61111111111111"/>
          <c:y val="0"/>
          <c:w val="0.72777777777777775"/>
          <c:h val="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-0.16745710035343056"/>
                  <c:y val="9.6011273902727956E-2"/>
                </c:manualLayout>
              </c:layout>
              <c:tx>
                <c:rich>
                  <a:bodyPr/>
                  <a:lstStyle/>
                  <a:p>
                    <a:fld id="{0B364EE9-8618-4326-B275-0FE95436E953}" type="CATEGORYNAME">
                      <a:rPr lang="mn-MN"/>
                      <a:pPr/>
                      <a:t>[CATEGORY NAME]</a:t>
                    </a:fld>
                    <a:r>
                      <a:rPr lang="mn-MN" baseline="0"/>
                      <a:t>
</a:t>
                    </a:r>
                    <a:fld id="{BF044026-1134-471E-BFB3-9436EB8EFDB2}" type="VALUE">
                      <a:rPr lang="mn-MN" baseline="0"/>
                      <a:pPr/>
                      <a:t>[VALUE]</a:t>
                    </a:fld>
                    <a:r>
                      <a:rPr lang="mn-MN" baseline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6.9965983493940509E-4"/>
                  <c:y val="3.8109544329730681E-3"/>
                </c:manualLayout>
              </c:layout>
              <c:tx>
                <c:rich>
                  <a:bodyPr/>
                  <a:lstStyle/>
                  <a:p>
                    <a:fld id="{57C3E963-7930-4513-9AB3-C5E99939C421}" type="CATEGORYNAME">
                      <a:rPr lang="mn-MN"/>
                      <a:pPr/>
                      <a:t>[CATEGORY NAME]</a:t>
                    </a:fld>
                    <a:r>
                      <a:rPr lang="mn-MN" baseline="0"/>
                      <a:t>
</a:t>
                    </a:r>
                    <a:fld id="{0EFD6A6B-E12E-4488-8506-8FD965B77A3C}" type="VALUE">
                      <a:rPr lang="mn-MN" baseline="0"/>
                      <a:pPr/>
                      <a:t>[VALUE]</a:t>
                    </a:fld>
                    <a:r>
                      <a:rPr lang="mn-MN" baseline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097217089741037"/>
                      <c:h val="0.3165583624419440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C3DA31B-4607-4725-B260-EC79E75E93F1}" type="CATEGORYNAME">
                      <a:rPr lang="mn-MN"/>
                      <a:pPr/>
                      <a:t>[CATEGORY NAME]</a:t>
                    </a:fld>
                    <a:r>
                      <a:rPr lang="mn-MN" baseline="0"/>
                      <a:t>
</a:t>
                    </a:r>
                    <a:fld id="{28813A01-CE94-49ED-9059-B15ABFE2F091}" type="VALUE">
                      <a:rPr lang="mn-MN" baseline="0"/>
                      <a:pPr/>
                      <a:t>[VALUE]</a:t>
                    </a:fld>
                    <a:r>
                      <a:rPr lang="mn-MN" baseline="0"/>
                      <a:t>%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2.6850612423447075E-2"/>
                  <c:y val="-0.11376312335958015"/>
                </c:manualLayout>
              </c:layout>
              <c:tx>
                <c:rich>
                  <a:bodyPr/>
                  <a:lstStyle/>
                  <a:p>
                    <a:fld id="{FE3B163C-B8A3-4146-BCFA-44C13EF573D6}" type="VALUE">
                      <a:rPr lang="mn-MN"/>
                      <a:pPr/>
                      <a:t>[VALUE]</a:t>
                    </a:fld>
                    <a:r>
                      <a:rPr lang="mn-MN"/>
                      <a:t> %</a:t>
                    </a:r>
                    <a:r>
                      <a:rPr lang="mn-MN" baseline="0"/>
                      <a:t>
</a:t>
                    </a:r>
                    <a:fld id="{E34ED90A-3687-4907-B822-D9C7545BFF1A}" type="CATEGORYNAME">
                      <a:rPr lang="mn-MN" baseline="0"/>
                      <a:pPr/>
                      <a:t>[CATEGORY NAME]</a:t>
                    </a:fld>
                    <a:endParaRPr lang="mn-MN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5805555555555547E-2"/>
                      <c:h val="0.16523148148148148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mn-MN"/>
                      <a:t>Модон эдлэлийн  мужаан </a:t>
                    </a:r>
                    <a:fld id="{CCD2EADB-7DF5-4DD7-9A97-153D20305B3B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  <a:r>
                      <a:rPr lang="en-US" baseline="0"/>
                      <a:t>
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BF80317B-7711-4A76-A668-B7E6DECD1CE5}" type="CATEGORYNAME">
                      <a:rPr lang="mn-MN"/>
                      <a:pPr/>
                      <a:t>[CATEGORY NAME]</a:t>
                    </a:fld>
                    <a:r>
                      <a:rPr lang="mn-MN" baseline="0"/>
                      <a:t>
</a:t>
                    </a:r>
                    <a:fld id="{8F657690-706A-4D86-BD91-3F6BBFA6009B}" type="VALUE">
                      <a:rPr lang="mn-MN" baseline="0"/>
                      <a:pPr/>
                      <a:t>[VALUE]</a:t>
                    </a:fld>
                    <a:r>
                      <a:rPr lang="mn-MN" baseline="0"/>
                      <a:t>%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'tms tugsugch'!$L$5:$L$10</c:f>
              <c:strCache>
                <c:ptCount val="6"/>
                <c:pt idx="0">
                  <c:v>Барилгын өрөг угсрагч</c:v>
                </c:pt>
                <c:pt idx="1">
                  <c:v>Авто машины засварчин</c:v>
                </c:pt>
                <c:pt idx="2">
                  <c:v>Гагнуунчин</c:v>
                </c:pt>
                <c:pt idx="3">
                  <c:v>Тогооч</c:v>
                </c:pt>
                <c:pt idx="4">
                  <c:v>Модон эдлэлийн мужаан</c:v>
                </c:pt>
                <c:pt idx="5">
                  <c:v>барилгын засал чимэглэгч</c:v>
                </c:pt>
              </c:strCache>
            </c:strRef>
          </c:cat>
          <c:val>
            <c:numRef>
              <c:f>'tms tugsugch'!$M$5:$M$10</c:f>
              <c:numCache>
                <c:formatCode>0.0</c:formatCode>
                <c:ptCount val="6"/>
                <c:pt idx="0">
                  <c:v>17.692307692307693</c:v>
                </c:pt>
                <c:pt idx="1">
                  <c:v>9.2307692307692317</c:v>
                </c:pt>
                <c:pt idx="2">
                  <c:v>10.76923076923077</c:v>
                </c:pt>
                <c:pt idx="3">
                  <c:v>20</c:v>
                </c:pt>
                <c:pt idx="4">
                  <c:v>20</c:v>
                </c:pt>
                <c:pt idx="5">
                  <c:v>22.30769230769231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777136191309418"/>
          <c:y val="2.8847996266661728E-2"/>
          <c:w val="0.84188876935062473"/>
          <c:h val="0.9423038143096877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solidFill>
                <a:srgbClr val="00B05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>
                    <a:latin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'газар өмчлөл'!$X$4:$X$16</c:f>
              <c:strCache>
                <c:ptCount val="13"/>
                <c:pt idx="0">
                  <c:v>Íà</c:v>
                </c:pt>
                <c:pt idx="1">
                  <c:v>Àñ</c:v>
                </c:pt>
                <c:pt idx="2">
                  <c:v>Õà</c:v>
                </c:pt>
                <c:pt idx="3">
                  <c:v>Äà</c:v>
                </c:pt>
                <c:pt idx="4">
                  <c:v>Óá</c:v>
                </c:pt>
                <c:pt idx="5">
                  <c:v>Ñ¿</c:v>
                </c:pt>
                <c:pt idx="6">
                  <c:v>Òø</c:v>
                </c:pt>
                <c:pt idx="7">
                  <c:v>Îí</c:v>
                </c:pt>
                <c:pt idx="8">
                  <c:v>Áä</c:v>
                </c:pt>
                <c:pt idx="9">
                  <c:v>Ìõ</c:v>
                </c:pt>
                <c:pt idx="10">
                  <c:v>Òö</c:v>
                </c:pt>
                <c:pt idx="11">
                  <c:v>Ýö</c:v>
                </c:pt>
                <c:pt idx="12">
                  <c:v>Áó</c:v>
                </c:pt>
              </c:strCache>
            </c:strRef>
          </c:cat>
          <c:val>
            <c:numRef>
              <c:f>'газар өмчлөл'!$Y$4:$Y$16</c:f>
              <c:numCache>
                <c:formatCode>General</c:formatCode>
                <c:ptCount val="13"/>
                <c:pt idx="0">
                  <c:v>162</c:v>
                </c:pt>
                <c:pt idx="1">
                  <c:v>193</c:v>
                </c:pt>
                <c:pt idx="2">
                  <c:v>200</c:v>
                </c:pt>
                <c:pt idx="3">
                  <c:v>238</c:v>
                </c:pt>
                <c:pt idx="4">
                  <c:v>313</c:v>
                </c:pt>
                <c:pt idx="5">
                  <c:v>390</c:v>
                </c:pt>
                <c:pt idx="6">
                  <c:v>447</c:v>
                </c:pt>
                <c:pt idx="7">
                  <c:v>591</c:v>
                </c:pt>
                <c:pt idx="8">
                  <c:v>620</c:v>
                </c:pt>
                <c:pt idx="9">
                  <c:v>640</c:v>
                </c:pt>
                <c:pt idx="10">
                  <c:v>674</c:v>
                </c:pt>
                <c:pt idx="11" formatCode="#\ ##0">
                  <c:v>1405</c:v>
                </c:pt>
                <c:pt idx="12" formatCode="#\ ##0">
                  <c:v>3823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axId val="503311992"/>
        <c:axId val="503312384"/>
      </c:barChart>
      <c:catAx>
        <c:axId val="50331199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aseline="0">
                <a:latin typeface="Arial Mon" pitchFamily="34" charset="0"/>
              </a:defRPr>
            </a:pPr>
            <a:endParaRPr lang="en-US"/>
          </a:p>
        </c:txPr>
        <c:crossAx val="503312384"/>
        <c:crosses val="autoZero"/>
        <c:auto val="1"/>
        <c:lblAlgn val="ctr"/>
        <c:lblOffset val="100"/>
        <c:noMultiLvlLbl val="0"/>
      </c:catAx>
      <c:valAx>
        <c:axId val="5033123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50331199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860562131720289"/>
          <c:y val="2.0920414769825427E-2"/>
          <c:w val="0.78788444490796261"/>
          <c:h val="0.94889997318400376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solidFill>
                <a:srgbClr val="00B05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>
                    <a:latin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'газар өмчлөл'!$AB$4:$AB$16</c:f>
              <c:strCache>
                <c:ptCount val="13"/>
                <c:pt idx="0">
                  <c:v>Íà</c:v>
                </c:pt>
                <c:pt idx="1">
                  <c:v>Àñ</c:v>
                </c:pt>
                <c:pt idx="2">
                  <c:v>Õà</c:v>
                </c:pt>
                <c:pt idx="3">
                  <c:v>Äà</c:v>
                </c:pt>
                <c:pt idx="4">
                  <c:v>Óá</c:v>
                </c:pt>
                <c:pt idx="5">
                  <c:v>Ñ¿</c:v>
                </c:pt>
                <c:pt idx="6">
                  <c:v>Ìõ</c:v>
                </c:pt>
                <c:pt idx="7">
                  <c:v>Òø</c:v>
                </c:pt>
                <c:pt idx="8">
                  <c:v>Îí</c:v>
                </c:pt>
                <c:pt idx="9">
                  <c:v>Áä</c:v>
                </c:pt>
                <c:pt idx="10">
                  <c:v>Òö</c:v>
                </c:pt>
                <c:pt idx="11">
                  <c:v>Ýö</c:v>
                </c:pt>
                <c:pt idx="12">
                  <c:v>Áó</c:v>
                </c:pt>
              </c:strCache>
            </c:strRef>
          </c:cat>
          <c:val>
            <c:numRef>
              <c:f>'газар өмчлөл'!$AC$4:$AC$16</c:f>
              <c:numCache>
                <c:formatCode>General</c:formatCode>
                <c:ptCount val="13"/>
                <c:pt idx="0">
                  <c:v>155</c:v>
                </c:pt>
                <c:pt idx="1">
                  <c:v>180</c:v>
                </c:pt>
                <c:pt idx="2">
                  <c:v>200</c:v>
                </c:pt>
                <c:pt idx="3">
                  <c:v>230</c:v>
                </c:pt>
                <c:pt idx="4">
                  <c:v>286</c:v>
                </c:pt>
                <c:pt idx="5">
                  <c:v>390</c:v>
                </c:pt>
                <c:pt idx="6">
                  <c:v>399</c:v>
                </c:pt>
                <c:pt idx="7">
                  <c:v>447</c:v>
                </c:pt>
                <c:pt idx="8">
                  <c:v>591</c:v>
                </c:pt>
                <c:pt idx="9">
                  <c:v>620</c:v>
                </c:pt>
                <c:pt idx="10">
                  <c:v>674</c:v>
                </c:pt>
                <c:pt idx="11" formatCode="#\ ##0">
                  <c:v>1306</c:v>
                </c:pt>
                <c:pt idx="12" formatCode="#\ ##0">
                  <c:v>3703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9"/>
        <c:axId val="503313168"/>
        <c:axId val="503313560"/>
      </c:barChart>
      <c:catAx>
        <c:axId val="5033131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aseline="0">
                <a:latin typeface="Arial Mon" pitchFamily="34" charset="0"/>
              </a:defRPr>
            </a:pPr>
            <a:endParaRPr lang="en-US"/>
          </a:p>
        </c:txPr>
        <c:crossAx val="503313560"/>
        <c:crosses val="autoZero"/>
        <c:auto val="1"/>
        <c:lblAlgn val="ctr"/>
        <c:lblOffset val="100"/>
        <c:noMultiLvlLbl val="0"/>
      </c:catAx>
      <c:valAx>
        <c:axId val="503313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50331316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="1">
                <a:latin typeface="Arial" panose="020B0604020202020204" pitchFamily="34" charset="0"/>
                <a:cs typeface="Arial" panose="020B0604020202020204" pitchFamily="34" charset="0"/>
              </a:rPr>
              <a:t>Гэмт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хэргийн улмаас гэмтсэн, нас барсан хүний тоо, жил бүрийн </a:t>
            </a:r>
            <a:r>
              <a:rPr lang="en-US" sz="1200" b="1" baseline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дугаар</a:t>
            </a:r>
            <a:endParaRPr lang="en-US" sz="1200" b="1" baseline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сарын байдлаар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0455698066545589"/>
          <c:y val="3.684744261779955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6474852977883235E-2"/>
          <c:y val="0.24223037150243526"/>
          <c:w val="0.92705029404423356"/>
          <c:h val="0.545651164783683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'gemt hereg1'!$G$3</c:f>
              <c:strCache>
                <c:ptCount val="1"/>
                <c:pt idx="0">
                  <c:v>Гэмтэж осолдсон хүн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'gemt hereg1'!$H$2:$J$2</c:f>
              <c:strCache>
                <c:ptCount val="3"/>
                <c:pt idx="0">
                  <c:v>2015.I-VI</c:v>
                </c:pt>
                <c:pt idx="1">
                  <c:v>2016.I-VI</c:v>
                </c:pt>
                <c:pt idx="2">
                  <c:v>2017.I-VI</c:v>
                </c:pt>
              </c:strCache>
            </c:strRef>
          </c:cat>
          <c:val>
            <c:numRef>
              <c:f>'gemt hereg1'!$H$3:$J$3</c:f>
              <c:numCache>
                <c:formatCode>General</c:formatCode>
                <c:ptCount val="3"/>
                <c:pt idx="0">
                  <c:v>84</c:v>
                </c:pt>
                <c:pt idx="1">
                  <c:v>93</c:v>
                </c:pt>
                <c:pt idx="2">
                  <c:v>96</c:v>
                </c:pt>
              </c:numCache>
            </c:numRef>
          </c:val>
        </c:ser>
        <c:ser>
          <c:idx val="1"/>
          <c:order val="1"/>
          <c:tx>
            <c:strRef>
              <c:f>'gemt hereg1'!$G$4</c:f>
              <c:strCache>
                <c:ptCount val="1"/>
                <c:pt idx="0">
                  <c:v>Нас барсан хүн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'gemt hereg1'!$H$2:$J$2</c:f>
              <c:strCache>
                <c:ptCount val="3"/>
                <c:pt idx="0">
                  <c:v>2015.I-VI</c:v>
                </c:pt>
                <c:pt idx="1">
                  <c:v>2016.I-VI</c:v>
                </c:pt>
                <c:pt idx="2">
                  <c:v>2017.I-VI</c:v>
                </c:pt>
              </c:strCache>
            </c:strRef>
          </c:cat>
          <c:val>
            <c:numRef>
              <c:f>'gemt hereg1'!$H$4:$J$4</c:f>
              <c:numCache>
                <c:formatCode>General</c:formatCode>
                <c:ptCount val="3"/>
                <c:pt idx="0">
                  <c:v>20</c:v>
                </c:pt>
                <c:pt idx="1">
                  <c:v>36</c:v>
                </c:pt>
                <c:pt idx="2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3314344"/>
        <c:axId val="503314736"/>
      </c:barChart>
      <c:catAx>
        <c:axId val="503314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03314736"/>
        <c:crosses val="autoZero"/>
        <c:auto val="1"/>
        <c:lblAlgn val="ctr"/>
        <c:lblOffset val="100"/>
        <c:noMultiLvlLbl val="0"/>
      </c:catAx>
      <c:valAx>
        <c:axId val="5033147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3314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="1">
                <a:latin typeface="Arial" panose="020B0604020202020204" pitchFamily="34" charset="0"/>
                <a:cs typeface="Arial" panose="020B0604020202020204" pitchFamily="34" charset="0"/>
              </a:rPr>
              <a:t>Гэмт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хэргийн  улмаас учирсан хохирлын хэмжээ, жил бүрийн </a:t>
            </a:r>
            <a:r>
              <a:rPr lang="en-US" sz="1200" b="1" baseline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дугаар сарын байдлаар, сая төгрөг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4315271190126078"/>
          <c:y val="1.198291393899671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133902430871878E-2"/>
          <c:y val="0.23069442905155937"/>
          <c:w val="0.93732195138256247"/>
          <c:h val="0.560640614284574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'gemt hereg1'!$G$22</c:f>
              <c:strCache>
                <c:ptCount val="1"/>
                <c:pt idx="0">
                  <c:v>Нийт хохирол /сая төгрөг/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'gemt hereg1'!$H$21:$J$21</c:f>
              <c:strCache>
                <c:ptCount val="3"/>
                <c:pt idx="0">
                  <c:v>2015.I-VI</c:v>
                </c:pt>
                <c:pt idx="1">
                  <c:v>2016.I-VI</c:v>
                </c:pt>
                <c:pt idx="2">
                  <c:v>2017.I-VI</c:v>
                </c:pt>
              </c:strCache>
            </c:strRef>
          </c:cat>
          <c:val>
            <c:numRef>
              <c:f>'gemt hereg1'!$H$22:$J$22</c:f>
              <c:numCache>
                <c:formatCode>0.0</c:formatCode>
                <c:ptCount val="3"/>
                <c:pt idx="0">
                  <c:v>314.39999999999998</c:v>
                </c:pt>
                <c:pt idx="1">
                  <c:v>344.7</c:v>
                </c:pt>
                <c:pt idx="2">
                  <c:v>265</c:v>
                </c:pt>
              </c:numCache>
            </c:numRef>
          </c:val>
        </c:ser>
        <c:ser>
          <c:idx val="1"/>
          <c:order val="1"/>
          <c:tx>
            <c:strRef>
              <c:f>'gemt hereg1'!$G$23</c:f>
              <c:strCache>
                <c:ptCount val="1"/>
                <c:pt idx="0">
                  <c:v>Нөхөн төлүүлсэн хохирол /хувь/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'gemt hereg1'!$H$21:$J$21</c:f>
              <c:strCache>
                <c:ptCount val="3"/>
                <c:pt idx="0">
                  <c:v>2015.I-VI</c:v>
                </c:pt>
                <c:pt idx="1">
                  <c:v>2016.I-VI</c:v>
                </c:pt>
                <c:pt idx="2">
                  <c:v>2017.I-VI</c:v>
                </c:pt>
              </c:strCache>
            </c:strRef>
          </c:cat>
          <c:val>
            <c:numRef>
              <c:f>'gemt hereg1'!$H$23:$J$23</c:f>
              <c:numCache>
                <c:formatCode>0.0</c:formatCode>
                <c:ptCount val="3"/>
                <c:pt idx="0">
                  <c:v>84.6</c:v>
                </c:pt>
                <c:pt idx="1">
                  <c:v>74.8</c:v>
                </c:pt>
                <c:pt idx="2">
                  <c:v>76.3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3315520"/>
        <c:axId val="501751608"/>
      </c:barChart>
      <c:catAx>
        <c:axId val="503315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01751608"/>
        <c:crosses val="autoZero"/>
        <c:auto val="1"/>
        <c:lblAlgn val="ctr"/>
        <c:lblOffset val="100"/>
        <c:noMultiLvlLbl val="0"/>
      </c:catAx>
      <c:valAx>
        <c:axId val="50175160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503315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0639146559740942E-2"/>
          <c:y val="0.89208102883625928"/>
          <c:w val="0.89999987715334828"/>
          <c:h val="7.65253116235642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1100" baseline="0"/>
            </a:pPr>
            <a:r>
              <a:rPr lang="mn-MN" sz="1100" baseline="0">
                <a:latin typeface="Arial" pitchFamily="34" charset="0"/>
              </a:rPr>
              <a:t>Эндсэн хүүхдийн тоо, эхний </a:t>
            </a:r>
            <a:r>
              <a:rPr lang="en-US" sz="1100" baseline="0">
                <a:latin typeface="Arial" pitchFamily="34" charset="0"/>
              </a:rPr>
              <a:t>6</a:t>
            </a:r>
            <a:r>
              <a:rPr lang="mn-MN" sz="1100" baseline="0">
                <a:latin typeface="Arial" pitchFamily="34" charset="0"/>
              </a:rPr>
              <a:t> сарын байдлаар</a:t>
            </a:r>
            <a:endParaRPr lang="en-US" sz="1100" baseline="0">
              <a:latin typeface="Arial" pitchFamily="34" charset="0"/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3.888888888888889E-2"/>
          <c:y val="0.18969925634295798"/>
          <c:w val="0.93888888888889166"/>
          <c:h val="0.543801764362787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'eruul mend1'!$A$10:$B$10</c:f>
              <c:strCache>
                <c:ptCount val="1"/>
                <c:pt idx="0">
                  <c:v>Нялхсын эндэгдэл</c:v>
                </c:pt>
              </c:strCache>
            </c:strRef>
          </c:tx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'eruul mend1'!$C$9:$E$9</c:f>
              <c:strCache>
                <c:ptCount val="3"/>
                <c:pt idx="0">
                  <c:v>2015.I-VI</c:v>
                </c:pt>
                <c:pt idx="1">
                  <c:v>2016.I-VI</c:v>
                </c:pt>
                <c:pt idx="2">
                  <c:v>2017.I-VI</c:v>
                </c:pt>
              </c:strCache>
            </c:strRef>
          </c:cat>
          <c:val>
            <c:numRef>
              <c:f>'eruul mend1'!$C$10:$E$10</c:f>
              <c:numCache>
                <c:formatCode>General</c:formatCode>
                <c:ptCount val="3"/>
                <c:pt idx="0">
                  <c:v>12</c:v>
                </c:pt>
                <c:pt idx="1">
                  <c:v>15</c:v>
                </c:pt>
                <c:pt idx="2">
                  <c:v>8</c:v>
                </c:pt>
              </c:numCache>
            </c:numRef>
          </c:val>
        </c:ser>
        <c:ser>
          <c:idx val="1"/>
          <c:order val="1"/>
          <c:tx>
            <c:strRef>
              <c:f>'eruul mend1'!$A$11:$B$11</c:f>
              <c:strCache>
                <c:ptCount val="1"/>
                <c:pt idx="0">
                  <c:v>5 хүртэлх насандаа эндсэн хүүхэд</c:v>
                </c:pt>
              </c:strCache>
            </c:strRef>
          </c:tx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'eruul mend1'!$C$9:$E$9</c:f>
              <c:strCache>
                <c:ptCount val="3"/>
                <c:pt idx="0">
                  <c:v>2015.I-VI</c:v>
                </c:pt>
                <c:pt idx="1">
                  <c:v>2016.I-VI</c:v>
                </c:pt>
                <c:pt idx="2">
                  <c:v>2017.I-VI</c:v>
                </c:pt>
              </c:strCache>
            </c:strRef>
          </c:cat>
          <c:val>
            <c:numRef>
              <c:f>'eruul mend1'!$C$11:$E$11</c:f>
              <c:numCache>
                <c:formatCode>General</c:formatCode>
                <c:ptCount val="3"/>
                <c:pt idx="0">
                  <c:v>3</c:v>
                </c:pt>
                <c:pt idx="1">
                  <c:v>2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5"/>
        <c:overlap val="-5"/>
        <c:axId val="480032936"/>
        <c:axId val="480032152"/>
      </c:barChart>
      <c:catAx>
        <c:axId val="480032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480032152"/>
        <c:crosses val="autoZero"/>
        <c:auto val="1"/>
        <c:lblAlgn val="ctr"/>
        <c:lblOffset val="100"/>
        <c:noMultiLvlLbl val="0"/>
      </c:catAx>
      <c:valAx>
        <c:axId val="480032152"/>
        <c:scaling>
          <c:orientation val="minMax"/>
        </c:scaling>
        <c:delete val="1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crossAx val="48003293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200" b="1" i="0" u="none" strike="noStrike" baseline="0">
                <a:solidFill>
                  <a:srgbClr val="424242"/>
                </a:solidFill>
                <a:latin typeface="Arial"/>
                <a:cs typeface="Arial"/>
              </a:rPr>
              <a:t>Бүртгэ</a:t>
            </a:r>
            <a:r>
              <a:rPr lang="mn-MN" sz="1200" b="1" i="0" u="none" strike="noStrike" baseline="0">
                <a:solidFill>
                  <a:srgbClr val="424242"/>
                </a:solidFill>
                <a:latin typeface="Arial"/>
                <a:cs typeface="Arial"/>
              </a:rPr>
              <a:t>гдсэн гэмт хэргийн</a:t>
            </a:r>
            <a:r>
              <a:rPr lang="en-US" sz="1200" b="1" i="0" u="none" strike="noStrike" baseline="0">
                <a:solidFill>
                  <a:srgbClr val="424242"/>
                </a:solidFill>
                <a:latin typeface="Arial"/>
                <a:cs typeface="Arial"/>
              </a:rPr>
              <a:t> тоо, жил бүрийн </a:t>
            </a:r>
            <a:endParaRPr lang="mn-MN" sz="1200" b="1" i="0" u="none" strike="noStrike" baseline="0">
              <a:solidFill>
                <a:srgbClr val="424242"/>
              </a:solidFill>
              <a:latin typeface="Arial"/>
              <a:cs typeface="Arial"/>
            </a:endParaRPr>
          </a:p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200" b="1" i="0" u="none" strike="noStrike" baseline="0">
                <a:solidFill>
                  <a:srgbClr val="424242"/>
                </a:solidFill>
                <a:latin typeface="Arial"/>
                <a:cs typeface="Arial"/>
              </a:rPr>
              <a:t>эхний </a:t>
            </a:r>
            <a:r>
              <a:rPr lang="mn-MN" sz="1200" b="1" i="0" u="none" strike="noStrike" baseline="0">
                <a:solidFill>
                  <a:srgbClr val="424242"/>
                </a:solidFill>
                <a:latin typeface="Arial"/>
                <a:cs typeface="Arial"/>
              </a:rPr>
              <a:t>6</a:t>
            </a:r>
            <a:r>
              <a:rPr lang="en-US" sz="1200" b="1" i="0" u="none" strike="noStrike" baseline="0">
                <a:solidFill>
                  <a:srgbClr val="424242"/>
                </a:solidFill>
                <a:latin typeface="Arial"/>
                <a:cs typeface="Arial"/>
              </a:rPr>
              <a:t> д</a:t>
            </a:r>
            <a:r>
              <a:rPr lang="mn-MN" sz="1200" b="1" i="0" u="none" strike="noStrike" baseline="0">
                <a:solidFill>
                  <a:srgbClr val="424242"/>
                </a:solidFill>
                <a:latin typeface="Arial"/>
                <a:cs typeface="Arial"/>
              </a:rPr>
              <a:t>угаа</a:t>
            </a:r>
            <a:r>
              <a:rPr lang="en-US" sz="1200" b="1" i="0" u="none" strike="noStrike" baseline="0">
                <a:solidFill>
                  <a:srgbClr val="424242"/>
                </a:solidFill>
                <a:latin typeface="Arial"/>
                <a:cs typeface="Arial"/>
              </a:rPr>
              <a:t>р сарын</a:t>
            </a:r>
            <a:r>
              <a:rPr lang="mn-MN" sz="1200" b="1" i="0" u="none" strike="noStrike" baseline="0">
                <a:solidFill>
                  <a:srgbClr val="424242"/>
                </a:solidFill>
                <a:latin typeface="Arial"/>
                <a:cs typeface="Arial"/>
              </a:rPr>
              <a:t> </a:t>
            </a:r>
            <a:r>
              <a:rPr lang="en-US" sz="1200" b="1" i="0" u="none" strike="noStrike" baseline="0">
                <a:solidFill>
                  <a:srgbClr val="424242"/>
                </a:solidFill>
                <a:latin typeface="Arial"/>
                <a:cs typeface="Arial"/>
              </a:rPr>
              <a:t>байдлаар </a:t>
            </a:r>
          </a:p>
        </c:rich>
      </c:tx>
      <c:layout>
        <c:manualLayout>
          <c:xMode val="edge"/>
          <c:yMode val="edge"/>
          <c:x val="0.28803928281343349"/>
          <c:y val="4.165072791506598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1.3305005672244935E-2"/>
          <c:y val="0.22710841075661389"/>
          <c:w val="0.97394257942821083"/>
          <c:h val="0.674751382720758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slaid!$A$4</c:f>
              <c:strCache>
                <c:ptCount val="1"/>
              </c:strCache>
            </c:strRef>
          </c:tx>
          <c:spPr>
            <a:solidFill>
              <a:srgbClr val="C00000"/>
            </a:solidFill>
            <a:ln w="25400">
              <a:solidFill>
                <a:srgbClr val="C00000"/>
              </a:solidFill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 i="0" u="none" strike="noStrike" baseline="0">
                    <a:solidFill>
                      <a:srgbClr val="424242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slaid!$C$3:$L$3</c:f>
              <c:numCache>
                <c:formatCode>0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slaid!$C$4:$L$4</c:f>
              <c:numCache>
                <c:formatCode>General</c:formatCode>
                <c:ptCount val="10"/>
                <c:pt idx="0">
                  <c:v>95</c:v>
                </c:pt>
                <c:pt idx="1">
                  <c:v>99</c:v>
                </c:pt>
                <c:pt idx="2">
                  <c:v>85</c:v>
                </c:pt>
                <c:pt idx="3">
                  <c:v>104</c:v>
                </c:pt>
                <c:pt idx="4">
                  <c:v>117</c:v>
                </c:pt>
                <c:pt idx="5">
                  <c:v>142</c:v>
                </c:pt>
                <c:pt idx="6">
                  <c:v>181</c:v>
                </c:pt>
                <c:pt idx="7">
                  <c:v>172</c:v>
                </c:pt>
                <c:pt idx="8">
                  <c:v>174</c:v>
                </c:pt>
                <c:pt idx="9">
                  <c:v>160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501752392"/>
        <c:axId val="501752784"/>
      </c:barChart>
      <c:catAx>
        <c:axId val="501752392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42424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en-US"/>
          </a:p>
        </c:txPr>
        <c:crossAx val="501752784"/>
        <c:crosses val="autoZero"/>
        <c:auto val="1"/>
        <c:lblAlgn val="ctr"/>
        <c:lblOffset val="100"/>
        <c:noMultiLvlLbl val="0"/>
      </c:catAx>
      <c:valAx>
        <c:axId val="5017527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5017523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="1">
                <a:latin typeface="Arial" panose="020B0604020202020204" pitchFamily="34" charset="0"/>
                <a:cs typeface="Arial" panose="020B0604020202020204" pitchFamily="34" charset="0"/>
              </a:rPr>
              <a:t>Гэмт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хэргийн тоо, сумдаар, 2017 оны 6 дугаар сарын байдлаар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1835700024676403"/>
          <c:y val="1.65460132250850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8911923161307634"/>
          <c:y val="9.5951892999676408E-2"/>
          <c:w val="0.69586258982584437"/>
          <c:h val="0.8894015388487398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solidFill>
                <a:srgbClr val="C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'gemt hereg1'!$O$2:$O$18</c:f>
              <c:strCache>
                <c:ptCount val="13"/>
                <c:pt idx="0">
                  <c:v>Асгат</c:v>
                </c:pt>
                <c:pt idx="1">
                  <c:v>Наран</c:v>
                </c:pt>
                <c:pt idx="2">
                  <c:v>Баяндэлгэр</c:v>
                </c:pt>
                <c:pt idx="3">
                  <c:v>Дарьганга</c:v>
                </c:pt>
                <c:pt idx="4">
                  <c:v>Халзан</c:v>
                </c:pt>
                <c:pt idx="5">
                  <c:v>Онгон</c:v>
                </c:pt>
                <c:pt idx="6">
                  <c:v>Сүхбаатар</c:v>
                </c:pt>
                <c:pt idx="7">
                  <c:v>Түвшинширээ</c:v>
                </c:pt>
                <c:pt idx="8">
                  <c:v>Түмэнцогт</c:v>
                </c:pt>
                <c:pt idx="9">
                  <c:v>Уулбаян</c:v>
                </c:pt>
                <c:pt idx="10">
                  <c:v>Мөнххаан</c:v>
                </c:pt>
                <c:pt idx="11">
                  <c:v>Эрдэнэцагаан</c:v>
                </c:pt>
                <c:pt idx="12">
                  <c:v>Баруун-Урт</c:v>
                </c:pt>
              </c:strCache>
            </c:strRef>
          </c:cat>
          <c:val>
            <c:numRef>
              <c:f>'gemt hereg1'!$P$2:$P$14</c:f>
              <c:numCache>
                <c:formatCode>General</c:formatCode>
                <c:ptCount val="13"/>
                <c:pt idx="0">
                  <c:v>1</c:v>
                </c:pt>
                <c:pt idx="1">
                  <c:v>4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  <c:pt idx="10">
                  <c:v>14</c:v>
                </c:pt>
                <c:pt idx="11">
                  <c:v>24</c:v>
                </c:pt>
                <c:pt idx="12">
                  <c:v>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6"/>
        <c:axId val="501753568"/>
        <c:axId val="501753960"/>
      </c:barChart>
      <c:catAx>
        <c:axId val="5017535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01753960"/>
        <c:crosses val="autoZero"/>
        <c:auto val="1"/>
        <c:lblAlgn val="ctr"/>
        <c:lblOffset val="100"/>
        <c:noMultiLvlLbl val="0"/>
      </c:catAx>
      <c:valAx>
        <c:axId val="5017539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01753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804638226191875E-2"/>
          <c:y val="8.9657794835687615E-2"/>
          <c:w val="0.94133332101487055"/>
          <c:h val="0.679665255291038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'gemt hereg2'!$G$24</c:f>
              <c:strCache>
                <c:ptCount val="1"/>
              </c:strCache>
            </c:strRef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'gemt hereg2'!$H$23:$J$23</c:f>
              <c:strCache>
                <c:ptCount val="3"/>
                <c:pt idx="0">
                  <c:v>2015.I-VI</c:v>
                </c:pt>
                <c:pt idx="1">
                  <c:v>2016.I-VI</c:v>
                </c:pt>
                <c:pt idx="2">
                  <c:v>2017.I-VI</c:v>
                </c:pt>
              </c:strCache>
            </c:strRef>
          </c:cat>
          <c:val>
            <c:numRef>
              <c:f>'gemt hereg2'!$H$24:$J$24</c:f>
              <c:numCache>
                <c:formatCode>General</c:formatCode>
                <c:ptCount val="3"/>
                <c:pt idx="0">
                  <c:v>179</c:v>
                </c:pt>
                <c:pt idx="1">
                  <c:v>175</c:v>
                </c:pt>
                <c:pt idx="2">
                  <c:v>157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01754744"/>
        <c:axId val="501755136"/>
      </c:barChart>
      <c:catAx>
        <c:axId val="501754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501755136"/>
        <c:crosses val="autoZero"/>
        <c:auto val="1"/>
        <c:lblAlgn val="ctr"/>
        <c:lblOffset val="100"/>
        <c:noMultiLvlLbl val="0"/>
      </c:catAx>
      <c:valAx>
        <c:axId val="5017551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01754744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="1">
                <a:latin typeface="Arial" panose="020B0604020202020204" pitchFamily="34" charset="0"/>
                <a:cs typeface="Arial" panose="020B0604020202020204" pitchFamily="34" charset="0"/>
              </a:rPr>
              <a:t>Сэжигтэн,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яллагдагчийн тоо, сумаар, 2017 оны 6 сарын байдлаар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123560282565477"/>
          <c:y val="0.13241353377551549"/>
          <c:w val="0.75815908034919699"/>
          <c:h val="0.84675552030090706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solidFill>
                <a:srgbClr val="CC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'gemt hereg2'!$G$1:$G$13</c:f>
              <c:strCache>
                <c:ptCount val="13"/>
                <c:pt idx="0">
                  <c:v>Асгат</c:v>
                </c:pt>
                <c:pt idx="1">
                  <c:v>Наран</c:v>
                </c:pt>
                <c:pt idx="2">
                  <c:v>Халзан</c:v>
                </c:pt>
                <c:pt idx="3">
                  <c:v>Баяндэлгэр</c:v>
                </c:pt>
                <c:pt idx="4">
                  <c:v>Дарьганга</c:v>
                </c:pt>
                <c:pt idx="5">
                  <c:v>Онгон</c:v>
                </c:pt>
                <c:pt idx="6">
                  <c:v>Сүхбаатар</c:v>
                </c:pt>
                <c:pt idx="7">
                  <c:v>Түмэнцогт</c:v>
                </c:pt>
                <c:pt idx="8">
                  <c:v>Түвшинширээ</c:v>
                </c:pt>
                <c:pt idx="9">
                  <c:v>Уулбаян</c:v>
                </c:pt>
                <c:pt idx="10">
                  <c:v>Мөнххаан</c:v>
                </c:pt>
                <c:pt idx="11">
                  <c:v>Эрдэнэцагаан</c:v>
                </c:pt>
                <c:pt idx="12">
                  <c:v>Баруун-Урт</c:v>
                </c:pt>
              </c:strCache>
            </c:strRef>
          </c:cat>
          <c:val>
            <c:numRef>
              <c:f>'gemt hereg2'!$H$1:$H$13</c:f>
              <c:numCache>
                <c:formatCode>General</c:formatCode>
                <c:ptCount val="13"/>
                <c:pt idx="0">
                  <c:v>1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6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11</c:v>
                </c:pt>
                <c:pt idx="11">
                  <c:v>20</c:v>
                </c:pt>
                <c:pt idx="12">
                  <c:v>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3"/>
        <c:axId val="501755920"/>
        <c:axId val="501756312"/>
      </c:barChart>
      <c:catAx>
        <c:axId val="501755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01756312"/>
        <c:crosses val="autoZero"/>
        <c:auto val="1"/>
        <c:lblAlgn val="ctr"/>
        <c:lblOffset val="100"/>
        <c:noMultiLvlLbl val="0"/>
      </c:catAx>
      <c:valAx>
        <c:axId val="5017563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01755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r>
              <a:rPr lang="mn-MN" sz="1200">
                <a:latin typeface="Arial" pitchFamily="34" charset="0"/>
                <a:cs typeface="Arial" pitchFamily="34" charset="0"/>
              </a:rPr>
              <a:t>Төсвийн зарлага тэрбум.төг</a:t>
            </a:r>
            <a:endParaRPr lang="en-US" sz="1200">
              <a:latin typeface="Arial" pitchFamily="34" charset="0"/>
              <a:cs typeface="Arial" pitchFamily="34" charset="0"/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'Tosov (2)'!$C$13</c:f>
              <c:strCache>
                <c:ptCount val="1"/>
                <c:pt idx="0">
                  <c:v>Зарлага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'Tosov (2)'!$A$15:$A$19</c:f>
              <c:strCache>
                <c:ptCount val="5"/>
                <c:pt idx="0">
                  <c:v>2013.I-VI</c:v>
                </c:pt>
                <c:pt idx="1">
                  <c:v>2014.I-VI</c:v>
                </c:pt>
                <c:pt idx="2">
                  <c:v>2015.I-VI</c:v>
                </c:pt>
                <c:pt idx="3">
                  <c:v>2016.I-VI</c:v>
                </c:pt>
                <c:pt idx="4">
                  <c:v>2017.I-VI</c:v>
                </c:pt>
              </c:strCache>
            </c:strRef>
          </c:cat>
          <c:val>
            <c:numRef>
              <c:f>'Tosov (2)'!$C$15:$C$19</c:f>
              <c:numCache>
                <c:formatCode>0.0</c:formatCode>
                <c:ptCount val="5"/>
                <c:pt idx="0" formatCode="General">
                  <c:v>21.2</c:v>
                </c:pt>
                <c:pt idx="1">
                  <c:v>26.5</c:v>
                </c:pt>
                <c:pt idx="2">
                  <c:v>22.3</c:v>
                </c:pt>
                <c:pt idx="3" formatCode="General">
                  <c:v>25.3</c:v>
                </c:pt>
                <c:pt idx="4" formatCode="General">
                  <c:v>25.9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01756704"/>
        <c:axId val="501757096"/>
      </c:barChart>
      <c:catAx>
        <c:axId val="50175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501757096"/>
        <c:crosses val="autoZero"/>
        <c:auto val="1"/>
        <c:lblAlgn val="ctr"/>
        <c:lblOffset val="100"/>
        <c:noMultiLvlLbl val="0"/>
      </c:catAx>
      <c:valAx>
        <c:axId val="5017570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50175670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r>
              <a:rPr lang="mn-MN" sz="1200">
                <a:latin typeface="Arial" pitchFamily="34" charset="0"/>
                <a:cs typeface="Arial" pitchFamily="34" charset="0"/>
              </a:rPr>
              <a:t>Төсвийн</a:t>
            </a:r>
            <a:r>
              <a:rPr lang="mn-MN" sz="1200" baseline="0">
                <a:latin typeface="Arial" pitchFamily="34" charset="0"/>
                <a:cs typeface="Arial" pitchFamily="34" charset="0"/>
              </a:rPr>
              <a:t> орлого тэрбум.төг</a:t>
            </a:r>
            <a:endParaRPr lang="en-US" sz="1200">
              <a:latin typeface="Arial" pitchFamily="34" charset="0"/>
              <a:cs typeface="Arial" pitchFamily="34" charset="0"/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3.6111111111111108E-2"/>
          <c:y val="0.16113444152814232"/>
          <c:w val="0.93888888888888999"/>
          <c:h val="0.73221420239136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'Tosov (2)'!$B$13</c:f>
              <c:strCache>
                <c:ptCount val="1"/>
                <c:pt idx="0">
                  <c:v>Орлого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'Tosov (2)'!$A$15:$A$19</c:f>
              <c:strCache>
                <c:ptCount val="5"/>
                <c:pt idx="0">
                  <c:v>2013.I-VI</c:v>
                </c:pt>
                <c:pt idx="1">
                  <c:v>2014.I-VI</c:v>
                </c:pt>
                <c:pt idx="2">
                  <c:v>2015.I-VI</c:v>
                </c:pt>
                <c:pt idx="3">
                  <c:v>2016.I-VI</c:v>
                </c:pt>
                <c:pt idx="4">
                  <c:v>2017.I-VI</c:v>
                </c:pt>
              </c:strCache>
            </c:strRef>
          </c:cat>
          <c:val>
            <c:numRef>
              <c:f>'Tosov (2)'!$B$15:$B$19</c:f>
              <c:numCache>
                <c:formatCode>0.0</c:formatCode>
                <c:ptCount val="5"/>
                <c:pt idx="0" formatCode="General">
                  <c:v>26.6</c:v>
                </c:pt>
                <c:pt idx="1">
                  <c:v>25.5</c:v>
                </c:pt>
                <c:pt idx="2">
                  <c:v>24.1</c:v>
                </c:pt>
                <c:pt idx="3" formatCode="General">
                  <c:v>25.3</c:v>
                </c:pt>
                <c:pt idx="4" formatCode="General">
                  <c:v>24.5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01757880"/>
        <c:axId val="501758272"/>
      </c:barChart>
      <c:catAx>
        <c:axId val="501757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501758272"/>
        <c:crosses val="autoZero"/>
        <c:auto val="1"/>
        <c:lblAlgn val="ctr"/>
        <c:lblOffset val="100"/>
        <c:noMultiLvlLbl val="0"/>
      </c:catAx>
      <c:valAx>
        <c:axId val="5017582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50175788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>
                <a:latin typeface="Arial" panose="020B0604020202020204" pitchFamily="34" charset="0"/>
                <a:cs typeface="Arial" panose="020B0604020202020204" pitchFamily="34" charset="0"/>
              </a:rPr>
              <a:t>Аймгийн</a:t>
            </a:r>
            <a:r>
              <a:rPr lang="mn-MN" sz="1200" baseline="0">
                <a:latin typeface="Arial" panose="020B0604020202020204" pitchFamily="34" charset="0"/>
                <a:cs typeface="Arial" panose="020B0604020202020204" pitchFamily="34" charset="0"/>
              </a:rPr>
              <a:t> 201</a:t>
            </a:r>
            <a:r>
              <a:rPr lang="en-US" sz="1200" baseline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mn-MN" sz="1200" baseline="0">
                <a:latin typeface="Arial" panose="020B0604020202020204" pitchFamily="34" charset="0"/>
                <a:cs typeface="Arial" panose="020B0604020202020204" pitchFamily="34" charset="0"/>
              </a:rPr>
              <a:t> оны </a:t>
            </a:r>
            <a:r>
              <a:rPr lang="en-US" sz="1200" baseline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mn-MN" sz="1200" baseline="0">
                <a:latin typeface="Arial" panose="020B0604020202020204" pitchFamily="34" charset="0"/>
                <a:cs typeface="Arial" panose="020B0604020202020204" pitchFamily="34" charset="0"/>
              </a:rPr>
              <a:t>-р сарын зарлага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594570095692279"/>
          <c:y val="0.31936606515734828"/>
          <c:w val="0.65370010378454635"/>
          <c:h val="0.5934073733741029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-4.4094689313261222E-2"/>
                  <c:y val="-0.198382899979229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3112037822462051E-2"/>
                  <c:y val="-2.14621059691482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4624470791725747"/>
                  <c:y val="1.573116310101513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6721875282831027E-2"/>
                  <c:y val="0.1043992522517419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9.433231765569533E-2"/>
                  <c:y val="0.1339194471194696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0.11851007129855895"/>
                  <c:y val="7.985875866236144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10179807249305257"/>
                  <c:y val="-5.365526492287154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800" b="1" i="0" u="none" strike="noStrike" kern="1200" spc="0" baseline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3A23C599-30CD-4B93-AB44-D9E7F0BE8368}" type="CATEGORYNAME">
                      <a:rPr lang="mn-MN" i="1"/>
                      <a:pPr>
                        <a:defRPr sz="8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mn-MN" i="1" baseline="0"/>
                      <a:t>
</a:t>
                    </a:r>
                    <a:fld id="{DCE629B1-7249-46A9-A7ED-83CFE10202EA}" type="PERCENTAGE">
                      <a:rPr lang="mn-MN" baseline="0"/>
                      <a:pPr>
                        <a:defRPr sz="8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mn-MN" i="1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7"/>
              <c:layout>
                <c:manualLayout>
                  <c:x val="-9.3969891694572663E-2"/>
                  <c:y val="-9.13232248846592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0.10607998712804577"/>
                  <c:y val="-0.21481170968736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8314176245210704E-2"/>
                  <c:y val="-0.1886490807354116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7.3380999788819498E-2"/>
                  <c:y val="-0.1351352303983585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8.6338834082521299E-2"/>
                  <c:y val="-0.1535094444129735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2.5862772900513826E-2"/>
                  <c:y val="-0.1266816468085374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0.12905783328808038"/>
                  <c:y val="-0.100992843520459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spc="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'Sheet4 (2)'!$A$2:$A$15</c:f>
              <c:strCache>
                <c:ptCount val="14"/>
                <c:pt idx="0">
                  <c:v>Цалин хөлс ба нэмэгдэл урамшил</c:v>
                </c:pt>
                <c:pt idx="1">
                  <c:v>Ажил олгогчоос нийгмийн даатгалд төлөх шимтгэл</c:v>
                </c:pt>
                <c:pt idx="2">
                  <c:v>Байр ашиглалттай холбоотой зардал</c:v>
                </c:pt>
                <c:pt idx="3">
                  <c:v>Хангамжийн бараа материал</c:v>
                </c:pt>
                <c:pt idx="4">
                  <c:v> Нормативт зардал</c:v>
                </c:pt>
                <c:pt idx="5">
                  <c:v> Эд хогшил, урсгал засварын зардал</c:v>
                </c:pt>
                <c:pt idx="6">
                  <c:v> Бусдаар гүйцэтгүүлсэн ажил үйлчилгээ</c:v>
                </c:pt>
                <c:pt idx="7">
                  <c:v> Томилолт зочны зардал</c:v>
                </c:pt>
                <c:pt idx="8">
                  <c:v> Бараа үйлчилгээний бусад зардал</c:v>
                </c:pt>
                <c:pt idx="9">
                  <c:v> Нийгмийн хамгаалал</c:v>
                </c:pt>
                <c:pt idx="10">
                  <c:v> Урсгал шилжүүлэг</c:v>
                </c:pt>
                <c:pt idx="11">
                  <c:v> Татаас</c:v>
                </c:pt>
                <c:pt idx="12">
                  <c:v> Хөрөнгийн  зардал</c:v>
                </c:pt>
                <c:pt idx="13">
                  <c:v> Эргэн төлөгдөх төлбөрийг хассан цэвэр зээл</c:v>
                </c:pt>
              </c:strCache>
            </c:strRef>
          </c:cat>
          <c:val>
            <c:numRef>
              <c:f>'Sheet4 (2)'!$B$2:$B$15</c:f>
              <c:numCache>
                <c:formatCode>General</c:formatCode>
                <c:ptCount val="14"/>
                <c:pt idx="0">
                  <c:v>43.6</c:v>
                </c:pt>
                <c:pt idx="1">
                  <c:v>4.5999999999999996</c:v>
                </c:pt>
                <c:pt idx="2">
                  <c:v>8.9</c:v>
                </c:pt>
                <c:pt idx="3">
                  <c:v>1.5</c:v>
                </c:pt>
                <c:pt idx="4">
                  <c:v>3.9</c:v>
                </c:pt>
                <c:pt idx="5">
                  <c:v>0.8</c:v>
                </c:pt>
                <c:pt idx="6">
                  <c:v>2.7</c:v>
                </c:pt>
                <c:pt idx="7">
                  <c:v>0.4</c:v>
                </c:pt>
                <c:pt idx="8">
                  <c:v>3.5</c:v>
                </c:pt>
                <c:pt idx="9">
                  <c:v>8.9</c:v>
                </c:pt>
                <c:pt idx="10">
                  <c:v>13.9</c:v>
                </c:pt>
                <c:pt idx="11">
                  <c:v>0.4</c:v>
                </c:pt>
                <c:pt idx="12">
                  <c:v>5.8</c:v>
                </c:pt>
                <c:pt idx="13">
                  <c:v>1.1000000000000001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mn-MN" sz="1100"/>
              <a:t>Зээлийн өрийн үлдэгдэл тэрбум төгрөг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4920634920634921E-2"/>
          <c:y val="0.18746177370030695"/>
          <c:w val="0.93015873015873063"/>
          <c:h val="0.607533049194538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'grafic (2)'!$B$3</c:f>
              <c:strCache>
                <c:ptCount val="1"/>
                <c:pt idx="0">
                  <c:v>Зээлийн өрийн үлдэгдэл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'grafic (2)'!$A$5:$A$9</c:f>
              <c:strCache>
                <c:ptCount val="5"/>
                <c:pt idx="0">
                  <c:v>2013.VI</c:v>
                </c:pt>
                <c:pt idx="1">
                  <c:v>2014.VI</c:v>
                </c:pt>
                <c:pt idx="2">
                  <c:v>2015.VI</c:v>
                </c:pt>
                <c:pt idx="3">
                  <c:v>2016.VI</c:v>
                </c:pt>
                <c:pt idx="4">
                  <c:v>2017.VI</c:v>
                </c:pt>
              </c:strCache>
            </c:strRef>
          </c:cat>
          <c:val>
            <c:numRef>
              <c:f>'grafic (2)'!$B$5:$B$9</c:f>
              <c:numCache>
                <c:formatCode>###\ ##0.0</c:formatCode>
                <c:ptCount val="5"/>
                <c:pt idx="0" formatCode="General">
                  <c:v>50.6</c:v>
                </c:pt>
                <c:pt idx="1">
                  <c:v>75.599999999999994</c:v>
                </c:pt>
                <c:pt idx="2" formatCode="0.0">
                  <c:v>95.9</c:v>
                </c:pt>
                <c:pt idx="3" formatCode="0.0">
                  <c:v>93</c:v>
                </c:pt>
                <c:pt idx="4" formatCode="0.0">
                  <c:v>104.2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05307384"/>
        <c:axId val="483501408"/>
      </c:barChart>
      <c:catAx>
        <c:axId val="505307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483501408"/>
        <c:crosses val="autoZero"/>
        <c:auto val="1"/>
        <c:lblAlgn val="ctr"/>
        <c:lblOffset val="100"/>
        <c:noMultiLvlLbl val="0"/>
      </c:catAx>
      <c:valAx>
        <c:axId val="4835014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5053073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mn-MN" sz="1100"/>
              <a:t>Хадгаламжийн үлдэгдэл тэрбум төгрөг</a:t>
            </a:r>
            <a:endParaRPr lang="en-US" sz="110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'grafic (2)'!$C$3</c:f>
              <c:strCache>
                <c:ptCount val="1"/>
                <c:pt idx="0">
                  <c:v>Хадгаламжийн үлдэгдэл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'grafic (2)'!$A$5:$A$9</c:f>
              <c:strCache>
                <c:ptCount val="5"/>
                <c:pt idx="0">
                  <c:v>2013.VI</c:v>
                </c:pt>
                <c:pt idx="1">
                  <c:v>2014.VI</c:v>
                </c:pt>
                <c:pt idx="2">
                  <c:v>2015.VI</c:v>
                </c:pt>
                <c:pt idx="3">
                  <c:v>2016.VI</c:v>
                </c:pt>
                <c:pt idx="4">
                  <c:v>2017.VI</c:v>
                </c:pt>
              </c:strCache>
            </c:strRef>
          </c:cat>
          <c:val>
            <c:numRef>
              <c:f>'grafic (2)'!$C$5:$C$9</c:f>
              <c:numCache>
                <c:formatCode>###\ ##0.0</c:formatCode>
                <c:ptCount val="5"/>
                <c:pt idx="0" formatCode="General">
                  <c:v>26.4</c:v>
                </c:pt>
                <c:pt idx="1">
                  <c:v>31.6</c:v>
                </c:pt>
                <c:pt idx="2" formatCode="General">
                  <c:v>33.200000000000003</c:v>
                </c:pt>
                <c:pt idx="3" formatCode="0.0">
                  <c:v>42.1</c:v>
                </c:pt>
                <c:pt idx="4" formatCode="0.0">
                  <c:v>47.5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83504544"/>
        <c:axId val="483504936"/>
      </c:barChart>
      <c:catAx>
        <c:axId val="483504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483504936"/>
        <c:crosses val="autoZero"/>
        <c:auto val="1"/>
        <c:lblAlgn val="ctr"/>
        <c:lblOffset val="100"/>
        <c:noMultiLvlLbl val="0"/>
      </c:catAx>
      <c:valAx>
        <c:axId val="4835049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835045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050" b="1">
                <a:latin typeface="Arial" panose="020B0604020202020204" pitchFamily="34" charset="0"/>
                <a:cs typeface="Arial" panose="020B0604020202020204" pitchFamily="34" charset="0"/>
              </a:rPr>
              <a:t>Хэрэглээний үнийн индекс, жил бүрийн </a:t>
            </a: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mn-MN" sz="1050" b="1">
                <a:latin typeface="Arial" panose="020B0604020202020204" pitchFamily="34" charset="0"/>
                <a:cs typeface="Arial" panose="020B0604020202020204" pitchFamily="34" charset="0"/>
              </a:rPr>
              <a:t>-р сар  </a:t>
            </a:r>
          </a:p>
          <a:p>
            <a: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mn-MN" sz="1050" b="1">
                <a:latin typeface="Arial" panose="020B0604020202020204" pitchFamily="34" charset="0"/>
                <a:cs typeface="Arial" panose="020B0604020202020204" pitchFamily="34" charset="0"/>
              </a:rPr>
              <a:t>/өмнөх оны мөн үетэй харьцуулснаар/</a:t>
            </a:r>
            <a:endParaRPr lang="en-US" sz="1050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1620768733640688"/>
          <c:y val="2.77779679149552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6515010091823626E-2"/>
          <c:y val="0.24819444444444444"/>
          <c:w val="0.90322156538943266"/>
          <c:h val="0.56688008110849353"/>
        </c:manualLayout>
      </c:layout>
      <c:lineChart>
        <c:grouping val="stacked"/>
        <c:varyColors val="0"/>
        <c:ser>
          <c:idx val="0"/>
          <c:order val="0"/>
          <c:spPr>
            <a:ln w="34925" cap="rnd">
              <a:solidFill>
                <a:schemeClr val="tx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dLbls>
            <c:dLbl>
              <c:idx val="0"/>
              <c:layout>
                <c:manualLayout>
                  <c:x val="-5.5854454363417336E-2"/>
                  <c:y val="-6.48148148148148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487510936132986E-2"/>
                  <c:y val="-7.87037037037037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3468555792228136E-2"/>
                  <c:y val="-5.55555555555556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6773169311282897E-2"/>
                  <c:y val="-9.72222222222222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993920972644377E-2"/>
                  <c:y val="-6.94444444444444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0199283600188422E-2"/>
                  <c:y val="-6.48148148148148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7.5177304964539008E-3"/>
                  <c:y val="-6.01851851851850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2.3728470111448983E-2"/>
                  <c:y val="-6.01851851851851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4.1921478565179353E-2"/>
                  <c:y val="3.24074074074074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92D05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'Sheet5 (2)'!$B$2:$B$9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'Sheet5 (2)'!$C$2:$C$9</c:f>
              <c:numCache>
                <c:formatCode>General</c:formatCode>
                <c:ptCount val="8"/>
                <c:pt idx="0">
                  <c:v>108.6</c:v>
                </c:pt>
                <c:pt idx="1">
                  <c:v>106.9</c:v>
                </c:pt>
                <c:pt idx="2">
                  <c:v>116.3</c:v>
                </c:pt>
                <c:pt idx="3">
                  <c:v>107.4</c:v>
                </c:pt>
                <c:pt idx="4" formatCode="0.0">
                  <c:v>113</c:v>
                </c:pt>
                <c:pt idx="5">
                  <c:v>108.3</c:v>
                </c:pt>
                <c:pt idx="6">
                  <c:v>102.9</c:v>
                </c:pt>
                <c:pt idx="7" formatCode="0.0">
                  <c:v>104.1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46018056"/>
        <c:axId val="546012960"/>
      </c:lineChart>
      <c:catAx>
        <c:axId val="546018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46012960"/>
        <c:crosses val="autoZero"/>
        <c:auto val="1"/>
        <c:lblAlgn val="ctr"/>
        <c:lblOffset val="100"/>
        <c:noMultiLvlLbl val="0"/>
      </c:catAx>
      <c:valAx>
        <c:axId val="546012960"/>
        <c:scaling>
          <c:orientation val="minMax"/>
          <c:min val="101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46018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r>
              <a:rPr lang="mn-MN" sz="1100" dirty="0">
                <a:latin typeface="Arial" pitchFamily="34" charset="0"/>
                <a:cs typeface="Arial" pitchFamily="34" charset="0"/>
              </a:rPr>
              <a:t>Халдварт өвчнөөр өвчлөгчид, жил бүрийн эхний 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6 </a:t>
            </a:r>
            <a:r>
              <a:rPr lang="mn-MN" sz="1100" dirty="0" smtClean="0">
                <a:latin typeface="Arial" pitchFamily="34" charset="0"/>
                <a:cs typeface="Arial" pitchFamily="34" charset="0"/>
              </a:rPr>
              <a:t>сарын </a:t>
            </a:r>
            <a:r>
              <a:rPr lang="mn-MN" sz="1100" dirty="0">
                <a:latin typeface="Arial" pitchFamily="34" charset="0"/>
                <a:cs typeface="Arial" pitchFamily="34" charset="0"/>
              </a:rPr>
              <a:t>байдлаар</a:t>
            </a:r>
          </a:p>
        </c:rich>
      </c:tx>
      <c:layout>
        <c:manualLayout>
          <c:xMode val="edge"/>
          <c:yMode val="edge"/>
          <c:x val="0.2104286521146882"/>
          <c:y val="3.7180287808851485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'eruul mend2'!$A$14:$B$14</c:f>
              <c:strCache>
                <c:ptCount val="1"/>
                <c:pt idx="0">
                  <c:v>Халдварт өвчнөөр өвчлөгчид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Pt>
            <c:idx val="10"/>
            <c:invertIfNegative val="0"/>
            <c:bubble3D val="0"/>
            <c:spPr>
              <a:solidFill>
                <a:srgbClr val="4F81BD"/>
              </a:solidFill>
              <a:ln>
                <a:solidFill>
                  <a:sysClr val="window" lastClr="FFFFFF"/>
                </a:solidFill>
              </a:ln>
            </c:spPr>
          </c:dPt>
          <c:dLbls>
            <c:dLbl>
              <c:idx val="9"/>
              <c:layout>
                <c:manualLayout>
                  <c:x val="0"/>
                  <c:y val="1.72413793103448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rPr>
                      <a:t>826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FF0000"/>
                        </a:solidFill>
                      </a:rPr>
                      <a:t>506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'eruul mend2'!$F$13:$P$13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'eruul mend2'!$F$14:$P$14</c:f>
              <c:numCache>
                <c:formatCode>General</c:formatCode>
                <c:ptCount val="11"/>
                <c:pt idx="0">
                  <c:v>267</c:v>
                </c:pt>
                <c:pt idx="1">
                  <c:v>837</c:v>
                </c:pt>
                <c:pt idx="2">
                  <c:v>435</c:v>
                </c:pt>
                <c:pt idx="3">
                  <c:v>264</c:v>
                </c:pt>
                <c:pt idx="4">
                  <c:v>281</c:v>
                </c:pt>
                <c:pt idx="5">
                  <c:v>352</c:v>
                </c:pt>
                <c:pt idx="6">
                  <c:v>634</c:v>
                </c:pt>
                <c:pt idx="7">
                  <c:v>288</c:v>
                </c:pt>
                <c:pt idx="8">
                  <c:v>446</c:v>
                </c:pt>
                <c:pt idx="9">
                  <c:v>943</c:v>
                </c:pt>
                <c:pt idx="10">
                  <c:v>826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480027448"/>
        <c:axId val="480026272"/>
      </c:barChart>
      <c:catAx>
        <c:axId val="480027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0"/>
        </c:spPr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480026272"/>
        <c:crosses val="autoZero"/>
        <c:auto val="1"/>
        <c:lblAlgn val="ctr"/>
        <c:lblOffset val="100"/>
        <c:noMultiLvlLbl val="0"/>
      </c:catAx>
      <c:valAx>
        <c:axId val="480026272"/>
        <c:scaling>
          <c:orientation val="minMax"/>
        </c:scaling>
        <c:delete val="1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48002744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013431116356177E-2"/>
          <c:y val="0.16986732856741668"/>
          <c:w val="0.92796769529046352"/>
          <c:h val="0.64039030976234668"/>
        </c:manualLayout>
      </c:layout>
      <c:lineChart>
        <c:grouping val="standard"/>
        <c:varyColors val="0"/>
        <c:ser>
          <c:idx val="0"/>
          <c:order val="0"/>
          <c:tx>
            <c:v>2015</c:v>
          </c:tx>
          <c:dLbls>
            <c:dLbl>
              <c:idx val="0"/>
              <c:layout>
                <c:manualLayout>
                  <c:x val="-6.0164968461911696E-2"/>
                  <c:y val="-5.0241545893719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4342552159146067E-2"/>
                  <c:y val="-4.6376811594202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8520135856380396E-2"/>
                  <c:y val="-5.02415458937199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6579330422125219E-2"/>
                  <c:y val="-5.02415458937198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4638524987870035E-2"/>
                  <c:y val="-4.6376811594202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0635849196413595E-2"/>
                  <c:y val="4.0048321506450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4.6579330422125254E-2"/>
                  <c:y val="-4.25120772946860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4.4638524987870035E-2"/>
                  <c:y val="-5.02415458937198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5.2401746724890973E-2"/>
                  <c:y val="-4.2512077294685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4.0756914119359534E-2"/>
                  <c:y val="-5.02415458937198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4.8520135856380396E-2"/>
                  <c:y val="-4.63768115942029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3.4934497816593885E-2"/>
                  <c:y val="-5.41062801932367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1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'une1 '!$P$4:$P$15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'une1 '!$Q$4:$Q$15</c:f>
              <c:numCache>
                <c:formatCode>General</c:formatCode>
                <c:ptCount val="12"/>
                <c:pt idx="0">
                  <c:v>101.3</c:v>
                </c:pt>
                <c:pt idx="1">
                  <c:v>101.7</c:v>
                </c:pt>
                <c:pt idx="2">
                  <c:v>102.4</c:v>
                </c:pt>
                <c:pt idx="3">
                  <c:v>102.9</c:v>
                </c:pt>
                <c:pt idx="4">
                  <c:v>103.4</c:v>
                </c:pt>
                <c:pt idx="5">
                  <c:v>103.7</c:v>
                </c:pt>
                <c:pt idx="6">
                  <c:v>103.8</c:v>
                </c:pt>
                <c:pt idx="7" formatCode="0.0">
                  <c:v>104</c:v>
                </c:pt>
                <c:pt idx="8">
                  <c:v>104.5</c:v>
                </c:pt>
                <c:pt idx="9">
                  <c:v>104.5</c:v>
                </c:pt>
                <c:pt idx="10">
                  <c:v>104.8</c:v>
                </c:pt>
                <c:pt idx="11">
                  <c:v>104.4</c:v>
                </c:pt>
              </c:numCache>
            </c:numRef>
          </c:val>
          <c:smooth val="0"/>
        </c:ser>
        <c:ser>
          <c:idx val="1"/>
          <c:order val="1"/>
          <c:tx>
            <c:v>2016</c:v>
          </c:tx>
          <c:dLbls>
            <c:dLbl>
              <c:idx val="0"/>
              <c:layout>
                <c:manualLayout>
                  <c:x val="-6.2105773896166908E-2"/>
                  <c:y val="-2.9791928182890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0164968461911709E-2"/>
                  <c:y val="-1.1473391912967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8520135856380396E-2"/>
                  <c:y val="9.38004488569363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2697719553614788E-2"/>
                  <c:y val="2.1739282589676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4638524987870035E-2"/>
                  <c:y val="1.40098139906424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6579330422125184E-2"/>
                  <c:y val="1.40098139906424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4.4638524987869965E-2"/>
                  <c:y val="1.01450796911255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4.4638524987870035E-2"/>
                  <c:y val="1.0145079691125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3.8816108685104461E-2"/>
                  <c:y val="5.51531058617658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4.0756914119359534E-2"/>
                  <c:y val="8.0642093651337056E-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4.6579330422125184E-2"/>
                  <c:y val="8.61501008026170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1.94080543425523E-2"/>
                  <c:y val="-1.1473391912967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2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'une1 '!$P$4:$P$15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'une1 '!$R$4:$R$15</c:f>
              <c:numCache>
                <c:formatCode>General</c:formatCode>
                <c:ptCount val="12"/>
                <c:pt idx="0">
                  <c:v>100.2</c:v>
                </c:pt>
                <c:pt idx="1">
                  <c:v>100.3</c:v>
                </c:pt>
                <c:pt idx="2">
                  <c:v>101.2</c:v>
                </c:pt>
                <c:pt idx="3">
                  <c:v>102.5</c:v>
                </c:pt>
                <c:pt idx="4">
                  <c:v>102.3</c:v>
                </c:pt>
                <c:pt idx="5">
                  <c:v>102.1</c:v>
                </c:pt>
                <c:pt idx="6">
                  <c:v>101.5</c:v>
                </c:pt>
                <c:pt idx="7" formatCode="0.0">
                  <c:v>100.9</c:v>
                </c:pt>
                <c:pt idx="8">
                  <c:v>100.7</c:v>
                </c:pt>
                <c:pt idx="9">
                  <c:v>100.4</c:v>
                </c:pt>
                <c:pt idx="10">
                  <c:v>101.2</c:v>
                </c:pt>
                <c:pt idx="11">
                  <c:v>101.6</c:v>
                </c:pt>
              </c:numCache>
            </c:numRef>
          </c:val>
          <c:smooth val="0"/>
        </c:ser>
        <c:ser>
          <c:idx val="2"/>
          <c:order val="2"/>
          <c:tx>
            <c:v>2017</c:v>
          </c:tx>
          <c:dLbls>
            <c:dLbl>
              <c:idx val="0"/>
              <c:layout>
                <c:manualLayout>
                  <c:x val="-7.0191916946488672E-2"/>
                  <c:y val="-1.1594232289108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9435364041604752E-2"/>
                  <c:y val="-2.50395309129767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5378900445765234E-2"/>
                  <c:y val="-1.43083033788439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7548291233283878E-2"/>
                  <c:y val="-3.21936826023987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9529470034670627E-2"/>
                  <c:y val="-1.43083033788438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3.9623576027736501E-2"/>
                  <c:y val="-1.43083033788438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3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'une1 '!$P$4:$P$15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'une1 '!$S$4:$S$15</c:f>
              <c:numCache>
                <c:formatCode>General</c:formatCode>
                <c:ptCount val="12"/>
                <c:pt idx="0" formatCode="0.0">
                  <c:v>100.9</c:v>
                </c:pt>
                <c:pt idx="1">
                  <c:v>101.2</c:v>
                </c:pt>
                <c:pt idx="2">
                  <c:v>101.6</c:v>
                </c:pt>
                <c:pt idx="3">
                  <c:v>104.7</c:v>
                </c:pt>
                <c:pt idx="4">
                  <c:v>104.2</c:v>
                </c:pt>
                <c:pt idx="5" formatCode="0.0">
                  <c:v>104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6017272"/>
        <c:axId val="546013352"/>
      </c:lineChart>
      <c:catAx>
        <c:axId val="5460172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546013352"/>
        <c:crosses val="autoZero"/>
        <c:auto val="1"/>
        <c:lblAlgn val="ctr"/>
        <c:lblOffset val="100"/>
        <c:noMultiLvlLbl val="0"/>
      </c:catAx>
      <c:valAx>
        <c:axId val="546013352"/>
        <c:scaling>
          <c:orientation val="minMax"/>
          <c:max val="106"/>
          <c:min val="100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crossAx val="546017272"/>
        <c:crosses val="autoZero"/>
        <c:crossBetween val="between"/>
      </c:valAx>
      <c:spPr>
        <a:ln>
          <a:solidFill>
            <a:schemeClr val="bg1"/>
          </a:solidFill>
        </a:ln>
      </c:spPr>
    </c:plotArea>
    <c:legend>
      <c:legendPos val="b"/>
      <c:layout/>
      <c:overlay val="0"/>
      <c:txPr>
        <a:bodyPr/>
        <a:lstStyle/>
        <a:p>
          <a:pPr>
            <a:defRPr>
              <a:ln>
                <a:noFill/>
              </a:ln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noFill/>
    <a:ln w="0">
      <a:solidFill>
        <a:schemeClr val="bg1"/>
      </a:solidFill>
    </a:ln>
  </c:sp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226557379648279E-2"/>
          <c:y val="4.2477693230971308E-2"/>
          <c:w val="0.94971145652248012"/>
          <c:h val="0.763792650918635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Sheet3!$B$20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numFmt formatCode="#\ 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Sheet3!$A$22:$A$26</c:f>
              <c:strCache>
                <c:ptCount val="5"/>
                <c:pt idx="0">
                  <c:v>Тэмээ</c:v>
                </c:pt>
                <c:pt idx="1">
                  <c:v>Адуу</c:v>
                </c:pt>
                <c:pt idx="2">
                  <c:v>Үхэр</c:v>
                </c:pt>
                <c:pt idx="3">
                  <c:v>Хонь</c:v>
                </c:pt>
                <c:pt idx="4">
                  <c:v>Ямаа</c:v>
                </c:pt>
              </c:strCache>
            </c:strRef>
          </c:cat>
          <c:val>
            <c:numRef>
              <c:f>Sheet3!$B$22:$B$26</c:f>
              <c:numCache>
                <c:formatCode>0.0</c:formatCode>
                <c:ptCount val="5"/>
                <c:pt idx="0">
                  <c:v>7.8719999999999999</c:v>
                </c:pt>
                <c:pt idx="1">
                  <c:v>274.68200000000002</c:v>
                </c:pt>
                <c:pt idx="2">
                  <c:v>209.32599999999999</c:v>
                </c:pt>
                <c:pt idx="3">
                  <c:v>1542.202</c:v>
                </c:pt>
                <c:pt idx="4">
                  <c:v>996.35500000000002</c:v>
                </c:pt>
              </c:numCache>
            </c:numRef>
          </c:val>
        </c:ser>
        <c:ser>
          <c:idx val="1"/>
          <c:order val="1"/>
          <c:tx>
            <c:strRef>
              <c:f>Sheet3!$C$20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numFmt formatCode="#\ 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Sheet3!$A$22:$A$26</c:f>
              <c:strCache>
                <c:ptCount val="5"/>
                <c:pt idx="0">
                  <c:v>Тэмээ</c:v>
                </c:pt>
                <c:pt idx="1">
                  <c:v>Адуу</c:v>
                </c:pt>
                <c:pt idx="2">
                  <c:v>Үхэр</c:v>
                </c:pt>
                <c:pt idx="3">
                  <c:v>Хонь</c:v>
                </c:pt>
                <c:pt idx="4">
                  <c:v>Ямаа</c:v>
                </c:pt>
              </c:strCache>
            </c:strRef>
          </c:cat>
          <c:val>
            <c:numRef>
              <c:f>Sheet3!$C$22:$C$26</c:f>
              <c:numCache>
                <c:formatCode>0.0</c:formatCode>
                <c:ptCount val="5"/>
                <c:pt idx="0">
                  <c:v>9.4039999999999999</c:v>
                </c:pt>
                <c:pt idx="1">
                  <c:v>318.02800000000002</c:v>
                </c:pt>
                <c:pt idx="2">
                  <c:v>255</c:v>
                </c:pt>
                <c:pt idx="3">
                  <c:v>2119.7759999999998</c:v>
                </c:pt>
                <c:pt idx="4">
                  <c:v>1311.5740000000001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1"/>
        <c:overlap val="-27"/>
        <c:axId val="483508464"/>
        <c:axId val="483508856"/>
      </c:barChart>
      <c:catAx>
        <c:axId val="48350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83508856"/>
        <c:crosses val="autoZero"/>
        <c:auto val="1"/>
        <c:lblAlgn val="ctr"/>
        <c:lblOffset val="100"/>
        <c:noMultiLvlLbl val="0"/>
      </c:catAx>
      <c:valAx>
        <c:axId val="483508856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83508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5928367274346338E-4"/>
          <c:y val="9.1367723543768625E-2"/>
          <c:w val="0.26758642434495938"/>
          <c:h val="0.26102572164995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8736624139190157"/>
          <c:y val="3.1080023473983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220745115886292"/>
          <c:y val="0.18142510962438221"/>
          <c:w val="0.63470723907609872"/>
          <c:h val="0.66281796454723751"/>
        </c:manualLayout>
      </c:layout>
      <c:pieChart>
        <c:varyColors val="1"/>
        <c:ser>
          <c:idx val="0"/>
          <c:order val="0"/>
          <c:tx>
            <c:strRef>
              <c:f>'ХАА 1 2'!$W$1</c:f>
              <c:strCache>
                <c:ptCount val="1"/>
                <c:pt idx="0">
                  <c:v>Ингэ</c:v>
                </c:pt>
              </c:strCache>
            </c:strRef>
          </c:tx>
          <c:spPr>
            <a:solidFill>
              <a:schemeClr val="accent5"/>
            </a:solidFill>
          </c:spPr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9150813648293968"/>
                  <c:y val="7.8599780429000565E-2"/>
                </c:manualLayout>
              </c:layout>
              <c:tx>
                <c:rich>
                  <a:bodyPr/>
                  <a:lstStyle/>
                  <a:p>
                    <a:fld id="{21AAB9CE-84BA-4C0E-9926-F25C9B5760EE}" type="PERCENTAGE">
                      <a:rPr lang="en-US" baseline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713333333333332"/>
                      <c:h val="0.26731214481161858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'ХАА 1 2'!$X$1:$Y$1</c:f>
              <c:numCache>
                <c:formatCode>0.0</c:formatCode>
                <c:ptCount val="2"/>
                <c:pt idx="0">
                  <c:v>39.116202945990182</c:v>
                </c:pt>
                <c:pt idx="1">
                  <c:v>60.883797054009818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2166695829687956"/>
          <c:y val="7.96784008403550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994609820113948"/>
          <c:y val="0.15710461809812154"/>
          <c:w val="0.76964187809857099"/>
          <c:h val="0.7590986203290202"/>
        </c:manualLayout>
      </c:layout>
      <c:pieChart>
        <c:varyColors val="1"/>
        <c:ser>
          <c:idx val="0"/>
          <c:order val="0"/>
          <c:tx>
            <c:strRef>
              <c:f>'ХАА 1 2'!$W$2</c:f>
              <c:strCache>
                <c:ptCount val="1"/>
                <c:pt idx="0">
                  <c:v>Гүү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explosion val="17"/>
          <c:dPt>
            <c:idx val="0"/>
            <c:bubble3D val="0"/>
            <c:explosion val="5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explosion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26135565478171541"/>
                  <c:y val="-0.1965073353103587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F2C7D90B-AF7A-4BA7-AC74-1E359738DFC4}" type="VALUE">
                      <a:rPr lang="en-US" sz="1400"/>
                      <a:pPr>
                        <a:defRPr sz="14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[VALUE]</a:t>
                    </a:fld>
                    <a:r>
                      <a:rPr lang="en-US" sz="140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776171464187686"/>
                      <c:h val="0.1730772817491951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'ХАА 1 2'!$X$2:$Y$2</c:f>
              <c:numCache>
                <c:formatCode>0.0</c:formatCode>
                <c:ptCount val="2"/>
                <c:pt idx="0">
                  <c:v>77.077775010968423</c:v>
                </c:pt>
                <c:pt idx="1">
                  <c:v>22.922224989031577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7584263652788236"/>
          <c:y val="1.75438475315323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154335462530623"/>
          <c:y val="0.17143309059739564"/>
          <c:w val="0.70377492287148313"/>
          <c:h val="0.75689001139008572"/>
        </c:manualLayout>
      </c:layout>
      <c:pieChart>
        <c:varyColors val="1"/>
        <c:ser>
          <c:idx val="0"/>
          <c:order val="0"/>
          <c:tx>
            <c:strRef>
              <c:f>'ХАА 1 2'!$W$3</c:f>
              <c:strCache>
                <c:ptCount val="1"/>
                <c:pt idx="0">
                  <c:v>Үнээ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9409323532018999"/>
                  <c:y val="-0.2048439495075047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EE0DFB28-76DB-4C76-993F-8B9098BC6C29}" type="VALUE">
                      <a:rPr lang="en-US" sz="1400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4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[VALUE]</a:t>
                    </a:fld>
                    <a:r>
                      <a:rPr lang="en-US" sz="1400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43221065963032629"/>
                      <c:h val="0.1746013436929522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'ХАА 1 2'!$X$3:$Y$3</c:f>
              <c:numCache>
                <c:formatCode>0.0</c:formatCode>
                <c:ptCount val="2"/>
                <c:pt idx="0">
                  <c:v>75.390030325542881</c:v>
                </c:pt>
                <c:pt idx="1">
                  <c:v>24.609969674457119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9527003242241778"/>
          <c:y val="4.79319925236037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31142685376617"/>
          <c:y val="0.19430137316879281"/>
          <c:w val="0.69627472543585678"/>
          <c:h val="0.7021585295453685"/>
        </c:manualLayout>
      </c:layout>
      <c:pieChart>
        <c:varyColors val="1"/>
        <c:ser>
          <c:idx val="0"/>
          <c:order val="0"/>
          <c:tx>
            <c:strRef>
              <c:f>'ХАА 1 2'!$W$4</c:f>
              <c:strCache>
                <c:ptCount val="1"/>
                <c:pt idx="0">
                  <c:v>Эм хонь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21253141886675925"/>
                  <c:y val="-0.2191838622892598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8C28DCA4-B15F-4720-8AAC-5F2C7C75B16D}" type="VALUE">
                      <a:rPr lang="en-US" sz="1400"/>
                      <a:pPr>
                        <a:defRPr sz="14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[VALUE]</a:t>
                    </a:fld>
                    <a:r>
                      <a:rPr lang="en-US" sz="140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792156862745097"/>
                      <c:h val="0.22010574674640779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'ХАА 1 2'!$X$4:$Y$4</c:f>
              <c:numCache>
                <c:formatCode>0.0</c:formatCode>
                <c:ptCount val="2"/>
                <c:pt idx="0">
                  <c:v>87.182778927307751</c:v>
                </c:pt>
                <c:pt idx="1">
                  <c:v>12.817221072692249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0613935969868172"/>
          <c:y val="5.41062637281711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136720198110829"/>
          <c:y val="0.1939657822006825"/>
          <c:w val="0.70314812343372335"/>
          <c:h val="0.7214908984013394"/>
        </c:manualLayout>
      </c:layout>
      <c:pieChart>
        <c:varyColors val="1"/>
        <c:ser>
          <c:idx val="0"/>
          <c:order val="0"/>
          <c:tx>
            <c:strRef>
              <c:f>'ХАА 1 2'!$W$5</c:f>
              <c:strCache>
                <c:ptCount val="1"/>
                <c:pt idx="0">
                  <c:v>Эм ямаа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20410006617718307"/>
                  <c:y val="-0.1895481283858778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BAB434A3-B363-440A-B380-CB3AF0037362}" type="VALUE">
                      <a:rPr lang="en-US" sz="1400"/>
                      <a:pPr>
                        <a:defRPr sz="14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[VALUE]</a:t>
                    </a:fld>
                    <a:r>
                      <a:rPr lang="en-US" sz="140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3698040651895259"/>
                      <c:h val="0.2069914343271252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'ХАА 1 2'!$X$5:$Y$5</c:f>
              <c:numCache>
                <c:formatCode>0.0</c:formatCode>
                <c:ptCount val="2"/>
                <c:pt idx="0">
                  <c:v>86.101359354488352</c:v>
                </c:pt>
                <c:pt idx="1">
                  <c:v>13.898640645511648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="1">
                <a:latin typeface="Arial" panose="020B0604020202020204" pitchFamily="34" charset="0"/>
                <a:cs typeface="Arial" panose="020B0604020202020204" pitchFamily="34" charset="0"/>
              </a:rPr>
              <a:t>Мал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төллөлт, мян.тол, сумдаар, 2017 оны эхний </a:t>
            </a:r>
            <a:r>
              <a:rPr lang="en-US" sz="1200" b="1" baseline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дугаар сарын байдлаар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0005730659025787"/>
          <c:y val="0.11782881628389603"/>
          <c:w val="0.68466093600764089"/>
          <c:h val="0.87096881394492376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'ХАА 1 2'!$S$2:$S$14</c:f>
              <c:strCache>
                <c:ptCount val="13"/>
                <c:pt idx="0">
                  <c:v>Түмэнцогт</c:v>
                </c:pt>
                <c:pt idx="1">
                  <c:v>Наран</c:v>
                </c:pt>
                <c:pt idx="2">
                  <c:v>Асгат</c:v>
                </c:pt>
                <c:pt idx="3">
                  <c:v>Халзан</c:v>
                </c:pt>
                <c:pt idx="4">
                  <c:v>Дарьганга</c:v>
                </c:pt>
                <c:pt idx="5">
                  <c:v>Сүхбаатар</c:v>
                </c:pt>
                <c:pt idx="6">
                  <c:v>Онгон</c:v>
                </c:pt>
                <c:pt idx="7">
                  <c:v>Уулбаян</c:v>
                </c:pt>
                <c:pt idx="8">
                  <c:v>Түвшинширээ</c:v>
                </c:pt>
                <c:pt idx="9">
                  <c:v>Эрдэнэцагаан</c:v>
                </c:pt>
                <c:pt idx="10">
                  <c:v>Баяндэлгэр</c:v>
                </c:pt>
                <c:pt idx="11">
                  <c:v>Мөнххаан</c:v>
                </c:pt>
                <c:pt idx="12">
                  <c:v>Баруун-Урт</c:v>
                </c:pt>
              </c:strCache>
            </c:strRef>
          </c:cat>
          <c:val>
            <c:numRef>
              <c:f>'ХАА 1 2'!$T$2:$T$14</c:f>
              <c:numCache>
                <c:formatCode>0.0</c:formatCode>
                <c:ptCount val="13"/>
                <c:pt idx="0">
                  <c:v>40.555</c:v>
                </c:pt>
                <c:pt idx="1">
                  <c:v>44.008000000000003</c:v>
                </c:pt>
                <c:pt idx="2">
                  <c:v>45.505000000000003</c:v>
                </c:pt>
                <c:pt idx="3">
                  <c:v>47.646000000000001</c:v>
                </c:pt>
                <c:pt idx="4">
                  <c:v>65.533000000000001</c:v>
                </c:pt>
                <c:pt idx="5">
                  <c:v>87.055999999999997</c:v>
                </c:pt>
                <c:pt idx="6">
                  <c:v>87.462999999999994</c:v>
                </c:pt>
                <c:pt idx="7">
                  <c:v>92.373999999999995</c:v>
                </c:pt>
                <c:pt idx="8">
                  <c:v>101.467</c:v>
                </c:pt>
                <c:pt idx="9">
                  <c:v>107.84</c:v>
                </c:pt>
                <c:pt idx="10">
                  <c:v>131.465</c:v>
                </c:pt>
                <c:pt idx="11">
                  <c:v>154.178</c:v>
                </c:pt>
                <c:pt idx="12">
                  <c:v>160.691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axId val="508646216"/>
        <c:axId val="508646608"/>
      </c:barChart>
      <c:catAx>
        <c:axId val="5086462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08646608"/>
        <c:crosses val="autoZero"/>
        <c:auto val="1"/>
        <c:lblAlgn val="ctr"/>
        <c:lblOffset val="100"/>
        <c:noMultiLvlLbl val="0"/>
      </c:catAx>
      <c:valAx>
        <c:axId val="508646608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508646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mn-MN" sz="1200" b="1">
                <a:latin typeface="Arial" panose="020B0604020202020204" pitchFamily="34" charset="0"/>
                <a:cs typeface="Arial" panose="020B0604020202020204" pitchFamily="34" charset="0"/>
              </a:rPr>
              <a:t>Мал төллөлт, мян.тол, жил бүрийн </a:t>
            </a: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mn-MN" sz="1200" b="1">
                <a:latin typeface="Arial" panose="020B0604020202020204" pitchFamily="34" charset="0"/>
                <a:cs typeface="Arial" panose="020B0604020202020204" pitchFamily="34" charset="0"/>
              </a:rPr>
              <a:t> дугаар сарын байдлаар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1645122484689414"/>
          <c:y val="3.91197943592542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  <c:invertIfNegative val="0"/>
          <c:dLbls>
            <c:numFmt formatCode="#\ 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'ХАА 1 2'!$P$19:$S$19</c:f>
              <c:strCache>
                <c:ptCount val="4"/>
                <c:pt idx="0">
                  <c:v>2014.I-VI</c:v>
                </c:pt>
                <c:pt idx="1">
                  <c:v>2015.I-VI</c:v>
                </c:pt>
                <c:pt idx="2">
                  <c:v>2016.I-VI</c:v>
                </c:pt>
                <c:pt idx="3">
                  <c:v>2017.I-VI</c:v>
                </c:pt>
              </c:strCache>
            </c:strRef>
          </c:cat>
          <c:val>
            <c:numRef>
              <c:f>'ХАА 1 2'!$P$20:$S$20</c:f>
              <c:numCache>
                <c:formatCode>0.0</c:formatCode>
                <c:ptCount val="4"/>
                <c:pt idx="0" formatCode="General">
                  <c:v>923.2</c:v>
                </c:pt>
                <c:pt idx="1">
                  <c:v>1060.6189999999999</c:v>
                </c:pt>
                <c:pt idx="2" formatCode="#\ ##0.0">
                  <c:v>996.45899999999995</c:v>
                </c:pt>
                <c:pt idx="3" formatCode="#\ ##0.0">
                  <c:v>1165.7809999999999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08647392"/>
        <c:axId val="508647784"/>
      </c:barChart>
      <c:catAx>
        <c:axId val="508647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08647784"/>
        <c:crosses val="autoZero"/>
        <c:auto val="1"/>
        <c:lblAlgn val="ctr"/>
        <c:lblOffset val="100"/>
        <c:noMultiLvlLbl val="0"/>
      </c:catAx>
      <c:valAx>
        <c:axId val="5086477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8647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mn-MN" sz="1200" b="1">
                <a:latin typeface="Arial" panose="020B0604020202020204" pitchFamily="34" charset="0"/>
                <a:cs typeface="Arial" panose="020B0604020202020204" pitchFamily="34" charset="0"/>
              </a:rPr>
              <a:t>Төл бойжилт, мян.тол, сумаар, 2017 оны эхний </a:t>
            </a: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mn-MN" sz="1200" b="1">
                <a:latin typeface="Arial" panose="020B0604020202020204" pitchFamily="34" charset="0"/>
                <a:cs typeface="Arial" panose="020B0604020202020204" pitchFamily="34" charset="0"/>
              </a:rPr>
              <a:t> дугаар сарын байдлаар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2862315553266719"/>
          <c:y val="0.12131388212002917"/>
          <c:w val="0.62674670912652719"/>
          <c:h val="0.8645291065922624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'ХАА 1 2'!$K$40:$K$52</c:f>
              <c:strCache>
                <c:ptCount val="13"/>
                <c:pt idx="0">
                  <c:v>Түмэнцогт</c:v>
                </c:pt>
                <c:pt idx="1">
                  <c:v>Наран</c:v>
                </c:pt>
                <c:pt idx="2">
                  <c:v>Асгат</c:v>
                </c:pt>
                <c:pt idx="3">
                  <c:v>Халзан</c:v>
                </c:pt>
                <c:pt idx="4">
                  <c:v>Дарьганга</c:v>
                </c:pt>
                <c:pt idx="5">
                  <c:v>Онгон</c:v>
                </c:pt>
                <c:pt idx="6">
                  <c:v>Сүхбаатар</c:v>
                </c:pt>
                <c:pt idx="7">
                  <c:v>Уулбаян</c:v>
                </c:pt>
                <c:pt idx="8">
                  <c:v>Түвшинширээ</c:v>
                </c:pt>
                <c:pt idx="9">
                  <c:v>Эрдэнэцагаан</c:v>
                </c:pt>
                <c:pt idx="10">
                  <c:v>Баяндэлгэр</c:v>
                </c:pt>
                <c:pt idx="11">
                  <c:v>Мөнххаан</c:v>
                </c:pt>
                <c:pt idx="12">
                  <c:v>Баруун-Урт</c:v>
                </c:pt>
              </c:strCache>
            </c:strRef>
          </c:cat>
          <c:val>
            <c:numRef>
              <c:f>'ХАА 1 2'!$L$40:$L$52</c:f>
              <c:numCache>
                <c:formatCode>0.0</c:formatCode>
                <c:ptCount val="13"/>
                <c:pt idx="0">
                  <c:v>40.213000000000001</c:v>
                </c:pt>
                <c:pt idx="1">
                  <c:v>43.930999999999997</c:v>
                </c:pt>
                <c:pt idx="2">
                  <c:v>44.978999999999999</c:v>
                </c:pt>
                <c:pt idx="3">
                  <c:v>47.808</c:v>
                </c:pt>
                <c:pt idx="4">
                  <c:v>65.427000000000007</c:v>
                </c:pt>
                <c:pt idx="5">
                  <c:v>87.462999999999994</c:v>
                </c:pt>
                <c:pt idx="6">
                  <c:v>87.637</c:v>
                </c:pt>
                <c:pt idx="7">
                  <c:v>93.075000000000003</c:v>
                </c:pt>
                <c:pt idx="8">
                  <c:v>101.824</c:v>
                </c:pt>
                <c:pt idx="9">
                  <c:v>107.633</c:v>
                </c:pt>
                <c:pt idx="10">
                  <c:v>131.63999999999999</c:v>
                </c:pt>
                <c:pt idx="11">
                  <c:v>153.08699999999999</c:v>
                </c:pt>
                <c:pt idx="12">
                  <c:v>162.214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overlap val="-25"/>
        <c:axId val="497955048"/>
        <c:axId val="497954264"/>
      </c:barChart>
      <c:catAx>
        <c:axId val="4979550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97954264"/>
        <c:crosses val="autoZero"/>
        <c:auto val="1"/>
        <c:lblAlgn val="ctr"/>
        <c:lblOffset val="100"/>
        <c:noMultiLvlLbl val="0"/>
      </c:catAx>
      <c:valAx>
        <c:axId val="497954264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497955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0555555555555555E-2"/>
          <c:y val="5.5377793510598024E-2"/>
          <c:w val="0.93888888888888888"/>
          <c:h val="0.69164395537962142"/>
        </c:manualLayout>
      </c:layout>
      <c:lineChart>
        <c:grouping val="standard"/>
        <c:varyColors val="0"/>
        <c:ser>
          <c:idx val="0"/>
          <c:order val="0"/>
          <c:tx>
            <c:strRef>
              <c:f>'3 sar'!$K$22</c:f>
              <c:strCache>
                <c:ptCount val="1"/>
                <c:pt idx="0">
                  <c:v>Шинээр бүртгүүлсэн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dLbls>
            <c:dLbl>
              <c:idx val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 i="0" u="none" strike="noStrike" baseline="0">
                    <a:solidFill>
                      <a:srgbClr val="424242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'3 sar'!$L$21:$O$21</c:f>
              <c:strCache>
                <c:ptCount val="4"/>
                <c:pt idx="0">
                  <c:v>2014.I-VI</c:v>
                </c:pt>
                <c:pt idx="1">
                  <c:v>2015.I-VI</c:v>
                </c:pt>
                <c:pt idx="2">
                  <c:v>2016.I-VI</c:v>
                </c:pt>
                <c:pt idx="3">
                  <c:v>2017.I-VI</c:v>
                </c:pt>
              </c:strCache>
            </c:strRef>
          </c:cat>
          <c:val>
            <c:numRef>
              <c:f>'3 sar'!$L$22:$O$22</c:f>
              <c:numCache>
                <c:formatCode>#\ ##0</c:formatCode>
                <c:ptCount val="4"/>
                <c:pt idx="0">
                  <c:v>1465</c:v>
                </c:pt>
                <c:pt idx="1">
                  <c:v>1178</c:v>
                </c:pt>
                <c:pt idx="2">
                  <c:v>2425</c:v>
                </c:pt>
                <c:pt idx="3">
                  <c:v>1940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'3 sar'!$K$23</c:f>
              <c:strCache>
                <c:ptCount val="1"/>
                <c:pt idx="0">
                  <c:v>Ажилд орсон хүний тоо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9.4444444444444442E-2"/>
                  <c:y val="-1.266808473585351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0555555555555555E-2"/>
                  <c:y val="-5.700711167458764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1666666666666664E-2"/>
                  <c:y val="-6.334123519398626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5000000000000001E-2"/>
                  <c:y val="-3.167061759699313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 i="0" u="none" strike="noStrike" baseline="0">
                    <a:solidFill>
                      <a:srgbClr val="424242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'3 sar'!$L$21:$O$21</c:f>
              <c:strCache>
                <c:ptCount val="4"/>
                <c:pt idx="0">
                  <c:v>2014.I-VI</c:v>
                </c:pt>
                <c:pt idx="1">
                  <c:v>2015.I-VI</c:v>
                </c:pt>
                <c:pt idx="2">
                  <c:v>2016.I-VI</c:v>
                </c:pt>
                <c:pt idx="3">
                  <c:v>2017.I-VI</c:v>
                </c:pt>
              </c:strCache>
            </c:strRef>
          </c:cat>
          <c:val>
            <c:numRef>
              <c:f>'3 sar'!$L$23:$O$23</c:f>
              <c:numCache>
                <c:formatCode>#\ ##0</c:formatCode>
                <c:ptCount val="4"/>
                <c:pt idx="0">
                  <c:v>225</c:v>
                </c:pt>
                <c:pt idx="1">
                  <c:v>282</c:v>
                </c:pt>
                <c:pt idx="2">
                  <c:v>342</c:v>
                </c:pt>
                <c:pt idx="3">
                  <c:v>392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9881560"/>
        <c:axId val="479879208"/>
      </c:lineChart>
      <c:catAx>
        <c:axId val="479881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424242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79879208"/>
        <c:crosses val="autoZero"/>
        <c:auto val="1"/>
        <c:lblAlgn val="ctr"/>
        <c:lblOffset val="100"/>
        <c:noMultiLvlLbl val="0"/>
      </c:catAx>
      <c:valAx>
        <c:axId val="479879208"/>
        <c:scaling>
          <c:orientation val="minMax"/>
        </c:scaling>
        <c:delete val="1"/>
        <c:axPos val="l"/>
        <c:numFmt formatCode="#\ ##0" sourceLinked="1"/>
        <c:majorTickMark val="out"/>
        <c:minorTickMark val="none"/>
        <c:tickLblPos val="nextTo"/>
        <c:crossAx val="47988156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9.2711067366579178E-2"/>
          <c:y val="0.85510616860096278"/>
          <c:w val="0.76996675415573057"/>
          <c:h val="0.10078690400666745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690" b="0" i="0" u="none" strike="noStrike" baseline="0">
              <a:solidFill>
                <a:srgbClr val="424242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Төл</a:t>
            </a:r>
            <a:r>
              <a:rPr lang="mn-MN" sz="12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бойжилт, таван төрлөөр, мян.тол, 2017 оны эхний </a:t>
            </a:r>
            <a:r>
              <a:rPr lang="en-US" sz="12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mn-MN" sz="12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дугаар сарын байдлаар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3788451443569555"/>
          <c:y val="2.7777777777777877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7260655771341379E-2"/>
          <c:y val="0.20953236479242912"/>
          <c:w val="0.96281990135332451"/>
          <c:h val="0.6741347824479686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'ХАА 1 2'!$R$57:$R$61</c:f>
              <c:strCache>
                <c:ptCount val="5"/>
                <c:pt idx="0">
                  <c:v>Ботго</c:v>
                </c:pt>
                <c:pt idx="1">
                  <c:v>Унага</c:v>
                </c:pt>
                <c:pt idx="2">
                  <c:v>Тугал</c:v>
                </c:pt>
                <c:pt idx="3">
                  <c:v>Хурга</c:v>
                </c:pt>
                <c:pt idx="4">
                  <c:v>Ишиг</c:v>
                </c:pt>
              </c:strCache>
            </c:strRef>
          </c:cat>
          <c:val>
            <c:numRef>
              <c:f>'ХАА 1 2'!$S$57:$S$61</c:f>
              <c:numCache>
                <c:formatCode>0.0</c:formatCode>
                <c:ptCount val="5"/>
                <c:pt idx="0">
                  <c:v>1.181</c:v>
                </c:pt>
                <c:pt idx="1">
                  <c:v>64.680000000000007</c:v>
                </c:pt>
                <c:pt idx="2">
                  <c:v>61.619</c:v>
                </c:pt>
                <c:pt idx="3">
                  <c:v>635.96900000000005</c:v>
                </c:pt>
                <c:pt idx="4">
                  <c:v>403.48200000000003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-27"/>
        <c:axId val="497956224"/>
        <c:axId val="497953872"/>
      </c:barChart>
      <c:catAx>
        <c:axId val="497956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497953872"/>
        <c:crosses val="autoZero"/>
        <c:auto val="1"/>
        <c:lblAlgn val="ctr"/>
        <c:lblOffset val="100"/>
        <c:noMultiLvlLbl val="0"/>
      </c:catAx>
      <c:valAx>
        <c:axId val="497953872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497956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Том малын зүй</a:t>
            </a:r>
            <a:r>
              <a:rPr lang="mn-MN" sz="13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бусын хорогдол, сумдаар, 201</a:t>
            </a:r>
            <a:r>
              <a:rPr lang="en-US" sz="13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mn-MN" sz="13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оны </a:t>
            </a:r>
            <a:r>
              <a:rPr lang="en-US" sz="13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mn-MN" sz="13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дугаар сарын байдлаар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1458208568999298"/>
          <c:y val="1.369863013698630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0451216685147975"/>
          <c:y val="0.15836701693195127"/>
          <c:w val="0.61051924919703315"/>
          <c:h val="0.8296372875551509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'ХАА 1 2'!$L$75:$L$87</c:f>
              <c:strCache>
                <c:ptCount val="13"/>
                <c:pt idx="0">
                  <c:v>Халзан</c:v>
                </c:pt>
                <c:pt idx="1">
                  <c:v>Онгон</c:v>
                </c:pt>
                <c:pt idx="2">
                  <c:v>Наран</c:v>
                </c:pt>
                <c:pt idx="3">
                  <c:v>Баяндэлгэр</c:v>
                </c:pt>
                <c:pt idx="4">
                  <c:v>Уулбаян</c:v>
                </c:pt>
                <c:pt idx="5">
                  <c:v>Сүхбаатар</c:v>
                </c:pt>
                <c:pt idx="6">
                  <c:v>Дарьганга</c:v>
                </c:pt>
                <c:pt idx="7">
                  <c:v>Эрдэнэцагаан</c:v>
                </c:pt>
                <c:pt idx="8">
                  <c:v>Асгат</c:v>
                </c:pt>
                <c:pt idx="9">
                  <c:v>Баруун-Урт</c:v>
                </c:pt>
                <c:pt idx="10">
                  <c:v>Түвшинширээ</c:v>
                </c:pt>
                <c:pt idx="11">
                  <c:v>Түмэнцогт</c:v>
                </c:pt>
                <c:pt idx="12">
                  <c:v>Мөнххаан</c:v>
                </c:pt>
              </c:strCache>
            </c:strRef>
          </c:cat>
          <c:val>
            <c:numRef>
              <c:f>'ХАА 1 2'!$M$75:$M$87</c:f>
              <c:numCache>
                <c:formatCode>#\ ##0</c:formatCode>
                <c:ptCount val="13"/>
                <c:pt idx="0">
                  <c:v>0</c:v>
                </c:pt>
                <c:pt idx="1">
                  <c:v>23</c:v>
                </c:pt>
                <c:pt idx="2">
                  <c:v>158</c:v>
                </c:pt>
                <c:pt idx="3">
                  <c:v>261</c:v>
                </c:pt>
                <c:pt idx="4">
                  <c:v>263</c:v>
                </c:pt>
                <c:pt idx="5">
                  <c:v>394</c:v>
                </c:pt>
                <c:pt idx="6">
                  <c:v>488</c:v>
                </c:pt>
                <c:pt idx="7">
                  <c:v>503</c:v>
                </c:pt>
                <c:pt idx="8">
                  <c:v>511</c:v>
                </c:pt>
                <c:pt idx="9">
                  <c:v>528</c:v>
                </c:pt>
                <c:pt idx="10">
                  <c:v>1391</c:v>
                </c:pt>
                <c:pt idx="11">
                  <c:v>1549</c:v>
                </c:pt>
                <c:pt idx="12">
                  <c:v>4488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3"/>
        <c:axId val="508649352"/>
        <c:axId val="508649744"/>
      </c:barChart>
      <c:catAx>
        <c:axId val="508649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08649744"/>
        <c:crosses val="autoZero"/>
        <c:auto val="1"/>
        <c:lblAlgn val="ctr"/>
        <c:lblOffset val="100"/>
        <c:noMultiLvlLbl val="0"/>
      </c:catAx>
      <c:valAx>
        <c:axId val="508649744"/>
        <c:scaling>
          <c:orientation val="minMax"/>
        </c:scaling>
        <c:delete val="1"/>
        <c:axPos val="b"/>
        <c:numFmt formatCode="#\ ##0" sourceLinked="1"/>
        <c:majorTickMark val="none"/>
        <c:minorTickMark val="none"/>
        <c:tickLblPos val="nextTo"/>
        <c:crossAx val="508649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mn-MN" sz="1200" b="1">
                <a:latin typeface="Arial" panose="020B0604020202020204" pitchFamily="34" charset="0"/>
                <a:cs typeface="Arial" panose="020B0604020202020204" pitchFamily="34" charset="0"/>
              </a:rPr>
              <a:t>Том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малын зүй бусын хорогдол, мян.тол жил бүрийн эхний </a:t>
            </a:r>
            <a:r>
              <a:rPr lang="en-US" sz="1200" b="1" baseline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дугаар сарын байдлаар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2525678040244967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0555555555555555E-2"/>
          <c:y val="0.2229337597058344"/>
          <c:w val="0.93888888888888888"/>
          <c:h val="0.6837099121785265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5.55555555555557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777777777777676E-3"/>
                  <c:y val="-0.351851851851851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185067526415994E-16"/>
                  <c:y val="-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'ХАА 1 2'!$M$101:$P$101</c:f>
              <c:strCache>
                <c:ptCount val="4"/>
                <c:pt idx="0">
                  <c:v>2014.I-VI</c:v>
                </c:pt>
                <c:pt idx="1">
                  <c:v>2015.I-VI</c:v>
                </c:pt>
                <c:pt idx="2">
                  <c:v>2016.I-VI</c:v>
                </c:pt>
                <c:pt idx="3">
                  <c:v>2017.I-VI</c:v>
                </c:pt>
              </c:strCache>
            </c:strRef>
          </c:cat>
          <c:val>
            <c:numRef>
              <c:f>'ХАА 1 2'!$M$102:$P$102</c:f>
              <c:numCache>
                <c:formatCode>0.0</c:formatCode>
                <c:ptCount val="4"/>
                <c:pt idx="0">
                  <c:v>9.8000000000000007</c:v>
                </c:pt>
                <c:pt idx="1">
                  <c:v>12.452</c:v>
                </c:pt>
                <c:pt idx="2">
                  <c:v>182.99299999999999</c:v>
                </c:pt>
                <c:pt idx="3">
                  <c:v>10.557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08650528"/>
        <c:axId val="505302680"/>
      </c:barChart>
      <c:catAx>
        <c:axId val="508650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05302680"/>
        <c:crosses val="autoZero"/>
        <c:auto val="1"/>
        <c:lblAlgn val="ctr"/>
        <c:lblOffset val="100"/>
        <c:noMultiLvlLbl val="0"/>
      </c:catAx>
      <c:valAx>
        <c:axId val="505302680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508650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Өвчнөөр</a:t>
            </a:r>
            <a:r>
              <a:rPr lang="mn-MN" sz="13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хорогдсон малын тоо, жил бүрийн </a:t>
            </a:r>
            <a:r>
              <a:rPr lang="en-US" sz="13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mn-MN" sz="13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дугаар сарын байдлаар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3333333333333333E-2"/>
          <c:y val="0.2321609798775153"/>
          <c:w val="0.93888888888888988"/>
          <c:h val="0.6592049431321086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'ХАА 1 2'!$L$122:$O$122</c:f>
              <c:strCache>
                <c:ptCount val="4"/>
                <c:pt idx="0">
                  <c:v>2014.I-VI</c:v>
                </c:pt>
                <c:pt idx="1">
                  <c:v>2015.I-VI</c:v>
                </c:pt>
                <c:pt idx="2">
                  <c:v>2016.I-VI</c:v>
                </c:pt>
                <c:pt idx="3">
                  <c:v>2017.I-VI</c:v>
                </c:pt>
              </c:strCache>
            </c:strRef>
          </c:cat>
          <c:val>
            <c:numRef>
              <c:f>'ХАА 1 2'!$L$123:$O$123</c:f>
              <c:numCache>
                <c:formatCode>#\ ##0</c:formatCode>
                <c:ptCount val="4"/>
                <c:pt idx="0">
                  <c:v>3004</c:v>
                </c:pt>
                <c:pt idx="1">
                  <c:v>286</c:v>
                </c:pt>
                <c:pt idx="2">
                  <c:v>582</c:v>
                </c:pt>
                <c:pt idx="3">
                  <c:v>4066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9"/>
        <c:overlap val="-27"/>
        <c:axId val="505301896"/>
        <c:axId val="505301504"/>
      </c:barChart>
      <c:catAx>
        <c:axId val="505301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05301504"/>
        <c:crosses val="autoZero"/>
        <c:auto val="1"/>
        <c:lblAlgn val="ctr"/>
        <c:lblOffset val="100"/>
        <c:noMultiLvlLbl val="0"/>
      </c:catAx>
      <c:valAx>
        <c:axId val="505301504"/>
        <c:scaling>
          <c:orientation val="minMax"/>
        </c:scaling>
        <c:delete val="1"/>
        <c:axPos val="l"/>
        <c:numFmt formatCode="#\ ##0" sourceLinked="1"/>
        <c:majorTickMark val="none"/>
        <c:minorTickMark val="none"/>
        <c:tickLblPos val="nextTo"/>
        <c:crossAx val="505301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6005589118721198"/>
          <c:y val="0.15132042808357943"/>
          <c:w val="0.57872330080680889"/>
          <c:h val="0.8260359440188758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ХАА6!$I$39</c:f>
              <c:strCache>
                <c:ptCount val="1"/>
                <c:pt idx="0">
                  <c:v>Тариалсан талбай га-р</c:v>
                </c:pt>
              </c:strCache>
            </c:strRef>
          </c:tx>
          <c:spPr>
            <a:solidFill>
              <a:schemeClr val="accent6"/>
            </a:solidFill>
            <a:ln w="31750">
              <a:solidFill>
                <a:schemeClr val="accent6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ХАА6!$H$40:$H$44</c:f>
              <c:strCache>
                <c:ptCount val="5"/>
                <c:pt idx="0">
                  <c:v>Хүнсний ногоо</c:v>
                </c:pt>
                <c:pt idx="1">
                  <c:v>Тэжээлийн ургамал</c:v>
                </c:pt>
                <c:pt idx="2">
                  <c:v>Төмс</c:v>
                </c:pt>
                <c:pt idx="3">
                  <c:v>Техникийн ургамал</c:v>
                </c:pt>
                <c:pt idx="4">
                  <c:v>Үр тариа</c:v>
                </c:pt>
              </c:strCache>
            </c:strRef>
          </c:cat>
          <c:val>
            <c:numRef>
              <c:f>ХАА6!$I$40:$I$44</c:f>
              <c:numCache>
                <c:formatCode>#\ ##0.0</c:formatCode>
                <c:ptCount val="5"/>
                <c:pt idx="0">
                  <c:v>32.743900000000004</c:v>
                </c:pt>
                <c:pt idx="1">
                  <c:v>40</c:v>
                </c:pt>
                <c:pt idx="2">
                  <c:v>65.394000000000005</c:v>
                </c:pt>
                <c:pt idx="3">
                  <c:v>1600</c:v>
                </c:pt>
                <c:pt idx="4">
                  <c:v>7481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6"/>
        <c:overlap val="-16"/>
        <c:axId val="505306600"/>
        <c:axId val="505306992"/>
      </c:barChart>
      <c:catAx>
        <c:axId val="505306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ail"/>
                <a:ea typeface="+mn-ea"/>
                <a:cs typeface="+mn-cs"/>
              </a:defRPr>
            </a:pPr>
            <a:endParaRPr lang="en-US"/>
          </a:p>
        </c:txPr>
        <c:crossAx val="505306992"/>
        <c:crosses val="autoZero"/>
        <c:auto val="1"/>
        <c:lblAlgn val="ctr"/>
        <c:lblOffset val="100"/>
        <c:noMultiLvlLbl val="0"/>
      </c:catAx>
      <c:valAx>
        <c:axId val="505306992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505306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aseline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Үр тариа тариалсан талбай /га-р/</a:t>
            </a:r>
            <a:endParaRPr lang="mn-MN" sz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2481762912113513"/>
          <c:y val="3.686634161068175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6710572648784531"/>
          <c:y val="0.24665204972183521"/>
          <c:w val="0.48615333964156926"/>
          <c:h val="0.59464244689624579"/>
        </c:manualLayout>
      </c:layout>
      <c:pieChart>
        <c:varyColors val="1"/>
        <c:ser>
          <c:idx val="0"/>
          <c:order val="0"/>
          <c:tx>
            <c:strRef>
              <c:f>ХАА6!$E$52</c:f>
              <c:strCache>
                <c:ptCount val="1"/>
                <c:pt idx="0">
                  <c:v>Тариалсан талбай га-р</c:v>
                </c:pt>
              </c:strCache>
            </c:strRef>
          </c:tx>
          <c:dPt>
            <c:idx val="0"/>
            <c:bubble3D val="0"/>
            <c:explosion val="3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chemeClr val="accent2"/>
              </a:solidFill>
            </c:spPr>
          </c:dPt>
          <c:dLbls>
            <c:dLbl>
              <c:idx val="0"/>
              <c:layout>
                <c:manualLayout>
                  <c:x val="9.9080959977705746E-2"/>
                  <c:y val="-1.228871913632552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8639902665858842"/>
                      <c:h val="0.14456166007920096"/>
                    </c:manualLayout>
                  </c15:layout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789263663013919E-2"/>
                  <c:y val="-1.90360915909420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3051686483562799"/>
                      <c:h val="8.5319129689997386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ХАА6!$D$53:$D$55</c:f>
              <c:strCache>
                <c:ptCount val="3"/>
                <c:pt idx="0">
                  <c:v>Буудай</c:v>
                </c:pt>
                <c:pt idx="1">
                  <c:v>Арвай</c:v>
                </c:pt>
                <c:pt idx="2">
                  <c:v>Овъёос</c:v>
                </c:pt>
              </c:strCache>
            </c:strRef>
          </c:cat>
          <c:val>
            <c:numRef>
              <c:f>ХАА6!$E$53:$E$55</c:f>
              <c:numCache>
                <c:formatCode>General</c:formatCode>
                <c:ptCount val="3"/>
                <c:pt idx="0">
                  <c:v>7150</c:v>
                </c:pt>
                <c:pt idx="2" formatCode="_(* #,##0.0_);_(* \(#,##0.0\);_(* &quot;-&quot;?_);_(@_)">
                  <c:v>331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Хүнсний</a:t>
            </a:r>
            <a:r>
              <a:rPr lang="mn-MN" sz="1200" baseline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ногоо тариалсан талбай /төрлөөр</a:t>
            </a:r>
            <a:r>
              <a:rPr lang="en-US" sz="1200" baseline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mn-MN" sz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2534635523891075"/>
          <c:y val="1.7791526059242595E-3"/>
          <c:w val="0.62862039000092085"/>
          <c:h val="0.96367329083864539"/>
        </c:manualLayout>
      </c:layout>
      <c:ofPieChart>
        <c:ofPieType val="pie"/>
        <c:varyColors val="1"/>
        <c:ser>
          <c:idx val="0"/>
          <c:order val="0"/>
          <c:tx>
            <c:strRef>
              <c:f>ХАА6!$E$39</c:f>
              <c:strCache>
                <c:ptCount val="1"/>
                <c:pt idx="0">
                  <c:v>Тариалсан талбай га-р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1.2939234102813179E-2"/>
                  <c:y val="-4.8546873802102529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3652786761381832E-2"/>
                  <c:y val="-1.363907123641856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6385266168061258E-3"/>
                  <c:y val="-7.804067378118419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9107720909886472E-2"/>
                  <c:y val="6.943861184018694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4081493108882929E-2"/>
                  <c:y val="-7.2003499562555166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5.5988534597481189E-3"/>
                  <c:y val="1.099898754199803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2556302240378011E-2"/>
                  <c:y val="-2.1529551891831655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4.6588582677165355E-2"/>
                  <c:y val="-5.946157771945183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.1495550087489064"/>
                  <c:y val="-4.146617089530479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5.6251210904312539E-3"/>
                  <c:y val="4.0414014442082423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ХАА6!$D$40:$D$50</c:f>
              <c:strCache>
                <c:ptCount val="11"/>
                <c:pt idx="0">
                  <c:v>байцаа</c:v>
                </c:pt>
                <c:pt idx="1">
                  <c:v>лууван</c:v>
                </c:pt>
                <c:pt idx="2">
                  <c:v>шар манжин</c:v>
                </c:pt>
                <c:pt idx="3">
                  <c:v>улаан манжин</c:v>
                </c:pt>
                <c:pt idx="4">
                  <c:v>сонгино</c:v>
                </c:pt>
                <c:pt idx="5">
                  <c:v>сармис</c:v>
                </c:pt>
                <c:pt idx="6">
                  <c:v>өргөст хэмх</c:v>
                </c:pt>
                <c:pt idx="7">
                  <c:v>улаан лооль</c:v>
                </c:pt>
                <c:pt idx="8">
                  <c:v>тарвас</c:v>
                </c:pt>
                <c:pt idx="9">
                  <c:v>чинжүү</c:v>
                </c:pt>
                <c:pt idx="10">
                  <c:v>бусад</c:v>
                </c:pt>
              </c:strCache>
            </c:strRef>
          </c:cat>
          <c:val>
            <c:numRef>
              <c:f>ХАА6!$E$40:$E$50</c:f>
              <c:numCache>
                <c:formatCode>0.00</c:formatCode>
                <c:ptCount val="11"/>
                <c:pt idx="0">
                  <c:v>3.28</c:v>
                </c:pt>
                <c:pt idx="1">
                  <c:v>6.35</c:v>
                </c:pt>
                <c:pt idx="2">
                  <c:v>4.3499999999999996</c:v>
                </c:pt>
                <c:pt idx="3">
                  <c:v>3.73</c:v>
                </c:pt>
                <c:pt idx="4">
                  <c:v>7.22</c:v>
                </c:pt>
                <c:pt idx="5">
                  <c:v>0.14000000000000001</c:v>
                </c:pt>
                <c:pt idx="6">
                  <c:v>2.72</c:v>
                </c:pt>
                <c:pt idx="7">
                  <c:v>1.46</c:v>
                </c:pt>
                <c:pt idx="8">
                  <c:v>1.38</c:v>
                </c:pt>
                <c:pt idx="9">
                  <c:v>0.36</c:v>
                </c:pt>
                <c:pt idx="10">
                  <c:v>1.75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/>
      </c:of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'Teeber, холбоо'!$A$3</c:f>
              <c:strCache>
                <c:ptCount val="1"/>
                <c:pt idx="0">
                  <c:v>Нийт орлого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'Teeber, холбоо'!$C$2:$F$2</c:f>
              <c:strCache>
                <c:ptCount val="4"/>
                <c:pt idx="0">
                  <c:v>2014.I-VI</c:v>
                </c:pt>
                <c:pt idx="1">
                  <c:v>2015.I-VI</c:v>
                </c:pt>
                <c:pt idx="2">
                  <c:v>2016.I-VI</c:v>
                </c:pt>
                <c:pt idx="3">
                  <c:v>2017.I-VI</c:v>
                </c:pt>
              </c:strCache>
            </c:strRef>
          </c:cat>
          <c:val>
            <c:numRef>
              <c:f>'Teeber, холбоо'!$C$3:$F$3</c:f>
              <c:numCache>
                <c:formatCode>#\ ##0.0</c:formatCode>
                <c:ptCount val="4"/>
                <c:pt idx="0">
                  <c:v>262.89999999999998</c:v>
                </c:pt>
                <c:pt idx="1">
                  <c:v>246.8</c:v>
                </c:pt>
                <c:pt idx="2">
                  <c:v>257.39999999999998</c:v>
                </c:pt>
                <c:pt idx="3">
                  <c:v>310.3</c:v>
                </c:pt>
              </c:numCache>
            </c:numRef>
          </c:val>
        </c:ser>
        <c:ser>
          <c:idx val="1"/>
          <c:order val="1"/>
          <c:tx>
            <c:strRef>
              <c:f>'Teeber, холбоо'!$A$4</c:f>
              <c:strCache>
                <c:ptCount val="1"/>
                <c:pt idx="0">
                  <c:v>Үүнээс: Хүн амын 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'Teeber, холбоо'!$C$2:$F$2</c:f>
              <c:strCache>
                <c:ptCount val="4"/>
                <c:pt idx="0">
                  <c:v>2014.I-VI</c:v>
                </c:pt>
                <c:pt idx="1">
                  <c:v>2015.I-VI</c:v>
                </c:pt>
                <c:pt idx="2">
                  <c:v>2016.I-VI</c:v>
                </c:pt>
                <c:pt idx="3">
                  <c:v>2017.I-VI</c:v>
                </c:pt>
              </c:strCache>
            </c:strRef>
          </c:cat>
          <c:val>
            <c:numRef>
              <c:f>'Teeber, холбоо'!$C$4:$F$4</c:f>
              <c:numCache>
                <c:formatCode>#\ ##0.0</c:formatCode>
                <c:ptCount val="4"/>
                <c:pt idx="0">
                  <c:v>111</c:v>
                </c:pt>
                <c:pt idx="1">
                  <c:v>64</c:v>
                </c:pt>
                <c:pt idx="2">
                  <c:v>68</c:v>
                </c:pt>
                <c:pt idx="3">
                  <c:v>55.9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83503760"/>
        <c:axId val="483503368"/>
      </c:barChart>
      <c:lineChart>
        <c:grouping val="standard"/>
        <c:varyColors val="0"/>
        <c:ser>
          <c:idx val="2"/>
          <c:order val="2"/>
          <c:tx>
            <c:strRef>
              <c:f>'Teeber, холбоо'!$A$5</c:f>
              <c:strCache>
                <c:ptCount val="1"/>
                <c:pt idx="0">
                  <c:v>Телефон цэг</c:v>
                </c:pt>
              </c:strCache>
            </c:strRef>
          </c:tx>
          <c:spPr>
            <a:ln w="34925" cap="rnd">
              <a:solidFill>
                <a:srgbClr val="FF00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solidFill>
                  <a:schemeClr val="accent3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dLbls>
            <c:dLbl>
              <c:idx val="0"/>
              <c:layout>
                <c:manualLayout>
                  <c:x val="0"/>
                  <c:y val="-3.24074074074074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5555555555555558E-3"/>
                  <c:y val="-4.16666666666666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7777777777777779E-3"/>
                  <c:y val="-6.48148148148148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'Teeber, холбоо'!$C$2:$F$2</c:f>
              <c:strCache>
                <c:ptCount val="4"/>
                <c:pt idx="0">
                  <c:v>2014.I-VI</c:v>
                </c:pt>
                <c:pt idx="1">
                  <c:v>2015.I-VI</c:v>
                </c:pt>
                <c:pt idx="2">
                  <c:v>2016.I-VI</c:v>
                </c:pt>
                <c:pt idx="3">
                  <c:v>2017.I-VI</c:v>
                </c:pt>
              </c:strCache>
            </c:strRef>
          </c:cat>
          <c:val>
            <c:numRef>
              <c:f>'Teeber, холбоо'!$C$5:$F$5</c:f>
              <c:numCache>
                <c:formatCode>#\ ##0</c:formatCode>
                <c:ptCount val="4"/>
                <c:pt idx="0">
                  <c:v>658</c:v>
                </c:pt>
                <c:pt idx="1">
                  <c:v>614</c:v>
                </c:pt>
                <c:pt idx="2">
                  <c:v>571</c:v>
                </c:pt>
                <c:pt idx="3">
                  <c:v>556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3503760"/>
        <c:axId val="483503368"/>
      </c:lineChart>
      <c:catAx>
        <c:axId val="483503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83503368"/>
        <c:crosses val="autoZero"/>
        <c:auto val="1"/>
        <c:lblAlgn val="ctr"/>
        <c:lblOffset val="100"/>
        <c:noMultiLvlLbl val="0"/>
      </c:catAx>
      <c:valAx>
        <c:axId val="483503368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483503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Sheet1!$C$14</c:f>
              <c:strCache>
                <c:ptCount val="1"/>
                <c:pt idx="0">
                  <c:v>2016.I-VI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(Sheet1!$B$15,Sheet1!$B$17)</c:f>
              <c:strCache>
                <c:ptCount val="2"/>
                <c:pt idx="0">
                  <c:v>Тээсэн ачаа,мян.тн</c:v>
                </c:pt>
                <c:pt idx="1">
                  <c:v>Зорчигч, мян.хүн</c:v>
                </c:pt>
              </c:strCache>
            </c:strRef>
          </c:cat>
          <c:val>
            <c:numRef>
              <c:f>(Sheet1!$C$15,Sheet1!$C$17)</c:f>
              <c:numCache>
                <c:formatCode>#\ ##0.0</c:formatCode>
                <c:ptCount val="2"/>
                <c:pt idx="0" formatCode="General">
                  <c:v>131.6</c:v>
                </c:pt>
                <c:pt idx="1">
                  <c:v>18.399999999999999</c:v>
                </c:pt>
              </c:numCache>
            </c:numRef>
          </c:val>
        </c:ser>
        <c:ser>
          <c:idx val="1"/>
          <c:order val="1"/>
          <c:tx>
            <c:strRef>
              <c:f>Sheet1!$D$14</c:f>
              <c:strCache>
                <c:ptCount val="1"/>
                <c:pt idx="0">
                  <c:v>2017.I-VI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(Sheet1!$B$15,Sheet1!$B$17)</c:f>
              <c:strCache>
                <c:ptCount val="2"/>
                <c:pt idx="0">
                  <c:v>Тээсэн ачаа,мян.тн</c:v>
                </c:pt>
                <c:pt idx="1">
                  <c:v>Зорчигч, мян.хүн</c:v>
                </c:pt>
              </c:strCache>
            </c:strRef>
          </c:cat>
          <c:val>
            <c:numRef>
              <c:f>(Sheet1!$D$15,Sheet1!$D$17)</c:f>
              <c:numCache>
                <c:formatCode>#\ ##0.0</c:formatCode>
                <c:ptCount val="2"/>
                <c:pt idx="0" formatCode="General">
                  <c:v>87.8</c:v>
                </c:pt>
                <c:pt idx="1">
                  <c:v>22.5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83508072"/>
        <c:axId val="501759056"/>
      </c:barChart>
      <c:catAx>
        <c:axId val="483508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01759056"/>
        <c:crosses val="autoZero"/>
        <c:auto val="1"/>
        <c:lblAlgn val="ctr"/>
        <c:lblOffset val="100"/>
        <c:noMultiLvlLbl val="0"/>
      </c:catAx>
      <c:valAx>
        <c:axId val="5017590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83508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Sheet1!$C$14</c:f>
              <c:strCache>
                <c:ptCount val="1"/>
                <c:pt idx="0">
                  <c:v>2016.I-VI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(Sheet1!$B$16,Sheet1!$B$18)</c:f>
              <c:strCache>
                <c:ptCount val="2"/>
                <c:pt idx="0">
                  <c:v>Ачаа эргэлт, мян.тн.км</c:v>
                </c:pt>
                <c:pt idx="1">
                  <c:v>Зорчигч эргэлт, мян.хүн.км</c:v>
                </c:pt>
              </c:strCache>
            </c:strRef>
          </c:cat>
          <c:val>
            <c:numRef>
              <c:f>(Sheet1!$C$16,Sheet1!$C$18)</c:f>
              <c:numCache>
                <c:formatCode>#\ ##0.0</c:formatCode>
                <c:ptCount val="2"/>
                <c:pt idx="0">
                  <c:v>31876.6</c:v>
                </c:pt>
                <c:pt idx="1">
                  <c:v>9793</c:v>
                </c:pt>
              </c:numCache>
            </c:numRef>
          </c:val>
        </c:ser>
        <c:ser>
          <c:idx val="1"/>
          <c:order val="1"/>
          <c:tx>
            <c:strRef>
              <c:f>Sheet1!$D$14</c:f>
              <c:strCache>
                <c:ptCount val="1"/>
                <c:pt idx="0">
                  <c:v>2017.I-VI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(Sheet1!$B$16,Sheet1!$B$18)</c:f>
              <c:strCache>
                <c:ptCount val="2"/>
                <c:pt idx="0">
                  <c:v>Ачаа эргэлт, мян.тн.км</c:v>
                </c:pt>
                <c:pt idx="1">
                  <c:v>Зорчигч эргэлт, мян.хүн.км</c:v>
                </c:pt>
              </c:strCache>
            </c:strRef>
          </c:cat>
          <c:val>
            <c:numRef>
              <c:f>(Sheet1!$D$16,Sheet1!$D$18)</c:f>
              <c:numCache>
                <c:formatCode>#\ ##0.0</c:formatCode>
                <c:ptCount val="2"/>
                <c:pt idx="0">
                  <c:v>21337.599999999999</c:v>
                </c:pt>
                <c:pt idx="1">
                  <c:v>11961.8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11262912"/>
        <c:axId val="511263696"/>
      </c:barChart>
      <c:catAx>
        <c:axId val="511262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11263696"/>
        <c:crosses val="autoZero"/>
        <c:auto val="1"/>
        <c:lblAlgn val="ctr"/>
        <c:lblOffset val="100"/>
        <c:noMultiLvlLbl val="0"/>
      </c:catAx>
      <c:valAx>
        <c:axId val="511263696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511262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8598298706637574"/>
          <c:y val="5.3921568627450983E-2"/>
          <c:w val="0.55602167198979646"/>
          <c:h val="0.89215686274509809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rgbClr val="92D050"/>
            </a:solidFill>
            <a:ln w="25400">
              <a:solidFill>
                <a:srgbClr val="92D050"/>
              </a:solidFill>
            </a:ln>
          </c:spPr>
          <c:invertIfNegative val="0"/>
          <c:dLbls>
            <c:dLbl>
              <c:idx val="0"/>
              <c:layout>
                <c:manualLayout>
                  <c:x val="4.7222222222222221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9999999999999899E-2"/>
                  <c:y val="-3.8759689922482042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8333333333333334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0287685086134835"/>
                  <c:y val="-8.9868242880141127E-17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0412032571652369"/>
                  <c:y val="-4.4934121440070564E-17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2059508151681485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19063339974069507"/>
                  <c:y val="-2.2467060720035282E-17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31342166566528584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 i="0" u="none" strike="noStrike" baseline="0">
                    <a:solidFill>
                      <a:srgbClr val="424242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'2'!$U$32:$AB$32</c:f>
              <c:strCache>
                <c:ptCount val="8"/>
                <c:pt idx="0">
                  <c:v>Магистр, доктор</c:v>
                </c:pt>
                <c:pt idx="1">
                  <c:v>Боловсролгүй</c:v>
                </c:pt>
                <c:pt idx="2">
                  <c:v>Тусгай мэргэжлийн дунд </c:v>
                </c:pt>
                <c:pt idx="3">
                  <c:v>Бага</c:v>
                </c:pt>
                <c:pt idx="4">
                  <c:v>Техник болон мэргэжлийн анхан шатны</c:v>
                </c:pt>
                <c:pt idx="5">
                  <c:v>Суурь</c:v>
                </c:pt>
                <c:pt idx="6">
                  <c:v>Дээд </c:v>
                </c:pt>
                <c:pt idx="7">
                  <c:v>Бүрэн дунд </c:v>
                </c:pt>
              </c:strCache>
            </c:strRef>
          </c:cat>
          <c:val>
            <c:numRef>
              <c:f>'2'!$U$33:$AB$33</c:f>
              <c:numCache>
                <c:formatCode>0.0%</c:formatCode>
                <c:ptCount val="8"/>
                <c:pt idx="0">
                  <c:v>2.0618556701030928E-3</c:v>
                </c:pt>
                <c:pt idx="1">
                  <c:v>1.6494845360824743E-2</c:v>
                </c:pt>
                <c:pt idx="2">
                  <c:v>4.0206185567010312E-2</c:v>
                </c:pt>
                <c:pt idx="3">
                  <c:v>6.0824742268041236E-2</c:v>
                </c:pt>
                <c:pt idx="4">
                  <c:v>9.6907216494845363E-2</c:v>
                </c:pt>
                <c:pt idx="5">
                  <c:v>0.13195876288659794</c:v>
                </c:pt>
                <c:pt idx="6">
                  <c:v>0.20927835051546392</c:v>
                </c:pt>
                <c:pt idx="7">
                  <c:v>0.44226804123711339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overlap val="100"/>
        <c:axId val="480129064"/>
        <c:axId val="480131416"/>
      </c:barChart>
      <c:catAx>
        <c:axId val="4801290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424242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80131416"/>
        <c:crosses val="autoZero"/>
        <c:auto val="1"/>
        <c:lblAlgn val="ctr"/>
        <c:lblOffset val="100"/>
        <c:noMultiLvlLbl val="0"/>
      </c:catAx>
      <c:valAx>
        <c:axId val="480131416"/>
        <c:scaling>
          <c:orientation val="minMax"/>
        </c:scaling>
        <c:delete val="1"/>
        <c:axPos val="b"/>
        <c:numFmt formatCode="0.0%" sourceLinked="1"/>
        <c:majorTickMark val="out"/>
        <c:minorTickMark val="none"/>
        <c:tickLblPos val="nextTo"/>
        <c:crossAx val="4801290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300" b="1" i="0" u="none" strike="noStrike" baseline="0">
                <a:solidFill>
                  <a:srgbClr val="424242"/>
                </a:solidFill>
                <a:latin typeface="Arial"/>
                <a:cs typeface="Arial"/>
              </a:rPr>
              <a:t>Бүртгэлтэй ажилгүй иргэдийн тоо, жил бүрийн 6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300" b="1" i="0" u="none" strike="noStrike" baseline="0">
                <a:solidFill>
                  <a:srgbClr val="424242"/>
                </a:solidFill>
                <a:latin typeface="Arial"/>
                <a:cs typeface="Arial"/>
              </a:rPr>
              <a:t>дугаар сарын байдлаар </a:t>
            </a:r>
          </a:p>
        </c:rich>
      </c:tx>
      <c:layout>
        <c:manualLayout>
          <c:xMode val="edge"/>
          <c:yMode val="edge"/>
          <c:x val="0.2409936879351102"/>
          <c:y val="4.689413996127554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1.8420120439249024E-2"/>
          <c:y val="0.21337962962962964"/>
          <c:w val="0.96882748848742473"/>
          <c:h val="0.667895328696935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slaid!$A$4</c:f>
              <c:strCache>
                <c:ptCount val="1"/>
              </c:strCache>
            </c:strRef>
          </c:tx>
          <c:spPr>
            <a:solidFill>
              <a:srgbClr val="92D050"/>
            </a:solidFill>
            <a:ln w="25400">
              <a:solidFill>
                <a:srgbClr val="92D050"/>
              </a:solidFill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 i="0" u="none" strike="noStrike" baseline="0">
                    <a:solidFill>
                      <a:srgbClr val="424242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slaid!$C$3:$L$3</c:f>
              <c:numCache>
                <c:formatCode>0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slaid!$C$4:$L$4</c:f>
              <c:numCache>
                <c:formatCode>#\ ##0</c:formatCode>
                <c:ptCount val="10"/>
                <c:pt idx="0">
                  <c:v>1054</c:v>
                </c:pt>
                <c:pt idx="1">
                  <c:v>1137</c:v>
                </c:pt>
                <c:pt idx="2">
                  <c:v>1199</c:v>
                </c:pt>
                <c:pt idx="3">
                  <c:v>1110</c:v>
                </c:pt>
                <c:pt idx="4">
                  <c:v>908</c:v>
                </c:pt>
                <c:pt idx="5" formatCode="General">
                  <c:v>901</c:v>
                </c:pt>
                <c:pt idx="6" formatCode="General">
                  <c:v>733</c:v>
                </c:pt>
                <c:pt idx="7" formatCode="General">
                  <c:v>781</c:v>
                </c:pt>
                <c:pt idx="8" formatCode="General">
                  <c:v>913</c:v>
                </c:pt>
                <c:pt idx="9" formatCode="General">
                  <c:v>970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9"/>
        <c:overlap val="-27"/>
        <c:axId val="240424120"/>
        <c:axId val="240424512"/>
      </c:barChart>
      <c:catAx>
        <c:axId val="240424120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424242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40424512"/>
        <c:crosses val="autoZero"/>
        <c:auto val="1"/>
        <c:lblAlgn val="ctr"/>
        <c:lblOffset val="100"/>
        <c:noMultiLvlLbl val="0"/>
      </c:catAx>
      <c:valAx>
        <c:axId val="2404245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#\ ##0" sourceLinked="1"/>
        <c:majorTickMark val="out"/>
        <c:minorTickMark val="none"/>
        <c:tickLblPos val="nextTo"/>
        <c:crossAx val="2404241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Нийгмийн</a:t>
            </a:r>
            <a:r>
              <a:rPr lang="mn-MN" sz="1200" baseline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даатгалын зарим үзүүлэлтүүп</a:t>
            </a:r>
            <a:endParaRPr lang="en-US" sz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206550268173E-2"/>
          <c:y val="0.15650481189851267"/>
          <c:w val="0.5979867027546224"/>
          <c:h val="0.7662732199931973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'Sheet7 (2)'!$B$12</c:f>
              <c:strCache>
                <c:ptCount val="1"/>
                <c:pt idx="0">
                  <c:v>Тэтгэвэр авагчдын тоо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7.2826086956522401E-3"/>
                  <c:y val="1.221238653112800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6594202898550723E-3"/>
                  <c:y val="1.572405137608134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4710144927536232E-3"/>
                  <c:y val="7.862196955346845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8478260869565217E-3"/>
                  <c:y val="1.24915522401249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2826086956521742E-3"/>
                  <c:y val="3.512007379565686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'Sheet7 (2)'!$A$13:$A$17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'Sheet7 (2)'!$B$13:$B$17</c:f>
              <c:numCache>
                <c:formatCode>#\ ##0</c:formatCode>
                <c:ptCount val="5"/>
                <c:pt idx="0">
                  <c:v>6269</c:v>
                </c:pt>
                <c:pt idx="1">
                  <c:v>6882</c:v>
                </c:pt>
                <c:pt idx="2">
                  <c:v>7252</c:v>
                </c:pt>
                <c:pt idx="3">
                  <c:v>7361</c:v>
                </c:pt>
                <c:pt idx="4">
                  <c:v>7679</c:v>
                </c:pt>
              </c:numCache>
            </c:numRef>
          </c:val>
        </c:ser>
        <c:ser>
          <c:idx val="1"/>
          <c:order val="1"/>
          <c:tx>
            <c:strRef>
              <c:f>'Sheet7 (2)'!$C$12</c:f>
              <c:strCache>
                <c:ptCount val="1"/>
                <c:pt idx="0">
                  <c:v>олгосон тэтгэвэр, сая.төг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8.6057856898322487E-4"/>
                  <c:y val="-5.467880015605957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7626098368139099E-3"/>
                  <c:y val="-4.629629629629714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385798242610978E-3"/>
                  <c:y val="-8.4875562720133283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8.1973924455095958E-3"/>
                  <c:y val="-9.259259259259302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6.38579824261097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'Sheet7 (2)'!$A$13:$A$17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'Sheet7 (2)'!$C$13:$C$17</c:f>
              <c:numCache>
                <c:formatCode>#\ ##0.0</c:formatCode>
                <c:ptCount val="5"/>
                <c:pt idx="0">
                  <c:v>7165.9</c:v>
                </c:pt>
                <c:pt idx="1">
                  <c:v>7362.3</c:v>
                </c:pt>
                <c:pt idx="2">
                  <c:v>10342.6</c:v>
                </c:pt>
                <c:pt idx="3">
                  <c:v>8762.2999999999993</c:v>
                </c:pt>
                <c:pt idx="4">
                  <c:v>11123</c:v>
                </c:pt>
              </c:numCache>
            </c:numRef>
          </c:val>
        </c:ser>
        <c:ser>
          <c:idx val="2"/>
          <c:order val="2"/>
          <c:tx>
            <c:strRef>
              <c:f>'Sheet7 (2)'!$D$12</c:f>
              <c:strCache>
                <c:ptCount val="1"/>
                <c:pt idx="0">
                  <c:v>Нийгмийн даатгалын шимтгэлийн орлого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9.5101563391532576E-4"/>
                  <c:y val="-1.38888888888889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574204039712427E-3"/>
                  <c:y val="-4.62962962962962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57420403971242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762609836813909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7626098368139099E-3"/>
                  <c:y val="-1.388888888888888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'Sheet7 (2)'!$A$13:$A$17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'Sheet7 (2)'!$D$13:$D$17</c:f>
              <c:numCache>
                <c:formatCode>#\ ##0.0</c:formatCode>
                <c:ptCount val="5"/>
                <c:pt idx="0">
                  <c:v>4174.1000000000004</c:v>
                </c:pt>
                <c:pt idx="1">
                  <c:v>4960.5</c:v>
                </c:pt>
                <c:pt idx="2">
                  <c:v>5671.4</c:v>
                </c:pt>
                <c:pt idx="3">
                  <c:v>5649</c:v>
                </c:pt>
                <c:pt idx="4">
                  <c:v>6296.8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473844136"/>
        <c:axId val="473930840"/>
      </c:barChart>
      <c:catAx>
        <c:axId val="4738441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73930840"/>
        <c:crosses val="autoZero"/>
        <c:auto val="1"/>
        <c:lblAlgn val="ctr"/>
        <c:lblOffset val="100"/>
        <c:noMultiLvlLbl val="0"/>
      </c:catAx>
      <c:valAx>
        <c:axId val="473930840"/>
        <c:scaling>
          <c:orientation val="minMax"/>
        </c:scaling>
        <c:delete val="1"/>
        <c:axPos val="b"/>
        <c:numFmt formatCode="#\ ##0" sourceLinked="1"/>
        <c:majorTickMark val="none"/>
        <c:minorTickMark val="none"/>
        <c:tickLblPos val="nextTo"/>
        <c:crossAx val="473844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856193655140933"/>
          <c:y val="0.25949292796733742"/>
          <c:w val="0.28636982197877442"/>
          <c:h val="0.485877442403032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="1">
                <a:latin typeface="Arial" panose="020B0604020202020204" pitchFamily="34" charset="0"/>
                <a:cs typeface="Arial" panose="020B0604020202020204" pitchFamily="34" charset="0"/>
              </a:rPr>
              <a:t>Нийгмийн халамжийн сангаас олгосон тэтгэвэр, тэтгэмж,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хөнгөлөлт, жил бүрийн </a:t>
            </a:r>
            <a:r>
              <a:rPr lang="en-US" sz="1200" b="1" baseline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-р сар сая.төг 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'Sheet5 (2)'!$E$15</c:f>
              <c:strCache>
                <c:ptCount val="1"/>
                <c:pt idx="0">
                  <c:v>Халамжийн тэтгэвэр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'Sheet5 (2)'!$D$16:$D$20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'Sheet5 (2)'!$E$16:$E$20</c:f>
              <c:numCache>
                <c:formatCode>General</c:formatCode>
                <c:ptCount val="5"/>
                <c:pt idx="0">
                  <c:v>482.7</c:v>
                </c:pt>
                <c:pt idx="1">
                  <c:v>962.4</c:v>
                </c:pt>
                <c:pt idx="2">
                  <c:v>919.1</c:v>
                </c:pt>
                <c:pt idx="3">
                  <c:v>897.8</c:v>
                </c:pt>
                <c:pt idx="4" formatCode="0.0">
                  <c:v>988</c:v>
                </c:pt>
              </c:numCache>
            </c:numRef>
          </c:val>
        </c:ser>
        <c:ser>
          <c:idx val="1"/>
          <c:order val="1"/>
          <c:tx>
            <c:strRef>
              <c:f>'Sheet5 (2)'!$F$15</c:f>
              <c:strCache>
                <c:ptCount val="1"/>
                <c:pt idx="0">
                  <c:v>Халамжийн тэтгэмж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'Sheet5 (2)'!$D$16:$D$20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'Sheet5 (2)'!$F$16:$F$20</c:f>
              <c:numCache>
                <c:formatCode>General</c:formatCode>
                <c:ptCount val="5"/>
                <c:pt idx="0">
                  <c:v>85.5</c:v>
                </c:pt>
                <c:pt idx="1">
                  <c:v>127.5</c:v>
                </c:pt>
                <c:pt idx="2">
                  <c:v>174.3</c:v>
                </c:pt>
                <c:pt idx="3">
                  <c:v>116.5</c:v>
                </c:pt>
                <c:pt idx="4">
                  <c:v>227.5</c:v>
                </c:pt>
              </c:numCache>
            </c:numRef>
          </c:val>
        </c:ser>
        <c:ser>
          <c:idx val="2"/>
          <c:order val="2"/>
          <c:tx>
            <c:strRef>
              <c:f>'Sheet5 (2)'!$G$15</c:f>
              <c:strCache>
                <c:ptCount val="1"/>
                <c:pt idx="0">
                  <c:v>Нөхцөлт мөнгөн тэтгэмж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'Sheet5 (2)'!$D$16:$D$20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'Sheet5 (2)'!$G$16:$G$20</c:f>
              <c:numCache>
                <c:formatCode>General</c:formatCode>
                <c:ptCount val="5"/>
                <c:pt idx="0">
                  <c:v>202.4</c:v>
                </c:pt>
                <c:pt idx="1">
                  <c:v>249.9</c:v>
                </c:pt>
                <c:pt idx="2" formatCode="0.0">
                  <c:v>358.2</c:v>
                </c:pt>
                <c:pt idx="3">
                  <c:v>386.6</c:v>
                </c:pt>
                <c:pt idx="4">
                  <c:v>352.7</c:v>
                </c:pt>
              </c:numCache>
            </c:numRef>
          </c:val>
        </c:ser>
        <c:ser>
          <c:idx val="3"/>
          <c:order val="3"/>
          <c:tx>
            <c:strRef>
              <c:f>'Sheet5 (2)'!$H$15</c:f>
              <c:strCache>
                <c:ptCount val="1"/>
                <c:pt idx="0">
                  <c:v>Хөнгөлөлт, тусламж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3569026693314604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3670038133306511E-2"/>
                  <c:y val="4.95365987703221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1834623377425618E-2"/>
                  <c:y val="4.953659877032128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1834623377425618E-2"/>
                  <c:y val="9.907319754064438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1556116487196847E-2"/>
                  <c:y val="2.013877268590949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'Sheet5 (2)'!$D$16:$D$20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'Sheet5 (2)'!$H$16:$H$20</c:f>
              <c:numCache>
                <c:formatCode>General</c:formatCode>
                <c:ptCount val="5"/>
                <c:pt idx="0">
                  <c:v>123.6</c:v>
                </c:pt>
                <c:pt idx="1">
                  <c:v>135.9</c:v>
                </c:pt>
                <c:pt idx="2">
                  <c:v>468.8</c:v>
                </c:pt>
                <c:pt idx="3">
                  <c:v>417.2</c:v>
                </c:pt>
                <c:pt idx="4">
                  <c:v>429.9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36334712"/>
        <c:axId val="242294856"/>
      </c:barChart>
      <c:catAx>
        <c:axId val="236334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42294856"/>
        <c:crosses val="autoZero"/>
        <c:auto val="1"/>
        <c:lblAlgn val="ctr"/>
        <c:lblOffset val="100"/>
        <c:noMultiLvlLbl val="0"/>
      </c:catAx>
      <c:valAx>
        <c:axId val="2422948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36334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'Soyol '!$B$3</c:f>
              <c:strCache>
                <c:ptCount val="1"/>
                <c:pt idx="0">
                  <c:v>Нийт тоглолт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'Soyol '!$A$4:$A$8</c:f>
              <c:strCache>
                <c:ptCount val="5"/>
                <c:pt idx="0">
                  <c:v>2013. I-VI</c:v>
                </c:pt>
                <c:pt idx="1">
                  <c:v>2014. I-VI</c:v>
                </c:pt>
                <c:pt idx="2">
                  <c:v>2015. I-VI</c:v>
                </c:pt>
                <c:pt idx="3">
                  <c:v>2016. I-VI</c:v>
                </c:pt>
                <c:pt idx="4">
                  <c:v>2017. I-VI</c:v>
                </c:pt>
              </c:strCache>
            </c:strRef>
          </c:cat>
          <c:val>
            <c:numRef>
              <c:f>'Soyol '!$B$4:$B$8</c:f>
              <c:numCache>
                <c:formatCode>#\ ##0</c:formatCode>
                <c:ptCount val="5"/>
                <c:pt idx="0">
                  <c:v>34</c:v>
                </c:pt>
                <c:pt idx="1">
                  <c:v>26</c:v>
                </c:pt>
                <c:pt idx="2">
                  <c:v>11</c:v>
                </c:pt>
                <c:pt idx="3">
                  <c:v>8</c:v>
                </c:pt>
                <c:pt idx="4">
                  <c:v>10</c:v>
                </c:pt>
              </c:numCache>
            </c:numRef>
          </c:val>
        </c:ser>
        <c:ser>
          <c:idx val="1"/>
          <c:order val="1"/>
          <c:tx>
            <c:strRef>
              <c:f>'Soyol '!$C$3</c:f>
              <c:strCache>
                <c:ptCount val="1"/>
                <c:pt idx="0">
                  <c:v>Үзэгчид /мян.хүн/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'Soyol '!$A$4:$A$8</c:f>
              <c:strCache>
                <c:ptCount val="5"/>
                <c:pt idx="0">
                  <c:v>2013. I-VI</c:v>
                </c:pt>
                <c:pt idx="1">
                  <c:v>2014. I-VI</c:v>
                </c:pt>
                <c:pt idx="2">
                  <c:v>2015. I-VI</c:v>
                </c:pt>
                <c:pt idx="3">
                  <c:v>2016. I-VI</c:v>
                </c:pt>
                <c:pt idx="4">
                  <c:v>2017. I-VI</c:v>
                </c:pt>
              </c:strCache>
            </c:strRef>
          </c:cat>
          <c:val>
            <c:numRef>
              <c:f>'Soyol '!$C$4:$C$8</c:f>
              <c:numCache>
                <c:formatCode>0.0</c:formatCode>
                <c:ptCount val="5"/>
                <c:pt idx="0">
                  <c:v>11.5</c:v>
                </c:pt>
                <c:pt idx="1">
                  <c:v>6.3</c:v>
                </c:pt>
                <c:pt idx="2">
                  <c:v>1.9</c:v>
                </c:pt>
                <c:pt idx="3">
                  <c:v>4.4000000000000004</c:v>
                </c:pt>
                <c:pt idx="4">
                  <c:v>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36891232"/>
        <c:axId val="236891624"/>
      </c:barChart>
      <c:catAx>
        <c:axId val="236891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36891624"/>
        <c:crosses val="autoZero"/>
        <c:auto val="1"/>
        <c:lblAlgn val="ctr"/>
        <c:lblOffset val="100"/>
        <c:noMultiLvlLbl val="0"/>
      </c:catAx>
      <c:valAx>
        <c:axId val="236891624"/>
        <c:scaling>
          <c:orientation val="minMax"/>
        </c:scaling>
        <c:delete val="1"/>
        <c:axPos val="l"/>
        <c:numFmt formatCode="#\ ##0" sourceLinked="1"/>
        <c:majorTickMark val="none"/>
        <c:minorTickMark val="none"/>
        <c:tickLblPos val="nextTo"/>
        <c:crossAx val="236891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55186592748464"/>
          <c:y val="0.88937098871164122"/>
          <c:w val="0.56896242445674128"/>
          <c:h val="0.10558885673420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579" cy="497040"/>
          </a:xfrm>
          <a:prstGeom prst="rect">
            <a:avLst/>
          </a:prstGeom>
        </p:spPr>
        <p:txBody>
          <a:bodyPr vert="horz" lIns="89748" tIns="44874" rIns="89748" bIns="4487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971" y="0"/>
            <a:ext cx="2889579" cy="497040"/>
          </a:xfrm>
          <a:prstGeom prst="rect">
            <a:avLst/>
          </a:prstGeom>
        </p:spPr>
        <p:txBody>
          <a:bodyPr vert="horz" lIns="89748" tIns="44874" rIns="89748" bIns="44874" rtlCol="0"/>
          <a:lstStyle>
            <a:lvl1pPr algn="r">
              <a:defRPr sz="1200"/>
            </a:lvl1pPr>
          </a:lstStyle>
          <a:p>
            <a:fld id="{FA0910AE-21EB-4D5C-B9FB-83B9FBAFA4C6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185"/>
            <a:ext cx="2889579" cy="497040"/>
          </a:xfrm>
          <a:prstGeom prst="rect">
            <a:avLst/>
          </a:prstGeom>
        </p:spPr>
        <p:txBody>
          <a:bodyPr vert="horz" lIns="89748" tIns="44874" rIns="89748" bIns="4487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971" y="9431185"/>
            <a:ext cx="2889579" cy="497040"/>
          </a:xfrm>
          <a:prstGeom prst="rect">
            <a:avLst/>
          </a:prstGeom>
        </p:spPr>
        <p:txBody>
          <a:bodyPr vert="horz" lIns="89748" tIns="44874" rIns="89748" bIns="44874" rtlCol="0" anchor="b"/>
          <a:lstStyle>
            <a:lvl1pPr algn="r">
              <a:defRPr sz="1200"/>
            </a:lvl1pPr>
          </a:lstStyle>
          <a:p>
            <a:fld id="{EC1EE3BD-B870-453B-8BC9-7AD050314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628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89938" cy="496411"/>
          </a:xfrm>
          <a:prstGeom prst="rect">
            <a:avLst/>
          </a:prstGeom>
        </p:spPr>
        <p:txBody>
          <a:bodyPr vert="horz" lIns="94829" tIns="47414" rIns="94829" bIns="4741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1"/>
            <a:ext cx="2889938" cy="496411"/>
          </a:xfrm>
          <a:prstGeom prst="rect">
            <a:avLst/>
          </a:prstGeom>
        </p:spPr>
        <p:txBody>
          <a:bodyPr vert="horz" lIns="94829" tIns="47414" rIns="94829" bIns="47414" rtlCol="0"/>
          <a:lstStyle>
            <a:lvl1pPr algn="r">
              <a:defRPr sz="1300"/>
            </a:lvl1pPr>
          </a:lstStyle>
          <a:p>
            <a:fld id="{1C15D2A3-FD34-47C6-8E7A-BA802A4573B2}" type="datetimeFigureOut">
              <a:rPr lang="en-US" smtClean="0"/>
              <a:pPr/>
              <a:t>7/17/2017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29" tIns="47414" rIns="94829" bIns="474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908"/>
            <a:ext cx="5335270" cy="4467701"/>
          </a:xfrm>
          <a:prstGeom prst="rect">
            <a:avLst/>
          </a:prstGeom>
        </p:spPr>
        <p:txBody>
          <a:bodyPr vert="horz" lIns="94829" tIns="47414" rIns="94829" bIns="474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889938" cy="496411"/>
          </a:xfrm>
          <a:prstGeom prst="rect">
            <a:avLst/>
          </a:prstGeom>
        </p:spPr>
        <p:txBody>
          <a:bodyPr vert="horz" lIns="94829" tIns="47414" rIns="94829" bIns="4741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4829" tIns="47414" rIns="94829" bIns="47414" rtlCol="0" anchor="b"/>
          <a:lstStyle>
            <a:lvl1pPr algn="r">
              <a:defRPr sz="1300"/>
            </a:lvl1pPr>
          </a:lstStyle>
          <a:p>
            <a:fld id="{A9D07E1D-4B3E-4DFD-82C8-1EE3A4C7C6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52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F7E5C23B-B713-4208-9CAF-1784A814566C}" type="slidenum">
              <a:rPr lang="en-US" altLang="en-US" smtClean="0"/>
              <a:pPr/>
              <a:t>11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18350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07E1D-4B3E-4DFD-82C8-1EE3A4C7C6A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47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6.xml"/><Relationship Id="rId4" Type="http://schemas.openxmlformats.org/officeDocument/2006/relationships/chart" Target="../charts/char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chart" Target="../charts/char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0.xml"/><Relationship Id="rId4" Type="http://schemas.openxmlformats.org/officeDocument/2006/relationships/chart" Target="../charts/char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2.xml"/><Relationship Id="rId13" Type="http://schemas.openxmlformats.org/officeDocument/2006/relationships/chart" Target="../charts/chart37.xml"/><Relationship Id="rId3" Type="http://schemas.openxmlformats.org/officeDocument/2006/relationships/image" Target="../media/image16.png"/><Relationship Id="rId7" Type="http://schemas.openxmlformats.org/officeDocument/2006/relationships/image" Target="../media/image14.jpeg"/><Relationship Id="rId12" Type="http://schemas.openxmlformats.org/officeDocument/2006/relationships/chart" Target="../charts/chart36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chart" Target="../charts/chart35.xml"/><Relationship Id="rId5" Type="http://schemas.openxmlformats.org/officeDocument/2006/relationships/image" Target="../media/image18.png"/><Relationship Id="rId10" Type="http://schemas.openxmlformats.org/officeDocument/2006/relationships/chart" Target="../charts/chart34.xml"/><Relationship Id="rId4" Type="http://schemas.openxmlformats.org/officeDocument/2006/relationships/image" Target="../media/image17.png"/><Relationship Id="rId9" Type="http://schemas.openxmlformats.org/officeDocument/2006/relationships/chart" Target="../charts/chart33.xml"/><Relationship Id="rId14" Type="http://schemas.openxmlformats.org/officeDocument/2006/relationships/chart" Target="../charts/chart3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0.xml"/><Relationship Id="rId3" Type="http://schemas.openxmlformats.org/officeDocument/2006/relationships/image" Target="../media/image21.png"/><Relationship Id="rId7" Type="http://schemas.openxmlformats.org/officeDocument/2006/relationships/chart" Target="../charts/chart39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chart" Target="../charts/char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chart" Target="../charts/char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chart" Target="../charts/chart49.xml"/><Relationship Id="rId4" Type="http://schemas.openxmlformats.org/officeDocument/2006/relationships/chart" Target="../charts/char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hyperlink" Target="http://www.1212.mn/" TargetMode="External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5" Type="http://schemas.openxmlformats.org/officeDocument/2006/relationships/image" Target="../media/image44.jpe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chart" Target="../charts/char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3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МАКРО ЭДИЙН ЗАСГИЙН ҮЗҮҮЛЭЛТ – Улсын нэгдсэн төсөв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90600" y="3775869"/>
            <a:ext cx="7543800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055688" y="1066800"/>
            <a:ext cx="11112" cy="525780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29000"/>
            <a:ext cx="46355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 rot="5400000">
            <a:off x="3467894" y="5108575"/>
            <a:ext cx="2667000" cy="1588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1965230"/>
              </p:ext>
            </p:extLst>
          </p:nvPr>
        </p:nvGraphicFramePr>
        <p:xfrm>
          <a:off x="1055688" y="3848555"/>
          <a:ext cx="3754435" cy="2549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0848569"/>
              </p:ext>
            </p:extLst>
          </p:nvPr>
        </p:nvGraphicFramePr>
        <p:xfrm>
          <a:off x="4800600" y="3780221"/>
          <a:ext cx="4038600" cy="2617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/>
          </p:nvPr>
        </p:nvGraphicFramePr>
        <p:xfrm>
          <a:off x="1131888" y="914401"/>
          <a:ext cx="7402512" cy="2861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8587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МАКРО ЭДИЙН ЗАСГИЙН ҮЗҮҮЛЭЛТ 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- 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Банк</a:t>
            </a:r>
            <a:endParaRPr lang="mn-MN" sz="2000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38200" y="4267200"/>
            <a:ext cx="8077200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914900" y="4267200"/>
            <a:ext cx="0" cy="213360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838200" y="914400"/>
          <a:ext cx="7315200" cy="3215640"/>
        </p:xfrm>
        <a:graphic>
          <a:graphicData uri="http://schemas.openxmlformats.org/drawingml/2006/table">
            <a:tbl>
              <a:tblPr/>
              <a:tblGrid>
                <a:gridCol w="1238083"/>
                <a:gridCol w="1018734"/>
                <a:gridCol w="148603"/>
                <a:gridCol w="795397"/>
                <a:gridCol w="80020"/>
                <a:gridCol w="957089"/>
                <a:gridCol w="1167337"/>
                <a:gridCol w="742601"/>
                <a:gridCol w="233481"/>
                <a:gridCol w="933855"/>
              </a:tblGrid>
              <a:tr h="358880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               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                     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ÇÝÝË, ÕÀÄÃÀËÀÌÆÈÉÍ ¯ËÄÝÃÄÝË.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áàíêóóäààð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,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ñàðûí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ýöýñò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,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ñàÿ.òºã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 Mon" panose="020B0500000000000000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450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721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mn-MN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Банк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Зээлийн өрийн үлдэгдэл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Хадгаламжийн</a:t>
                      </a:r>
                      <a:r>
                        <a:rPr lang="mn-MN" sz="12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үлдэгдэл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43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2016.XII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2016.VI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2017.VI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2016.XII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2016.VI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2017.VI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</a:tr>
              <a:tr h="2914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ÕÀÀÍ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63 903.6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55 250.1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66 495.8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26 971.9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23 183.9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24 127.2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ÕÀÑ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4 607.2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4 446.9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4 862.3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4 655.7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4 402.7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5 192.2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Голомт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4 167.5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3 872.1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5 460.0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1 840.2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1 348.8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2 388.0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Төрийн банк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26 146.9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28 548.9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26 940.9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13 363.7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13 028.7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15 332.2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Капитал банк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561.5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893.8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indent="-457200" algn="r" fontAlgn="ctr"/>
                      <a:endParaRPr lang="mn-MN" sz="1200" b="1" i="0" u="none" strike="noStrike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398.2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267.0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185.4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409.1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Дүн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            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99 386.7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93 011.8</a:t>
                      </a:r>
                      <a:endParaRPr lang="en-US" sz="12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104 157.2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47 098.5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42 149.5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47 448.7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8781418"/>
              </p:ext>
            </p:extLst>
          </p:nvPr>
        </p:nvGraphicFramePr>
        <p:xfrm>
          <a:off x="878810" y="4304097"/>
          <a:ext cx="4000500" cy="2129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0676233"/>
              </p:ext>
            </p:extLst>
          </p:nvPr>
        </p:nvGraphicFramePr>
        <p:xfrm>
          <a:off x="4887097" y="4304097"/>
          <a:ext cx="3800475" cy="2003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4114800"/>
            <a:ext cx="473075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64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11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МАКРО ЭДИЙН ЗАСГИЙН ҮЗҮҮЛЭЛТ</a:t>
            </a:r>
            <a:r>
              <a:rPr lang="mn-MN" sz="2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</a:t>
            </a:r>
            <a:r>
              <a:rPr lang="mn-MN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Хэрэглээний үнийн индекс</a:t>
            </a:r>
            <a:endParaRPr lang="mn-MN" sz="2000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055688" y="1143000"/>
            <a:ext cx="11112" cy="525780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3" name="Picture 9" descr="\\exchange_server\MCCT\RESTRICTED\1.ARCHIVE\10. Design_Logo\NSO_LOGO\logo_mg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"/>
            <a:ext cx="7032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71900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990600" y="3993413"/>
            <a:ext cx="7543800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362200" y="936171"/>
            <a:ext cx="441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 Mon" panose="020B0500000000000000" pitchFamily="34" charset="0"/>
              </a:rPr>
              <a:t> </a:t>
            </a:r>
            <a:r>
              <a:rPr lang="mn-MN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Хэрэглээний үнийн индекс  /өмнөх оны 12 сар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=100%/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1131888" y="3993413"/>
          <a:ext cx="7402512" cy="2483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1164319" y="936170"/>
          <a:ext cx="7402512" cy="3057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7998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685800" y="525463"/>
            <a:ext cx="8001000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Хөдөө аж ахуй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3679227"/>
              </p:ext>
            </p:extLst>
          </p:nvPr>
        </p:nvGraphicFramePr>
        <p:xfrm>
          <a:off x="789482" y="1862687"/>
          <a:ext cx="7821118" cy="2499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676400" y="990600"/>
            <a:ext cx="6858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dirty="0" smtClean="0">
                <a:latin typeface="Arial" charset="0"/>
                <a:cs typeface="Tahoma" pitchFamily="34" charset="0"/>
              </a:rPr>
              <a:t>2017 </a:t>
            </a:r>
            <a:r>
              <a:rPr lang="mn-MN" altLang="en-US" dirty="0" smtClean="0">
                <a:latin typeface="Arial" charset="0"/>
                <a:cs typeface="Tahoma" pitchFamily="34" charset="0"/>
              </a:rPr>
              <a:t>оны хагас жилийн мал тооллогын түүвэр судалгааны тархаалтын дүнг 2016 оны жилийн эцсийн мал тооллогын дүнтэй харьцуулсан байдал</a:t>
            </a:r>
            <a:endParaRPr lang="en-US" altLang="en-US" dirty="0">
              <a:latin typeface="Arial" charset="0"/>
              <a:cs typeface="Tahoma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89482" y="4321076"/>
            <a:ext cx="789731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</a:pPr>
            <a:r>
              <a:rPr lang="mn-MN" sz="2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оны эцэст тоологдсон 13 сумын 67 багт малтай 55 ААНБ, 9851 малтай өрх тоологдсоны </a:t>
            </a:r>
            <a:r>
              <a:rPr lang="mn-M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16.0</a:t>
            </a:r>
            <a:r>
              <a:rPr lang="mn-MN" sz="2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хувь буюу </a:t>
            </a:r>
            <a:r>
              <a:rPr lang="mn-M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1594</a:t>
            </a:r>
            <a:r>
              <a:rPr lang="mn-MN" sz="2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нэгж сонгогдон ирсэн</a:t>
            </a:r>
            <a:r>
              <a:rPr lang="mn-MN" sz="2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Түүвэрлэгдсэн нэгжид </a:t>
            </a:r>
            <a:r>
              <a:rPr lang="mn-M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864.8</a:t>
            </a:r>
            <a:r>
              <a:rPr lang="mn-MN" sz="2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мянган толгой мал тоологдсон бөгөөд аймгийн хэмжээнд тархаалтын дүнгийн тооцооллоор авч үзвэл нийт мал </a:t>
            </a:r>
            <a:r>
              <a:rPr lang="mn-M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4.0</a:t>
            </a:r>
            <a:r>
              <a:rPr lang="mn-MN" sz="24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саяд хүрчээ</a:t>
            </a:r>
            <a:endParaRPr kumimoji="0" lang="mn-MN" sz="240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\\exchange_server\MCCT\PUBLIC\Tserendejid\Information icon\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06" y="1063594"/>
            <a:ext cx="799094" cy="79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002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001000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МАКРО ЭДИЙН ЗАСГИЙН ҮЗҮҮЛЭЛТ – Хөдөө аж ахуй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267676" y="1135063"/>
            <a:ext cx="2" cy="2767199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242" y="3951175"/>
            <a:ext cx="1256546" cy="1250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886" y="3962504"/>
            <a:ext cx="1225402" cy="12193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278" y="3957072"/>
            <a:ext cx="1182086" cy="12247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635" y="3957072"/>
            <a:ext cx="1225402" cy="12193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2107" y="3958815"/>
            <a:ext cx="1225402" cy="121320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H="1" flipV="1">
            <a:off x="4267678" y="3902262"/>
            <a:ext cx="4419598" cy="3629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449" name="Picture 2" descr="\\exchange_server\MCCT\PUBLIC\Tserendejid\Information icon\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341" y="363535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8731895"/>
              </p:ext>
            </p:extLst>
          </p:nvPr>
        </p:nvGraphicFramePr>
        <p:xfrm>
          <a:off x="2819400" y="5082235"/>
          <a:ext cx="1905000" cy="1672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4991404"/>
              </p:ext>
            </p:extLst>
          </p:nvPr>
        </p:nvGraphicFramePr>
        <p:xfrm>
          <a:off x="4038912" y="5021993"/>
          <a:ext cx="1657349" cy="1662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1282187"/>
              </p:ext>
            </p:extLst>
          </p:nvPr>
        </p:nvGraphicFramePr>
        <p:xfrm>
          <a:off x="5202487" y="5129148"/>
          <a:ext cx="1504949" cy="1447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5" name="Chart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1695882"/>
              </p:ext>
            </p:extLst>
          </p:nvPr>
        </p:nvGraphicFramePr>
        <p:xfrm>
          <a:off x="6266516" y="5082235"/>
          <a:ext cx="1619250" cy="1500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6" name="Chart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3487198"/>
              </p:ext>
            </p:extLst>
          </p:nvPr>
        </p:nvGraphicFramePr>
        <p:xfrm>
          <a:off x="7360541" y="5034610"/>
          <a:ext cx="1638300" cy="1595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0115453"/>
              </p:ext>
            </p:extLst>
          </p:nvPr>
        </p:nvGraphicFramePr>
        <p:xfrm>
          <a:off x="685800" y="1116590"/>
          <a:ext cx="3324225" cy="5506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28" name="Chart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4658995"/>
              </p:ext>
            </p:extLst>
          </p:nvPr>
        </p:nvGraphicFramePr>
        <p:xfrm>
          <a:off x="4352788" y="1192422"/>
          <a:ext cx="4572000" cy="2437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  <p:extLst>
      <p:ext uri="{BB962C8B-B14F-4D97-AF65-F5344CB8AC3E}">
        <p14:creationId xmlns:p14="http://schemas.microsoft.com/office/powerpoint/2010/main" val="416612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685800" y="525463"/>
            <a:ext cx="8001000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МАКРО ЭДИЙН ЗАСГИЙН ҮЗҮҮЛЭЛТ – Хөдөө аж ахуй</a:t>
            </a:r>
          </a:p>
        </p:txBody>
      </p:sp>
      <p:pic>
        <p:nvPicPr>
          <p:cNvPr id="10" name="Picture 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/>
          <a:stretch/>
        </p:blipFill>
        <p:spPr bwMode="auto">
          <a:xfrm>
            <a:off x="4162072" y="4181065"/>
            <a:ext cx="806280" cy="1152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471" y="4834977"/>
            <a:ext cx="817450" cy="1261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5" t="4889" b="1327"/>
          <a:stretch/>
        </p:blipFill>
        <p:spPr bwMode="auto">
          <a:xfrm>
            <a:off x="5998249" y="4181065"/>
            <a:ext cx="775311" cy="1140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13339" r="14085"/>
          <a:stretch/>
        </p:blipFill>
        <p:spPr bwMode="auto">
          <a:xfrm>
            <a:off x="6921998" y="4834977"/>
            <a:ext cx="756969" cy="1261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8" name="Straight Connector 17"/>
          <p:cNvCxnSpPr/>
          <p:nvPr/>
        </p:nvCxnSpPr>
        <p:spPr>
          <a:xfrm>
            <a:off x="3978304" y="1204983"/>
            <a:ext cx="2" cy="5424417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57" y="4181065"/>
            <a:ext cx="863543" cy="1289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1633790"/>
              </p:ext>
            </p:extLst>
          </p:nvPr>
        </p:nvGraphicFramePr>
        <p:xfrm>
          <a:off x="737013" y="1246908"/>
          <a:ext cx="3130172" cy="5382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6757477"/>
              </p:ext>
            </p:extLst>
          </p:nvPr>
        </p:nvGraphicFramePr>
        <p:xfrm>
          <a:off x="4080163" y="1246908"/>
          <a:ext cx="4776238" cy="2705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9" name="Picture 2" descr="\\exchange_server\MCCT\PUBLIC\Tserendejid\Information icon\1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007" y="1077958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55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685800" y="525463"/>
            <a:ext cx="8009511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МАКРО ЭДИЙН ЗАСГИЙН ҮЗҮҮЛЭЛТ – Хөдөө аж ахуй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978304" y="1204983"/>
            <a:ext cx="2" cy="5424417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4210307" y="3829635"/>
            <a:ext cx="4419598" cy="3629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3495623"/>
              </p:ext>
            </p:extLst>
          </p:nvPr>
        </p:nvGraphicFramePr>
        <p:xfrm>
          <a:off x="795240" y="1192283"/>
          <a:ext cx="3067063" cy="5437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5104783"/>
              </p:ext>
            </p:extLst>
          </p:nvPr>
        </p:nvGraphicFramePr>
        <p:xfrm>
          <a:off x="4057905" y="1188295"/>
          <a:ext cx="4572000" cy="2545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0695664"/>
              </p:ext>
            </p:extLst>
          </p:nvPr>
        </p:nvGraphicFramePr>
        <p:xfrm>
          <a:off x="4057905" y="3921866"/>
          <a:ext cx="4610100" cy="2707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2" descr="\\exchange_server\MCCT\PUBLIC\Tserendejid\Information icon\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12" y="3590150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2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МАКРО ЭДИЙН ЗАСГИЙН ҮЗҮҮЛЭЛТ – Хөдөө аж ахуй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191000" y="1143000"/>
            <a:ext cx="0" cy="541020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>
            <a:off x="685800" y="3810000"/>
            <a:ext cx="3505200" cy="1588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4770902"/>
              </p:ext>
            </p:extLst>
          </p:nvPr>
        </p:nvGraphicFramePr>
        <p:xfrm>
          <a:off x="751878" y="1111102"/>
          <a:ext cx="3373042" cy="2554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1702496"/>
              </p:ext>
            </p:extLst>
          </p:nvPr>
        </p:nvGraphicFramePr>
        <p:xfrm>
          <a:off x="783723" y="3918924"/>
          <a:ext cx="3231754" cy="2642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/>
          </p:nvPr>
        </p:nvGraphicFramePr>
        <p:xfrm>
          <a:off x="4267764" y="1518624"/>
          <a:ext cx="4723835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2" descr="\\exchange_server\MCCT\PUBLIC\Tserendejid\Information icon\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699" y="3568700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13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066800" y="1000034"/>
            <a:ext cx="0" cy="5036450"/>
          </a:xfrm>
          <a:prstGeom prst="line">
            <a:avLst/>
          </a:prstGeom>
          <a:ln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 </a:t>
            </a: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Аж үйлдвэр</a:t>
            </a: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8496300" y="1714500"/>
            <a:ext cx="190500" cy="2286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lIns="27432" tIns="22860" rIns="0" bIns="0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 sz="1000"/>
            </a:pPr>
            <a:r>
              <a:rPr lang="mn-MN" sz="1300" b="1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85800" y="525463"/>
            <a:ext cx="8458200" cy="3693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МАКРО ЭДИЙН ЗАСГИЙН ҮЗҮҮЛЭЛТ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– </a:t>
            </a:r>
            <a:r>
              <a:rPr lang="mn-MN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Аж үйлдвэр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636838" y="947738"/>
            <a:ext cx="457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200" b="1" dirty="0" smtClean="0">
                <a:latin typeface="Arial" charset="0"/>
              </a:rPr>
              <a:t>АЖ ҮЙЛДВЭРИЙН САЛБАРЫН НИЙТ </a:t>
            </a:r>
            <a:r>
              <a:rPr lang="mn-MN" altLang="en-US" sz="1200" b="1" dirty="0" smtClean="0">
                <a:latin typeface="Arial" charset="0"/>
              </a:rPr>
              <a:t>БҮТЭЭГДЭХҮҮН, </a:t>
            </a:r>
            <a:endParaRPr lang="en-US" altLang="en-US" sz="1200" b="1" dirty="0">
              <a:latin typeface="Arial" charset="0"/>
            </a:endParaRPr>
          </a:p>
          <a:p>
            <a:pPr algn="ctr"/>
            <a:r>
              <a:rPr lang="mn-MN" altLang="en-US" sz="1200" b="1" dirty="0" smtClean="0">
                <a:latin typeface="Arial" charset="0"/>
              </a:rPr>
              <a:t>20</a:t>
            </a:r>
            <a:r>
              <a:rPr lang="en-US" altLang="en-US" sz="1200" b="1" dirty="0" smtClean="0">
                <a:latin typeface="Arial" charset="0"/>
              </a:rPr>
              <a:t>10</a:t>
            </a:r>
            <a:r>
              <a:rPr lang="mn-MN" altLang="en-US" sz="1200" b="1" dirty="0" smtClean="0">
                <a:latin typeface="Arial" charset="0"/>
              </a:rPr>
              <a:t> </a:t>
            </a:r>
            <a:r>
              <a:rPr lang="mn-MN" altLang="en-US" sz="1200" b="1" dirty="0">
                <a:latin typeface="Arial" charset="0"/>
              </a:rPr>
              <a:t>оны зэрэгцүүлэх үнээр</a:t>
            </a:r>
            <a:r>
              <a:rPr lang="en-US" altLang="en-US" sz="1200" b="1" dirty="0">
                <a:latin typeface="Arial" charset="0"/>
              </a:rPr>
              <a:t>, </a:t>
            </a:r>
            <a:r>
              <a:rPr lang="mn-MN" altLang="en-US" sz="1200" b="1" dirty="0" smtClean="0">
                <a:latin typeface="Arial" charset="0"/>
              </a:rPr>
              <a:t>сая </a:t>
            </a:r>
            <a:r>
              <a:rPr lang="mn-MN" altLang="en-US" sz="1200" b="1" dirty="0">
                <a:latin typeface="Arial" charset="0"/>
              </a:rPr>
              <a:t>төг</a:t>
            </a:r>
            <a:endParaRPr lang="en-US" altLang="en-US" sz="1200" dirty="0">
              <a:latin typeface="Arial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721685" y="7443324"/>
            <a:ext cx="7391400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310339"/>
              </p:ext>
            </p:extLst>
          </p:nvPr>
        </p:nvGraphicFramePr>
        <p:xfrm>
          <a:off x="1371600" y="1447800"/>
          <a:ext cx="7391400" cy="2070442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3581601"/>
                <a:gridCol w="1371399"/>
                <a:gridCol w="1295400"/>
                <a:gridCol w="1143000"/>
              </a:tblGrid>
              <a:tr h="37982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b="1" u="none" strike="noStrike" dirty="0">
                          <a:latin typeface="Arial" pitchFamily="34" charset="0"/>
                          <a:cs typeface="Arial" pitchFamily="34" charset="0"/>
                        </a:rPr>
                        <a:t>Аж үйлдвэрийн салбар</a:t>
                      </a:r>
                      <a:endParaRPr lang="mn-MN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lang="en-US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latin typeface="Arial" pitchFamily="34" charset="0"/>
                          <a:cs typeface="Arial" pitchFamily="34" charset="0"/>
                        </a:rPr>
                        <a:t>2017</a:t>
                      </a:r>
                    </a:p>
                  </a:txBody>
                  <a:tcPr marL="9526" marR="9526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sng" strike="noStrike" dirty="0" smtClean="0">
                          <a:latin typeface="Arial" pitchFamily="34" charset="0"/>
                          <a:cs typeface="Arial" pitchFamily="34" charset="0"/>
                        </a:rPr>
                        <a:t>2017</a:t>
                      </a:r>
                      <a:endParaRPr lang="en-US" sz="1200" b="1" i="0" u="sng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b">
                    <a:solidFill>
                      <a:schemeClr val="accent3"/>
                    </a:solidFill>
                  </a:tcPr>
                </a:tc>
              </a:tr>
              <a:tr h="3798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 smtClean="0"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lang="en-US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>
                    <a:solidFill>
                      <a:schemeClr val="accent3"/>
                    </a:solidFill>
                  </a:tcPr>
                </a:tc>
              </a:tr>
              <a:tr h="211015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 dirty="0">
                          <a:latin typeface="Arial" pitchFamily="34" charset="0"/>
                          <a:cs typeface="Arial" pitchFamily="34" charset="0"/>
                        </a:rPr>
                        <a:t>Нийт дүн</a:t>
                      </a:r>
                      <a:endParaRPr lang="mn-MN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16 431.9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19 093.5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116.2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58726">
                <a:tc>
                  <a:txBody>
                    <a:bodyPr/>
                    <a:lstStyle/>
                    <a:p>
                      <a:pPr algn="r" fontAlgn="ctr"/>
                      <a:r>
                        <a:rPr lang="mn-MN" sz="1200" u="none" strike="noStrike" dirty="0">
                          <a:latin typeface="Arial" pitchFamily="34" charset="0"/>
                          <a:cs typeface="Arial" pitchFamily="34" charset="0"/>
                        </a:rPr>
                        <a:t>Уул уурхай, олборлох аж үйлдвэр</a:t>
                      </a:r>
                      <a:endParaRPr lang="mn-MN" sz="1200" b="0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14 372.6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16 988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118.2</a:t>
                      </a:r>
                      <a:endParaRPr lang="en-US" sz="120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79363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 dirty="0">
                          <a:latin typeface="Arial" pitchFamily="34" charset="0"/>
                          <a:cs typeface="Arial" pitchFamily="34" charset="0"/>
                        </a:rPr>
                        <a:t>Боловсруулах аж үйлдвэр</a:t>
                      </a:r>
                      <a:endParaRPr lang="mn-MN" sz="1200" b="0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538.0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461.6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56.0</a:t>
                      </a:r>
                    </a:p>
                  </a:txBody>
                  <a:tcPr marL="9525" marR="9525" marT="9525" marB="0" anchor="b"/>
                </a:tc>
              </a:tr>
              <a:tr h="548640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 dirty="0">
                          <a:latin typeface="Arial" pitchFamily="34" charset="0"/>
                          <a:cs typeface="Arial" pitchFamily="34" charset="0"/>
                        </a:rPr>
                        <a:t>Цахилгаан, дулааны эрчим хүч үйлдвэрлэл, усан хангамж</a:t>
                      </a:r>
                      <a:endParaRPr lang="mn-MN" sz="1200" b="0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              1 521.3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            1 643.9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2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08.1</a:t>
                      </a:r>
                      <a:endParaRPr lang="en-US" sz="120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8382000" y="1676400"/>
            <a:ext cx="190500" cy="2286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lIns="27432" tIns="22860" rIns="0" bIns="0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 sz="1000"/>
            </a:pPr>
            <a:r>
              <a:rPr lang="mn-MN" sz="1300" b="1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2438400" y="4014313"/>
            <a:ext cx="5562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200" b="1" dirty="0" smtClean="0">
                <a:latin typeface="Arial" charset="0"/>
              </a:rPr>
              <a:t>АЖ ҮЙЛДВЭРИЙН </a:t>
            </a:r>
            <a:r>
              <a:rPr lang="mn-MN" altLang="en-US" sz="1200" b="1" dirty="0" smtClean="0">
                <a:latin typeface="Arial" charset="0"/>
              </a:rPr>
              <a:t>БОРЛУУЛСАН БҮТЭЭГДЭХҮҮН, оны үнээр</a:t>
            </a:r>
            <a:r>
              <a:rPr lang="en-US" altLang="en-US" sz="1200" b="1" dirty="0" smtClean="0">
                <a:latin typeface="Arial" charset="0"/>
              </a:rPr>
              <a:t>, </a:t>
            </a:r>
            <a:r>
              <a:rPr lang="mn-MN" altLang="en-US" sz="1200" b="1" dirty="0" smtClean="0">
                <a:latin typeface="Arial" charset="0"/>
              </a:rPr>
              <a:t>сая төг</a:t>
            </a:r>
            <a:endParaRPr lang="en-US" altLang="en-US" sz="1200" dirty="0">
              <a:latin typeface="Arial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821260"/>
              </p:ext>
            </p:extLst>
          </p:nvPr>
        </p:nvGraphicFramePr>
        <p:xfrm>
          <a:off x="1295400" y="4419599"/>
          <a:ext cx="7467600" cy="1705077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3657801"/>
                <a:gridCol w="1523799"/>
                <a:gridCol w="1219200"/>
                <a:gridCol w="1066800"/>
              </a:tblGrid>
              <a:tr h="10421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b="1" u="none" strike="noStrike" dirty="0">
                          <a:latin typeface="Arial" pitchFamily="34" charset="0"/>
                          <a:cs typeface="Arial" pitchFamily="34" charset="0"/>
                        </a:rPr>
                        <a:t>Аж үйлдвэрийн салбар</a:t>
                      </a:r>
                      <a:endParaRPr lang="mn-MN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lang="en-US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latin typeface="Arial" pitchFamily="34" charset="0"/>
                          <a:cs typeface="Arial" pitchFamily="34" charset="0"/>
                        </a:rPr>
                        <a:t>2017</a:t>
                      </a:r>
                      <a:endParaRPr lang="en-US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sng" strike="noStrike" dirty="0" smtClean="0">
                          <a:latin typeface="Arial" pitchFamily="34" charset="0"/>
                          <a:cs typeface="Arial" pitchFamily="34" charset="0"/>
                        </a:rPr>
                        <a:t>2017</a:t>
                      </a:r>
                      <a:endParaRPr lang="en-US" sz="1200" b="1" i="0" u="sng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b">
                    <a:solidFill>
                      <a:schemeClr val="accent3"/>
                    </a:solidFill>
                  </a:tcPr>
                </a:tc>
              </a:tr>
              <a:tr h="3328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 smtClean="0"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lang="en-US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>
                    <a:solidFill>
                      <a:schemeClr val="accent3"/>
                    </a:solidFill>
                  </a:tcPr>
                </a:tc>
              </a:tr>
              <a:tr h="184896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 dirty="0">
                          <a:latin typeface="Arial" pitchFamily="34" charset="0"/>
                          <a:cs typeface="Arial" pitchFamily="34" charset="0"/>
                        </a:rPr>
                        <a:t>Нийт дүн</a:t>
                      </a:r>
                      <a:endParaRPr lang="mn-MN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73 743.5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95 869.4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130.0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4322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 dirty="0">
                          <a:latin typeface="Arial" pitchFamily="34" charset="0"/>
                          <a:cs typeface="Arial" pitchFamily="34" charset="0"/>
                        </a:rPr>
                        <a:t>Уул уурхай, олборлох аж үйлдвэр</a:t>
                      </a:r>
                      <a:endParaRPr lang="mn-MN" sz="1200" b="0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67 725.8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89 727.1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83230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 dirty="0">
                          <a:latin typeface="Arial" pitchFamily="34" charset="0"/>
                          <a:cs typeface="Arial" pitchFamily="34" charset="0"/>
                        </a:rPr>
                        <a:t>Боловсруулах аж үйлдвэр</a:t>
                      </a:r>
                      <a:endParaRPr lang="mn-MN" sz="1200" b="0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869.4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726.5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80728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 dirty="0">
                          <a:latin typeface="Arial" pitchFamily="34" charset="0"/>
                          <a:cs typeface="Arial" pitchFamily="34" charset="0"/>
                        </a:rPr>
                        <a:t>Цахилгаан, дулааны эрчим хүч үйлдвэрлэл, усан хангамж</a:t>
                      </a:r>
                      <a:endParaRPr lang="mn-MN" sz="1200" b="0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5 148.3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5 415.8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105.2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Text Box 1"/>
          <p:cNvSpPr txBox="1">
            <a:spLocks noChangeArrowheads="1"/>
          </p:cNvSpPr>
          <p:nvPr/>
        </p:nvSpPr>
        <p:spPr bwMode="auto">
          <a:xfrm>
            <a:off x="8420100" y="4495800"/>
            <a:ext cx="188191" cy="198582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lIns="27432" tIns="22860" rIns="0" bIns="0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 sz="1000"/>
            </a:pPr>
            <a:r>
              <a:rPr lang="mn-MN" sz="1300" b="1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cxnSp>
        <p:nvCxnSpPr>
          <p:cNvPr id="27" name="Straight Connector 26"/>
          <p:cNvCxnSpPr>
            <a:stCxn id="1027" idx="3"/>
            <a:endCxn id="1027" idx="3"/>
          </p:cNvCxnSpPr>
          <p:nvPr/>
        </p:nvCxnSpPr>
        <p:spPr>
          <a:xfrm>
            <a:off x="1295400" y="385284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027" idx="3"/>
            <a:endCxn id="1027" idx="3"/>
          </p:cNvCxnSpPr>
          <p:nvPr/>
        </p:nvCxnSpPr>
        <p:spPr>
          <a:xfrm>
            <a:off x="1295400" y="385284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066800" y="3810000"/>
            <a:ext cx="7620001" cy="0"/>
          </a:xfrm>
          <a:prstGeom prst="line">
            <a:avLst/>
          </a:prstGeom>
          <a:ln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7" y="3618686"/>
            <a:ext cx="46831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012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685800" y="525463"/>
            <a:ext cx="8017283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rgbClr val="F79646">
                  <a:lumMod val="50000"/>
                </a:srgbClr>
              </a:buClr>
              <a:buSzPct val="80000"/>
              <a:defRPr/>
            </a:pPr>
            <a:r>
              <a:rPr lang="mn-MN" sz="2000" b="1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МАКРО ЭДИЙН ЗАСГИЙН ҮЗҮҮЛЭЛТ – </a:t>
            </a:r>
            <a:r>
              <a:rPr lang="mn-MN" sz="2000" b="1" dirty="0" smtClean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Тээвэр, барилга </a:t>
            </a:r>
            <a:endParaRPr lang="mn-MN" sz="2000" b="1" dirty="0">
              <a:solidFill>
                <a:prstClr val="white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724400" y="533400"/>
            <a:ext cx="0" cy="3086965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45717" y="3642404"/>
            <a:ext cx="7957365" cy="28293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295400" y="925513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Тээврээр зорчигчид, тээсэн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95455" y="925512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Зорчигч эргэлт, ачаа эргэлт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28800" y="3867090"/>
            <a:ext cx="548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Холбооны салбарын үзүүлэлтүүд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0364654"/>
              </p:ext>
            </p:extLst>
          </p:nvPr>
        </p:nvGraphicFramePr>
        <p:xfrm>
          <a:off x="914399" y="4205644"/>
          <a:ext cx="7788683" cy="2576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051941"/>
              </p:ext>
            </p:extLst>
          </p:nvPr>
        </p:nvGraphicFramePr>
        <p:xfrm>
          <a:off x="745717" y="1413748"/>
          <a:ext cx="3736367" cy="2228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5133943"/>
              </p:ext>
            </p:extLst>
          </p:nvPr>
        </p:nvGraphicFramePr>
        <p:xfrm>
          <a:off x="4863085" y="1290934"/>
          <a:ext cx="3839998" cy="2155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0" name="Picture 2" descr="\\KHAD\Users\Public\MCCT_Medeelel_Alban_toot_2013.12.13\Information logo\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084" y="3400088"/>
            <a:ext cx="484632" cy="48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65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ХҮН АМ, НИЙГМИЙН ҮЗҮҮЛЭЛТ – Эрүүл мэнд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066800" y="3941763"/>
            <a:ext cx="7696200" cy="20637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24400" y="1219200"/>
            <a:ext cx="19050" cy="281940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973899421"/>
              </p:ext>
            </p:extLst>
          </p:nvPr>
        </p:nvGraphicFramePr>
        <p:xfrm>
          <a:off x="685800" y="1295400"/>
          <a:ext cx="3952875" cy="2581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1489910272"/>
              </p:ext>
            </p:extLst>
          </p:nvPr>
        </p:nvGraphicFramePr>
        <p:xfrm>
          <a:off x="4800600" y="1371600"/>
          <a:ext cx="4191000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2633617729"/>
              </p:ext>
            </p:extLst>
          </p:nvPr>
        </p:nvGraphicFramePr>
        <p:xfrm>
          <a:off x="914400" y="4191000"/>
          <a:ext cx="79248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4470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4000" cy="685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2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655341"/>
            <a:ext cx="79628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eaLnBrk="0" hangingPunct="0">
              <a:lnSpc>
                <a:spcPct val="150000"/>
              </a:lnSpc>
              <a:buSzPct val="150000"/>
              <a:defRPr/>
            </a:pPr>
            <a:r>
              <a:rPr lang="mn-MN" sz="2000" cap="all" dirty="0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Статистикийн мэдээллийн хэрэглээ, ашиглалт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7800" y="1489770"/>
            <a:ext cx="33908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mn-MN" sz="24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Интернетгүй хэрэглэгчдэд Дев-Инфо буюу статистик нэгдсэн мэдээллийн  санг  ашиглуулан статистикийн тоо мэдээллийн ашиглалтыг </a:t>
            </a:r>
            <a:r>
              <a:rPr lang="mn-MN" sz="24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нэмэгдүүлэх</a:t>
            </a:r>
          </a:p>
        </p:txBody>
      </p:sp>
      <p:pic>
        <p:nvPicPr>
          <p:cNvPr id="4" name="Picture 3" descr="\\ERDENEBAT\Users\Public\Image0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89770"/>
            <a:ext cx="4343400" cy="41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 descr="data:image/jpeg;base64,/9j/4AAQSkZJRgABAQAAAQABAAD/2wCEAAkGBw8NDxQPEA8VDxQWGBYXEA8UFBQQEA8VFRQWFxgUFBUYHyggGBomGxQWITIiJSkrLi4wFx80ODMsNygtLysBCgoKDg0OGxAQGiwkHyQsLCwsLCssLCwsLCwsLCwsLCwsLCwsLCwsLCwsLCwsLCwsLCwsLCwsLCwsLCwsLCwsLP/AABEIAKYBLwMBEQACEQEDEQH/xAAcAAACAgMBAQAAAAAAAAAAAAAAAQIGBAUHAwj/xABCEAACAQMBBAcECAQFAwUAAAABAgMABBEFBhIhMQciQVFxgZETMlJhFCMzQnKhscFDgqKyFVNjg5Jis/E1wtHS8P/EABoBAQADAQEBAAAAAAAAAAAAAAABAgQDBQb/xAAyEQACAQMCBAQFAwUBAQAAAAAAAQIDBBEhMRIyQVFxkbHwBRMiYYEUUqEzQsHR8eEj/9oADAMBAAIRAxEAPwCppGztuqpYnkqgsx8AOddDxXuIxsFDFSFOd1iCFbHPB5HFCCNAFAFASjjZuCqWwCSACSABkk47AO2g3I0B7QWc0oLRxSSAe8yIzhfEgcKEpN7Iitu7buEY7xITCk75HAhfiPhQjDJvZTKntDDIE/zCjhP+WMUJ4X2Y3sJ1T2jQSKnA+0MbhMHkd4jGONBwvGcGPQgKAKAMUA8UA8VJAYoB4oAxQBigDFAPFAGKAWKAMUAYoAxQCxQBigFioJFigNlo+g3d8cW8DyDkXxiNfFz1fLOaF4U5T5UX3Q+ijk17P/sw/oZGH6AeNV4jVCz/AHvyL/o+g2liMW8CR97Ab0jeLnLH1quTXCnGHKjZULhQGHq/2LeX9woDhWwf/qlt+Nv+29dOj8Dyaf8AWXibqWwW6lhlhT2tmtq5t4mV2MJhAWRDHGQZZfaHexkb28OOBUbZydeFSkmtY4f8b/nr9z01XQLcG6hhtvZsm+yyypM0O6LeOTcSVXxEyktwYEHIGahvTPvcl045cUvXG2fwZkmzlo85jktRbRLLaLDKDIn0oSxFpI95mw3EDiuMVLevmT8qLeGsL6dfHc119YWsNrNcfQ19oscH1bpNDGrPPJGXRGbeGVA58Mrmo+3vYrKMYxcsa4++N8GfZaXbrL7URG0haK6jdWjlS6iAt8tvBmYSgAk764yTip7596l4QSkmlj12/kxf8KtBJc+0t0jFoXlCBmK3Ns8DexwxOWPtFjOf9SoecZ67fkqoQ4mmtFr4rBr9nLlINOMskssQS9jbMKhnkKwk7nF1Cg458fCrPdfk5Unim231W3gbfTXe8k0+5jiO4Ly6eUKCy24eVZAHI4L1eOTioWm/b/Z1TdRxkl/c/wDB6PIPZpIkjyONOYrZAYjnR3lUyb291t0HeK7ueAwe6mPp8vxodG9cp9Hp31NPtlE/s4WVLnH0e23n4mzx7Je4e9nHM1f+5+JwqJ8Ed+VeBT6kzjxQDxUkBigHigHigDFAPFAGKAeKAMUAYoAxQBigDFALFAGKAWKAkkZYhVBZjyUAsxPcAOJoPsWvROjq/usNIotUP3pftCPlGOP/ACxVXJGiFrOW+hf9E6ObC1w0im6f4peKDwjHV9c1VyZshawjvr4lujQKAqgKBwAAwAPkKg0EqAKAKAKAw9X+xby/uFAfNoYqcgkHsIOCPOuh4r3GsrLyYjHEYJGCeGRQjImlYggu2G97iet3Z76DUzNZ1R7yZpnG7nd6gJKLuoqZAPLIUGhac3J5ZiNKxzlic43sknexyz30K5AysfvNwGBxPAHsHy+VBlmbFqrJbvAqAGTdWSYl2kaNG3ljAJwq5A5DjgULKeItd+v27GBvHGMnHPGeGe/FCo1kYAgMQDzAJAbxHbQDEjAghiCBgHJyB3DuHE0GSRnkI3TIxX4d4lfTOKDLIAVJA8UA8UA8UA8UAYoB4oB4oAxQBigDFAPFAGKAWKAMUAYoDYaToV1enFvA0g7Xxuxjxc4H51GS8Kcp8qL3ovRXya8n8Yof3kb9h51VyNcLP978i96RoVpZDFvAkfewGZG/E54n1qMmuFOMOVGyqC4UAUAUAUAUAUBh6v8AYt5f3CgPms10PFluwoQFAFAFAFAFAFAPFAPFSQPFAPFAPFAPFAPFAPFAPFAGKAeKEBigHigDFAGKAMUA0QsQqgsTwCgEsT3ADnQFq0bo9v7nDOotUP3pPf8AKMcfXFQ5I0wtZy30L5ovR7YW2GkU3T/FLgp5RjhjxzVXJmuFrCO+viWyNAoCqAoHIAYA8BVTSSoAoAoAoAoAoAoAoAoDD1f7FvL+4UB81muh4st2FCAoAoAoAoAoB4oBgVJBICgGBQDAoCWKAMUA8UA8UIHigHigDFAPFAGKAMUBsNK0O6vTiCBpO98bsY8XOF/OobLwpynyovOjdF/Jruf/AGov3kP7DzqOI2Qs/wB78i86TodrZDFvAsfe2Mu34nPE+tVbNcKcYcqNjUFwoDG1K9S2hknk92NSzY4nCjOB86rKSim2daFGVapGnHdvBzmPabXbuJr23gjW3XJCYVy4X3sZO8+MHljkcVk+ZVkuJbH1D+HfC6E1b1ZtzfXbGdvsvzn7l42V1sajaJchdwnIdOYVlODg93aPGtNKfHHJ8/8AELN2leVLOcbP7M29dDEFAFAFAFAFAFAYer/Yt5f3CgPms10PFluwoQFAFAFAFAMVJBICgHigJAUAwKAeKAeKAlihA8UA8UAYoB4oAxQkkkZYhVBYnkoGST3ADnQFq0fo/vrnDOotk+KT38fKMcfXFQ5I0QtZy30L1o3R/Y22GkU3L98nuZ+UY4euaq5M2QtYR318S1IgUBVAUDkAMAeAqpoJUB4Xl7FbrvzSLEvxOwRfU0IlJRWW8HspBGQcjsPYaEnJE2gvL3WI4HmYRLckLEvUTdjkON7HvcF7c10wkjy1WnOuot6Z9Dou1lzbRWcv0pisTqUYqCzZcEDAA5/lWeq4qD4tj6H4dTrTuI/IWZJ58jmOzGtaobdrCwh9vHlxHcFChjVySSSW3AeJOCTjPbWOE58PDE+tv7OxVZXNzLhlpmOc5x+Mlt6Prb/Dc2U95FJK53o7VGLmHAJbj8xg4wOR513oLg+lv8Hi/Gan6vFxTpyUVo5PTPYvFaT58KAKAKAKAKAKAw9X+xby/uFAfNZroeLLdhQgKAKAKAkBUkDAoCQFASAoB4oB4oCQFCB4oB4oB4oB4oSGKA2GlaLc3pxbwtJ2FgMIPFzwHrRvBeFOU+VF40fox5Ndz/7UX6F2H6Dzqrka4Wf7n5Fv0y006xf2EIhikwMrvL7dgeWSTvGq6s0wjTg+FYz/ACbqoOoUAUBzfbnbq5trh7S1CoV3QZSN9yzKGwoPAe8BxzV4xW7PPubqcZOEB7abDzTotzFI88qoolidixchRlos+6TjO7yPZjkUZE3Fq5LiWr97Gm2H21exItbkloM4VjkvbHOMY5lPlzHZ3VMo5ONtcuH0y29DC2K+u1qN+YMkz/0SN+9S9ilvrXT+7/ydmvLSK4QxyxrKhxlGAZTggjIPzArjKKksM9ylVnSlxwbT7ooPSgLmAW6wXH0a3ciJokPslViSQxKgHc3c5GccOVZLjKxh6H0fwF0ajqOpDimvqy9dO2vXOxqtotml2fWC/tpy8iuFKShCHyrZKADhwBHacHnValP5WJJmyy+Iy+KOdtWhiLWcrOmvX3+DqttN7RFcDG8obB5jIzg+tbU8rJ8fOPBJx7PB61JQKAKAKAKAKA1+vXCR27F3VB1RliFGd4cMmhDaW583muh40t2FCAoAFASAqSCQFAMCgJAUA8UBIChAwKAligHihI8UBOOMsQqgsTyUDJPgBzoNy06PsBfXOGdRbJ3yZ38fJBx9cVDkjRC1nLfQvOj7AWNthnU3Ljtk9zPyQcPXNVcmbIWsI76lqRAoAUAAcgBgDwFVNBKgOIbVKLnW3RuTTxRnw+rQ/vXVbHjV/quGn3S9DtwGOFcj2TnfSxdXkHsjFMyQOCrqnVO+OPFhxwV7M/dNXhgwXspxxh6MsHR7q/0ywTeOXi+qk7zugbrHxXdPjmoksM72tTjprO60OY2R/wAQ1lW94SXG93gojFv7Eq+yPNj/APSv4v0/4dzrke0U7bXYiO/BngxFcdp5JNjsfub/AKvX5WUsGS4tVU+qOj9SndG9hJFq3s5UMbxpIWRhgqeqv/v51aWxktItVsPomdirmesavaPQ4dRtzBNkDO8rj3o2GcMM+JHgTVKlNTWGa7K8qWlVVKfg13XY5feabpthKpvNRfUPZ+5axjexjHVdixCjlkZHKsTjCL+p5PrqVxeXMH+noqnxbyfqtE346nRtkdfk1GN5HtntgGxFvZxIhHBgSBnjnlw5VrpVHNPKwfL/ABGxjaTUIzUnjXHR9jfV1POCgCgCgNFrW11jZZEkwZx/Cj+sk8CBwXzIqUmzlOvCG7KHrXSdcSZW1jFuvxviSXyHur+dWUTHO8k+VYKRfXsty/tJpGlb4nJYj5DPIfIVJwjJynlvJrzQrLdhQgKAkKkgkBQDAoCQFASAoBgUIJAUAwKAkBQk2Ok6HdXhxBA0g+PGIx4ueH50yXhTlPlReNG6MuTXc3+1F+hc/sPOquRrhZ/ufkXjStEtbIYghWPvbm7eLnifWqt5NcKcYcqNhUFwoDW6nr1nZ8J7hIz8BbLn57g4/lUpNnOdWEOZ4I6VtFZXh3YLhJG+DO6+O8K2CRRpoQrQnpFnKOkW1e11R5Rw39yWJvmoUHzDoT5iukdjy7uLhVz31Os7P6zFf26zxnmOun3o37Vb/wDceBrm1g9SlUVSPEjH2w0j6dZSwgZfG9F+NOK+vLzNE8MrXp/MpuJyfYnXmsnnTiRLE4VQCT7ZVJj4eo8xXSSyeZbVXBtd1/Jj7D6rDY3iTzBigVlyo3ihYAbxHaMZ5ceNJLKKW1SNOak9judjexXEYlhkWRDydTkeHyPyrke1GSkspnvQsVXbfV00wwXohWRy/snPKQxMrMVU9+8ikZ7jyzXGtUcEsdz0vhfw6N7UnFvDUdH98rf7G+0nVIb2FZ4HDofVT2qw7CO6ukJqSyjJcW1S3qOnUWGvehibUaH/AIjb/R/atDllJZc8QOakZGQQTz4Zweyq1afGsZO1hefpK3zOFS0e/qYehbE2Fjhkh9o4/iy/WNnvA91fICqwoQid7v4xdXOkpYXZaf8Ar/LLHXY8sKA8Ly8igXflkWJfidgo9TQiUlFZbKbrPSTbRZW2Q3DfGcxxD16x9POrKJlndxXLqUTWtrr69yHmKIf4Uf1aY7iRxbzJqySMc6857vyNBipOIsUBHFGXp8ximoEt2FCCQqSBgUBICgJAUBICgJAUIGBQE40LEKoLE8lAJY+AHOhKRa9G6P765w0ii2Tvk4vj5Rjj64qHJGiFrOW+he9G2AsbbBdTcv8AFJxTPyjHD1zVXJmyFrCO+viWlECgAAADkAMAeAqpoJUAnYKMkgAcyeAFAaJdsLBrlLVJxI7kqCg3o1OCQC/LJxjhnjU8Lxk4fqKblwJ6lU6UNZv7WVI45TFDImVKDdkLKcMpfmOanhjnVopGa8q1ItJPCZW9mtirnU09uJUjQkguxMkjMOeVH7kVZywZqNrKquLJrtoNFn0m5CM/WGHhmTK548x3EEcv/mieSlWlKjLHkzpYsY9otLhkk+rmw27KB7kiko3DtViuceHdVOVno8KuaSb3/wAnPZ7fUdBnzkxE8nXrQTgdh7D4HBHyq+jMDVW3l29GdO2L2vj1NSjARTqMvHnquPjTPZ8uYz5mjjg9G3uFVWNmc32801tP1Fnj6gcieFh91i2TjwcHyIq8XlHn3MPl1crxXvxLle7K2ut2yXsGLaaRd4lR9Wz8mV1HbvAjeHHh21XLWhslQhXipx0b96lHSTUdBuMcYiew9e3nA7e5vyYfKraMxZq28u3o/fmdT2P2qTVIyfZPE6+/wLRH8EmMeRwfHnXNrB6dCuqq29+JlbSbOw6msaTswRG391DulzukYJ7BxPKuVSkp4yerY39SzcpU0stY16GVpOkW1kns7eFYgeeBxbHazHix8atGEY7I43F1WuJcVWTb97djOqxnCgNJrG1dlZ5EkwZx/Cj+sfwOOC+ZFSk2cp14Q3ZR9Y6SLiTK20YgX42+sl8QPdX86somOd5J8qwUy9vJbht+aRpW+J2LEeGeQ8KsZZScnlsx8VJURFQSRIoBEUIIkUZeHMYhqBLdgKEEgKkgkBQEgKAkKAkBQg2WkaHdXpxbwtIO1/djHi54VGcF4U5T5UXrRujDk13P/tRfoXI/QDxqHI2Qs/3vyLzpWiWtmMQQLH3sBlz4ueJ9ark1wpxhyo2FQXCgCgK3t1r8+m26ywxLJvNulmJ3Y8gkEqOecY5js76tFZM9zVlSjlI5f7XVNccqDJOBjeQERwR55ZHBRyPPjwq+iPNzWrvG/oW3Z7oz9myTXM53lKsscPAKynIzIeJ4gcgPGquZqpWWGnJ+RvukfSPpdg5UZeL6xO8hR1x/xz5gVEXhne6p8dN43WpTeizX0tnmglYiNlMq4BbDIOvgLkklADwH3KtJGSyqqLcXtuarbvaNNUuEMS4jjBWNmwpcsRlj3DgOdTFYOVzWVWSxsjrGyGmizsYYQ4kwpZnU5VmclzukcxlsD5AVzbyz1KEOCmomfqNhFdRNDMgkRuan9QewjvqC8oKSwziOoQS6HqXVYn2TB0bkZIm7D4rlT8811WqPGmnQq+HodC6TdLF3YrcRjeaIhxgZLRvgMB/S38tUi8M33lPjp8S6EOiy3u4LeSOeFoo94PCX6rdYdYbh4gcAeI7TSWBZRnGLUlp0LjeWcVwu5NGsq5B3XUOuRyODVTVKKksNZPWONUAVVCgcAoAAA+QFC2xKgPG7u44F35ZFjUfeYhR+dCHJJZZT9X6RbePK26NO3xnMcY9eJ9POrKJlndxXLqUnV9q728yHmKKf4ceY08Dji3mTVkkjJOvOe78jRYqxxFigFihAiKAVARIoSIioBEijLQ5jCqBLdkgKkqSFASAoCcaFiFUFieSgFmPgBxNAW3Rej2/ucNIotU75OMmPlGOPriockaIWs5b6F80bo+sbbDOpuX+KXBTyjHD1zVXJmuFrCO+viWtECgAAADkAMAeAqppKt0j6zLY2atA/s5HkVVYAEgAFjwII+7jzq0Vlma7qunD6d8np0fatc31oZrllY77KhVdwlVAyTjhnOeXdSSwybWpKpDikbvWNQW0t5LhkZxGu8ypgsQOeMkDhz8qhLJ1qT4IuT6HKtZ6Rr25O5bqLZTwG79ZM38xGB5DPzq6ijzKl5UlpHT+Wai4vNXtsTySXcQPJ3MoUnuw3DyNTocnKtH6m2vMvOzusf49Yz2VxgTBODgYD/BJjsIYDIHy78CrXC8m2lU/UU3CW/vUqfR3qbWOoCKTqiTMMin7sm91c/MNlf5jVpLKMtrPgqYfXT8lo2s6RFt7pILch1jcfSpOe8AetGnzAzk94x3159W4xLEem5998O+AurQlUq6Nr6V6N+9joCMrqCMMrDIPMEEVrTyfNSTTwzhWs2z6PqR9mPsnEkPc0ZOVXwxlT4Guq1R4dROjV06arw96F82h2Jt9TjF3ZFYZHUOByim3hnrAe63HmPMVVSxozdVto1Vxw0f8ADKXpOu3+hzGF1IUHr2snuHP3kI5Z7xkH51ZpMxwq1KEuF+R1fZraW31OMtCSGXHtIm4PGT+RHzFc2sHqUq0aqzE5f0qXAk1JlXiUjRD+LrPj0cV0hseZevNV47HYdPhMcMcZ5qiqf5VA/auR68VhJGRQkKA0urbU2dpkPKGcfwo+u/gccB5kVKTZynWhDdlL1fpDuJMrbxiAfG2Hk9PdH51ZRMk7uT5VgqN5dSztvyyNK3xMSxHhnkKsZZScnlnhihUiRQCIqQIigIkUAsUIERQEcUAiKEkSKhlocxg1BEt2SFSQbPR9Cu744t4GkHa+N2NfFzw/eoyXhTlPlRfdE6LeTXk+f9GLh5GQ/sB41XiNcLP978i96TodrZDFvAsfewGXbxc8T61GTXCnGHKjY1BcKAKAofTBCWs4nHJZRvfLeRgD649avDcxXyzBP7nr0S3ivYtEPejkbeHyfrA/qPKonuTYyTp47Muk0SupRhvKwIYHkQRgg1U2NZ0OE9fRtT7fqJPN4j+5jb1Ndd0eJrQq+D/j/h1Xbm+txpkpkYESR4hHbI7DKFfA4OezGapHc9O5lH5Tz1Whz7oojc6jvL7qxP7Q9mCVAHrj0q09jDZJ/N/AdJ+km1vvbpwWYb4I+7IuA+P6W/mNIvKIvKfBU4l19ToezQtNQs4rg20LFlxIDEhw69V+zvB9RXJ04p7HtUL6tKCkpy82S1XavT9OAjaVcqABBEN9kAHAbq8EAHYcVaMexnrXUItucsvr1f5K10s6assEV/Hg7uFdhyMb8UbwDH+urQfQy30E4qa6ehs+i2Wf6F7KaJ0CMfYu4Kh0bjhc88HPqKiW50s3L5eJLwLHqujW16FW4hWUKcrnmD8iOOO8cjUJ4NE6cZ8yyZVtbRwqEjRY1HJVUKo8hUFkklhHNF2LuTrIeb62Fnacz46rANvCNh2HeKjHdy5YHTi0PO/TS+fl6rfP+PfQ6VdXUcC78sixr8TEKPzrmei5JLLKlqvSDbx5W3Qzn4jmOMevE+g8asomWd3FcupTNW2ovLvIeUop/hx9RfA44nzJqySMs685bs0uKscQxQCxQBigFioAiKEESKAiRUgRFARxQCIoQRIoCJqGXhzFh0Po7vrvDuBaxnjvScXIPasY4+pFV4kaI205PXQv+idHdha4aRDdP8UuCnlGOHrmquTNULWnHfXxLaiBQAoAA4AAYAHyFQaCVAFAFAaTbS6eDT55Y2KOqgo45qd9albnGvJxpto12xO2Ueor7KXEdwo4ryWUDmyfuvZ4VMo4OdvcqosPc3uu6Wl9bSW78A4wG5lGHFWHgQDUJ4O9SCnFxZxa3mvdBvOK7rjgynJiuEz2HtHceY9RXTRo8dOpbz94Z1bZbbC21Ibq/VTAZaBjxPeUP3h+feBXNxwenRuI1dFv2Kp0vaRxivVH+lL+ZQn+oelWg+hmvqe014f6NboWgrrdmoWX2dzb4j6xLRvCeKZH3SBvDI+Hj8pbwznTpKvT3w1p+DomyuzcOmQ+zj67txllIwzkcuHYo7BVG8m+jRjSWEYXSLpH0ywcqMvF9aned0HeXzXPmBUxeGUuqfHTfdanItNu710NpbPKysd4wxb3WJABJ3eOOA+VdHg8qEptcMW/BFp0ToyuZcNcutsvwDEkv5dVfU+FVczTTsZPm09TqOm6eltBHbqS6xqFUvhmIXlnhj/xXNnpwgoxUexl0LBQGm1baeztMh5Qzf5add/PHBfMipSZynWhDdlN1XpAnkytuggHxth5P/qPzqyiZJ3cny6FUu7qWdt+WRpG+JiWPlnkKsZpSctWzxxQgWKAMVIFihAYoBYoBYoBYoBYqARIoQRIqQRIoCJFAIihBBhUMvDmPoiz+yT8K/oK5HtHtQHnPMkal3YIo5sxCqPEmhDaWrPShJyHajaO8vL9rKKdo4vbCFVj6hbrBGLMOJ457cV0SSWTyq1ac6nAnpnGh11VAAA4AcBXM9UrXSQ+NLn+fsx6ypVo7me7f/yfvqcYt4JlQ3MYYLGygyrwMTHJU5HEcuddDyEpY4l0Or7C7bregW9yQk491uS3Hh3P3jt5juHOUcHp210p/TLf1LTq+kwXsZinjEi9mfeQ96tzU+FQng0zpxmsSRxvavZybR7hHjdihOYJxwdWHHdbH3h6EeYronk8mvRlRkmnp0Z0XTblde0llfAdlKSY5LMmCrDuGd1sfOqP6Wb4SVxR19v3qc96P9Tax1FUk6qyEwyg8N1s4Un5hwB5mryWUYLWbp1cPro/fidurkeyIjNAY9hp8Nsm5DEkS/Cihc+OOdCsYRisRWDJoWPG6uo4V35ZFjX4mIUfnQhySWWVTVdv4I8rboZz8Z6kf58T6DxqyiZp3UVy6lO1Xaa8u8h5Sin+HH1E8+0+ZNWSRknXnLdmmAqTkPFAGKAMUAYoAxQCxQCxQCxUgWKECxQESKAVQBEUIIEVIIkUBEigItUMtDmPoaz+yT8K/oK5HtHtQHKel+wkWeKcszRuCu4SSkbr3DkN5T/Sa6QZ5l/B8SfQt+xWvC400TO2WhUrNnnmNc7x8VwfM1WS1NdvV4qWX03OcdH0JutVjduODJM/jg8f+TCry0R51quOsm/u/fmdurkeyVLpRbGmSfN4v+4tWhuZb3+i/wAepWujS9tbe0umupI0RnClZCPrAI+Khebe9yAqKs4x3ZPwq1q3ClGnFy16L7df/St6xpEbK99p++9qshUkgh4WAVsjt9n1hhjggjj2EqVVVFoV+K/CathNKXVZwtcav/RdthNuhPu2t4wEvKKc4Am7lbuf9fHnaUexS2uuL6Z79+5tek6NW0yUtzVoyn4vaKP0JqI7nW8S+U8/b1NJ0NsfZ3I7N+MjxKtn8gKmZxsOWRa02UsRcPdGAPI7bxL5ZVPDiqHgDkZzjOSarlmn5FPi48am7qDsFAabVdp7O0yHlDMP4cfXfPcccF8yKlJnKdaEN2U7Vdv55MrboIB8ZxJJ6Hqj86somSd3J8uhVbq5knbflkaRviYlj4DPIVbBmlJyeWeQFCB4oB4oB4oAxQBigDFALFALFAIigFigIkUAiKkESKECIoCJoBEVBBAipBEigIPyqGWhzH0LZ/ZJ+Ff0Fcj2j2oDR7a6R9OsZYgMuBvxd++nEAeIyv8ANUxeGcbin8ym0ci2a1KVI7m0jUubmMoiDnvjuz/0F/HhXRrqeVRm0pQX9y/n/hPY7XxpVy0kkJcFfZuPdkjG8CcA9uQOBxy7KNZJt63ypZaO0aRq9vex+1gkEi9uODIe5lPEHxrm1g9eFSM1mLK50rtjTSO+SP8AUn9qmG5nvf6X5RXuj3QYNR064imXIM3UccHjYRJ1lPn51WtTU9GaPgl5VtG6lN9dV0awtGW7YfQH061ktpd18yuQw92RGVQCR2cBxH68640YOCafc9f4tewvKyqRX9qWOz10NVN0ZWb3Bl9o6RHiLdcDdPbh+YX5Y4d9aeNnzzsYOWenYw+liZobWC2RW9mWy0hLOPq1wqFzkknJPE56tIblb1tQUVsbbou002+nh2GGmYyfy4Cp6hc/zVEnqdbOHDTz31LTd3cUC78sixr8TEKPzqppcklllS1XpBgjytuhnPxnMcf5jJ9B41ZRMs7uK5dSnartPeXfB5Si/wCXH1F88cT5mrYSMs685bs1AFSciQFASAoB4oB4oAxUgeKgBigDFAGKAWKAMUAsUAiKAiRQESKARFARIqSCJFAI0BEioIIEVIIOOFQy0OY+g7P7JPwr+grke0e1AFAcO2109tN1Jmi6gLCeAjkuWzgeDg8O7FdY6o8a4g6dXK8UdDvdn7PXbaO6x7KR0BEyDrA44q4++Acjjx4cCKplo3ypQrxUuvc51faTqOhzh1LJk4SePLRy8eCsPn8LDwzzq+Uzz5U6tCWV5rr77F2ube/1ywWGa3+huJEZpX4JIoVslY/fByRwPD51XRM2tVK9PElj323LHsps8mmQGFZGl3mLszAL1iqrwA5DCjvqreTvRoqlHCZuqg7BQFe2k13TkjeC5ZZgwIaBR7Rj4490/MkVKTOFWpTS4Za/YqOobezFRHaxrboAApOHcADAAHur6GrcJlldPaKwVa6upZ235ZGkb4mJYjwzyHyqxncnJ5Z5gUIJAUBICgJYoB4oB4oB4oAxQDxQBigDFAGKAWKAMUAsUAsUAsUBEigIkUBEigIkVJBEigImoBEihB5uOFGWhzH0FZ/ZJ+Ff0Fcj2j2oAoCndJWz0l9bo8Kb8sbdVRgFkfAYceHPdPkatF4Ml3RdSKcd0ZPR/o91YWphuSvFt6NFYsYww6yscY58eGeZpJplrWnOnDEi0VU0hQHheXkUC78sixr8TEKPzoRKSissqOrdIlvHlbdGnPxn6uP8+sfQeNWUTLO7iuXUpmrbU3t3kPKUU/w4/q08D2nzJqySMk6857s0wFWORMCgJAVBJICgJgUA8UBLFAMCgHigHihI8UAYoB4oAxQCxQBigFigFihAiKAjigFigERQECKAiRQESKkgiaAiagHnIOFGWhzH0BZ/ZJ+Ff0Fcj2T2oAoAoAoDR6xtZZWeVeYO4/hR/WP4HHBfMipSbOM68IbspOr9I1xLlbdBbr8ZxJJ+fVHoasomSd3J8qwVK6u5Z235ZGlb4mJY+WeQqxllJyeWzzFASFSCQFASAqCSYFASAoCQoCQFASAoB4oSMCgHigHigHigDFAGKAMUJFihAsUAiKAWKAiRQgRFARNARIoCJFAQIoCJqSCJoCEnKoZaHMd+s/sk/Cv6CuR7J7UAUBTtqNu0sZDAkDSSDtYhIx88jJPhgVZRyZa1yoPCWpQNX2svbzIkmKIf4UeY0x3HHFvMmrJIxTrznuzSgVY4kxQkmtQCQoSSFSCQoCYqCSaigJCgJCgJAUAxQkkBQDAoSOhA6AMUJDFAGKAMUAUIFQCoBEUBGgERQgiaAiaAiwoCBoCBqSCJoCEnKoZaHM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9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1"/>
          <p:cNvSpPr>
            <a:spLocks noChangeArrowheads="1"/>
          </p:cNvSpPr>
          <p:nvPr/>
        </p:nvSpPr>
        <p:spPr bwMode="auto">
          <a:xfrm>
            <a:off x="838200" y="666750"/>
            <a:ext cx="784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mn-MN" sz="2000" b="1" dirty="0">
                <a:solidFill>
                  <a:srgbClr val="C00000"/>
                </a:solidFill>
                <a:cs typeface="Arial" charset="0"/>
              </a:rPr>
              <a:t>СТАТИСТИКИЙН ХЭРЭГЛЭГЧИЙН БУЛАН</a:t>
            </a:r>
            <a:endParaRPr lang="en-US" sz="2000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762000" y="1185863"/>
            <a:ext cx="79248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341313" algn="just"/>
            <a:r>
              <a:rPr lang="mn-MN" sz="2000" dirty="0">
                <a:solidFill>
                  <a:srgbClr val="0070C0"/>
                </a:solidFill>
              </a:rPr>
              <a:t>Статистикийн хэрэглэгч та бүхэн Статистикийн хэлтэс болон Үндэснийн статистикийн хорооны талаарх мэдээлэл, хэвлэмэл бүтээгдэхүүн, тоо мэдээллүүдийг дараах хаягнуудаар орж авч хэрэглэх бүрэн боломжтой юм. </a:t>
            </a:r>
            <a:endParaRPr lang="en-US" sz="2000" dirty="0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854325" y="2940050"/>
            <a:ext cx="5832475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341313" algn="just"/>
            <a:r>
              <a:rPr lang="mn-MN" sz="2000" dirty="0">
                <a:solidFill>
                  <a:srgbClr val="0070C0"/>
                </a:solidFill>
              </a:rPr>
              <a:t>Статистикийн хэрэглэгч та бүхэн манай хэвлэмэл бүтээгдэхүүн болон тоо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mn-MN" sz="2000" dirty="0">
                <a:solidFill>
                  <a:srgbClr val="0070C0"/>
                </a:solidFill>
              </a:rPr>
              <a:t>мэдээллүүдийг </a:t>
            </a:r>
            <a:r>
              <a:rPr lang="mn-MN" sz="2000" b="1" dirty="0">
                <a:solidFill>
                  <a:srgbClr val="FF0000"/>
                </a:solidFill>
              </a:rPr>
              <a:t>МОНСТАТ, </a:t>
            </a:r>
            <a:r>
              <a:rPr lang="en-US" sz="2000" b="1" dirty="0" err="1">
                <a:solidFill>
                  <a:srgbClr val="FF0000"/>
                </a:solidFill>
              </a:rPr>
              <a:t>ezStat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mn-MN" sz="2000" dirty="0">
                <a:solidFill>
                  <a:srgbClr val="0070C0"/>
                </a:solidFill>
              </a:rPr>
              <a:t>аппликейшнуудээр дамжуулан </a:t>
            </a:r>
            <a:r>
              <a:rPr lang="en-US" sz="2000" dirty="0">
                <a:solidFill>
                  <a:srgbClr val="0070C0"/>
                </a:solidFill>
              </a:rPr>
              <a:t>Apple-</a:t>
            </a:r>
            <a:r>
              <a:rPr lang="mn-MN" sz="2000" dirty="0">
                <a:solidFill>
                  <a:srgbClr val="0070C0"/>
                </a:solidFill>
              </a:rPr>
              <a:t>ын</a:t>
            </a:r>
            <a:r>
              <a:rPr lang="en-US" sz="2000" dirty="0">
                <a:solidFill>
                  <a:srgbClr val="0070C0"/>
                </a:solidFill>
              </a:rPr>
              <a:t> iPhone, </a:t>
            </a:r>
            <a:r>
              <a:rPr lang="en-US" sz="2000" dirty="0" err="1">
                <a:solidFill>
                  <a:srgbClr val="0070C0"/>
                </a:solidFill>
              </a:rPr>
              <a:t>iPad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mn-MN" sz="2000" dirty="0">
                <a:solidFill>
                  <a:srgbClr val="0070C0"/>
                </a:solidFill>
              </a:rPr>
              <a:t>төхөөрөмжтэй бол </a:t>
            </a:r>
            <a:r>
              <a:rPr lang="en-US" sz="2000" dirty="0">
                <a:solidFill>
                  <a:srgbClr val="FF0000"/>
                </a:solidFill>
              </a:rPr>
              <a:t>App store-</a:t>
            </a:r>
            <a:r>
              <a:rPr lang="mn-MN" sz="2000" dirty="0">
                <a:solidFill>
                  <a:srgbClr val="FF0000"/>
                </a:solidFill>
              </a:rPr>
              <a:t>с</a:t>
            </a:r>
            <a:r>
              <a:rPr lang="mn-MN" sz="2000" dirty="0">
                <a:solidFill>
                  <a:srgbClr val="0070C0"/>
                </a:solidFill>
              </a:rPr>
              <a:t>, андройд үйлдлийн системийн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mn-MN" sz="2000" dirty="0">
                <a:solidFill>
                  <a:srgbClr val="0070C0"/>
                </a:solidFill>
              </a:rPr>
              <a:t>төхөөрөмжтэй бол </a:t>
            </a:r>
            <a:r>
              <a:rPr lang="en-US" sz="2000" dirty="0">
                <a:solidFill>
                  <a:srgbClr val="FF0000"/>
                </a:solidFill>
              </a:rPr>
              <a:t>Google play-</a:t>
            </a:r>
            <a:r>
              <a:rPr lang="mn-MN" sz="2000" dirty="0">
                <a:solidFill>
                  <a:srgbClr val="FF0000"/>
                </a:solidFill>
              </a:rPr>
              <a:t>с</a:t>
            </a:r>
            <a:r>
              <a:rPr lang="mn-MN" sz="2000" dirty="0">
                <a:solidFill>
                  <a:srgbClr val="0070C0"/>
                </a:solidFill>
              </a:rPr>
              <a:t> татан авч, суулгаж ашиглах боломжтой.</a:t>
            </a:r>
          </a:p>
        </p:txBody>
      </p:sp>
      <p:pic>
        <p:nvPicPr>
          <p:cNvPr id="3074" name="Picture 2" descr="D:\albanii holbogdoltoi zurag\Monstat, ezStat\monstat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39" y="4648200"/>
            <a:ext cx="1546986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6172200"/>
            <a:ext cx="1450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2000" b="1" dirty="0" smtClean="0"/>
              <a:t>МОНСТАТ</a:t>
            </a:r>
            <a:endParaRPr lang="en-US" sz="2000" b="1" dirty="0"/>
          </a:p>
        </p:txBody>
      </p:sp>
      <p:pic>
        <p:nvPicPr>
          <p:cNvPr id="3075" name="Picture 3" descr="D:\albanii holbogdoltoi zurag\Monstat, ezStat\unna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70" y="2590800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66800" y="4038600"/>
            <a:ext cx="1318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ezStat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1253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ataa\Desktop\Untitled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599"/>
            <a:ext cx="7772400" cy="620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 txBox="1">
            <a:spLocks/>
          </p:cNvSpPr>
          <p:nvPr/>
        </p:nvSpPr>
        <p:spPr bwMode="auto">
          <a:xfrm>
            <a:off x="2895600" y="5638800"/>
            <a:ext cx="3886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buFont typeface="Arial" charset="0"/>
              <a:buNone/>
            </a:pPr>
            <a:r>
              <a:rPr kumimoji="1" lang="en-US" altLang="ko-KR" sz="6300" b="1" dirty="0" smtClean="0">
                <a:solidFill>
                  <a:srgbClr val="0000FF"/>
                </a:solidFill>
                <a:latin typeface="MAK Probel" pitchFamily="2" charset="0"/>
                <a:cs typeface="Times New Roman" pitchFamily="18" charset="0"/>
              </a:rPr>
              <a:t>www.1212.mn</a:t>
            </a:r>
            <a:endParaRPr lang="en-US" altLang="ko-KR" sz="6300" b="1" dirty="0">
              <a:solidFill>
                <a:srgbClr val="0000FF"/>
              </a:solidFill>
              <a:latin typeface="MAK Probel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68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ubtitle 2"/>
          <p:cNvSpPr txBox="1">
            <a:spLocks/>
          </p:cNvSpPr>
          <p:nvPr/>
        </p:nvSpPr>
        <p:spPr bwMode="auto">
          <a:xfrm>
            <a:off x="815975" y="533400"/>
            <a:ext cx="79089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kumimoji="1" lang="en-US" altLang="ko-KR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www.1212.mn</a:t>
            </a:r>
            <a:r>
              <a:rPr kumimoji="1" lang="en-US" altLang="ko-KR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mn-MN" altLang="ko-KR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САЙТААС МЭДЭЭЛЭЛ АВАХ</a:t>
            </a:r>
            <a:endParaRPr lang="en-US" altLang="ko-KR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" r="5672" b="4323"/>
          <a:stretch>
            <a:fillRect/>
          </a:stretch>
        </p:blipFill>
        <p:spPr bwMode="auto">
          <a:xfrm>
            <a:off x="914400" y="1981200"/>
            <a:ext cx="7772400" cy="403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2" descr="E:\webd zurag\1212_bann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543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nso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6" t="16194" r="24290" b="17409"/>
          <a:stretch>
            <a:fillRect/>
          </a:stretch>
        </p:blipFill>
        <p:spPr bwMode="auto">
          <a:xfrm>
            <a:off x="3886200" y="152400"/>
            <a:ext cx="3810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48000" y="5486400"/>
            <a:ext cx="259080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599"/>
            <a:ext cx="7772400" cy="600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295400" y="5257800"/>
            <a:ext cx="190500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Bataa\Desktop\Untitled-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69" y="3429000"/>
            <a:ext cx="7735106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52600" y="4191000"/>
            <a:ext cx="9906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 descr="C:\Users\Bataa\Desktop\Untitled-1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57400"/>
            <a:ext cx="797493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048000" y="4191000"/>
            <a:ext cx="9906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191000" y="4191000"/>
            <a:ext cx="9906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C:\Users\Bataa\Desktop\Untitled-1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50" y="2057400"/>
            <a:ext cx="7845009" cy="292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Bataa\Desktop\Untitled-1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" y="2137828"/>
            <a:ext cx="7877175" cy="349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781800" y="4343400"/>
            <a:ext cx="19812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6" name="Picture 6" descr="C:\Users\Bataa\Desktop\Untitled-9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31" y="3264624"/>
            <a:ext cx="7904969" cy="202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33800" y="4277196"/>
            <a:ext cx="838200" cy="9806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572000" y="4267200"/>
            <a:ext cx="838200" cy="9806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410200" y="4267200"/>
            <a:ext cx="838200" cy="9806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248400" y="4267200"/>
            <a:ext cx="838200" cy="9806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086600" y="4267200"/>
            <a:ext cx="838200" cy="9806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924800" y="4267200"/>
            <a:ext cx="838200" cy="9806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Bataa\Desktop\Untitled-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1618687"/>
            <a:ext cx="5006975" cy="501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ataa\Desktop\Untitled-3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1599637"/>
            <a:ext cx="4025900" cy="508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ataa\Desktop\Untitled-4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524000"/>
            <a:ext cx="4635500" cy="629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Bataa\Desktop\Untitled-5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66" y="1595436"/>
            <a:ext cx="7978775" cy="509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Bataa\Desktop\Untitled-6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45772"/>
            <a:ext cx="5791200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94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8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4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" grpId="1" animBg="1"/>
      <p:bldP spid="12" grpId="0" animBg="1"/>
      <p:bldP spid="12" grpId="1" animBg="1"/>
      <p:bldP spid="13" grpId="0" animBg="1"/>
      <p:bldP spid="13" grpId="1" animBg="1"/>
      <p:bldP spid="5" grpId="0" animBg="1"/>
      <p:bldP spid="6" grpId="0" animBg="1"/>
      <p:bldP spid="6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Bataa\Desktop\ns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69056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9"/>
          <p:cNvSpPr>
            <a:spLocks noChangeArrowheads="1"/>
          </p:cNvSpPr>
          <p:nvPr/>
        </p:nvSpPr>
        <p:spPr bwMode="auto">
          <a:xfrm>
            <a:off x="838200" y="609600"/>
            <a:ext cx="7848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mn-MN" sz="2400">
                <a:solidFill>
                  <a:srgbClr val="0070C0"/>
                </a:solidFill>
              </a:rPr>
              <a:t>Үндэсний статистикийн хорооны өдөр тутмын мэдээллийн сайт /</a:t>
            </a:r>
            <a:r>
              <a:rPr lang="en-US" sz="2400">
                <a:solidFill>
                  <a:srgbClr val="FF0000"/>
                </a:solidFill>
              </a:rPr>
              <a:t>www.nso.mn</a:t>
            </a:r>
            <a:r>
              <a:rPr lang="en-US" sz="2400">
                <a:solidFill>
                  <a:srgbClr val="0070C0"/>
                </a:solidFill>
              </a:rPr>
              <a:t>/</a:t>
            </a:r>
            <a:r>
              <a:rPr lang="mn-MN" sz="2400">
                <a:solidFill>
                  <a:srgbClr val="0070C0"/>
                </a:solidFill>
              </a:rPr>
              <a:t>.</a:t>
            </a:r>
            <a:endParaRPr lang="en-US" sz="2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78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9"/>
          <p:cNvSpPr>
            <a:spLocks noChangeArrowheads="1"/>
          </p:cNvSpPr>
          <p:nvPr/>
        </p:nvSpPr>
        <p:spPr bwMode="auto">
          <a:xfrm>
            <a:off x="4572000" y="685800"/>
            <a:ext cx="411480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341313" algn="just"/>
            <a:r>
              <a:rPr lang="mn-MN" dirty="0">
                <a:solidFill>
                  <a:srgbClr val="0070C0"/>
                </a:solidFill>
              </a:rPr>
              <a:t>Орчин үе өргөн хэрэглээний онлайн хуудсанд мэдээллийг байршуулж хэрэглэгчдэд хурдан шуурхай хүргэх зорилгоор хэлтэстээ фэйсбүүк хуудсийг </a:t>
            </a:r>
            <a:r>
              <a:rPr lang="mn-MN" sz="1900" dirty="0">
                <a:solidFill>
                  <a:srgbClr val="FF0000"/>
                </a:solidFill>
              </a:rPr>
              <a:t>/https://www.facebook.com/statistic</a:t>
            </a:r>
            <a:r>
              <a:rPr lang="mn-MN" sz="1900" dirty="0">
                <a:solidFill>
                  <a:srgbClr val="0070C0"/>
                </a:solidFill>
              </a:rPr>
              <a:t>/</a:t>
            </a:r>
            <a:r>
              <a:rPr lang="mn-MN" dirty="0">
                <a:solidFill>
                  <a:srgbClr val="0070C0"/>
                </a:solidFill>
              </a:rPr>
              <a:t> нээж ажиллуулж байна.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6389" name="Rectangle 9"/>
          <p:cNvSpPr>
            <a:spLocks noChangeArrowheads="1"/>
          </p:cNvSpPr>
          <p:nvPr/>
        </p:nvSpPr>
        <p:spPr bwMode="auto">
          <a:xfrm>
            <a:off x="838200" y="3886200"/>
            <a:ext cx="411480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341313" algn="just"/>
            <a:r>
              <a:rPr lang="mn-MN" dirty="0">
                <a:solidFill>
                  <a:srgbClr val="0070C0"/>
                </a:solidFill>
              </a:rPr>
              <a:t>Хэлтсийн ВЭБ сайтыг </a:t>
            </a:r>
            <a:r>
              <a:rPr lang="mn-MN" sz="2500" dirty="0">
                <a:solidFill>
                  <a:srgbClr val="0070C0"/>
                </a:solidFill>
              </a:rPr>
              <a:t>/</a:t>
            </a:r>
            <a:r>
              <a:rPr lang="en-US" sz="2500" dirty="0">
                <a:solidFill>
                  <a:srgbClr val="FF0000"/>
                </a:solidFill>
              </a:rPr>
              <a:t>https://sukhbaatar.nso.mn</a:t>
            </a:r>
            <a:r>
              <a:rPr lang="en-US" sz="2500" dirty="0">
                <a:solidFill>
                  <a:srgbClr val="0070C0"/>
                </a:solidFill>
              </a:rPr>
              <a:t>/ </a:t>
            </a:r>
            <a:r>
              <a:rPr lang="mn-MN" dirty="0">
                <a:solidFill>
                  <a:srgbClr val="0070C0"/>
                </a:solidFill>
              </a:rPr>
              <a:t>шинэчлэн, хэлтсийн танилцуулга, сар бүрийн статистикийн бюллетень, танилцуулга, шинээр хийсэн ажлуудыг оруулж, ХАА-н тооллого, судалгаа, шинжилгээ, сургалт, сурталчилгаа зэрэг шинэ мэдээллүүдийг оруулан та бүхэндээ хүргэдэг.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2" descr="C:\Users\Bataa\Desktop\fa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36576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Bataa\Desktop\w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49" y="2877502"/>
            <a:ext cx="3733801" cy="344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21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Bataa\Desktop\Untit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1143000"/>
            <a:ext cx="782408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Bataa\Desktop\Untitled-3.jp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3505200"/>
            <a:ext cx="5105066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81008" y="3200400"/>
            <a:ext cx="1114592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7808" y="3200400"/>
            <a:ext cx="1114592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C:\Users\Bataa\Desktop\Untitled-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491" y="3699668"/>
            <a:ext cx="3346450" cy="184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114800" y="3200400"/>
            <a:ext cx="1447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67208" y="3200400"/>
            <a:ext cx="885992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705600" y="3200400"/>
            <a:ext cx="762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20000" y="3200400"/>
            <a:ext cx="885992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038808" y="3657600"/>
            <a:ext cx="1495592" cy="1865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 descr="C:\Users\Bataa\Desktop\Untitled-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3657600"/>
            <a:ext cx="6007100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Bataa\Desktop\Untitled-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495675"/>
            <a:ext cx="2895600" cy="18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086600" y="4080668"/>
            <a:ext cx="1495592" cy="1865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7" name="Picture 9" descr="C:\Users\Bataa\Desktop\Untitled-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093" y="4052093"/>
            <a:ext cx="461124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 Arrow 1"/>
          <p:cNvSpPr/>
          <p:nvPr/>
        </p:nvSpPr>
        <p:spPr>
          <a:xfrm>
            <a:off x="6591300" y="4080668"/>
            <a:ext cx="495300" cy="13898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57400" y="4800600"/>
            <a:ext cx="2943392" cy="2627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133808" y="4800600"/>
            <a:ext cx="657392" cy="2627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943600" y="4800600"/>
            <a:ext cx="657392" cy="2627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838200" y="457200"/>
            <a:ext cx="78907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solidFill>
                  <a:srgbClr val="FF0000"/>
                </a:solidFill>
              </a:rPr>
              <a:t>https</a:t>
            </a:r>
            <a:r>
              <a:rPr lang="en-US" sz="4000" dirty="0">
                <a:solidFill>
                  <a:srgbClr val="FF0000"/>
                </a:solidFill>
              </a:rPr>
              <a:t>://</a:t>
            </a:r>
            <a:r>
              <a:rPr lang="en-US" sz="4000" dirty="0" smtClean="0">
                <a:solidFill>
                  <a:srgbClr val="FF0000"/>
                </a:solidFill>
              </a:rPr>
              <a:t>sukhbaatar.nso.mn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02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4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6" grpId="0" animBg="1"/>
      <p:bldP spid="16" grpId="1" animBg="1"/>
      <p:bldP spid="2" grpId="0" animBg="1"/>
      <p:bldP spid="2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rgbClr val="F79646">
                  <a:lumMod val="50000"/>
                </a:srgbClr>
              </a:buClr>
              <a:buSzPct val="80000"/>
              <a:defRPr/>
            </a:pPr>
            <a:r>
              <a:rPr lang="mn-MN" sz="2000" b="1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ХҮН АМ, НИЙГМИЙН ҮЗҮҮЛЭЛТ - Хөдөлмөр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295400" y="4114800"/>
            <a:ext cx="6858000" cy="0"/>
          </a:xfrm>
          <a:prstGeom prst="line">
            <a:avLst/>
          </a:prstGeom>
          <a:ln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953000" y="990600"/>
            <a:ext cx="0" cy="3048000"/>
          </a:xfrm>
          <a:prstGeom prst="line">
            <a:avLst/>
          </a:prstGeom>
          <a:ln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5" name="Rectangle 9"/>
          <p:cNvSpPr>
            <a:spLocks noChangeArrowheads="1"/>
          </p:cNvSpPr>
          <p:nvPr/>
        </p:nvSpPr>
        <p:spPr bwMode="auto">
          <a:xfrm>
            <a:off x="723900" y="990600"/>
            <a:ext cx="4076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mn-MN" altLang="en-US" sz="1200" b="1" dirty="0">
                <a:solidFill>
                  <a:prstClr val="black"/>
                </a:solidFill>
                <a:latin typeface="Arial" charset="0"/>
                <a:cs typeface="Tahoma" pitchFamily="34" charset="0"/>
              </a:rPr>
              <a:t>Хөдөлмөрийн хэлтэст шинээр бүртгүүлсэн болон ажилд зуучлагдан орсон иргэд</a:t>
            </a:r>
            <a:r>
              <a:rPr lang="en-US" altLang="en-US" sz="1200" b="1" dirty="0">
                <a:solidFill>
                  <a:prstClr val="black"/>
                </a:solidFill>
                <a:latin typeface="Arial" charset="0"/>
                <a:cs typeface="Tahoma" pitchFamily="34" charset="0"/>
              </a:rPr>
              <a:t>,</a:t>
            </a:r>
            <a:r>
              <a:rPr lang="mn-MN" altLang="en-US" sz="1200" b="1" dirty="0">
                <a:solidFill>
                  <a:prstClr val="black"/>
                </a:solidFill>
                <a:latin typeface="Arial" charset="0"/>
                <a:cs typeface="Tahoma" pitchFamily="34" charset="0"/>
              </a:rPr>
              <a:t> жил бүрийн</a:t>
            </a:r>
            <a:r>
              <a:rPr lang="en-US" altLang="en-US" sz="1200" b="1" dirty="0">
                <a:solidFill>
                  <a:prstClr val="black"/>
                </a:solidFill>
                <a:latin typeface="Arial" charset="0"/>
                <a:cs typeface="Tahoma" pitchFamily="34" charset="0"/>
              </a:rPr>
              <a:t> </a:t>
            </a:r>
            <a:r>
              <a:rPr lang="mn-MN" altLang="en-US" sz="1200" b="1" dirty="0">
                <a:solidFill>
                  <a:prstClr val="black"/>
                </a:solidFill>
                <a:latin typeface="Arial" charset="0"/>
                <a:cs typeface="Tahoma" pitchFamily="34" charset="0"/>
              </a:rPr>
              <a:t>             </a:t>
            </a:r>
            <a:r>
              <a:rPr lang="mn-MN" altLang="en-US" sz="1200" b="1" dirty="0" smtClean="0">
                <a:solidFill>
                  <a:prstClr val="black"/>
                </a:solidFill>
                <a:latin typeface="Arial" charset="0"/>
                <a:cs typeface="Tahoma" pitchFamily="34" charset="0"/>
              </a:rPr>
              <a:t>эхний </a:t>
            </a:r>
            <a:r>
              <a:rPr lang="en-US" altLang="en-US" sz="1200" b="1" dirty="0" smtClean="0">
                <a:solidFill>
                  <a:prstClr val="black"/>
                </a:solidFill>
                <a:latin typeface="Arial" charset="0"/>
                <a:cs typeface="Tahoma" pitchFamily="34" charset="0"/>
              </a:rPr>
              <a:t>6 </a:t>
            </a:r>
            <a:r>
              <a:rPr lang="mn-MN" altLang="en-US" sz="1200" b="1" dirty="0" smtClean="0">
                <a:solidFill>
                  <a:prstClr val="black"/>
                </a:solidFill>
                <a:latin typeface="Arial" charset="0"/>
                <a:cs typeface="Tahoma" pitchFamily="34" charset="0"/>
              </a:rPr>
              <a:t>сарын байдлаар</a:t>
            </a:r>
            <a:endParaRPr lang="en-US" altLang="en-US" sz="1200" b="1" dirty="0">
              <a:solidFill>
                <a:prstClr val="black"/>
              </a:solidFill>
              <a:latin typeface="Arial" charset="0"/>
              <a:cs typeface="Tahoma" pitchFamily="34" charset="0"/>
            </a:endParaRPr>
          </a:p>
        </p:txBody>
      </p:sp>
      <p:sp>
        <p:nvSpPr>
          <p:cNvPr id="5126" name="Rectangle 10"/>
          <p:cNvSpPr>
            <a:spLocks noChangeArrowheads="1"/>
          </p:cNvSpPr>
          <p:nvPr/>
        </p:nvSpPr>
        <p:spPr bwMode="auto">
          <a:xfrm>
            <a:off x="4933950" y="990600"/>
            <a:ext cx="4191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mn-MN" altLang="en-US" sz="1200" b="1" dirty="0">
                <a:solidFill>
                  <a:prstClr val="black"/>
                </a:solidFill>
                <a:latin typeface="Arial" charset="0"/>
                <a:cs typeface="Tahoma" pitchFamily="34" charset="0"/>
              </a:rPr>
              <a:t>Бүртгэлтэй ажилгүй иргэд</a:t>
            </a:r>
            <a:r>
              <a:rPr lang="en-US" altLang="en-US" sz="1200" b="1" dirty="0">
                <a:solidFill>
                  <a:prstClr val="black"/>
                </a:solidFill>
                <a:latin typeface="Arial" charset="0"/>
                <a:cs typeface="Tahoma" pitchFamily="34" charset="0"/>
              </a:rPr>
              <a:t>,</a:t>
            </a:r>
            <a:r>
              <a:rPr lang="mn-MN" altLang="en-US" sz="1200" b="1" dirty="0">
                <a:solidFill>
                  <a:prstClr val="black"/>
                </a:solidFill>
                <a:latin typeface="Arial" charset="0"/>
                <a:cs typeface="Tahoma" pitchFamily="34" charset="0"/>
              </a:rPr>
              <a:t> боловсролын </a:t>
            </a:r>
            <a:r>
              <a:rPr lang="mn-MN" altLang="en-US" sz="1200" b="1" dirty="0" smtClean="0">
                <a:solidFill>
                  <a:prstClr val="black"/>
                </a:solidFill>
                <a:latin typeface="Arial" charset="0"/>
                <a:cs typeface="Tahoma" pitchFamily="34" charset="0"/>
              </a:rPr>
              <a:t>түвшингээр</a:t>
            </a:r>
            <a:r>
              <a:rPr lang="en-US" altLang="en-US" sz="1200" b="1" dirty="0">
                <a:solidFill>
                  <a:prstClr val="black"/>
                </a:solidFill>
                <a:latin typeface="Arial" charset="0"/>
                <a:cs typeface="Tahoma" pitchFamily="34" charset="0"/>
              </a:rPr>
              <a:t>,</a:t>
            </a:r>
            <a:r>
              <a:rPr lang="mn-MN" altLang="en-US" sz="1200" b="1" dirty="0">
                <a:solidFill>
                  <a:prstClr val="black"/>
                </a:solidFill>
                <a:latin typeface="Arial" charset="0"/>
                <a:cs typeface="Tahoma" pitchFamily="34" charset="0"/>
              </a:rPr>
              <a:t> </a:t>
            </a:r>
            <a:r>
              <a:rPr lang="mn-MN" altLang="en-US" sz="1200" b="1" dirty="0" smtClean="0">
                <a:solidFill>
                  <a:prstClr val="black"/>
                </a:solidFill>
                <a:latin typeface="Arial" charset="0"/>
                <a:cs typeface="Tahoma" pitchFamily="34" charset="0"/>
              </a:rPr>
              <a:t>201</a:t>
            </a:r>
            <a:r>
              <a:rPr lang="en-US" altLang="en-US" sz="1200" b="1" dirty="0" smtClean="0">
                <a:solidFill>
                  <a:prstClr val="black"/>
                </a:solidFill>
                <a:latin typeface="Arial" charset="0"/>
                <a:cs typeface="Tahoma" pitchFamily="34" charset="0"/>
              </a:rPr>
              <a:t>7</a:t>
            </a:r>
            <a:r>
              <a:rPr lang="mn-MN" altLang="en-US" sz="1200" b="1" dirty="0" smtClean="0">
                <a:solidFill>
                  <a:prstClr val="black"/>
                </a:solidFill>
                <a:latin typeface="Arial" charset="0"/>
                <a:cs typeface="Tahoma" pitchFamily="34" charset="0"/>
              </a:rPr>
              <a:t> оны</a:t>
            </a:r>
            <a:r>
              <a:rPr lang="en-US" altLang="en-US" sz="1200" b="1" dirty="0" smtClean="0">
                <a:solidFill>
                  <a:prstClr val="black"/>
                </a:solidFill>
                <a:latin typeface="Arial" charset="0"/>
                <a:cs typeface="Tahoma" pitchFamily="34" charset="0"/>
              </a:rPr>
              <a:t> 6</a:t>
            </a:r>
            <a:r>
              <a:rPr lang="mn-MN" altLang="en-US" sz="1200" b="1" dirty="0" smtClean="0">
                <a:solidFill>
                  <a:prstClr val="black"/>
                </a:solidFill>
                <a:latin typeface="Arial" charset="0"/>
                <a:cs typeface="Tahoma" pitchFamily="34" charset="0"/>
              </a:rPr>
              <a:t> дугаар сарын </a:t>
            </a:r>
            <a:r>
              <a:rPr lang="mn-MN" altLang="en-US" sz="1200" b="1" dirty="0">
                <a:solidFill>
                  <a:prstClr val="black"/>
                </a:solidFill>
                <a:latin typeface="Arial" charset="0"/>
                <a:cs typeface="Tahoma" pitchFamily="34" charset="0"/>
              </a:rPr>
              <a:t>эцэст</a:t>
            </a:r>
            <a:endParaRPr lang="en-US" altLang="en-US" sz="1200" b="1" dirty="0">
              <a:solidFill>
                <a:prstClr val="black"/>
              </a:solidFill>
              <a:latin typeface="Arial" charset="0"/>
              <a:cs typeface="Tahoma" pitchFamily="34" charset="0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1584248"/>
              </p:ext>
            </p:extLst>
          </p:nvPr>
        </p:nvGraphicFramePr>
        <p:xfrm>
          <a:off x="759280" y="1626159"/>
          <a:ext cx="4103659" cy="2243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8023012"/>
              </p:ext>
            </p:extLst>
          </p:nvPr>
        </p:nvGraphicFramePr>
        <p:xfrm>
          <a:off x="5029200" y="1458741"/>
          <a:ext cx="3981450" cy="2427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4411957"/>
              </p:ext>
            </p:extLst>
          </p:nvPr>
        </p:nvGraphicFramePr>
        <p:xfrm>
          <a:off x="774938" y="4319431"/>
          <a:ext cx="8003720" cy="2429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86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56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8077200" cy="40011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ХҮН АМ, НИЙГМИЙН ҮЗҮҮЛЭЛТ – Нийгмийн даатгал, халамж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90600" y="3993413"/>
            <a:ext cx="7543800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990600" y="1162110"/>
            <a:ext cx="1" cy="531489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0"/>
            <a:ext cx="45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7896684"/>
              </p:ext>
            </p:extLst>
          </p:nvPr>
        </p:nvGraphicFramePr>
        <p:xfrm>
          <a:off x="1132114" y="933511"/>
          <a:ext cx="7402285" cy="3012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6360505"/>
              </p:ext>
            </p:extLst>
          </p:nvPr>
        </p:nvGraphicFramePr>
        <p:xfrm>
          <a:off x="990599" y="4029891"/>
          <a:ext cx="7543799" cy="2563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81027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896" y="3995482"/>
            <a:ext cx="607278" cy="548640"/>
          </a:xfrm>
          <a:prstGeom prst="rect">
            <a:avLst/>
          </a:prstGeom>
        </p:spPr>
      </p:pic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49218"/>
            <a:ext cx="7959072" cy="40005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ХҮН АМ, НИЙГМИЙН ҮЗҮҮЛЭЛТ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– </a:t>
            </a:r>
            <a:r>
              <a:rPr lang="mn-MN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Соёл, урлаг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, </a:t>
            </a:r>
            <a:r>
              <a:rPr lang="mn-MN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боловсрол </a:t>
            </a:r>
            <a:endParaRPr lang="mn-MN" sz="2000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914400" y="4267200"/>
            <a:ext cx="7620000" cy="11113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688535" y="1050167"/>
            <a:ext cx="9773" cy="3217033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924800" y="6164263"/>
            <a:ext cx="6858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762000" y="1066800"/>
            <a:ext cx="36725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mn-MN" altLang="en-US" sz="1200" b="1" dirty="0" smtClean="0">
                <a:latin typeface="Arial" charset="0"/>
                <a:cs typeface="Tahoma" pitchFamily="34" charset="0"/>
              </a:rPr>
              <a:t>Урлагын байгууллагын үндсэн үзүүлэлтүүд</a:t>
            </a:r>
            <a:endParaRPr lang="en-US" altLang="en-US" sz="1200" b="1" dirty="0">
              <a:latin typeface="Arial" charset="0"/>
              <a:cs typeface="Tahoma" pitchFamily="34" charset="0"/>
            </a:endParaRP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5035196" y="1094692"/>
            <a:ext cx="36369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mn-MN" altLang="en-US" sz="1200" b="1" dirty="0" smtClean="0">
                <a:latin typeface="Arial" charset="0"/>
                <a:cs typeface="Tahoma" pitchFamily="34" charset="0"/>
              </a:rPr>
              <a:t>Музейн үндсэн үзүүлэлтүүд</a:t>
            </a:r>
            <a:endParaRPr lang="en-US" altLang="en-US" sz="1200" b="1" dirty="0">
              <a:latin typeface="Arial" charset="0"/>
              <a:cs typeface="Tahoma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524000" y="4390325"/>
            <a:ext cx="67520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endParaRPr lang="en-US" altLang="en-US" sz="1200" b="1" dirty="0" smtClean="0">
              <a:latin typeface="Arial" charset="0"/>
              <a:cs typeface="Tahoma" pitchFamily="34" charset="0"/>
            </a:endParaRPr>
          </a:p>
          <a:p>
            <a:pPr algn="ctr"/>
            <a:r>
              <a:rPr lang="mn-MN" altLang="en-US" sz="1200" b="1" dirty="0" smtClean="0">
                <a:latin typeface="Arial" charset="0"/>
                <a:cs typeface="Tahoma" pitchFamily="34" charset="0"/>
              </a:rPr>
              <a:t>Номын сангийн үндсэн үзүүлэлтүүд</a:t>
            </a:r>
            <a:endParaRPr lang="en-US" altLang="en-US" sz="1200" b="1" dirty="0">
              <a:latin typeface="Arial" charset="0"/>
              <a:cs typeface="Tahoma" pitchFamily="34" charset="0"/>
            </a:endParaRPr>
          </a:p>
        </p:txBody>
      </p:sp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4640482"/>
              </p:ext>
            </p:extLst>
          </p:nvPr>
        </p:nvGraphicFramePr>
        <p:xfrm>
          <a:off x="680852" y="1571205"/>
          <a:ext cx="3891148" cy="2519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4435584" y="3244334"/>
            <a:ext cx="272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4435584" y="3244334"/>
            <a:ext cx="272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en-US" dirty="0"/>
              <a:t> </a:t>
            </a:r>
          </a:p>
        </p:txBody>
      </p:sp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3213480"/>
              </p:ext>
            </p:extLst>
          </p:nvPr>
        </p:nvGraphicFramePr>
        <p:xfrm>
          <a:off x="914400" y="4552633"/>
          <a:ext cx="7619999" cy="2249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9606432"/>
              </p:ext>
            </p:extLst>
          </p:nvPr>
        </p:nvGraphicFramePr>
        <p:xfrm>
          <a:off x="4900026" y="1571205"/>
          <a:ext cx="3744846" cy="2519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8261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685800" y="4295803"/>
            <a:ext cx="8089423" cy="4822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49218"/>
            <a:ext cx="7959072" cy="40005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ХҮН АМ, НИЙГМИЙН ҮЗҮҮЛЭЛТ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– </a:t>
            </a:r>
            <a:r>
              <a:rPr lang="mn-MN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Соёл, урлаг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, </a:t>
            </a:r>
            <a:r>
              <a:rPr lang="mn-MN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боловсрол </a:t>
            </a:r>
            <a:endParaRPr lang="mn-MN" sz="2000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4692849" y="1061280"/>
            <a:ext cx="5459" cy="579672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924800" y="6164263"/>
            <a:ext cx="6858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762000" y="1066800"/>
            <a:ext cx="36725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mn-MN" altLang="en-US" sz="1200" b="1" dirty="0" smtClean="0">
                <a:latin typeface="Arial" charset="0"/>
                <a:cs typeface="Tahoma" pitchFamily="34" charset="0"/>
              </a:rPr>
              <a:t>Ерөнхий боловсролын сургуулийг төгсөгчид</a:t>
            </a:r>
            <a:endParaRPr lang="en-US" altLang="en-US" sz="1200" b="1" dirty="0">
              <a:latin typeface="Arial" charset="0"/>
              <a:cs typeface="Tahoma" pitchFamily="34" charset="0"/>
            </a:endParaRP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5035196" y="1094692"/>
            <a:ext cx="36369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mn-MN" altLang="en-US" sz="1200" b="1" dirty="0" smtClean="0">
                <a:latin typeface="Arial" charset="0"/>
                <a:cs typeface="Tahoma" pitchFamily="34" charset="0"/>
              </a:rPr>
              <a:t>Техникийн болон мэргэжлийн боловсролыг эзэмшин төгсөгчид </a:t>
            </a:r>
            <a:endParaRPr lang="en-US" altLang="en-US" sz="1200" b="1" dirty="0">
              <a:latin typeface="Arial" charset="0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35584" y="3244334"/>
            <a:ext cx="272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4435584" y="3244334"/>
            <a:ext cx="272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en-US" dirty="0"/>
              <a:t> </a:t>
            </a:r>
          </a:p>
        </p:txBody>
      </p:sp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1116617"/>
              </p:ext>
            </p:extLst>
          </p:nvPr>
        </p:nvGraphicFramePr>
        <p:xfrm>
          <a:off x="4876800" y="1556357"/>
          <a:ext cx="4137669" cy="2345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556902"/>
              </p:ext>
            </p:extLst>
          </p:nvPr>
        </p:nvGraphicFramePr>
        <p:xfrm>
          <a:off x="5035197" y="4902892"/>
          <a:ext cx="3499204" cy="1799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Chart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4645611"/>
              </p:ext>
            </p:extLst>
          </p:nvPr>
        </p:nvGraphicFramePr>
        <p:xfrm>
          <a:off x="762000" y="1620134"/>
          <a:ext cx="3810000" cy="2418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Chart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6602120"/>
              </p:ext>
            </p:extLst>
          </p:nvPr>
        </p:nvGraphicFramePr>
        <p:xfrm>
          <a:off x="914400" y="4898294"/>
          <a:ext cx="3520152" cy="1804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2000" y="4390326"/>
            <a:ext cx="3946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Техникийн болон мэргэжлийн сургуулийг </a:t>
            </a:r>
          </a:p>
          <a:p>
            <a:pPr algn="ctr"/>
            <a:r>
              <a:rPr lang="mn-M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төгссөн мэргэжлээр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36374" y="4358062"/>
            <a:ext cx="3946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Техникийн болон мэргэжлийн сургуулийг </a:t>
            </a:r>
          </a:p>
          <a:p>
            <a:pPr algn="ctr"/>
            <a:r>
              <a:rPr lang="mn-MN" sz="1200" b="1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mn-M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өгссөөд ажлын байртай болсон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5323407" y="8451152"/>
            <a:ext cx="7620000" cy="11113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50" descr="Description: \\KHAD\Users\Public\2014 on_taniltsuulga\MCCT_Medeelel_Alban_toot_2013.12.13\Information logo\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468" y="4033274"/>
            <a:ext cx="512762" cy="56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25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83302" y="1066800"/>
            <a:ext cx="3651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mn-MN" altLang="en-US" sz="1200" b="1" dirty="0" smtClean="0">
                <a:solidFill>
                  <a:prstClr val="black"/>
                </a:solidFill>
                <a:latin typeface="Arial" charset="0"/>
                <a:cs typeface="Tahoma" pitchFamily="34" charset="0"/>
              </a:rPr>
              <a:t>Газар өмчлөх өргөдөл гаргасан иргэдийн тоо, өссөн дүнгээр</a:t>
            </a:r>
            <a:endParaRPr lang="en-US" altLang="en-US" sz="1200" b="1" dirty="0">
              <a:solidFill>
                <a:prstClr val="black"/>
              </a:solidFill>
              <a:latin typeface="Arial" charset="0"/>
              <a:cs typeface="Tahoma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081587" y="1066800"/>
            <a:ext cx="3673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mn-MN" altLang="en-US" sz="1200" b="1" dirty="0" smtClean="0">
                <a:solidFill>
                  <a:prstClr val="black"/>
                </a:solidFill>
                <a:latin typeface="Arial" charset="0"/>
                <a:cs typeface="Tahoma" pitchFamily="34" charset="0"/>
              </a:rPr>
              <a:t>Засаг даргын шийдвэр гарсан иргэдийн тоо</a:t>
            </a:r>
            <a:r>
              <a:rPr lang="en-US" altLang="en-US" sz="1200" b="1" dirty="0" smtClean="0">
                <a:solidFill>
                  <a:prstClr val="black"/>
                </a:solidFill>
                <a:latin typeface="Arial" charset="0"/>
                <a:cs typeface="Tahoma" pitchFamily="34" charset="0"/>
              </a:rPr>
              <a:t>,</a:t>
            </a:r>
            <a:r>
              <a:rPr lang="mn-MN" altLang="en-US" sz="1200" b="1" dirty="0" smtClean="0">
                <a:solidFill>
                  <a:prstClr val="black"/>
                </a:solidFill>
                <a:latin typeface="Arial" charset="0"/>
                <a:cs typeface="Tahoma" pitchFamily="34" charset="0"/>
              </a:rPr>
              <a:t> өссөн дүнгээр</a:t>
            </a:r>
            <a:endParaRPr lang="en-US" altLang="en-US" sz="1200" b="1" dirty="0">
              <a:solidFill>
                <a:prstClr val="black"/>
              </a:solidFill>
              <a:latin typeface="Arial" charset="0"/>
              <a:cs typeface="Tahoma" pitchFamily="34" charset="0"/>
            </a:endParaRPr>
          </a:p>
        </p:txBody>
      </p:sp>
      <p:cxnSp>
        <p:nvCxnSpPr>
          <p:cNvPr id="9" name="Straight Connector 8"/>
          <p:cNvCxnSpPr>
            <a:stCxn id="4" idx="2"/>
          </p:cNvCxnSpPr>
          <p:nvPr/>
        </p:nvCxnSpPr>
        <p:spPr>
          <a:xfrm>
            <a:off x="4753639" y="1410652"/>
            <a:ext cx="8861" cy="5294948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Description: \\KHAD\Users\Public\2014 on_taniltsuulga\MCCT_Medeelel_Alban_toot_2013.12.13\Information logo\1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914" y="936307"/>
            <a:ext cx="425450" cy="47434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678024" y="457200"/>
            <a:ext cx="7932576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rgbClr val="F79646">
                  <a:lumMod val="50000"/>
                </a:srgbClr>
              </a:buClr>
              <a:buSzPct val="80000"/>
              <a:defRPr/>
            </a:pPr>
            <a:r>
              <a:rPr lang="mn-MN" sz="2000" b="1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ХҮН АМ, НИЙГМИЙН ҮЗҮҮЛЭЛТ – </a:t>
            </a:r>
            <a:r>
              <a:rPr lang="mn-MN" sz="2000" b="1" dirty="0" smtClean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Газар өмчлөл</a:t>
            </a:r>
            <a:endParaRPr lang="mn-MN" sz="2000" b="1" dirty="0">
              <a:solidFill>
                <a:prstClr val="white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4044548"/>
              </p:ext>
            </p:extLst>
          </p:nvPr>
        </p:nvGraphicFramePr>
        <p:xfrm>
          <a:off x="775995" y="1528464"/>
          <a:ext cx="3773780" cy="5177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8057975"/>
              </p:ext>
            </p:extLst>
          </p:nvPr>
        </p:nvGraphicFramePr>
        <p:xfrm>
          <a:off x="4966364" y="1626542"/>
          <a:ext cx="3788698" cy="5079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00509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7848600" cy="40005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rgbClr val="F79646">
                  <a:lumMod val="50000"/>
                </a:srgbClr>
              </a:buClr>
              <a:buSzPct val="80000"/>
              <a:defRPr/>
            </a:pPr>
            <a:r>
              <a:rPr lang="mn-MN" sz="2000" b="1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ХҮН АМ, НИЙГМИЙН ҮЗҮҮЛЭЛТ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mn-MN" sz="2000" b="1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– Гэмт хэрэг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914400" y="4267200"/>
            <a:ext cx="7620000" cy="11113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699410" y="1097280"/>
            <a:ext cx="11112" cy="320040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924800" y="6164263"/>
            <a:ext cx="6858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2702694"/>
              </p:ext>
            </p:extLst>
          </p:nvPr>
        </p:nvGraphicFramePr>
        <p:xfrm>
          <a:off x="780064" y="1104414"/>
          <a:ext cx="3830036" cy="280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429" y="3939540"/>
            <a:ext cx="46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3988920"/>
              </p:ext>
            </p:extLst>
          </p:nvPr>
        </p:nvGraphicFramePr>
        <p:xfrm>
          <a:off x="4769085" y="1104414"/>
          <a:ext cx="4070115" cy="2835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7140268"/>
              </p:ext>
            </p:extLst>
          </p:nvPr>
        </p:nvGraphicFramePr>
        <p:xfrm>
          <a:off x="819150" y="4385252"/>
          <a:ext cx="7867650" cy="2354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9568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7924800" cy="40005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rgbClr val="F79646">
                  <a:lumMod val="50000"/>
                </a:srgbClr>
              </a:buClr>
              <a:buSzPct val="80000"/>
              <a:defRPr/>
            </a:pPr>
            <a:r>
              <a:rPr lang="mn-MN" sz="2000" b="1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ХҮН АМ, НИЙГМИЙН ҮЗҮҮЛЭЛТ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mn-MN" sz="2000" b="1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– Гэмт хэрэг</a:t>
            </a:r>
          </a:p>
        </p:txBody>
      </p:sp>
      <p:cxnSp>
        <p:nvCxnSpPr>
          <p:cNvPr id="16" name="Straight Connector 15"/>
          <p:cNvCxnSpPr/>
          <p:nvPr/>
        </p:nvCxnSpPr>
        <p:spPr>
          <a:xfrm rot="5400000">
            <a:off x="1453356" y="3880644"/>
            <a:ext cx="5486400" cy="11112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924800" y="6164263"/>
            <a:ext cx="6858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4191000" y="2895600"/>
            <a:ext cx="4419600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4357687" y="1108292"/>
            <a:ext cx="4191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mn-MN" altLang="en-US" sz="1200" b="1" dirty="0" smtClean="0">
                <a:solidFill>
                  <a:prstClr val="black"/>
                </a:solidFill>
                <a:latin typeface="Arial" charset="0"/>
                <a:cs typeface="Tahoma" pitchFamily="34" charset="0"/>
              </a:rPr>
              <a:t>Сэжигтэн яллагчдын тоо, жил бүрийн эхний </a:t>
            </a:r>
            <a:r>
              <a:rPr lang="en-US" altLang="en-US" sz="1200" b="1" dirty="0" smtClean="0">
                <a:solidFill>
                  <a:prstClr val="black"/>
                </a:solidFill>
                <a:latin typeface="Arial" charset="0"/>
                <a:cs typeface="Tahoma" pitchFamily="34" charset="0"/>
              </a:rPr>
              <a:t>6</a:t>
            </a:r>
            <a:r>
              <a:rPr lang="mn-MN" altLang="en-US" sz="1200" b="1" dirty="0" smtClean="0">
                <a:solidFill>
                  <a:prstClr val="black"/>
                </a:solidFill>
                <a:latin typeface="Arial" charset="0"/>
                <a:cs typeface="Tahoma" pitchFamily="34" charset="0"/>
              </a:rPr>
              <a:t> сарын байдлаар</a:t>
            </a:r>
            <a:endParaRPr lang="en-US" altLang="en-US" sz="1200" b="1" dirty="0">
              <a:solidFill>
                <a:prstClr val="black"/>
              </a:solidFill>
              <a:latin typeface="Arial" charset="0"/>
              <a:cs typeface="Tahoma" pitchFamily="34" charset="0"/>
            </a:endParaRPr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5133317"/>
              </p:ext>
            </p:extLst>
          </p:nvPr>
        </p:nvGraphicFramePr>
        <p:xfrm>
          <a:off x="748903" y="1108292"/>
          <a:ext cx="3343275" cy="5597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7689290"/>
              </p:ext>
            </p:extLst>
          </p:nvPr>
        </p:nvGraphicFramePr>
        <p:xfrm>
          <a:off x="4357687" y="1569957"/>
          <a:ext cx="4467225" cy="1234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131" y="2667000"/>
            <a:ext cx="46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7995835"/>
              </p:ext>
            </p:extLst>
          </p:nvPr>
        </p:nvGraphicFramePr>
        <p:xfrm>
          <a:off x="4300934" y="3014360"/>
          <a:ext cx="4523978" cy="3691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6621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2912</TotalTime>
  <Words>1106</Words>
  <Application>Microsoft Office PowerPoint</Application>
  <PresentationFormat>On-screen Show (4:3)</PresentationFormat>
  <Paragraphs>259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맑은 고딕</vt:lpstr>
      <vt:lpstr>Arial</vt:lpstr>
      <vt:lpstr>Arial Mon</vt:lpstr>
      <vt:lpstr>Arial Unicode MS</vt:lpstr>
      <vt:lpstr>Calibri</vt:lpstr>
      <vt:lpstr>MAK Probel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ХҮН АМ, НИЙГМИЙН ҮЗҮҮЛЭЛТ – Нийгмийн даатгал, халамж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Azjargal_Ts</cp:lastModifiedBy>
  <cp:revision>312</cp:revision>
  <cp:lastPrinted>2017-07-16T13:50:10Z</cp:lastPrinted>
  <dcterms:created xsi:type="dcterms:W3CDTF">2006-08-16T00:00:00Z</dcterms:created>
  <dcterms:modified xsi:type="dcterms:W3CDTF">2017-07-17T08:39:23Z</dcterms:modified>
</cp:coreProperties>
</file>