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9" r:id="rId2"/>
    <p:sldId id="320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  <a:srgbClr val="CC0000"/>
    <a:srgbClr val="0000FF"/>
    <a:srgbClr val="000000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103" d="100"/>
          <a:sy n="103" d="100"/>
        </p:scale>
        <p:origin x="2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albanii%20fail\CTAT%20BULLETIN\2017%20on\8-r%20sar\eruul%20mend,%20une_8sa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albanii%20fail\CTAT%20BULLETIN\2017%20on\8-r%20sar\eruul%20mend,%20une_8sar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7%20sar%20ankhaa\XAA1_2_taniltuulga_6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albanii%20fail\CTAT%20BULLETIN\2017%20on\8-r%20sar\eruul%20mend,%20une_8sa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8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2104286521146882"/>
          <c:y val="3.718028780885148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9"/>
              <c:layout>
                <c:manualLayout>
                  <c:x val="0"/>
                  <c:y val="1.7241379310344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901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506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mend2'!$F$13:$P$13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'eruul mend2'!$F$14:$P$14</c:f>
              <c:numCache>
                <c:formatCode>General</c:formatCode>
                <c:ptCount val="11"/>
                <c:pt idx="0">
                  <c:v>340</c:v>
                </c:pt>
                <c:pt idx="1">
                  <c:v>927</c:v>
                </c:pt>
                <c:pt idx="2">
                  <c:v>540</c:v>
                </c:pt>
                <c:pt idx="3">
                  <c:v>326</c:v>
                </c:pt>
                <c:pt idx="4">
                  <c:v>389</c:v>
                </c:pt>
                <c:pt idx="5">
                  <c:v>448</c:v>
                </c:pt>
                <c:pt idx="6">
                  <c:v>755</c:v>
                </c:pt>
                <c:pt idx="7">
                  <c:v>359</c:v>
                </c:pt>
                <c:pt idx="8">
                  <c:v>530</c:v>
                </c:pt>
                <c:pt idx="9">
                  <c:v>1041</c:v>
                </c:pt>
                <c:pt idx="10">
                  <c:v>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55835112"/>
        <c:axId val="255835504"/>
      </c:barChart>
      <c:catAx>
        <c:axId val="25583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5835504"/>
        <c:crosses val="autoZero"/>
        <c:auto val="1"/>
        <c:lblAlgn val="ctr"/>
        <c:lblOffset val="100"/>
        <c:noMultiLvlLbl val="0"/>
      </c:catAx>
      <c:valAx>
        <c:axId val="25583550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558351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2017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835700024676399"/>
          <c:y val="1.654601322508506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1923161307634"/>
          <c:y val="0.10269840763846677"/>
          <c:w val="0.69586258982584392"/>
          <c:h val="0.887808570308713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hereg1'!$O$2:$O$18</c:f>
              <c:strCache>
                <c:ptCount val="13"/>
                <c:pt idx="0">
                  <c:v>Асгат</c:v>
                </c:pt>
                <c:pt idx="1">
                  <c:v>Наран</c:v>
                </c:pt>
                <c:pt idx="2">
                  <c:v>Баяндэлгэр</c:v>
                </c:pt>
                <c:pt idx="3">
                  <c:v>Халзан</c:v>
                </c:pt>
                <c:pt idx="4">
                  <c:v>Онгон</c:v>
                </c:pt>
                <c:pt idx="5">
                  <c:v>Дарьганга</c:v>
                </c:pt>
                <c:pt idx="6">
                  <c:v>Түвшинширээ</c:v>
                </c:pt>
                <c:pt idx="7">
                  <c:v>Уулбаян</c:v>
                </c:pt>
                <c:pt idx="8">
                  <c:v>Сүхбаатар</c:v>
                </c:pt>
                <c:pt idx="9">
                  <c:v>Түмэнцогт</c:v>
                </c:pt>
                <c:pt idx="10">
                  <c:v>Эрдэнэцагаан</c:v>
                </c:pt>
                <c:pt idx="11">
                  <c:v>Мөнххаан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hereg1'!$P$2:$P$14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19</c:v>
                </c:pt>
                <c:pt idx="10">
                  <c:v>25</c:v>
                </c:pt>
                <c:pt idx="11">
                  <c:v>38</c:v>
                </c:pt>
                <c:pt idx="12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339871600"/>
        <c:axId val="339871992"/>
      </c:barChart>
      <c:catAx>
        <c:axId val="33987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9871992"/>
        <c:crosses val="autoZero"/>
        <c:auto val="1"/>
        <c:lblAlgn val="ctr"/>
        <c:lblOffset val="100"/>
        <c:noMultiLvlLbl val="0"/>
      </c:catAx>
      <c:valAx>
        <c:axId val="339871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987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7267974129228543E-2"/>
          <c:y val="4.9055231086190636E-3"/>
          <c:w val="0.93593405598835955"/>
          <c:h val="0.78555937141250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2015.I-VIII</c:v>
                </c:pt>
                <c:pt idx="1">
                  <c:v>2016.I-VIII</c:v>
                </c:pt>
                <c:pt idx="2">
                  <c:v>2017.I-VIII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233</c:v>
                </c:pt>
                <c:pt idx="1">
                  <c:v>210</c:v>
                </c:pt>
                <c:pt idx="2">
                  <c:v>189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9872776"/>
        <c:axId val="339873168"/>
      </c:barChart>
      <c:catAx>
        <c:axId val="33987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9873168"/>
        <c:crosses val="autoZero"/>
        <c:auto val="1"/>
        <c:lblAlgn val="ctr"/>
        <c:lblOffset val="100"/>
        <c:noMultiLvlLbl val="0"/>
      </c:catAx>
      <c:valAx>
        <c:axId val="339873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98727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яллагдагчийнтоо,сумаар,2017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837252566905434"/>
          <c:y val="2.316525506971898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5901992499244592"/>
          <c:y val="0.13819440305673097"/>
          <c:w val="0.74098001529336388"/>
          <c:h val="0.841663852302150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hereg2'!$G$1:$G$13</c:f>
              <c:strCache>
                <c:ptCount val="13"/>
                <c:pt idx="0">
                  <c:v>Асгат</c:v>
                </c:pt>
                <c:pt idx="1">
                  <c:v>Наран</c:v>
                </c:pt>
                <c:pt idx="2">
                  <c:v>Халзан</c:v>
                </c:pt>
                <c:pt idx="3">
                  <c:v>Баяндэлгэр</c:v>
                </c:pt>
                <c:pt idx="4">
                  <c:v>Дарьганга</c:v>
                </c:pt>
                <c:pt idx="5">
                  <c:v>Онгон</c:v>
                </c:pt>
                <c:pt idx="6">
                  <c:v>Сүхбаатар</c:v>
                </c:pt>
                <c:pt idx="7">
                  <c:v>Түмэнцогт</c:v>
                </c:pt>
                <c:pt idx="8">
                  <c:v>Түвшинширээ</c:v>
                </c:pt>
                <c:pt idx="9">
                  <c:v>Уулбаян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hereg2'!$H$1:$H$13</c:f>
              <c:numCache>
                <c:formatCode>General</c:formatCode>
                <c:ptCount val="13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20</c:v>
                </c:pt>
                <c:pt idx="11">
                  <c:v>25</c:v>
                </c:pt>
                <c:pt idx="12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axId val="339873952"/>
        <c:axId val="339874344"/>
      </c:barChart>
      <c:catAx>
        <c:axId val="33987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9874344"/>
        <c:crosses val="autoZero"/>
        <c:auto val="1"/>
        <c:lblAlgn val="ctr"/>
        <c:lblOffset val="100"/>
        <c:noMultiLvlLbl val="0"/>
      </c:catAx>
      <c:valAx>
        <c:axId val="339874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987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/>
              <a:t>Зээлийн өрийн үлдэгдэл тэрбум төгрөг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920634920634921E-2"/>
          <c:y val="0.18746177370030695"/>
          <c:w val="0.93015873015873063"/>
          <c:h val="0.60753304919453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 (3)'!$B$3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(3)'!$A$4:$A$7</c:f>
              <c:strCache>
                <c:ptCount val="4"/>
                <c:pt idx="0">
                  <c:v>2014.VIII</c:v>
                </c:pt>
                <c:pt idx="1">
                  <c:v>2015.VIII</c:v>
                </c:pt>
                <c:pt idx="2">
                  <c:v>2016.VIII</c:v>
                </c:pt>
                <c:pt idx="3">
                  <c:v>2017.VIII</c:v>
                </c:pt>
              </c:strCache>
            </c:strRef>
          </c:cat>
          <c:val>
            <c:numRef>
              <c:f>'grafic (3)'!$B$4:$B$7</c:f>
              <c:numCache>
                <c:formatCode>General</c:formatCode>
                <c:ptCount val="4"/>
                <c:pt idx="0" formatCode="0.0">
                  <c:v>92</c:v>
                </c:pt>
                <c:pt idx="1">
                  <c:v>99.8</c:v>
                </c:pt>
                <c:pt idx="2">
                  <c:v>99.4</c:v>
                </c:pt>
                <c:pt idx="3">
                  <c:v>112.4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39875128"/>
        <c:axId val="339875520"/>
      </c:barChart>
      <c:catAx>
        <c:axId val="33987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9875520"/>
        <c:crosses val="autoZero"/>
        <c:auto val="1"/>
        <c:lblAlgn val="ctr"/>
        <c:lblOffset val="100"/>
        <c:noMultiLvlLbl val="0"/>
      </c:catAx>
      <c:valAx>
        <c:axId val="3398755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39875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/>
              <a:t>Хадгаламжийн үлдэгдэл тэрбум төгрөг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'grafic (3)'!$C$3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00FF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(3)'!$A$4:$A$7</c:f>
              <c:strCache>
                <c:ptCount val="4"/>
                <c:pt idx="0">
                  <c:v>2014.VIII</c:v>
                </c:pt>
                <c:pt idx="1">
                  <c:v>2015.VIII</c:v>
                </c:pt>
                <c:pt idx="2">
                  <c:v>2016.VIII</c:v>
                </c:pt>
                <c:pt idx="3">
                  <c:v>2017.VIII</c:v>
                </c:pt>
              </c:strCache>
            </c:strRef>
          </c:cat>
          <c:val>
            <c:numRef>
              <c:f>'grafic (3)'!$C$4:$C$7</c:f>
              <c:numCache>
                <c:formatCode>General</c:formatCode>
                <c:ptCount val="4"/>
                <c:pt idx="0">
                  <c:v>29.2</c:v>
                </c:pt>
                <c:pt idx="1">
                  <c:v>31.6</c:v>
                </c:pt>
                <c:pt idx="2">
                  <c:v>41.5</c:v>
                </c:pt>
                <c:pt idx="3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39876304"/>
        <c:axId val="339876696"/>
      </c:barChart>
      <c:catAx>
        <c:axId val="33987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9876696"/>
        <c:crosses val="autoZero"/>
        <c:auto val="1"/>
        <c:lblAlgn val="ctr"/>
        <c:lblOffset val="100"/>
        <c:noMultiLvlLbl val="0"/>
      </c:catAx>
      <c:valAx>
        <c:axId val="339876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987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1111111111111123E-2"/>
          <c:y val="0.17965296004666084"/>
          <c:w val="0.93888888888889044"/>
          <c:h val="0.732214202391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'Tosov (2)'!$B$13</c:f>
              <c:strCache>
                <c:ptCount val="1"/>
                <c:pt idx="0">
                  <c:v>Орлого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(2)'!$A$16:$A$19</c:f>
              <c:strCache>
                <c:ptCount val="4"/>
                <c:pt idx="0">
                  <c:v>2014.I-VIII</c:v>
                </c:pt>
                <c:pt idx="1">
                  <c:v>2015.I-VIII</c:v>
                </c:pt>
                <c:pt idx="2">
                  <c:v>2016.I-VIII</c:v>
                </c:pt>
                <c:pt idx="3">
                  <c:v>2017.I-VIII</c:v>
                </c:pt>
              </c:strCache>
            </c:strRef>
          </c:cat>
          <c:val>
            <c:numRef>
              <c:f>'Tosov (2)'!$B$16:$B$19</c:f>
              <c:numCache>
                <c:formatCode>0.0</c:formatCode>
                <c:ptCount val="4"/>
                <c:pt idx="0">
                  <c:v>32.5</c:v>
                </c:pt>
                <c:pt idx="1">
                  <c:v>31.8</c:v>
                </c:pt>
                <c:pt idx="2">
                  <c:v>32</c:v>
                </c:pt>
                <c:pt idx="3" formatCode="General">
                  <c:v>28.5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9877480"/>
        <c:axId val="343372536"/>
      </c:barChart>
      <c:catAx>
        <c:axId val="33987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43372536"/>
        <c:crosses val="autoZero"/>
        <c:auto val="1"/>
        <c:lblAlgn val="ctr"/>
        <c:lblOffset val="100"/>
        <c:noMultiLvlLbl val="0"/>
      </c:catAx>
      <c:valAx>
        <c:axId val="3433725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398774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'Tosov (2)'!$C$13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(2)'!$A$16:$A$19</c:f>
              <c:strCache>
                <c:ptCount val="4"/>
                <c:pt idx="0">
                  <c:v>2014.I-VIII</c:v>
                </c:pt>
                <c:pt idx="1">
                  <c:v>2015.I-VIII</c:v>
                </c:pt>
                <c:pt idx="2">
                  <c:v>2016.I-VIII</c:v>
                </c:pt>
                <c:pt idx="3">
                  <c:v>2017.I-VIII</c:v>
                </c:pt>
              </c:strCache>
            </c:strRef>
          </c:cat>
          <c:val>
            <c:numRef>
              <c:f>'Tosov (2)'!$C$16:$C$19</c:f>
              <c:numCache>
                <c:formatCode>0.0</c:formatCode>
                <c:ptCount val="4"/>
                <c:pt idx="0">
                  <c:v>34.200000000000003</c:v>
                </c:pt>
                <c:pt idx="1">
                  <c:v>30</c:v>
                </c:pt>
                <c:pt idx="2" formatCode="General">
                  <c:v>31.9</c:v>
                </c:pt>
                <c:pt idx="3" formatCode="General">
                  <c:v>29.7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3373320"/>
        <c:axId val="343373712"/>
      </c:barChart>
      <c:catAx>
        <c:axId val="34337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43373712"/>
        <c:crosses val="autoZero"/>
        <c:auto val="1"/>
        <c:lblAlgn val="ctr"/>
        <c:lblOffset val="100"/>
        <c:noMultiLvlLbl val="0"/>
      </c:catAx>
      <c:valAx>
        <c:axId val="3433737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433733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-р сарын зарлага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94570095692279"/>
          <c:y val="0.31936606515734861"/>
          <c:w val="0.65370010378454668"/>
          <c:h val="0.593407373374102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6.7195623535582535E-4"/>
                  <c:y val="-9.28673124492531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186050019609618"/>
                  <c:y val="-4.70416737476161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1521022515863678"/>
                  <c:y val="1.30337304959181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7421868243481059"/>
                  <c:y val="7.33047577685882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718767912631609E-2"/>
                  <c:y val="0.121129678934018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9420963184199651E-2"/>
                  <c:y val="2.86996859205547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094608863547229"/>
                  <c:y val="-2.7747502785173437E-2"/>
                </c:manualLayout>
              </c:layout>
              <c:tx>
                <c:rich>
                  <a:bodyPr/>
                  <a:lstStyle/>
                  <a:p>
                    <a:fld id="{3A23C599-30CD-4B93-AB44-D9E7F0BE8368}" type="CATEGORYNAME">
                      <a:rPr lang="mn-MN" i="1"/>
                      <a:pPr/>
                      <a:t>[CATEGORY NAME]</a:t>
                    </a:fld>
                    <a:r>
                      <a:rPr lang="mn-MN" i="1" baseline="0"/>
                      <a:t>
</a:t>
                    </a:r>
                    <a:fld id="{DCE629B1-7249-46A9-A7ED-83CFE10202EA}" type="PERCENTAGE">
                      <a:rPr lang="mn-MN" baseline="0"/>
                      <a:pPr/>
                      <a:t>[PERCENTAGE]</a:t>
                    </a:fld>
                    <a:endParaRPr lang="mn-MN" i="1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6.0764272282056699E-2"/>
                  <c:y val="-0.100915551023748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7765810882835065E-2"/>
                  <c:y val="-0.202021941501916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8097062579821155E-2"/>
                  <c:y val="-0.223820943245403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4.1561528946812684E-2"/>
                  <c:y val="-0.122345462212906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8603694653110797E-2"/>
                  <c:y val="-3.52040886975458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9.9936846974587851E-2"/>
                  <c:y val="-9.79046683912712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7758912319868062"/>
                  <c:y val="-2.10567923613865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'Sheet4 (2)'!$A$2:$A$15</c:f>
              <c:strCache>
                <c:ptCount val="14"/>
                <c:pt idx="0">
                  <c:v>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 Нормативт зардал</c:v>
                </c:pt>
                <c:pt idx="5">
                  <c:v> Эд хогшил, урсгал засварын зардал</c:v>
                </c:pt>
                <c:pt idx="6">
                  <c:v> Бусдаар гүйцэтгүүлсэн ажил үйлчилгээ</c:v>
                </c:pt>
                <c:pt idx="7">
                  <c:v> Томилолт зочны зардал</c:v>
                </c:pt>
                <c:pt idx="8">
                  <c:v> Бараа үйлчилгээний бусад зардал</c:v>
                </c:pt>
                <c:pt idx="9">
                  <c:v> Нийгмийн хамгаалал</c:v>
                </c:pt>
                <c:pt idx="10">
                  <c:v> Урсгал шилжүүлэг</c:v>
                </c:pt>
                <c:pt idx="11">
                  <c:v> Татаас</c:v>
                </c:pt>
                <c:pt idx="12">
                  <c:v> Хөрөнгийн  зардал</c:v>
                </c:pt>
                <c:pt idx="13">
                  <c:v> Эргэн төлөгдөх төлбөрийг хассан цэвэр зээл</c:v>
                </c:pt>
              </c:strCache>
            </c:strRef>
          </c:cat>
          <c:val>
            <c:numRef>
              <c:f>'Sheet4 (2)'!$B$2:$B$15</c:f>
              <c:numCache>
                <c:formatCode>#\ ##0.0</c:formatCode>
                <c:ptCount val="14"/>
                <c:pt idx="0">
                  <c:v>13289.7</c:v>
                </c:pt>
                <c:pt idx="1">
                  <c:v>1454.6</c:v>
                </c:pt>
                <c:pt idx="2">
                  <c:v>2442.4</c:v>
                </c:pt>
                <c:pt idx="3">
                  <c:v>511.2</c:v>
                </c:pt>
                <c:pt idx="4">
                  <c:v>1047.7</c:v>
                </c:pt>
                <c:pt idx="5">
                  <c:v>225.4</c:v>
                </c:pt>
                <c:pt idx="6">
                  <c:v>1013.9</c:v>
                </c:pt>
                <c:pt idx="7">
                  <c:v>73.8</c:v>
                </c:pt>
                <c:pt idx="8">
                  <c:v>1287.5</c:v>
                </c:pt>
                <c:pt idx="9">
                  <c:v>3091.4</c:v>
                </c:pt>
                <c:pt idx="10">
                  <c:v>1947.9</c:v>
                </c:pt>
                <c:pt idx="11">
                  <c:v>137</c:v>
                </c:pt>
                <c:pt idx="12">
                  <c:v>2586.6</c:v>
                </c:pt>
                <c:pt idx="13">
                  <c:v>552.5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51472987274014E-2"/>
          <c:y val="5.7971014492753624E-2"/>
          <c:w val="0.89124047267017414"/>
          <c:h val="0.74260382669557645"/>
        </c:manualLayout>
      </c:layout>
      <c:lineChart>
        <c:grouping val="standard"/>
        <c:varyColors val="0"/>
        <c:ser>
          <c:idx val="0"/>
          <c:order val="0"/>
          <c:tx>
            <c:strRef>
              <c:f>'une1 (2)'!$Q$3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layout>
                <c:manualLayout>
                  <c:x val="-6.0164968461911703E-2"/>
                  <c:y val="-5.0241545893719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164968461911703E-2"/>
                  <c:y val="-6.1835748792270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401746724890827E-2"/>
                  <c:y val="-5.024154589371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224163027656477E-2"/>
                  <c:y val="-3.8647342995169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342552159146122E-2"/>
                  <c:y val="-6.1835748792270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77E-2"/>
                  <c:y val="-3.86473429951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579330422125254E-2"/>
                  <c:y val="-4.2512077294686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579330422125177E-2"/>
                  <c:y val="-3.091787439613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2401746724890966E-2"/>
                  <c:y val="-4.2512077294686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8520135856380403E-2"/>
                  <c:y val="-4.637681159420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4342552159146122E-2"/>
                  <c:y val="-4.637681159420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2401746724890827E-2"/>
                  <c:y val="-3.8647342995169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(2)'!$P$4:$P$15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(2)'!$Q$4:$Q$15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  <c:pt idx="3">
                  <c:v>102.9</c:v>
                </c:pt>
                <c:pt idx="4">
                  <c:v>103.4</c:v>
                </c:pt>
                <c:pt idx="5">
                  <c:v>103.7</c:v>
                </c:pt>
                <c:pt idx="6">
                  <c:v>103.8</c:v>
                </c:pt>
                <c:pt idx="7" formatCode="0.0">
                  <c:v>104</c:v>
                </c:pt>
                <c:pt idx="8">
                  <c:v>104.5</c:v>
                </c:pt>
                <c:pt idx="9">
                  <c:v>104.5</c:v>
                </c:pt>
                <c:pt idx="10">
                  <c:v>104.8</c:v>
                </c:pt>
                <c:pt idx="11">
                  <c:v>104.4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'une1 (2)'!$R$3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6.0164968461911703E-2"/>
                  <c:y val="-2.616759861539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283357593401279E-2"/>
                  <c:y val="-3.4661797710068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401746724890827E-2"/>
                  <c:y val="-2.1537829510441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283357593401272E-2"/>
                  <c:y val="-3.6231731903077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164968461911703E-2"/>
                  <c:y val="-4.396120050211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638524987869972E-2"/>
                  <c:y val="-5.9420137700178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460941290635677E-2"/>
                  <c:y val="-5.169066910114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2401746724890771E-2"/>
                  <c:y val="-5.169066910114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0460941290635677E-2"/>
                  <c:y val="-4.8590969607059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579330422125177E-2"/>
                  <c:y val="-4.629616950055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756914119359534E-2"/>
                  <c:y val="-4.935600441249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934497816593885E-2"/>
                  <c:y val="-6.1714937806687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(2)'!$P$4:$P$15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(2)'!$R$4:$R$15</c:f>
              <c:numCache>
                <c:formatCode>General</c:formatCode>
                <c:ptCount val="12"/>
                <c:pt idx="0" formatCode="0.0">
                  <c:v>100.2</c:v>
                </c:pt>
                <c:pt idx="1">
                  <c:v>100.3</c:v>
                </c:pt>
                <c:pt idx="2">
                  <c:v>101.2</c:v>
                </c:pt>
                <c:pt idx="3">
                  <c:v>102.5</c:v>
                </c:pt>
                <c:pt idx="4">
                  <c:v>102.3</c:v>
                </c:pt>
                <c:pt idx="5">
                  <c:v>102.1</c:v>
                </c:pt>
                <c:pt idx="6">
                  <c:v>101.5</c:v>
                </c:pt>
                <c:pt idx="7">
                  <c:v>100.9</c:v>
                </c:pt>
                <c:pt idx="8">
                  <c:v>100.7</c:v>
                </c:pt>
                <c:pt idx="9">
                  <c:v>100.4</c:v>
                </c:pt>
                <c:pt idx="10">
                  <c:v>101.2</c:v>
                </c:pt>
                <c:pt idx="11">
                  <c:v>101.6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'une1 (2)'!$S$3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5.6283357593401272E-2"/>
                  <c:y val="-1.5458937198067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342552159146108E-2"/>
                  <c:y val="-3.8647342995169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105773896166977E-2"/>
                  <c:y val="-3.478260869565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809801067442988E-2"/>
                  <c:y val="3.8647342995169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224163027656477E-2"/>
                  <c:y val="-2.7053140096618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8224163027656477E-2"/>
                  <c:y val="-5.410628019323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816108685104406E-2"/>
                  <c:y val="-5.797101449275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4934497816593885E-2"/>
                  <c:y val="-6.1835748792270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 (2)'!$P$4:$P$15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 (2)'!$S$4:$S$15</c:f>
              <c:numCache>
                <c:formatCode>General</c:formatCode>
                <c:ptCount val="12"/>
                <c:pt idx="0" formatCode="0.0">
                  <c:v>100.9</c:v>
                </c:pt>
                <c:pt idx="1">
                  <c:v>101.2</c:v>
                </c:pt>
                <c:pt idx="2">
                  <c:v>101.6</c:v>
                </c:pt>
                <c:pt idx="3">
                  <c:v>104.7</c:v>
                </c:pt>
                <c:pt idx="4">
                  <c:v>104.2</c:v>
                </c:pt>
                <c:pt idx="5" formatCode="0.0">
                  <c:v>104</c:v>
                </c:pt>
                <c:pt idx="6">
                  <c:v>104.2</c:v>
                </c:pt>
                <c:pt idx="7">
                  <c:v>104.2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374888"/>
        <c:axId val="343375280"/>
      </c:lineChart>
      <c:catAx>
        <c:axId val="343374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43375280"/>
        <c:crosses val="autoZero"/>
        <c:auto val="1"/>
        <c:lblAlgn val="ctr"/>
        <c:lblOffset val="100"/>
        <c:noMultiLvlLbl val="0"/>
      </c:catAx>
      <c:valAx>
        <c:axId val="343375280"/>
        <c:scaling>
          <c:orientation val="minMax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>
                <a:alpha val="37000"/>
              </a:sysClr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4337488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>
        <c:manualLayout>
          <c:xMode val="edge"/>
          <c:yMode val="edge"/>
          <c:x val="0.1473479352198879"/>
          <c:y val="0.90692593860550041"/>
          <c:w val="0.70530412956022415"/>
          <c:h val="6.988565559739815E-2"/>
        </c:manualLayout>
      </c:layout>
      <c:overlay val="0"/>
      <c:txPr>
        <a:bodyPr/>
        <a:lstStyle/>
        <a:p>
          <a:pPr>
            <a:defRPr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0"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Үр тариа тариалсан талбай /га-р/</a:t>
            </a:r>
            <a:endParaRPr lang="mn-MN" sz="1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481762912113513"/>
          <c:y val="3.686634161068178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710572648784531"/>
          <c:y val="0.24665204972183521"/>
          <c:w val="0.48615333964156926"/>
          <c:h val="0.59464244689624557"/>
        </c:manualLayout>
      </c:layout>
      <c:pieChart>
        <c:varyColors val="1"/>
        <c:ser>
          <c:idx val="0"/>
          <c:order val="0"/>
          <c:tx>
            <c:strRef>
              <c:f>ХАА6!$E$52</c:f>
              <c:strCache>
                <c:ptCount val="1"/>
                <c:pt idx="0">
                  <c:v>Тариалсан талбай га-р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1.4881894177349055E-2"/>
                  <c:y val="-1.22887805368939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47331834847881"/>
                      <c:h val="0.14456153727806417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ХАА6!$D$53:$D$55</c:f>
              <c:strCache>
                <c:ptCount val="3"/>
                <c:pt idx="0">
                  <c:v>Буудай</c:v>
                </c:pt>
                <c:pt idx="1">
                  <c:v>Арвай</c:v>
                </c:pt>
                <c:pt idx="2">
                  <c:v>Овъёос</c:v>
                </c:pt>
              </c:strCache>
            </c:strRef>
          </c:cat>
          <c:val>
            <c:numRef>
              <c:f>ХАА6!$E$53:$E$55</c:f>
              <c:numCache>
                <c:formatCode>General</c:formatCode>
                <c:ptCount val="3"/>
                <c:pt idx="0">
                  <c:v>7150</c:v>
                </c:pt>
                <c:pt idx="2" formatCode="_(* #,##0.0_);_(* \(#,##0.0\);_(* &quot;-&quot;?_);_(@_)">
                  <c:v>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эхний </a:t>
            </a:r>
            <a:r>
              <a:rPr lang="en-US" sz="1100" baseline="0" dirty="0" smtClean="0">
                <a:latin typeface="Arial" pitchFamily="34" charset="0"/>
              </a:rPr>
              <a:t>8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97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177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2015.I-VIII</c:v>
                </c:pt>
                <c:pt idx="1">
                  <c:v>2016.I-VIII</c:v>
                </c:pt>
                <c:pt idx="2">
                  <c:v>2017.I-VIII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946</c:v>
                </c:pt>
                <c:pt idx="1">
                  <c:v>863</c:v>
                </c:pt>
                <c:pt idx="2">
                  <c:v>804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9.3240093240093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802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2015.I-VIII</c:v>
                </c:pt>
                <c:pt idx="1">
                  <c:v>2016.I-VIII</c:v>
                </c:pt>
                <c:pt idx="2">
                  <c:v>2017.I-VIII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947</c:v>
                </c:pt>
                <c:pt idx="1">
                  <c:v>873</c:v>
                </c:pt>
                <c:pt idx="2">
                  <c:v>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255836288"/>
        <c:axId val="255836680"/>
      </c:barChart>
      <c:catAx>
        <c:axId val="25583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5836680"/>
        <c:crosses val="autoZero"/>
        <c:auto val="1"/>
        <c:lblAlgn val="ctr"/>
        <c:lblOffset val="100"/>
        <c:noMultiLvlLbl val="0"/>
      </c:catAx>
      <c:valAx>
        <c:axId val="25583668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55836288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Хүнсний</a:t>
            </a:r>
            <a:r>
              <a:rPr lang="mn-MN" sz="1200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ногоо тариалсан талбай /төрлөөр</a:t>
            </a:r>
            <a:r>
              <a:rPr lang="en-US" sz="1200" b="1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mn-MN" sz="12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534635523891075"/>
          <c:y val="1.7791526059242606E-3"/>
          <c:w val="0.62862039000092085"/>
          <c:h val="0.96367329083864561"/>
        </c:manualLayout>
      </c:layout>
      <c:ofPieChart>
        <c:ofPieType val="pie"/>
        <c:varyColors val="1"/>
        <c:ser>
          <c:idx val="0"/>
          <c:order val="0"/>
          <c:tx>
            <c:strRef>
              <c:f>ХАА6!$E$39</c:f>
              <c:strCache>
                <c:ptCount val="1"/>
                <c:pt idx="0">
                  <c:v>Тариалсан талбай га-р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2939234102813179E-2"/>
                  <c:y val="-4.854687380210252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652786761381825E-2"/>
                  <c:y val="-1.363907123641857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38526616806131E-3"/>
                  <c:y val="-7.80406737811841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288314473304025E-2"/>
                  <c:y val="1.12375536391284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081493108882929E-2"/>
                  <c:y val="-7.200349956255518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5988534597481232E-3"/>
                  <c:y val="1.09989875419980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556302240378011E-2"/>
                  <c:y val="-2.152955189183162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6588582677165355E-2"/>
                  <c:y val="-5.94615777194518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495550087489064"/>
                  <c:y val="-4.14661708953047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6251210904312539E-3"/>
                  <c:y val="4.041401444208247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ХАА6!$D$40:$D$50</c:f>
              <c:strCache>
                <c:ptCount val="11"/>
                <c:pt idx="0">
                  <c:v>байцаа</c:v>
                </c:pt>
                <c:pt idx="1">
                  <c:v>лууван</c:v>
                </c:pt>
                <c:pt idx="2">
                  <c:v>шар манжин</c:v>
                </c:pt>
                <c:pt idx="3">
                  <c:v>улаан манжин</c:v>
                </c:pt>
                <c:pt idx="4">
                  <c:v>сонгино</c:v>
                </c:pt>
                <c:pt idx="5">
                  <c:v>сармис</c:v>
                </c:pt>
                <c:pt idx="6">
                  <c:v>өргөст хэмх</c:v>
                </c:pt>
                <c:pt idx="7">
                  <c:v>улаан лооль</c:v>
                </c:pt>
                <c:pt idx="8">
                  <c:v>тарвас</c:v>
                </c:pt>
                <c:pt idx="9">
                  <c:v>чинжүү</c:v>
                </c:pt>
                <c:pt idx="10">
                  <c:v>бусад</c:v>
                </c:pt>
              </c:strCache>
            </c:strRef>
          </c:cat>
          <c:val>
            <c:numRef>
              <c:f>ХАА6!$E$40:$E$50</c:f>
              <c:numCache>
                <c:formatCode>0.00</c:formatCode>
                <c:ptCount val="11"/>
                <c:pt idx="0">
                  <c:v>3.2800000000000002</c:v>
                </c:pt>
                <c:pt idx="1">
                  <c:v>6.35</c:v>
                </c:pt>
                <c:pt idx="2">
                  <c:v>4.3499999999999996</c:v>
                </c:pt>
                <c:pt idx="3">
                  <c:v>3.73</c:v>
                </c:pt>
                <c:pt idx="4">
                  <c:v>7.22</c:v>
                </c:pt>
                <c:pt idx="5">
                  <c:v>0.14000000000000001</c:v>
                </c:pt>
                <c:pt idx="6">
                  <c:v>2.72</c:v>
                </c:pt>
                <c:pt idx="7">
                  <c:v>1.46</c:v>
                </c:pt>
                <c:pt idx="8">
                  <c:v>1.3900000000000001</c:v>
                </c:pt>
                <c:pt idx="9">
                  <c:v>0.3600000000000001</c:v>
                </c:pt>
                <c:pt idx="10">
                  <c:v>1.75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  <c:txPr>
        <a:bodyPr rot="0" vert="horz"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005589118721265"/>
          <c:y val="0.1612643802937154"/>
          <c:w val="0.5448368792634446"/>
          <c:h val="0.786260952725095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ХАА6!$I$39</c:f>
              <c:strCache>
                <c:ptCount val="1"/>
                <c:pt idx="0">
                  <c:v>Тариалсан талбай га-р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ХАА6!$H$40:$H$44</c:f>
              <c:strCache>
                <c:ptCount val="5"/>
                <c:pt idx="0">
                  <c:v>Хүнсний ногоо</c:v>
                </c:pt>
                <c:pt idx="1">
                  <c:v>Тэжээлийн ургамал</c:v>
                </c:pt>
                <c:pt idx="2">
                  <c:v>Төмс</c:v>
                </c:pt>
                <c:pt idx="3">
                  <c:v>Техникийн ургамал</c:v>
                </c:pt>
                <c:pt idx="4">
                  <c:v>Үр тариа</c:v>
                </c:pt>
              </c:strCache>
            </c:strRef>
          </c:cat>
          <c:val>
            <c:numRef>
              <c:f>ХАА6!$I$40:$I$44</c:f>
              <c:numCache>
                <c:formatCode>#\ ##0.0</c:formatCode>
                <c:ptCount val="5"/>
                <c:pt idx="0">
                  <c:v>32.803900000000006</c:v>
                </c:pt>
                <c:pt idx="1">
                  <c:v>40</c:v>
                </c:pt>
                <c:pt idx="2">
                  <c:v>65.394000000000005</c:v>
                </c:pt>
                <c:pt idx="3">
                  <c:v>1600</c:v>
                </c:pt>
                <c:pt idx="4">
                  <c:v>7481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16"/>
        <c:axId val="343376848"/>
        <c:axId val="343377240"/>
      </c:barChart>
      <c:catAx>
        <c:axId val="34337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43377240"/>
        <c:crosses val="autoZero"/>
        <c:auto val="1"/>
        <c:lblAlgn val="ctr"/>
        <c:lblOffset val="100"/>
        <c:noMultiLvlLbl val="0"/>
      </c:catAx>
      <c:valAx>
        <c:axId val="343377240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343376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8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801"/>
          <c:w val="0.93888888888889177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2015.I-VIII</c:v>
                </c:pt>
                <c:pt idx="1">
                  <c:v>2016.I-VIII</c:v>
                </c:pt>
                <c:pt idx="2">
                  <c:v>2017.I-VIII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14</c:v>
                </c:pt>
                <c:pt idx="1">
                  <c:v>21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2015.I-VIII</c:v>
                </c:pt>
                <c:pt idx="1">
                  <c:v>2016.I-VIII</c:v>
                </c:pt>
                <c:pt idx="2">
                  <c:v>2017.I-VIII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255837464"/>
        <c:axId val="255837856"/>
      </c:barChart>
      <c:catAx>
        <c:axId val="25583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5837856"/>
        <c:crosses val="autoZero"/>
        <c:auto val="1"/>
        <c:lblAlgn val="ctr"/>
        <c:lblOffset val="100"/>
        <c:noMultiLvlLbl val="0"/>
      </c:catAx>
      <c:valAx>
        <c:axId val="25583785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558374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9.5011852790979415E-2"/>
          <c:w val="0.93888888888888888"/>
          <c:h val="0.65200980209227399"/>
        </c:manualLayout>
      </c:layout>
      <c:lineChart>
        <c:grouping val="standard"/>
        <c:varyColors val="0"/>
        <c:ser>
          <c:idx val="0"/>
          <c:order val="0"/>
          <c:tx>
            <c:strRef>
              <c:f>'3 sar'!$K$22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sar'!$L$21:$O$21</c:f>
              <c:strCache>
                <c:ptCount val="4"/>
                <c:pt idx="0">
                  <c:v>2014.I-VIII</c:v>
                </c:pt>
                <c:pt idx="1">
                  <c:v>2015.I-VIII</c:v>
                </c:pt>
                <c:pt idx="2">
                  <c:v>2016.I-VIII</c:v>
                </c:pt>
                <c:pt idx="3">
                  <c:v>2017.I-VIII</c:v>
                </c:pt>
              </c:strCache>
            </c:strRef>
          </c:cat>
          <c:val>
            <c:numRef>
              <c:f>'3 sar'!$L$22:$O$22</c:f>
              <c:numCache>
                <c:formatCode>#\ ##0</c:formatCode>
                <c:ptCount val="4"/>
                <c:pt idx="0">
                  <c:v>1179</c:v>
                </c:pt>
                <c:pt idx="1">
                  <c:v>1695</c:v>
                </c:pt>
                <c:pt idx="2">
                  <c:v>2690</c:v>
                </c:pt>
                <c:pt idx="3">
                  <c:v>2532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 sar'!$K$23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9.4444444444444442E-2"/>
                  <c:y val="-1.266808473585351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555555555555555E-2"/>
                  <c:y val="-5.70071116745876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664E-2"/>
                  <c:y val="-6.33412351939862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000000000000001E-2"/>
                  <c:y val="-3.167061759699313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sar'!$L$21:$O$21</c:f>
              <c:strCache>
                <c:ptCount val="4"/>
                <c:pt idx="0">
                  <c:v>2014.I-VIII</c:v>
                </c:pt>
                <c:pt idx="1">
                  <c:v>2015.I-VIII</c:v>
                </c:pt>
                <c:pt idx="2">
                  <c:v>2016.I-VIII</c:v>
                </c:pt>
                <c:pt idx="3">
                  <c:v>2017.I-VIII</c:v>
                </c:pt>
              </c:strCache>
            </c:strRef>
          </c:cat>
          <c:val>
            <c:numRef>
              <c:f>'3 sar'!$L$23:$O$23</c:f>
              <c:numCache>
                <c:formatCode>#\ ##0</c:formatCode>
                <c:ptCount val="4"/>
                <c:pt idx="0">
                  <c:v>619</c:v>
                </c:pt>
                <c:pt idx="1">
                  <c:v>393</c:v>
                </c:pt>
                <c:pt idx="2">
                  <c:v>356</c:v>
                </c:pt>
                <c:pt idx="3">
                  <c:v>478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614024"/>
        <c:axId val="322528184"/>
      </c:lineChart>
      <c:catAx>
        <c:axId val="25361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2528184"/>
        <c:crosses val="autoZero"/>
        <c:auto val="1"/>
        <c:lblAlgn val="ctr"/>
        <c:lblOffset val="100"/>
        <c:noMultiLvlLbl val="0"/>
      </c:catAx>
      <c:valAx>
        <c:axId val="322528184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253614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2711067366579178E-2"/>
          <c:y val="0.85510616860096278"/>
          <c:w val="0.76996675415573057"/>
          <c:h val="0.1007869040066674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424242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10351445413547"/>
          <c:y val="5.1470588235294115E-2"/>
          <c:w val="0.47717154520304128"/>
          <c:h val="0.8897058823529411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2D050"/>
            </a:solidFill>
            <a:ln w="25400">
              <a:solidFill>
                <a:srgbClr val="92D050"/>
              </a:solidFill>
            </a:ln>
          </c:spPr>
          <c:invertIfNegative val="0"/>
          <c:dLbls>
            <c:dLbl>
              <c:idx val="0"/>
              <c:layout>
                <c:manualLayout>
                  <c:x val="4.7222222222222221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99999999999899E-2"/>
                  <c:y val="-3.875968992248204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333333333333334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103047360043849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557230100537187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5426957379713285"/>
                  <c:y val="-2.970651395848709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2442796984529268"/>
                  <c:y val="-2.970651395848709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908711718160536"/>
                  <c:y val="-1.1573940370927267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'2'!$U$32:$AB$32</c:f>
              <c:strCache>
                <c:ptCount val="8"/>
                <c:pt idx="0">
                  <c:v>Магистр, доктор</c:v>
                </c:pt>
                <c:pt idx="1">
                  <c:v>Боловсролгүй</c:v>
                </c:pt>
                <c:pt idx="2">
                  <c:v>Бага</c:v>
                </c:pt>
                <c:pt idx="3">
                  <c:v>Тусгай мэргэжлийн дунд </c:v>
                </c:pt>
                <c:pt idx="4">
                  <c:v>Суурь</c:v>
                </c:pt>
                <c:pt idx="5">
                  <c:v>Техник болон мэргэжлийн анхан шатны</c:v>
                </c:pt>
                <c:pt idx="6">
                  <c:v>Дээд </c:v>
                </c:pt>
                <c:pt idx="7">
                  <c:v>Бүрэн дунд </c:v>
                </c:pt>
              </c:strCache>
            </c:strRef>
          </c:cat>
          <c:val>
            <c:numRef>
              <c:f>'2'!$U$33:$AB$33</c:f>
              <c:numCache>
                <c:formatCode>0.0%</c:formatCode>
                <c:ptCount val="8"/>
                <c:pt idx="0">
                  <c:v>3.8560411311053984E-3</c:v>
                </c:pt>
                <c:pt idx="1">
                  <c:v>1.0282776349614395E-2</c:v>
                </c:pt>
                <c:pt idx="2">
                  <c:v>3.5989717223650387E-2</c:v>
                </c:pt>
                <c:pt idx="3">
                  <c:v>4.3701799485861184E-2</c:v>
                </c:pt>
                <c:pt idx="4">
                  <c:v>0.11182519280205655</c:v>
                </c:pt>
                <c:pt idx="5">
                  <c:v>0.13110539845758354</c:v>
                </c:pt>
                <c:pt idx="6">
                  <c:v>0.2994858611825193</c:v>
                </c:pt>
                <c:pt idx="7">
                  <c:v>0.36375321336760924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322528968"/>
        <c:axId val="322529360"/>
      </c:barChart>
      <c:catAx>
        <c:axId val="322528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2529360"/>
        <c:crosses val="autoZero"/>
        <c:auto val="1"/>
        <c:lblAlgn val="ctr"/>
        <c:lblOffset val="100"/>
        <c:noMultiLvlLbl val="0"/>
      </c:catAx>
      <c:valAx>
        <c:axId val="32252936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322528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Бүртгэлтэй ажилгүй иргэдийн тоо, жил бүрийн 8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1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дугаар сарын байдлаар </a:t>
            </a:r>
          </a:p>
        </c:rich>
      </c:tx>
      <c:layout>
        <c:manualLayout>
          <c:xMode val="edge"/>
          <c:yMode val="edge"/>
          <c:x val="0.29475794279256168"/>
          <c:y val="5.09257436570428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8420120439249024E-2"/>
          <c:y val="0.21337962962962964"/>
          <c:w val="0.96882748848742473"/>
          <c:h val="0.68848024205307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slaid!$C$4:$L$4</c:f>
              <c:numCache>
                <c:formatCode>#\ ##0</c:formatCode>
                <c:ptCount val="10"/>
                <c:pt idx="0">
                  <c:v>1053</c:v>
                </c:pt>
                <c:pt idx="1">
                  <c:v>1295</c:v>
                </c:pt>
                <c:pt idx="2">
                  <c:v>1277</c:v>
                </c:pt>
                <c:pt idx="3">
                  <c:v>975</c:v>
                </c:pt>
                <c:pt idx="4">
                  <c:v>810</c:v>
                </c:pt>
                <c:pt idx="5" formatCode="General">
                  <c:v>903</c:v>
                </c:pt>
                <c:pt idx="6" formatCode="General">
                  <c:v>323</c:v>
                </c:pt>
                <c:pt idx="7" formatCode="General">
                  <c:v>853</c:v>
                </c:pt>
                <c:pt idx="8" formatCode="General">
                  <c:v>916</c:v>
                </c:pt>
                <c:pt idx="9" formatCode="General">
                  <c:v>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322530144"/>
        <c:axId val="255834328"/>
      </c:barChart>
      <c:catAx>
        <c:axId val="32253014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55834328"/>
        <c:crosses val="autoZero"/>
        <c:auto val="1"/>
        <c:lblAlgn val="ctr"/>
        <c:lblOffset val="100"/>
        <c:noMultiLvlLbl val="0"/>
      </c:catAx>
      <c:valAx>
        <c:axId val="255834328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322530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дугаар</a:t>
            </a: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424300087489094"/>
          <c:y val="2.77777777777778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2015.I-VIII</c:v>
                </c:pt>
                <c:pt idx="1">
                  <c:v>2016.I-VIII</c:v>
                </c:pt>
                <c:pt idx="2">
                  <c:v>2017.I-VIII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100</c:v>
                </c:pt>
                <c:pt idx="1">
                  <c:v>117</c:v>
                </c:pt>
                <c:pt idx="2">
                  <c:v>108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2015.I-VIII</c:v>
                </c:pt>
                <c:pt idx="1">
                  <c:v>2016.I-VIII</c:v>
                </c:pt>
                <c:pt idx="2">
                  <c:v>2017.I-VIII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27</c:v>
                </c:pt>
                <c:pt idx="1">
                  <c:v>44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833544"/>
        <c:axId val="255833152"/>
      </c:barChart>
      <c:catAx>
        <c:axId val="255833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5833152"/>
        <c:crosses val="autoZero"/>
        <c:auto val="1"/>
        <c:lblAlgn val="ctr"/>
        <c:lblOffset val="100"/>
        <c:noMultiLvlLbl val="0"/>
      </c:catAx>
      <c:valAx>
        <c:axId val="255833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5833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</a:t>
            </a: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байдлаар, сая төгрөг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563403646857429"/>
          <c:y val="2.54372061535339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133902430871878E-2"/>
          <c:y val="0.23069442905155937"/>
          <c:w val="0.93732195138256269"/>
          <c:h val="0.58306482949060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2015.I-VIII</c:v>
                </c:pt>
                <c:pt idx="1">
                  <c:v>2016.I-VIII</c:v>
                </c:pt>
                <c:pt idx="2">
                  <c:v>2017.I-VIII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736.2</c:v>
                </c:pt>
                <c:pt idx="1">
                  <c:v>460.9</c:v>
                </c:pt>
                <c:pt idx="2">
                  <c:v>323.39999999999998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2015.I-VIII</c:v>
                </c:pt>
                <c:pt idx="1">
                  <c:v>2016.I-VIII</c:v>
                </c:pt>
                <c:pt idx="2">
                  <c:v>2017.I-VIII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81.8</c:v>
                </c:pt>
                <c:pt idx="1">
                  <c:v>74</c:v>
                </c:pt>
                <c:pt idx="2">
                  <c:v>68.2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832368"/>
        <c:axId val="255831976"/>
      </c:barChart>
      <c:catAx>
        <c:axId val="25583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5831976"/>
        <c:crosses val="autoZero"/>
        <c:auto val="1"/>
        <c:lblAlgn val="ctr"/>
        <c:lblOffset val="100"/>
        <c:noMultiLvlLbl val="0"/>
      </c:catAx>
      <c:valAx>
        <c:axId val="25583197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5583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n-US" sz="1200">
                <a:latin typeface="Arial" pitchFamily="34" charset="0"/>
                <a:cs typeface="Arial" pitchFamily="34" charset="0"/>
              </a:rPr>
              <a:t>Бүртгэ</a:t>
            </a:r>
            <a:r>
              <a:rPr lang="mn-MN" sz="1200">
                <a:latin typeface="Arial" pitchFamily="34" charset="0"/>
                <a:cs typeface="Arial" pitchFamily="34" charset="0"/>
              </a:rPr>
              <a:t>гдсэн гэмт хэргийн</a:t>
            </a:r>
            <a:r>
              <a:rPr lang="en-US" sz="1200">
                <a:latin typeface="Arial" pitchFamily="34" charset="0"/>
                <a:cs typeface="Arial" pitchFamily="34" charset="0"/>
              </a:rPr>
              <a:t> тоо, жил бүрийн </a:t>
            </a:r>
            <a:endParaRPr lang="mn-MN" sz="1200">
              <a:latin typeface="Arial" pitchFamily="34" charset="0"/>
              <a:cs typeface="Arial" pitchFamily="34" charset="0"/>
            </a:endParaRPr>
          </a:p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n-US" sz="1200">
                <a:latin typeface="Arial" pitchFamily="34" charset="0"/>
                <a:cs typeface="Arial" pitchFamily="34" charset="0"/>
              </a:rPr>
              <a:t>эхний 8 д</a:t>
            </a:r>
            <a:r>
              <a:rPr lang="mn-MN" sz="1200">
                <a:latin typeface="Arial" pitchFamily="34" charset="0"/>
                <a:cs typeface="Arial" pitchFamily="34" charset="0"/>
              </a:rPr>
              <a:t>угаа</a:t>
            </a:r>
            <a:r>
              <a:rPr lang="en-US" sz="1200">
                <a:latin typeface="Arial" pitchFamily="34" charset="0"/>
                <a:cs typeface="Arial" pitchFamily="34" charset="0"/>
              </a:rPr>
              <a:t>р сарын</a:t>
            </a:r>
            <a:r>
              <a:rPr lang="mn-MN" sz="1200">
                <a:latin typeface="Arial" pitchFamily="34" charset="0"/>
                <a:cs typeface="Arial" pitchFamily="34" charset="0"/>
              </a:rPr>
              <a:t> </a:t>
            </a:r>
            <a:r>
              <a:rPr lang="en-US" sz="1200">
                <a:latin typeface="Arial" pitchFamily="34" charset="0"/>
                <a:cs typeface="Arial" pitchFamily="34" charset="0"/>
              </a:rPr>
              <a:t>байдлаар </a:t>
            </a:r>
          </a:p>
        </c:rich>
      </c:tx>
      <c:layout>
        <c:manualLayout>
          <c:xMode val="edge"/>
          <c:yMode val="edge"/>
          <c:x val="0.28803928281343349"/>
          <c:y val="4.1650727915065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3305005672244935E-2"/>
          <c:y val="0.22710841075661389"/>
          <c:w val="0.97394257942821083"/>
          <c:h val="0.67475138272075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slaid!$C$4:$L$4</c:f>
              <c:numCache>
                <c:formatCode>0</c:formatCode>
                <c:ptCount val="10"/>
                <c:pt idx="0">
                  <c:v>120</c:v>
                </c:pt>
                <c:pt idx="1">
                  <c:v>118</c:v>
                </c:pt>
                <c:pt idx="2">
                  <c:v>114</c:v>
                </c:pt>
                <c:pt idx="3">
                  <c:v>146</c:v>
                </c:pt>
                <c:pt idx="4">
                  <c:v>160</c:v>
                </c:pt>
                <c:pt idx="5" formatCode="General">
                  <c:v>195</c:v>
                </c:pt>
                <c:pt idx="6" formatCode="General">
                  <c:v>217</c:v>
                </c:pt>
                <c:pt idx="7" formatCode="General">
                  <c:v>232</c:v>
                </c:pt>
                <c:pt idx="8" formatCode="General">
                  <c:v>212</c:v>
                </c:pt>
                <c:pt idx="9" formatCode="General">
                  <c:v>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39870424"/>
        <c:axId val="339870816"/>
      </c:barChart>
      <c:catAx>
        <c:axId val="3398704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39870816"/>
        <c:crosses val="autoZero"/>
        <c:auto val="1"/>
        <c:lblAlgn val="ctr"/>
        <c:lblOffset val="100"/>
        <c:noMultiLvlLbl val="0"/>
      </c:catAx>
      <c:valAx>
        <c:axId val="33987081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39870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579" cy="497040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971" y="0"/>
            <a:ext cx="2889579" cy="497040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r">
              <a:defRPr sz="1200"/>
            </a:lvl1pPr>
          </a:lstStyle>
          <a:p>
            <a:fld id="{FA0910AE-21EB-4D5C-B9FB-83B9FBAFA4C6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185"/>
            <a:ext cx="2889579" cy="497040"/>
          </a:xfrm>
          <a:prstGeom prst="rect">
            <a:avLst/>
          </a:prstGeom>
        </p:spPr>
        <p:txBody>
          <a:bodyPr vert="horz" lIns="89748" tIns="44874" rIns="89748" bIns="448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971" y="9431185"/>
            <a:ext cx="2889579" cy="497040"/>
          </a:xfrm>
          <a:prstGeom prst="rect">
            <a:avLst/>
          </a:prstGeom>
        </p:spPr>
        <p:txBody>
          <a:bodyPr vert="horz" lIns="89748" tIns="44874" rIns="89748" bIns="44874" rtlCol="0" anchor="b"/>
          <a:lstStyle>
            <a:lvl1pPr algn="r">
              <a:defRPr sz="1200"/>
            </a:lvl1pPr>
          </a:lstStyle>
          <a:p>
            <a:fld id="{EC1EE3BD-B870-453B-8BC9-7AD050314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62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300"/>
            </a:lvl1pPr>
          </a:lstStyle>
          <a:p>
            <a:fld id="{1C15D2A3-FD34-47C6-8E7A-BA802A4573B2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3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564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6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7.png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image" Target="../media/image12.jpeg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" y="0"/>
            <a:ext cx="913632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" y="0"/>
            <a:ext cx="913632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" y="0"/>
            <a:ext cx="9136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72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496300" y="17145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525463"/>
            <a:ext cx="84582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 smtClean="0">
                <a:latin typeface="Arial" charset="0"/>
              </a:rPr>
              <a:t>20</a:t>
            </a:r>
            <a:r>
              <a:rPr lang="en-US" altLang="en-US" sz="1200" b="1" dirty="0" smtClean="0">
                <a:latin typeface="Arial" charset="0"/>
              </a:rPr>
              <a:t>1</a:t>
            </a:r>
            <a:r>
              <a:rPr lang="mn-MN" altLang="en-US" sz="1200" b="1" dirty="0" smtClean="0">
                <a:latin typeface="Arial" charset="0"/>
              </a:rPr>
              <a:t>0 </a:t>
            </a:r>
            <a:r>
              <a:rPr lang="mn-MN" altLang="en-US" sz="1200" b="1" dirty="0">
                <a:latin typeface="Arial" charset="0"/>
              </a:rPr>
              <a:t>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295400" y="14478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26 053.6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30 087.1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25083.3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83.4</a:t>
                      </a:r>
                    </a:p>
                  </a:txBody>
                  <a:tcPr marL="9525" marR="9525" marT="9525" marB="0" anchor="ctr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23 364.0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27285.1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22340.4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81.9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80.7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1 909.4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1949.1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2054.4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105.4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8496300" y="17145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438400" y="38100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96 429.8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97128.1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135779.3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139.8</a:t>
                      </a:r>
                    </a:p>
                  </a:txBody>
                  <a:tcPr marL="9525" marR="9525" marT="9525" marB="0" anchor="ctr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89 261.9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87134.9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128455.7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147.4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1 833.5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2084.8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1316.0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63.1</a:t>
                      </a:r>
                    </a:p>
                  </a:txBody>
                  <a:tcPr marL="9525" marR="9525" marT="9525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5 334.4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7908.4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6007.6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8458200" y="44196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5469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1143000" y="4267200"/>
          <a:ext cx="752475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685800" y="1143000"/>
          <a:ext cx="3943350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800600" y="1143000"/>
          <a:ext cx="403860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324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4114800"/>
            <a:ext cx="79248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8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7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8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дугаар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748763" y="1712913"/>
          <a:ext cx="4075866" cy="217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5081372" y="1447800"/>
          <a:ext cx="387667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838200" y="4267199"/>
          <a:ext cx="7924800" cy="236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042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0010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99410" y="109728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29" y="393954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726294" y="1138238"/>
          <a:ext cx="3857625" cy="280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805375" y="1138239"/>
          <a:ext cx="3957625" cy="280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859644" y="4396740"/>
          <a:ext cx="7827156" cy="234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040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0010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357687" y="1108292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Tahoma" pitchFamily="34" charset="0"/>
              </a:rPr>
              <a:t>Сэжигтэн яллагчдын тоо, жил бүрийн эхний 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Tahoma" pitchFamily="34" charset="0"/>
              </a:rPr>
              <a:t>8</a:t>
            </a:r>
            <a:r>
              <a:rPr lang="mn-M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Tahoma" pitchFamily="34" charset="0"/>
              </a:rPr>
              <a:t> сарын байдлаар</a:t>
            </a:r>
            <a:endParaRPr lang="en-US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Tahoma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752475" y="1108292"/>
          <a:ext cx="3343275" cy="552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4357687" y="1569957"/>
          <a:ext cx="4329113" cy="1234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4367717" y="3005136"/>
          <a:ext cx="4219575" cy="362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6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066800" y="840422"/>
          <a:ext cx="7315200" cy="3215640"/>
        </p:xfrm>
        <a:graphic>
          <a:graphicData uri="http://schemas.openxmlformats.org/drawingml/2006/table">
            <a:tbl>
              <a:tblPr/>
              <a:tblGrid>
                <a:gridCol w="1238083"/>
                <a:gridCol w="1018734"/>
                <a:gridCol w="148603"/>
                <a:gridCol w="795397"/>
                <a:gridCol w="80020"/>
                <a:gridCol w="957089"/>
                <a:gridCol w="1167337"/>
                <a:gridCol w="742601"/>
                <a:gridCol w="233481"/>
                <a:gridCol w="933855"/>
              </a:tblGrid>
              <a:tr h="35888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ÇÝÝË, ÕÀÄÃÀËÀÌÆÈÉÍ ¯ËÄÝÃÄÝË.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áàíêóóäààð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ñàðûí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ýöýñò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ñàÿ.òºã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2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2016.VIII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2017.VIII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2016.VIII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2017.VIII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63 903.6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60 269.3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69 061.8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26 971.9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22 855.6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22 603.4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4 607.2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4 630.4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5 324.4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4 655.7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4 486.9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5 045.3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4 167.5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4 268.6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6 001.7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1 840.2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1 489.0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2 314.1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26 146.9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29 565.9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31 607.8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13 363.7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12 512.4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14 932.0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561.5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45720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711.1</a:t>
                      </a:r>
                      <a:endParaRPr lang="mn-MN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457200" algn="r" fontAlgn="ctr"/>
                      <a:endParaRPr lang="mn-MN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99 386.7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99 445.3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112 361.3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47 098.5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41 488.6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45 535.8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748614" y="4450805"/>
          <a:ext cx="4000500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4939614" y="4450805"/>
          <a:ext cx="3800475" cy="210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95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066800" y="419100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6436" y="1268368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61" y="394097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750720" y="5141007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110863" y="4267200"/>
          <a:ext cx="3918337" cy="241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5139240" y="4267200"/>
          <a:ext cx="3822289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1206911" y="974402"/>
          <a:ext cx="7327489" cy="314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704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ҮЗҮҮЛЭЛТ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Хэрэглээний үнийн индекс</a:t>
            </a:r>
            <a:endParaRPr lang="mn-MN" sz="2000" b="1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71900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14478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Mon" panose="020B0500000000000000" pitchFamily="34" charset="0"/>
              </a:rPr>
              <a:t> </a:t>
            </a:r>
            <a:r>
              <a:rPr lang="mn-MN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үнийн индекс  /өмнөх оны 12 сар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=100%/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1333500" y="1817132"/>
          <a:ext cx="7162800" cy="394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80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685800" y="3810000"/>
            <a:ext cx="3505200" cy="1588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783723" y="3918924"/>
          <a:ext cx="3231754" cy="264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4267764" y="1518624"/>
          <a:ext cx="472383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99" y="35687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/>
          <p:nvPr/>
        </p:nvGraphicFramePr>
        <p:xfrm>
          <a:off x="685799" y="1143000"/>
          <a:ext cx="3352801" cy="250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693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606</Words>
  <Application>Microsoft Office PowerPoint</Application>
  <PresentationFormat>On-screen Show (4:3)</PresentationFormat>
  <Paragraphs>239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Mon</vt:lpstr>
      <vt:lpstr>Arial Unicode MS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Altantsetseg_Ts</cp:lastModifiedBy>
  <cp:revision>475</cp:revision>
  <cp:lastPrinted>2017-04-12T05:18:03Z</cp:lastPrinted>
  <dcterms:created xsi:type="dcterms:W3CDTF">2006-08-16T00:00:00Z</dcterms:created>
  <dcterms:modified xsi:type="dcterms:W3CDTF">2017-09-14T00:46:08Z</dcterms:modified>
</cp:coreProperties>
</file>