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3" r:id="rId3"/>
    <p:sldId id="264" r:id="rId4"/>
    <p:sldId id="265" r:id="rId5"/>
    <p:sldId id="266" r:id="rId6"/>
    <p:sldId id="269" r:id="rId7"/>
    <p:sldId id="270" r:id="rId8"/>
    <p:sldId id="271" r:id="rId9"/>
    <p:sldId id="272" r:id="rId10"/>
    <p:sldId id="267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11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1146882"/>
          <c:y val="3.718028780885148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2"/>
                <c:pt idx="0">
                  <c:v>Халдварт өвчнөөр өвчлөгчид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9"/>
              <c:layout>
                <c:manualLayout>
                  <c:x val="0"/>
                  <c:y val="1.724137931034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1152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506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'eruul mend2'!$F$13:$P$13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'eruul mend2'!$F$14:$P$14</c:f>
              <c:numCache>
                <c:formatCode>General</c:formatCode>
                <c:ptCount val="11"/>
                <c:pt idx="0">
                  <c:v>498</c:v>
                </c:pt>
                <c:pt idx="1">
                  <c:v>1217</c:v>
                </c:pt>
                <c:pt idx="2">
                  <c:v>822</c:v>
                </c:pt>
                <c:pt idx="3">
                  <c:v>534</c:v>
                </c:pt>
                <c:pt idx="4">
                  <c:v>579</c:v>
                </c:pt>
                <c:pt idx="5">
                  <c:v>589</c:v>
                </c:pt>
                <c:pt idx="6">
                  <c:v>949</c:v>
                </c:pt>
                <c:pt idx="7">
                  <c:v>482</c:v>
                </c:pt>
                <c:pt idx="8">
                  <c:v>727</c:v>
                </c:pt>
                <c:pt idx="9">
                  <c:v>1215</c:v>
                </c:pt>
                <c:pt idx="10">
                  <c:v>1152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22126008"/>
        <c:axId val="222126400"/>
      </c:barChart>
      <c:catAx>
        <c:axId val="22212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126400"/>
        <c:crosses val="autoZero"/>
        <c:auto val="1"/>
        <c:lblAlgn val="ctr"/>
        <c:lblOffset val="100"/>
        <c:noMultiLvlLbl val="0"/>
      </c:catAx>
      <c:valAx>
        <c:axId val="2221264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221260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2017 оны 11 дүгээр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835700024676399"/>
          <c:y val="1.65460132250850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0269840763846677"/>
          <c:w val="0.69586258982584392"/>
          <c:h val="0.868973763961871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hereg1'!$O$2:$O$18</c:f>
              <c:strCache>
                <c:ptCount val="13"/>
                <c:pt idx="0">
                  <c:v>Баяндэлгэр</c:v>
                </c:pt>
                <c:pt idx="1">
                  <c:v>Халзан</c:v>
                </c:pt>
                <c:pt idx="2">
                  <c:v>Асгат</c:v>
                </c:pt>
                <c:pt idx="3">
                  <c:v>Наран</c:v>
                </c:pt>
                <c:pt idx="4">
                  <c:v>Уулбаян</c:v>
                </c:pt>
                <c:pt idx="5">
                  <c:v>Онгон</c:v>
                </c:pt>
                <c:pt idx="6">
                  <c:v>Түвшинширээ</c:v>
                </c:pt>
                <c:pt idx="7">
                  <c:v>Дарьганга</c:v>
                </c:pt>
                <c:pt idx="8">
                  <c:v>Сүхбаатар</c:v>
                </c:pt>
                <c:pt idx="9">
                  <c:v>Түмэнцогт</c:v>
                </c:pt>
                <c:pt idx="10">
                  <c:v>Эрдэнэцагаан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hereg1'!$P$2:$P$14</c:f>
              <c:numCache>
                <c:formatCode>General</c:formatCode>
                <c:ptCount val="13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15</c:v>
                </c:pt>
                <c:pt idx="8">
                  <c:v>16</c:v>
                </c:pt>
                <c:pt idx="9">
                  <c:v>21</c:v>
                </c:pt>
                <c:pt idx="10">
                  <c:v>40</c:v>
                </c:pt>
                <c:pt idx="11">
                  <c:v>45</c:v>
                </c:pt>
                <c:pt idx="12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221625752"/>
        <c:axId val="221626536"/>
      </c:barChart>
      <c:catAx>
        <c:axId val="221625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626536"/>
        <c:crosses val="autoZero"/>
        <c:auto val="1"/>
        <c:lblAlgn val="ctr"/>
        <c:lblOffset val="100"/>
        <c:noMultiLvlLbl val="0"/>
      </c:catAx>
      <c:valAx>
        <c:axId val="221626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162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2.0804638226191881E-2"/>
          <c:y val="9.7506561679790008E-2"/>
          <c:w val="0.93593405598835955"/>
          <c:h val="0.68266887691670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2015.I-XI</c:v>
                </c:pt>
                <c:pt idx="1">
                  <c:v>2016.I-XI</c:v>
                </c:pt>
                <c:pt idx="2">
                  <c:v>2017.I-XI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332</c:v>
                </c:pt>
                <c:pt idx="1">
                  <c:v>307</c:v>
                </c:pt>
                <c:pt idx="2">
                  <c:v>271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1627320"/>
        <c:axId val="221627712"/>
      </c:barChart>
      <c:catAx>
        <c:axId val="22162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1627712"/>
        <c:crosses val="autoZero"/>
        <c:auto val="1"/>
        <c:lblAlgn val="ctr"/>
        <c:lblOffset val="100"/>
        <c:noMultiLvlLbl val="0"/>
      </c:catAx>
      <c:valAx>
        <c:axId val="221627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16273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яллагдагчийнтоо,сумаар, 2017 оны 11 сарын байдлаар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138230745987451"/>
          <c:y val="2.708530589192870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901992499244592"/>
          <c:y val="0.13056235569176591"/>
          <c:w val="0.72359259619276839"/>
          <c:h val="0.835279158568794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hereg2'!$G$1:$G$13</c:f>
              <c:strCache>
                <c:ptCount val="13"/>
                <c:pt idx="0">
                  <c:v>Баяндэлгэр</c:v>
                </c:pt>
                <c:pt idx="1">
                  <c:v>Халзан</c:v>
                </c:pt>
                <c:pt idx="2">
                  <c:v>Наран</c:v>
                </c:pt>
                <c:pt idx="3">
                  <c:v>Онгон</c:v>
                </c:pt>
                <c:pt idx="4">
                  <c:v>Асгат</c:v>
                </c:pt>
                <c:pt idx="5">
                  <c:v>Түмэнцогт</c:v>
                </c:pt>
                <c:pt idx="6">
                  <c:v>Уулбаян</c:v>
                </c:pt>
                <c:pt idx="7">
                  <c:v>Дарьганга</c:v>
                </c:pt>
                <c:pt idx="8">
                  <c:v>Түвшинширээ</c:v>
                </c:pt>
                <c:pt idx="9">
                  <c:v>Сүхбаатар</c:v>
                </c:pt>
                <c:pt idx="10">
                  <c:v>Эрдэнэцагаан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hereg2'!$H$1:$H$13</c:f>
              <c:numCache>
                <c:formatCode>General</c:formatCode>
                <c:ptCount val="13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14</c:v>
                </c:pt>
                <c:pt idx="10">
                  <c:v>36</c:v>
                </c:pt>
                <c:pt idx="11">
                  <c:v>39</c:v>
                </c:pt>
                <c:pt idx="12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221628496"/>
        <c:axId val="221628888"/>
      </c:barChart>
      <c:catAx>
        <c:axId val="22162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628888"/>
        <c:crosses val="autoZero"/>
        <c:auto val="1"/>
        <c:lblAlgn val="ctr"/>
        <c:lblOffset val="100"/>
        <c:noMultiLvlLbl val="0"/>
      </c:catAx>
      <c:valAx>
        <c:axId val="221628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162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Зээлийн өрийн үлдэгдэл тэрбум төгрөг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695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(3)'!$B$3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 (3)'!$A$5:$A$9</c:f>
              <c:strCache>
                <c:ptCount val="5"/>
                <c:pt idx="0">
                  <c:v>2013.XI</c:v>
                </c:pt>
                <c:pt idx="1">
                  <c:v>2014.XI</c:v>
                </c:pt>
                <c:pt idx="2">
                  <c:v>2015.XI</c:v>
                </c:pt>
                <c:pt idx="3">
                  <c:v>2016.XI</c:v>
                </c:pt>
                <c:pt idx="4">
                  <c:v>2017.XI</c:v>
                </c:pt>
              </c:strCache>
            </c:strRef>
          </c:cat>
          <c:val>
            <c:numRef>
              <c:f>'grafic (3)'!$B$5:$B$9</c:f>
              <c:numCache>
                <c:formatCode>###\ ##0.0</c:formatCode>
                <c:ptCount val="5"/>
                <c:pt idx="0" formatCode="General">
                  <c:v>73.599999999999994</c:v>
                </c:pt>
                <c:pt idx="1">
                  <c:v>96.8</c:v>
                </c:pt>
                <c:pt idx="2" formatCode="0.0">
                  <c:v>98.5</c:v>
                </c:pt>
                <c:pt idx="3" formatCode="0.0">
                  <c:v>100.1</c:v>
                </c:pt>
                <c:pt idx="4" formatCode="0.0">
                  <c:v>115.6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22115368"/>
        <c:axId val="222115760"/>
      </c:barChart>
      <c:catAx>
        <c:axId val="22211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115760"/>
        <c:crosses val="autoZero"/>
        <c:auto val="1"/>
        <c:lblAlgn val="ctr"/>
        <c:lblOffset val="100"/>
        <c:noMultiLvlLbl val="0"/>
      </c:catAx>
      <c:valAx>
        <c:axId val="222115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2115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Хадгаламжийн үлдэгдэл тэрбум төгрөг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(3)'!$C$3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 (3)'!$A$5:$A$9</c:f>
              <c:strCache>
                <c:ptCount val="5"/>
                <c:pt idx="0">
                  <c:v>2013.XI</c:v>
                </c:pt>
                <c:pt idx="1">
                  <c:v>2014.XI</c:v>
                </c:pt>
                <c:pt idx="2">
                  <c:v>2015.XI</c:v>
                </c:pt>
                <c:pt idx="3">
                  <c:v>2016.XI</c:v>
                </c:pt>
                <c:pt idx="4">
                  <c:v>2017.XI</c:v>
                </c:pt>
              </c:strCache>
            </c:strRef>
          </c:cat>
          <c:val>
            <c:numRef>
              <c:f>'grafic (3)'!$C$5:$C$9</c:f>
              <c:numCache>
                <c:formatCode>###\ ##0.0</c:formatCode>
                <c:ptCount val="5"/>
                <c:pt idx="0" formatCode="General">
                  <c:v>25.5</c:v>
                </c:pt>
                <c:pt idx="1">
                  <c:v>30.6</c:v>
                </c:pt>
                <c:pt idx="2" formatCode="#\ ##0.0">
                  <c:v>30.3</c:v>
                </c:pt>
                <c:pt idx="3" formatCode="0.0">
                  <c:v>38.1</c:v>
                </c:pt>
                <c:pt idx="4" formatCode="0.0">
                  <c:v>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22116544"/>
        <c:axId val="222116936"/>
      </c:barChart>
      <c:catAx>
        <c:axId val="22211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116936"/>
        <c:crosses val="autoZero"/>
        <c:auto val="1"/>
        <c:lblAlgn val="ctr"/>
        <c:lblOffset val="100"/>
        <c:noMultiLvlLbl val="0"/>
      </c:catAx>
      <c:valAx>
        <c:axId val="222116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211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mn-MN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2016 оны 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-р сарын зарлага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6550975393836962"/>
          <c:y val="2.6960023804073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434840759847549"/>
          <c:y val="0.21385046293673726"/>
          <c:w val="0.65370010378454635"/>
          <c:h val="0.593407373374102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3.8396302897791772E-2"/>
                  <c:y val="3.9510233310347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112037822462051E-2"/>
                  <c:y val="-2.1462105969148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836475900282571"/>
                  <c:y val="7.8610749195918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780744360977862"/>
                  <c:y val="0.148726624999213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029635663358176E-2"/>
                  <c:y val="0.181881077814913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7921499681898095"/>
                  <c:y val="9.3859801507709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0179807249305257"/>
                  <c:y val="-5.36552649228715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A23C599-30CD-4B93-AB44-D9E7F0BE8368}" type="CATEGORYNAME">
                      <a:rPr lang="mn-MN" i="1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i="1" baseline="0"/>
                      <a:t>
</a:t>
                    </a:r>
                    <a:fld id="{DCE629B1-7249-46A9-A7ED-83CFE10202EA}" type="PERCENTAGE">
                      <a:rPr lang="mn-MN" baseline="0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mn-MN" i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8.6307056445530522E-2"/>
                  <c:y val="-7.2138572606481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1834186607777211"/>
                  <c:y val="-0.182231716805116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0217113665389528"/>
                  <c:y val="-0.188649080735411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2735370628158071"/>
                  <c:y val="-7.7933220516365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7813018346598923E-2"/>
                  <c:y val="-7.6516934751435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721464053367964E-2"/>
                  <c:y val="-3.2406160896148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26768865076347936"/>
                  <c:y val="2.1545375453712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'Sheet4 (2)'!$A$2:$A$15</c:f>
              <c:strCache>
                <c:ptCount val="14"/>
                <c:pt idx="0">
                  <c:v>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хамгаалал</c:v>
                </c:pt>
                <c:pt idx="10">
                  <c:v> Урсгал шилжүүлэг</c:v>
                </c:pt>
                <c:pt idx="11">
                  <c:v> Татаас</c:v>
                </c:pt>
                <c:pt idx="12">
                  <c:v> Хөрөнгийн  зардал</c:v>
                </c:pt>
                <c:pt idx="13">
                  <c:v> Эргэн төлөгдөх төлбөрийг хассан цэвэр зээл</c:v>
                </c:pt>
              </c:strCache>
            </c:strRef>
          </c:cat>
          <c:val>
            <c:numRef>
              <c:f>'Sheet4 (2)'!$B$2:$B$15</c:f>
              <c:numCache>
                <c:formatCode>General</c:formatCode>
                <c:ptCount val="14"/>
                <c:pt idx="0" formatCode="0.0">
                  <c:v>40.1</c:v>
                </c:pt>
                <c:pt idx="1">
                  <c:v>4.4000000000000004</c:v>
                </c:pt>
                <c:pt idx="2">
                  <c:v>8.3000000000000007</c:v>
                </c:pt>
                <c:pt idx="3">
                  <c:v>1.7</c:v>
                </c:pt>
                <c:pt idx="4" formatCode="0.0">
                  <c:v>3.7</c:v>
                </c:pt>
                <c:pt idx="5">
                  <c:v>1.3</c:v>
                </c:pt>
                <c:pt idx="6" formatCode="0.0">
                  <c:v>3.5</c:v>
                </c:pt>
                <c:pt idx="7">
                  <c:v>0.2</c:v>
                </c:pt>
                <c:pt idx="8" formatCode="0.0">
                  <c:v>4.5999999999999996</c:v>
                </c:pt>
                <c:pt idx="9" formatCode="0.0">
                  <c:v>9.4</c:v>
                </c:pt>
                <c:pt idx="10">
                  <c:v>11.3</c:v>
                </c:pt>
                <c:pt idx="11">
                  <c:v>0.4</c:v>
                </c:pt>
                <c:pt idx="12">
                  <c:v>9.4</c:v>
                </c:pt>
                <c:pt idx="13">
                  <c:v>1.7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'Tosov (2)'!$A$15:$A$19</c:f>
              <c:strCache>
                <c:ptCount val="5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  <c:pt idx="3">
                  <c:v>2016.I-XI</c:v>
                </c:pt>
                <c:pt idx="4">
                  <c:v>2017.I-XI</c:v>
                </c:pt>
              </c:strCache>
            </c:strRef>
          </c:cat>
          <c:val>
            <c:numRef>
              <c:f>'Tosov (2)'!$C$15:$C$19</c:f>
              <c:numCache>
                <c:formatCode>General</c:formatCode>
                <c:ptCount val="5"/>
                <c:pt idx="0" formatCode="0.0">
                  <c:v>38.1</c:v>
                </c:pt>
                <c:pt idx="1">
                  <c:v>46.8</c:v>
                </c:pt>
                <c:pt idx="2" formatCode="###\ ##0.0">
                  <c:v>39.9</c:v>
                </c:pt>
                <c:pt idx="3">
                  <c:v>43.8</c:v>
                </c:pt>
                <c:pt idx="4">
                  <c:v>45.9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3826416"/>
        <c:axId val="223826808"/>
      </c:barChart>
      <c:catAx>
        <c:axId val="22382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3826808"/>
        <c:crosses val="autoZero"/>
        <c:auto val="1"/>
        <c:lblAlgn val="ctr"/>
        <c:lblOffset val="100"/>
        <c:noMultiLvlLbl val="0"/>
      </c:catAx>
      <c:valAx>
        <c:axId val="2238268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23826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0937378501817933E-2"/>
          <c:y val="0.11996614724646315"/>
          <c:w val="0.93888888888888999"/>
          <c:h val="0.73221420239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'Tosov (2)'!$A$15:$A$19</c:f>
              <c:strCache>
                <c:ptCount val="5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  <c:pt idx="3">
                  <c:v>2016.I-XI</c:v>
                </c:pt>
                <c:pt idx="4">
                  <c:v>2017.I-XI</c:v>
                </c:pt>
              </c:strCache>
            </c:strRef>
          </c:cat>
          <c:val>
            <c:numRef>
              <c:f>'Tosov (2)'!$B$15:$B$19</c:f>
              <c:numCache>
                <c:formatCode>General</c:formatCode>
                <c:ptCount val="5"/>
                <c:pt idx="0">
                  <c:v>45.5</c:v>
                </c:pt>
                <c:pt idx="1">
                  <c:v>45.1</c:v>
                </c:pt>
                <c:pt idx="2" formatCode="###\ ##0.0">
                  <c:v>40.9</c:v>
                </c:pt>
                <c:pt idx="3">
                  <c:v>45.3</c:v>
                </c:pt>
                <c:pt idx="4">
                  <c:v>41.8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3827592"/>
        <c:axId val="223827984"/>
      </c:barChart>
      <c:catAx>
        <c:axId val="22382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3827984"/>
        <c:crosses val="autoZero"/>
        <c:auto val="1"/>
        <c:lblAlgn val="ctr"/>
        <c:lblOffset val="100"/>
        <c:noMultiLvlLbl val="0"/>
      </c:catAx>
      <c:valAx>
        <c:axId val="22382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38275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2907860201686E-2"/>
          <c:y val="0.10350800563262752"/>
          <c:w val="0.89124047267017414"/>
          <c:h val="0.70120671221445707"/>
        </c:manualLayout>
      </c:layout>
      <c:lineChart>
        <c:grouping val="standard"/>
        <c:varyColors val="0"/>
        <c:ser>
          <c:idx val="0"/>
          <c:order val="0"/>
          <c:tx>
            <c:strRef>
              <c:f>'une1 (4)'!$Q$3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-6.0164968461911703E-2"/>
                  <c:y val="-5.0241545893719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164968461911703E-2"/>
                  <c:y val="-6.1835748792270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401746724890827E-2"/>
                  <c:y val="-5.024154589371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224163027656477E-2"/>
                  <c:y val="-3.864734299516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342552159146122E-2"/>
                  <c:y val="-6.1835748792270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579330422125177E-2"/>
                  <c:y val="-3.86473429951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6579330422125254E-2"/>
                  <c:y val="-4.251207729468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579330422125177E-2"/>
                  <c:y val="-3.091787439613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2401746724890966E-2"/>
                  <c:y val="-4.251207729468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8520135856380396E-2"/>
                  <c:y val="-1.93236714975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4342552159146046E-2"/>
                  <c:y val="-2.3188405797101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2401746724890827E-2"/>
                  <c:y val="-3.864734299516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(4)'!$P$4:$P$15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(4)'!$Q$4:$Q$15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'une1 (4)'!$R$3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6.0164968461911703E-2"/>
                  <c:y val="-2.616759861539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283357593401279E-2"/>
                  <c:y val="-3.466179771006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401746724890827E-2"/>
                  <c:y val="-2.153782951044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283357593401272E-2"/>
                  <c:y val="-3.6231731903077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164968461911703E-2"/>
                  <c:y val="-4.396120050211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638524987869972E-2"/>
                  <c:y val="-5.9420137700178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0460941290635677E-2"/>
                  <c:y val="-5.16906691011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2401746724890771E-2"/>
                  <c:y val="-5.16906691011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0460941290635677E-2"/>
                  <c:y val="-4.859096960705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579330422125177E-2"/>
                  <c:y val="-4.629616950055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0756914119359534E-2"/>
                  <c:y val="-4.935600441249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934497816593885E-2"/>
                  <c:y val="-6.171493780668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(4)'!$P$4:$P$15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(4)'!$R$4:$R$15</c:f>
              <c:numCache>
                <c:formatCode>General</c:formatCode>
                <c:ptCount val="12"/>
                <c:pt idx="0" formatCode="0.0">
                  <c:v>100.2</c:v>
                </c:pt>
                <c:pt idx="1">
                  <c:v>100.3</c:v>
                </c:pt>
                <c:pt idx="2">
                  <c:v>101.2</c:v>
                </c:pt>
                <c:pt idx="3">
                  <c:v>102.5</c:v>
                </c:pt>
                <c:pt idx="4">
                  <c:v>102.3</c:v>
                </c:pt>
                <c:pt idx="5">
                  <c:v>102.1</c:v>
                </c:pt>
                <c:pt idx="6">
                  <c:v>101.5</c:v>
                </c:pt>
                <c:pt idx="7">
                  <c:v>100.9</c:v>
                </c:pt>
                <c:pt idx="8">
                  <c:v>100.7</c:v>
                </c:pt>
                <c:pt idx="9">
                  <c:v>100.4</c:v>
                </c:pt>
                <c:pt idx="10">
                  <c:v>101.2</c:v>
                </c:pt>
                <c:pt idx="11">
                  <c:v>101.6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'une1 (4)'!$S$3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5.6283357593401272E-2"/>
                  <c:y val="-1.5458937198067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342552159146108E-2"/>
                  <c:y val="-3.864734299516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105773896166977E-2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809801067442988E-2"/>
                  <c:y val="3.8647342995169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8224163027656477E-2"/>
                  <c:y val="-2.705314009661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224163027656477E-2"/>
                  <c:y val="-5.410628019323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816108685104406E-2"/>
                  <c:y val="-5.797101449275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4934497816593885E-2"/>
                  <c:y val="-6.1835748792270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934497816593885E-2"/>
                  <c:y val="-3.0917874396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0756914119359534E-2"/>
                  <c:y val="-1.1594202898550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8816108685104461E-2"/>
                  <c:y val="-1.54589371980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3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(4)'!$P$4:$P$15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(4)'!$S$4:$S$15</c:f>
              <c:numCache>
                <c:formatCode>General</c:formatCode>
                <c:ptCount val="12"/>
                <c:pt idx="0" formatCode="0.0">
                  <c:v>100.9</c:v>
                </c:pt>
                <c:pt idx="1">
                  <c:v>101.2</c:v>
                </c:pt>
                <c:pt idx="2">
                  <c:v>101.6</c:v>
                </c:pt>
                <c:pt idx="3">
                  <c:v>104.7</c:v>
                </c:pt>
                <c:pt idx="4">
                  <c:v>104.2</c:v>
                </c:pt>
                <c:pt idx="5" formatCode="0.0">
                  <c:v>104</c:v>
                </c:pt>
                <c:pt idx="6">
                  <c:v>104.2</c:v>
                </c:pt>
                <c:pt idx="7">
                  <c:v>104.2</c:v>
                </c:pt>
                <c:pt idx="8">
                  <c:v>104.2</c:v>
                </c:pt>
                <c:pt idx="9">
                  <c:v>105.5</c:v>
                </c:pt>
                <c:pt idx="10">
                  <c:v>105.5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987384"/>
        <c:axId val="220987776"/>
      </c:lineChart>
      <c:catAx>
        <c:axId val="220987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0987776"/>
        <c:crosses val="autoZero"/>
        <c:auto val="1"/>
        <c:lblAlgn val="ctr"/>
        <c:lblOffset val="100"/>
        <c:noMultiLvlLbl val="0"/>
      </c:catAx>
      <c:valAx>
        <c:axId val="220987776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>
                <a:alpha val="37000"/>
              </a:sysClr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098738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0.1473479352198879"/>
          <c:y val="0.90692593860550041"/>
          <c:w val="0.70530412956022415"/>
          <c:h val="6.988565559739815E-2"/>
        </c:manualLayout>
      </c:layout>
      <c:overlay val="0"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050" b="1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индекс, жил бүрийн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050" b="1" dirty="0">
                <a:latin typeface="Arial" panose="020B0604020202020204" pitchFamily="34" charset="0"/>
                <a:cs typeface="Arial" panose="020B0604020202020204" pitchFamily="34" charset="0"/>
              </a:rPr>
              <a:t>-р сар  </a:t>
            </a:r>
          </a:p>
          <a:p>
            <a: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050" b="1" dirty="0">
                <a:latin typeface="Arial" panose="020B0604020202020204" pitchFamily="34" charset="0"/>
                <a:cs typeface="Arial" panose="020B0604020202020204" pitchFamily="34" charset="0"/>
              </a:rPr>
              <a:t>/өмнөх оны мөн үетэй харьцуулснаар/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341779251277801"/>
          <c:y val="4.4089924951224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515010091823626E-2"/>
          <c:y val="0.24819444444444444"/>
          <c:w val="0.90322156538943266"/>
          <c:h val="0.50551727909011368"/>
        </c:manualLayout>
      </c:layout>
      <c:lineChart>
        <c:grouping val="stacked"/>
        <c:varyColors val="0"/>
        <c:ser>
          <c:idx val="0"/>
          <c:order val="0"/>
          <c:spPr>
            <a:ln w="34925" cap="rnd">
              <a:solidFill>
                <a:schemeClr val="tx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5.5854454363417336E-2"/>
                  <c:y val="-6.4814814814814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87510936132986E-2"/>
                  <c:y val="-7.870370370370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468555792228136E-2"/>
                  <c:y val="-5.5555555555555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773169311282897E-2"/>
                  <c:y val="-9.7222222222222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93920972644377E-2"/>
                  <c:y val="-6.944444444444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199283600188422E-2"/>
                  <c:y val="-6.481481481481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5177304964539008E-3"/>
                  <c:y val="-6.0185185185185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728470111448983E-2"/>
                  <c:y val="-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921478565179353E-2"/>
                  <c:y val="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'Sheet5 (2)'!$B$2:$B$9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'Sheet5 (2)'!$C$2:$C$9</c:f>
              <c:numCache>
                <c:formatCode>General</c:formatCode>
                <c:ptCount val="8"/>
                <c:pt idx="0" formatCode="0.0">
                  <c:v>109</c:v>
                </c:pt>
                <c:pt idx="1">
                  <c:v>103.3</c:v>
                </c:pt>
                <c:pt idx="2">
                  <c:v>114.6</c:v>
                </c:pt>
                <c:pt idx="3" formatCode="0.0">
                  <c:v>110</c:v>
                </c:pt>
                <c:pt idx="4" formatCode="0.0">
                  <c:v>110.4</c:v>
                </c:pt>
                <c:pt idx="5">
                  <c:v>106.1</c:v>
                </c:pt>
                <c:pt idx="6">
                  <c:v>100.8</c:v>
                </c:pt>
                <c:pt idx="7" formatCode="0.0">
                  <c:v>106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3817832"/>
        <c:axId val="223818224"/>
      </c:lineChart>
      <c:catAx>
        <c:axId val="22381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3818224"/>
        <c:crosses val="autoZero"/>
        <c:auto val="1"/>
        <c:lblAlgn val="ctr"/>
        <c:lblOffset val="100"/>
        <c:noMultiLvlLbl val="0"/>
      </c:catAx>
      <c:valAx>
        <c:axId val="223818224"/>
        <c:scaling>
          <c:orientation val="minMax"/>
          <c:min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381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>
                <a:latin typeface="Arial" pitchFamily="34" charset="0"/>
              </a:rPr>
              <a:t>             11 </a:t>
            </a:r>
            <a:r>
              <a:rPr lang="mn-MN" sz="1100" baseline="0">
                <a:latin typeface="Arial" pitchFamily="34" charset="0"/>
              </a:rPr>
              <a:t>сарын байдлаар</a:t>
            </a:r>
            <a:endParaRPr lang="en-US" sz="1100" baseline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403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99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2015.I-XI</c:v>
                </c:pt>
                <c:pt idx="1">
                  <c:v>2016.I-XI</c:v>
                </c:pt>
                <c:pt idx="2">
                  <c:v>2017.I-XI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1278</c:v>
                </c:pt>
                <c:pt idx="1">
                  <c:v>1159</c:v>
                </c:pt>
                <c:pt idx="2">
                  <c:v>1161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9.3240093240093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1160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2015.I-XI</c:v>
                </c:pt>
                <c:pt idx="1">
                  <c:v>2016.I-XI</c:v>
                </c:pt>
                <c:pt idx="2">
                  <c:v>2017.I-XI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1277</c:v>
                </c:pt>
                <c:pt idx="1">
                  <c:v>1167</c:v>
                </c:pt>
                <c:pt idx="2">
                  <c:v>1160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222127184"/>
        <c:axId val="222127576"/>
      </c:barChart>
      <c:catAx>
        <c:axId val="22212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127576"/>
        <c:crosses val="autoZero"/>
        <c:auto val="1"/>
        <c:lblAlgn val="ctr"/>
        <c:lblOffset val="100"/>
        <c:noMultiLvlLbl val="0"/>
      </c:catAx>
      <c:valAx>
        <c:axId val="2221275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22127184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>
                <a:latin typeface="Arial" panose="020B0604020202020204" pitchFamily="34" charset="0"/>
                <a:cs typeface="Arial" panose="020B0604020202020204" pitchFamily="34" charset="0"/>
              </a:rPr>
              <a:t>Нийгмийн халамжийн сангаас олгосон тэтгэвэр, тэтгэмж, хөнгөлөлт, жил бүрийн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>
                <a:latin typeface="Arial" panose="020B0604020202020204" pitchFamily="34" charset="0"/>
                <a:cs typeface="Arial" panose="020B0604020202020204" pitchFamily="34" charset="0"/>
              </a:rPr>
              <a:t>-р сар сая.төг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4528892084564952E-2"/>
          <c:y val="2.2169437846397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'Sheet5 (2)'!$E$15</c:f>
              <c:strCache>
                <c:ptCount val="1"/>
                <c:pt idx="0">
                  <c:v>Халамжийн тэтгэвэр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682156021251694E-3"/>
                  <c:y val="-4.24377813600666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'Sheet5 (2)'!$D$16:$D$20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'Sheet5 (2)'!$E$16:$E$20</c:f>
              <c:numCache>
                <c:formatCode>#\ ##0.0</c:formatCode>
                <c:ptCount val="5"/>
                <c:pt idx="0">
                  <c:v>1573.5</c:v>
                </c:pt>
                <c:pt idx="1">
                  <c:v>1746.4</c:v>
                </c:pt>
                <c:pt idx="2">
                  <c:v>1699.4</c:v>
                </c:pt>
                <c:pt idx="3">
                  <c:v>1678.3</c:v>
                </c:pt>
                <c:pt idx="4">
                  <c:v>1771.6</c:v>
                </c:pt>
              </c:numCache>
            </c:numRef>
          </c:val>
        </c:ser>
        <c:ser>
          <c:idx val="1"/>
          <c:order val="1"/>
          <c:tx>
            <c:strRef>
              <c:f>'Sheet5 (2)'!$F$15</c:f>
              <c:strCache>
                <c:ptCount val="1"/>
                <c:pt idx="0">
                  <c:v>Халамжийн тэтгэмж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'Sheet5 (2)'!$D$16:$D$20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'Sheet5 (2)'!$F$16:$F$20</c:f>
              <c:numCache>
                <c:formatCode>General</c:formatCode>
                <c:ptCount val="5"/>
                <c:pt idx="0">
                  <c:v>289.8</c:v>
                </c:pt>
                <c:pt idx="1">
                  <c:v>234.9</c:v>
                </c:pt>
                <c:pt idx="2">
                  <c:v>264.89999999999998</c:v>
                </c:pt>
                <c:pt idx="3" formatCode="0.0">
                  <c:v>368.3</c:v>
                </c:pt>
                <c:pt idx="4" formatCode="0.0">
                  <c:v>433</c:v>
                </c:pt>
              </c:numCache>
            </c:numRef>
          </c:val>
        </c:ser>
        <c:ser>
          <c:idx val="2"/>
          <c:order val="2"/>
          <c:tx>
            <c:strRef>
              <c:f>'Sheet5 (2)'!$G$15</c:f>
              <c:strCache>
                <c:ptCount val="1"/>
                <c:pt idx="0">
                  <c:v>Нөхцөлт мөнгөн тэтгэмж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136926702086157E-3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1369267020868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68215602125303E-3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'Sheet5 (2)'!$D$16:$D$20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'Sheet5 (2)'!$G$16:$G$20</c:f>
              <c:numCache>
                <c:formatCode>0.0</c:formatCode>
                <c:ptCount val="5"/>
                <c:pt idx="0" formatCode="General">
                  <c:v>412.3</c:v>
                </c:pt>
                <c:pt idx="1">
                  <c:v>549.6</c:v>
                </c:pt>
                <c:pt idx="2">
                  <c:v>668.3</c:v>
                </c:pt>
                <c:pt idx="3" formatCode="General">
                  <c:v>591.5</c:v>
                </c:pt>
                <c:pt idx="4">
                  <c:v>632.20000000000005</c:v>
                </c:pt>
              </c:numCache>
            </c:numRef>
          </c:val>
        </c:ser>
        <c:ser>
          <c:idx val="3"/>
          <c:order val="3"/>
          <c:tx>
            <c:strRef>
              <c:f>'Sheet5 (2)'!$H$15</c:f>
              <c:strCache>
                <c:ptCount val="1"/>
                <c:pt idx="0">
                  <c:v>Хөнгөлөлт, тусламж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759169738292062E-2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136926702086157E-3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0501238744588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0501238744589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227385340417231E-3"/>
                  <c:y val="-1.85185185185186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'Sheet5 (2)'!$D$16:$D$20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'Sheet5 (2)'!$H$16:$H$20</c:f>
              <c:numCache>
                <c:formatCode>0.0</c:formatCode>
                <c:ptCount val="5"/>
                <c:pt idx="0" formatCode="General">
                  <c:v>227.5</c:v>
                </c:pt>
                <c:pt idx="1">
                  <c:v>451</c:v>
                </c:pt>
                <c:pt idx="2">
                  <c:v>850</c:v>
                </c:pt>
                <c:pt idx="3" formatCode="General">
                  <c:v>763.5</c:v>
                </c:pt>
                <c:pt idx="4" formatCode="General">
                  <c:v>921.7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819008"/>
        <c:axId val="223819400"/>
      </c:barChart>
      <c:catAx>
        <c:axId val="22381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19400"/>
        <c:crosses val="autoZero"/>
        <c:auto val="1"/>
        <c:lblAlgn val="ctr"/>
        <c:lblOffset val="100"/>
        <c:noMultiLvlLbl val="0"/>
      </c:catAx>
      <c:valAx>
        <c:axId val="22381940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2381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Улсын төсвөөс олгосон хөнгөлөлт, тусламж, жил бүрийн 1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-р сар сая.төг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01318897637795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900346199684254E-2"/>
          <c:y val="0.15650481189851267"/>
          <c:w val="0.96219930760063144"/>
          <c:h val="0.58170421405657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'Sheet5 (2)'!$E$25</c:f>
              <c:strCache>
                <c:ptCount val="1"/>
                <c:pt idx="0">
                  <c:v>Жирэмсэн болон хөхүүл хүүхэдтэй эхчүүдийн мөнгөн тэтгэмж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5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666666666666666E-2"/>
                  <c:y val="9.25925925925921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444444444444393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666666666666666E-2"/>
                  <c:y val="-4.24377813600666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88888888888899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'Sheet5 (2)'!$D$26:$D$30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'Sheet5 (2)'!$E$26:$E$30</c:f>
              <c:numCache>
                <c:formatCode>#\ ##0.0</c:formatCode>
                <c:ptCount val="5"/>
                <c:pt idx="0">
                  <c:v>572.4</c:v>
                </c:pt>
                <c:pt idx="1">
                  <c:v>593.5</c:v>
                </c:pt>
                <c:pt idx="2">
                  <c:v>626.20000000000005</c:v>
                </c:pt>
                <c:pt idx="3">
                  <c:v>568.29999999999995</c:v>
                </c:pt>
                <c:pt idx="4">
                  <c:v>579</c:v>
                </c:pt>
              </c:numCache>
            </c:numRef>
          </c:val>
        </c:ser>
        <c:ser>
          <c:idx val="1"/>
          <c:order val="1"/>
          <c:tx>
            <c:strRef>
              <c:f>'Sheet5 (2)'!$F$25</c:f>
              <c:strCache>
                <c:ptCount val="1"/>
                <c:pt idx="0">
                  <c:v>Алдарт эхийн одонтой эхчүүдэд олгосон тусламж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8E-2"/>
                  <c:y val="1.3888888888888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76E-2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614E-2"/>
                  <c:y val="1.3888888888888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185067526415994E-16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5555555555553519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'Sheet5 (2)'!$D$26:$D$30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'Sheet5 (2)'!$F$26:$F$30</c:f>
              <c:numCache>
                <c:formatCode>General</c:formatCode>
                <c:ptCount val="5"/>
                <c:pt idx="0">
                  <c:v>691.1</c:v>
                </c:pt>
                <c:pt idx="1">
                  <c:v>685.6</c:v>
                </c:pt>
                <c:pt idx="2">
                  <c:v>699.3</c:v>
                </c:pt>
                <c:pt idx="3" formatCode="0.0">
                  <c:v>699.6</c:v>
                </c:pt>
                <c:pt idx="4">
                  <c:v>700.8</c:v>
                </c:pt>
              </c:numCache>
            </c:numRef>
          </c:val>
        </c:ser>
        <c:ser>
          <c:idx val="2"/>
          <c:order val="2"/>
          <c:tx>
            <c:strRef>
              <c:f>'Sheet5 (2)'!$G$25</c:f>
              <c:strCache>
                <c:ptCount val="1"/>
                <c:pt idx="0">
                  <c:v>Алдар цолтой ахмадуудад олгосон хөнгөлөлт тусламж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027493036162078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5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'Sheet5 (2)'!$D$26:$D$30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'Sheet5 (2)'!$G$26:$G$30</c:f>
              <c:numCache>
                <c:formatCode>General</c:formatCode>
                <c:ptCount val="5"/>
                <c:pt idx="0">
                  <c:v>23.2</c:v>
                </c:pt>
                <c:pt idx="1">
                  <c:v>20.5</c:v>
                </c:pt>
                <c:pt idx="2" formatCode="0.0">
                  <c:v>18.2</c:v>
                </c:pt>
                <c:pt idx="3">
                  <c:v>20.2</c:v>
                </c:pt>
                <c:pt idx="4" formatCode="0.0">
                  <c:v>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064904"/>
        <c:axId val="223819792"/>
      </c:barChart>
      <c:catAx>
        <c:axId val="16106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819792"/>
        <c:crosses val="autoZero"/>
        <c:auto val="1"/>
        <c:lblAlgn val="ctr"/>
        <c:lblOffset val="100"/>
        <c:noMultiLvlLbl val="0"/>
      </c:catAx>
      <c:valAx>
        <c:axId val="22381979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6106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046191390831423E-2"/>
          <c:y val="0.8224602653834937"/>
          <c:w val="0.92926142939922451"/>
          <c:h val="0.1497619568387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mn-MN" sz="1200" b="1">
                <a:latin typeface="Arial" pitchFamily="34" charset="0"/>
                <a:cs typeface="Arial" pitchFamily="34" charset="0"/>
              </a:rPr>
              <a:t>Ургац</a:t>
            </a:r>
            <a:r>
              <a:rPr lang="mn-MN" sz="1200" b="1" baseline="0">
                <a:latin typeface="Arial" pitchFamily="34" charset="0"/>
                <a:cs typeface="Arial" pitchFamily="34" charset="0"/>
              </a:rPr>
              <a:t> хураалт, тн-оор, 2017 оны эхний 11 сарын байдлаар</a:t>
            </a:r>
            <a:endParaRPr lang="en-US" sz="1200" b="1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9.1449948517199217E-2"/>
          <c:y val="1.45182852143482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449340831023248"/>
          <c:y val="0.10607751531058618"/>
          <c:w val="0.6111862623238602"/>
          <c:h val="0.8670153980752406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'XAA8'!$A$75:$A$87</c:f>
              <c:strCache>
                <c:ptCount val="13"/>
                <c:pt idx="0">
                  <c:v>Халзан</c:v>
                </c:pt>
                <c:pt idx="1">
                  <c:v>Баяндэлгэр</c:v>
                </c:pt>
                <c:pt idx="2">
                  <c:v>Онгон</c:v>
                </c:pt>
                <c:pt idx="3">
                  <c:v>Наран</c:v>
                </c:pt>
                <c:pt idx="4">
                  <c:v>Уулбаян</c:v>
                </c:pt>
                <c:pt idx="5">
                  <c:v>Түвшинширээ</c:v>
                </c:pt>
                <c:pt idx="6">
                  <c:v>Асгат</c:v>
                </c:pt>
                <c:pt idx="7">
                  <c:v>Мөнххаан</c:v>
                </c:pt>
                <c:pt idx="8">
                  <c:v>Дарьганга</c:v>
                </c:pt>
                <c:pt idx="9">
                  <c:v>Эрдэнэцагаан</c:v>
                </c:pt>
                <c:pt idx="10">
                  <c:v>Баруун-Урт</c:v>
                </c:pt>
                <c:pt idx="11">
                  <c:v>Түмэнцогт</c:v>
                </c:pt>
                <c:pt idx="12">
                  <c:v>Сүхбаатар</c:v>
                </c:pt>
              </c:strCache>
            </c:strRef>
          </c:cat>
          <c:val>
            <c:numRef>
              <c:f>'XAA8'!$B$75:$B$87</c:f>
              <c:numCache>
                <c:formatCode>#\ ##0.0</c:formatCode>
                <c:ptCount val="13"/>
                <c:pt idx="0">
                  <c:v>7</c:v>
                </c:pt>
                <c:pt idx="1">
                  <c:v>22.299999999999997</c:v>
                </c:pt>
                <c:pt idx="2">
                  <c:v>29.4</c:v>
                </c:pt>
                <c:pt idx="3">
                  <c:v>29.72</c:v>
                </c:pt>
                <c:pt idx="4">
                  <c:v>37.4</c:v>
                </c:pt>
                <c:pt idx="5">
                  <c:v>41.870000000000005</c:v>
                </c:pt>
                <c:pt idx="6">
                  <c:v>43</c:v>
                </c:pt>
                <c:pt idx="7">
                  <c:v>57.8</c:v>
                </c:pt>
                <c:pt idx="8">
                  <c:v>59.26</c:v>
                </c:pt>
                <c:pt idx="9">
                  <c:v>86.6</c:v>
                </c:pt>
                <c:pt idx="10">
                  <c:v>332.48500000000001</c:v>
                </c:pt>
                <c:pt idx="11">
                  <c:v>660</c:v>
                </c:pt>
                <c:pt idx="12">
                  <c:v>1316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23820576"/>
        <c:axId val="223820968"/>
      </c:barChart>
      <c:catAx>
        <c:axId val="22382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3820968"/>
        <c:crosses val="autoZero"/>
        <c:auto val="1"/>
        <c:lblAlgn val="ctr"/>
        <c:lblOffset val="100"/>
        <c:noMultiLvlLbl val="0"/>
      </c:catAx>
      <c:valAx>
        <c:axId val="22382096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2382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60045026589339"/>
          <c:y val="2.2048056081921549E-2"/>
          <c:w val="0.66389572923222484"/>
          <c:h val="0.917319789692794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'XAA8'!$J$89:$J$97</c:f>
              <c:strCache>
                <c:ptCount val="9"/>
                <c:pt idx="0">
                  <c:v>Тэжээлийн ургамал</c:v>
                </c:pt>
                <c:pt idx="1">
                  <c:v>Бэлтгэсэн дарш</c:v>
                </c:pt>
                <c:pt idx="2">
                  <c:v>Бэлтгэсэн гар тэжээл</c:v>
                </c:pt>
                <c:pt idx="3">
                  <c:v>Хүнсний ногоо</c:v>
                </c:pt>
                <c:pt idx="4">
                  <c:v>Төмс</c:v>
                </c:pt>
                <c:pt idx="5">
                  <c:v>Техникийн ургамал</c:v>
                </c:pt>
                <c:pt idx="6">
                  <c:v>Бэлтгэсэн хужир шүү</c:v>
                </c:pt>
                <c:pt idx="7">
                  <c:v>Үр тариа</c:v>
                </c:pt>
                <c:pt idx="8">
                  <c:v>Бэлтгэсэн өвс</c:v>
                </c:pt>
              </c:strCache>
            </c:strRef>
          </c:cat>
          <c:val>
            <c:numRef>
              <c:f>'XAA8'!$K$89:$K$97</c:f>
              <c:numCache>
                <c:formatCode>#\ ##0.0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148.5</c:v>
                </c:pt>
                <c:pt idx="3" formatCode="0.0">
                  <c:v>255.935</c:v>
                </c:pt>
                <c:pt idx="4">
                  <c:v>572.4</c:v>
                </c:pt>
                <c:pt idx="5">
                  <c:v>590</c:v>
                </c:pt>
                <c:pt idx="6">
                  <c:v>955.2</c:v>
                </c:pt>
                <c:pt idx="7">
                  <c:v>1894.5</c:v>
                </c:pt>
                <c:pt idx="8">
                  <c:v>21204.5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102672"/>
        <c:axId val="238103064"/>
      </c:barChart>
      <c:catAx>
        <c:axId val="23810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8103064"/>
        <c:crosses val="autoZero"/>
        <c:auto val="1"/>
        <c:lblAlgn val="ctr"/>
        <c:lblOffset val="100"/>
        <c:noMultiLvlLbl val="0"/>
      </c:catAx>
      <c:valAx>
        <c:axId val="238103064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3810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24640722545789E-2"/>
          <c:y val="4.6142819857403851E-2"/>
          <c:w val="0.9429746281714807"/>
          <c:h val="0.70707267386790629"/>
        </c:manualLayout>
      </c:layout>
      <c:lineChart>
        <c:grouping val="standard"/>
        <c:varyColors val="0"/>
        <c:ser>
          <c:idx val="0"/>
          <c:order val="0"/>
          <c:tx>
            <c:strRef>
              <c:f>'XAA8'!$J$52</c:f>
              <c:strCache>
                <c:ptCount val="1"/>
                <c:pt idx="0">
                  <c:v>Төмс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662061024755407E-2"/>
                  <c:y val="-4.731182795698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88843557767755E-2"/>
                  <c:y val="-4.695351790703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091582464109129E-2"/>
                  <c:y val="-4.629616459232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122072176211132E-2"/>
                  <c:y val="-4.6625010583354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'XAA8'!$K$51:$N$51</c:f>
              <c:strCache>
                <c:ptCount val="4"/>
                <c:pt idx="0">
                  <c:v>2014.I-XI</c:v>
                </c:pt>
                <c:pt idx="1">
                  <c:v>2015.I-XI</c:v>
                </c:pt>
                <c:pt idx="2">
                  <c:v> 2016.I-XI </c:v>
                </c:pt>
                <c:pt idx="3">
                  <c:v> 2017.I-XI </c:v>
                </c:pt>
              </c:strCache>
            </c:strRef>
          </c:cat>
          <c:val>
            <c:numRef>
              <c:f>'XAA8'!$K$52:$N$52</c:f>
              <c:numCache>
                <c:formatCode>0.0</c:formatCode>
                <c:ptCount val="4"/>
                <c:pt idx="0" formatCode="_(* #,##0.0_);_(* \(#,##0.0\);_(* &quot;-&quot;?_);_(@_)">
                  <c:v>713.6</c:v>
                </c:pt>
                <c:pt idx="1">
                  <c:v>601</c:v>
                </c:pt>
                <c:pt idx="2" formatCode="#\ ##0.0">
                  <c:v>514.55799999999999</c:v>
                </c:pt>
                <c:pt idx="3" formatCode="#\ ##0.0">
                  <c:v>572.4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'XAA8'!$J$53</c:f>
              <c:strCache>
                <c:ptCount val="1"/>
                <c:pt idx="0">
                  <c:v>Хүнсний ногоо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359240069084646E-2"/>
                  <c:y val="-6.451612903225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44444444444483E-2"/>
                  <c:y val="-6.48148148148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008658244144351E-2"/>
                  <c:y val="-3.9665396664126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187784169467551E-3"/>
                  <c:y val="-3.9427652188637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'XAA8'!$K$51:$N$51</c:f>
              <c:strCache>
                <c:ptCount val="4"/>
                <c:pt idx="0">
                  <c:v>2014.I-XI</c:v>
                </c:pt>
                <c:pt idx="1">
                  <c:v>2015.I-XI</c:v>
                </c:pt>
                <c:pt idx="2">
                  <c:v> 2016.I-XI </c:v>
                </c:pt>
                <c:pt idx="3">
                  <c:v> 2017.I-XI </c:v>
                </c:pt>
              </c:strCache>
            </c:strRef>
          </c:cat>
          <c:val>
            <c:numRef>
              <c:f>'XAA8'!$K$53:$N$53</c:f>
              <c:numCache>
                <c:formatCode>0.0</c:formatCode>
                <c:ptCount val="4"/>
                <c:pt idx="0" formatCode="_(* #,##0.0_);_(* \(#,##0.0\);_(* &quot;-&quot;?_);_(@_)">
                  <c:v>352.1</c:v>
                </c:pt>
                <c:pt idx="1">
                  <c:v>237.1</c:v>
                </c:pt>
                <c:pt idx="2" formatCode="#\ ##0.0">
                  <c:v>245.76</c:v>
                </c:pt>
                <c:pt idx="3">
                  <c:v>255.935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103848"/>
        <c:axId val="238104240"/>
      </c:lineChart>
      <c:catAx>
        <c:axId val="23810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8104240"/>
        <c:crosses val="autoZero"/>
        <c:auto val="1"/>
        <c:lblAlgn val="ctr"/>
        <c:lblOffset val="100"/>
        <c:noMultiLvlLbl val="0"/>
      </c:catAx>
      <c:valAx>
        <c:axId val="238104240"/>
        <c:scaling>
          <c:orientation val="minMax"/>
        </c:scaling>
        <c:delete val="1"/>
        <c:axPos val="l"/>
        <c:numFmt formatCode="_(* #,##0.0_);_(* \(#,##0.0\);_(* &quot;-&quot;?_);_(@_)" sourceLinked="1"/>
        <c:majorTickMark val="none"/>
        <c:minorTickMark val="none"/>
        <c:tickLblPos val="nextTo"/>
        <c:crossAx val="23810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850561098521012E-2"/>
          <c:y val="0.87974725735361414"/>
          <c:w val="0.81151906008289343"/>
          <c:h val="7.8996427529892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11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806"/>
          <c:w val="0.93888888888889199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2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2015.I-XI</c:v>
                </c:pt>
                <c:pt idx="1">
                  <c:v>2016.I-XI</c:v>
                </c:pt>
                <c:pt idx="2">
                  <c:v>2017.I-XI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24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2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2015.I-XI</c:v>
                </c:pt>
                <c:pt idx="1">
                  <c:v>2016.I-XI</c:v>
                </c:pt>
                <c:pt idx="2">
                  <c:v>2017.I-XI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162423672"/>
        <c:axId val="162424064"/>
      </c:barChart>
      <c:catAx>
        <c:axId val="16242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2424064"/>
        <c:crosses val="autoZero"/>
        <c:auto val="1"/>
        <c:lblAlgn val="ctr"/>
        <c:lblOffset val="100"/>
        <c:noMultiLvlLbl val="0"/>
      </c:catAx>
      <c:valAx>
        <c:axId val="1624240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624236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281499428944754E-2"/>
          <c:y val="5.4698702083142509E-2"/>
          <c:w val="0.96957400269496519"/>
          <c:h val="0.69232314511075055"/>
        </c:manualLayout>
      </c:layout>
      <c:lineChart>
        <c:grouping val="standard"/>
        <c:varyColors val="0"/>
        <c:ser>
          <c:idx val="0"/>
          <c:order val="0"/>
          <c:tx>
            <c:strRef>
              <c:f>'3 sar'!$K$22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2014.I-XI</c:v>
                </c:pt>
                <c:pt idx="1">
                  <c:v>2015.I-XI</c:v>
                </c:pt>
                <c:pt idx="2">
                  <c:v>2016.I-XI</c:v>
                </c:pt>
                <c:pt idx="3">
                  <c:v>2017.I-XI</c:v>
                </c:pt>
              </c:strCache>
            </c:strRef>
          </c:cat>
          <c:val>
            <c:numRef>
              <c:f>'3 sar'!$L$22:$O$22</c:f>
              <c:numCache>
                <c:formatCode>#\ ##0</c:formatCode>
                <c:ptCount val="4"/>
                <c:pt idx="0">
                  <c:v>2097</c:v>
                </c:pt>
                <c:pt idx="1">
                  <c:v>2455</c:v>
                </c:pt>
                <c:pt idx="2">
                  <c:v>3474</c:v>
                </c:pt>
                <c:pt idx="3">
                  <c:v>4037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 sar'!$K$23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9.4444444444444442E-2"/>
                  <c:y val="-1.26680847358535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555555555555555E-2"/>
                  <c:y val="-5.70071116745876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666666666666664E-2"/>
                  <c:y val="-6.33412351939862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000000000000001E-2"/>
                  <c:y val="-3.167061759699313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2014.I-XI</c:v>
                </c:pt>
                <c:pt idx="1">
                  <c:v>2015.I-XI</c:v>
                </c:pt>
                <c:pt idx="2">
                  <c:v>2016.I-XI</c:v>
                </c:pt>
                <c:pt idx="3">
                  <c:v>2017.I-XI</c:v>
                </c:pt>
              </c:strCache>
            </c:strRef>
          </c:cat>
          <c:val>
            <c:numRef>
              <c:f>'3 sar'!$L$23:$O$23</c:f>
              <c:numCache>
                <c:formatCode>#\ ##0</c:formatCode>
                <c:ptCount val="4"/>
                <c:pt idx="0">
                  <c:v>964</c:v>
                </c:pt>
                <c:pt idx="1">
                  <c:v>803</c:v>
                </c:pt>
                <c:pt idx="2">
                  <c:v>562</c:v>
                </c:pt>
                <c:pt idx="3">
                  <c:v>1060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24848"/>
        <c:axId val="162425240"/>
      </c:lineChart>
      <c:catAx>
        <c:axId val="1624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425240"/>
        <c:crosses val="autoZero"/>
        <c:auto val="1"/>
        <c:lblAlgn val="ctr"/>
        <c:lblOffset val="100"/>
        <c:noMultiLvlLbl val="0"/>
      </c:catAx>
      <c:valAx>
        <c:axId val="162425240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162424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2711067366579178E-2"/>
          <c:y val="0.85510616860096278"/>
          <c:w val="0.76996675415573057"/>
          <c:h val="0.1134251346543767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424242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10351445413547"/>
          <c:y val="5.1470588235294115E-2"/>
          <c:w val="0.53613960417110018"/>
          <c:h val="0.8897058823529411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B050"/>
            </a:solidFill>
            <a:ln w="25400"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4.72222222222222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999999999999899E-2"/>
                  <c:y val="-3.87596899224820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333333333333334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6103047360043849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6088290168548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185350325185255"/>
                  <c:y val="9.803921568627450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5582750951311808"/>
                  <c:y val="9.803921568627450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384551328674277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'2'!$U$32:$AB$32</c:f>
              <c:strCache>
                <c:ptCount val="8"/>
                <c:pt idx="0">
                  <c:v>Магистр, доктор</c:v>
                </c:pt>
                <c:pt idx="1">
                  <c:v>Боловсролгүй</c:v>
                </c:pt>
                <c:pt idx="2">
                  <c:v>Тусгай мэргэж-лийн дунд </c:v>
                </c:pt>
                <c:pt idx="3">
                  <c:v>Бага</c:v>
                </c:pt>
                <c:pt idx="4">
                  <c:v>Техник болон мэргэжлийн анхан шатны</c:v>
                </c:pt>
                <c:pt idx="5">
                  <c:v>Суурь</c:v>
                </c:pt>
                <c:pt idx="6">
                  <c:v>Дээд </c:v>
                </c:pt>
                <c:pt idx="7">
                  <c:v>Бүрэн дунд </c:v>
                </c:pt>
              </c:strCache>
            </c:strRef>
          </c:cat>
          <c:val>
            <c:numRef>
              <c:f>'2'!$U$33:$AB$33</c:f>
              <c:numCache>
                <c:formatCode>0.0%</c:formatCode>
                <c:ptCount val="8"/>
                <c:pt idx="0">
                  <c:v>3.9113428943937422E-3</c:v>
                </c:pt>
                <c:pt idx="1">
                  <c:v>6.51890482398957E-3</c:v>
                </c:pt>
                <c:pt idx="2">
                  <c:v>2.7379400260756193E-2</c:v>
                </c:pt>
                <c:pt idx="3">
                  <c:v>5.6062581486310298E-2</c:v>
                </c:pt>
                <c:pt idx="4">
                  <c:v>0.11082138200782268</c:v>
                </c:pt>
                <c:pt idx="5">
                  <c:v>0.12385919165580182</c:v>
                </c:pt>
                <c:pt idx="6">
                  <c:v>0.28292046936114734</c:v>
                </c:pt>
                <c:pt idx="7">
                  <c:v>0.38852672750977835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162426024"/>
        <c:axId val="162426416"/>
      </c:barChart>
      <c:catAx>
        <c:axId val="162426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426416"/>
        <c:crosses val="autoZero"/>
        <c:auto val="1"/>
        <c:lblAlgn val="ctr"/>
        <c:lblOffset val="100"/>
        <c:noMultiLvlLbl val="0"/>
      </c:catAx>
      <c:valAx>
        <c:axId val="16242641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62426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Бүртгэлтэй ажилгүй иргэдийн тоо, жил бүрийн 11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д</a:t>
            </a:r>
            <a:r>
              <a:rPr lang="mn-MN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ү</a:t>
            </a:r>
            <a:r>
              <a:rPr lang="en-US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г</a:t>
            </a:r>
            <a:r>
              <a:rPr lang="mn-MN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ээ</a:t>
            </a:r>
            <a:r>
              <a:rPr lang="en-US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р сарын байдлаар </a:t>
            </a:r>
          </a:p>
        </c:rich>
      </c:tx>
      <c:layout>
        <c:manualLayout>
          <c:xMode val="edge"/>
          <c:yMode val="edge"/>
          <c:x val="0.29475794279256168"/>
          <c:y val="5.09257436570428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24076872081292278"/>
          <c:w val="0.96882748848742473"/>
          <c:h val="0.6263691804305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#\ ##0</c:formatCode>
                <c:ptCount val="10"/>
                <c:pt idx="0">
                  <c:v>1000</c:v>
                </c:pt>
                <c:pt idx="1">
                  <c:v>1332</c:v>
                </c:pt>
                <c:pt idx="2">
                  <c:v>1209</c:v>
                </c:pt>
                <c:pt idx="3">
                  <c:v>854</c:v>
                </c:pt>
                <c:pt idx="4">
                  <c:v>809</c:v>
                </c:pt>
                <c:pt idx="5" formatCode="General">
                  <c:v>249</c:v>
                </c:pt>
                <c:pt idx="6" formatCode="General">
                  <c:v>761</c:v>
                </c:pt>
                <c:pt idx="7" formatCode="General">
                  <c:v>750</c:v>
                </c:pt>
                <c:pt idx="8" formatCode="General">
                  <c:v>659</c:v>
                </c:pt>
                <c:pt idx="9" formatCode="General">
                  <c:v>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62427200"/>
        <c:axId val="221199352"/>
      </c:barChart>
      <c:catAx>
        <c:axId val="1624272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1199352"/>
        <c:crosses val="autoZero"/>
        <c:auto val="1"/>
        <c:lblAlgn val="ctr"/>
        <c:lblOffset val="100"/>
        <c:noMultiLvlLbl val="0"/>
      </c:catAx>
      <c:valAx>
        <c:axId val="221199352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162427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11 дүгээр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887139694331567"/>
          <c:y val="3.68479203299018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2015.I-XI</c:v>
                </c:pt>
                <c:pt idx="1">
                  <c:v>2016.I-XI</c:v>
                </c:pt>
                <c:pt idx="2">
                  <c:v>2017.I-XI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139</c:v>
                </c:pt>
                <c:pt idx="1">
                  <c:v>160</c:v>
                </c:pt>
                <c:pt idx="2">
                  <c:v>118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2015.I-XI</c:v>
                </c:pt>
                <c:pt idx="1">
                  <c:v>2016.I-XI</c:v>
                </c:pt>
                <c:pt idx="2">
                  <c:v>2017.I-XI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42</c:v>
                </c:pt>
                <c:pt idx="1">
                  <c:v>55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200136"/>
        <c:axId val="221200528"/>
      </c:barChart>
      <c:catAx>
        <c:axId val="22120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200528"/>
        <c:crosses val="autoZero"/>
        <c:auto val="1"/>
        <c:lblAlgn val="ctr"/>
        <c:lblOffset val="100"/>
        <c:noMultiLvlLbl val="0"/>
      </c:catAx>
      <c:valAx>
        <c:axId val="221200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120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032702214682423E-2"/>
          <c:y val="0.89540478540524249"/>
          <c:w val="0.90337954187502345"/>
          <c:h val="7.738431080708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237403966497519"/>
          <c:y val="3.39162748713785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33902430871878E-2"/>
          <c:y val="0.26037116956401563"/>
          <c:w val="0.9496820456522882"/>
          <c:h val="0.5533880889781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2015.I-XI</c:v>
                </c:pt>
                <c:pt idx="1">
                  <c:v>2016.I-XI</c:v>
                </c:pt>
                <c:pt idx="2">
                  <c:v>2017.I-XI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852.8</c:v>
                </c:pt>
                <c:pt idx="1">
                  <c:v>664.3</c:v>
                </c:pt>
                <c:pt idx="2">
                  <c:v>381.5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2015.I-XI</c:v>
                </c:pt>
                <c:pt idx="1">
                  <c:v>2016.I-XI</c:v>
                </c:pt>
                <c:pt idx="2">
                  <c:v>2017.I-XI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80.3</c:v>
                </c:pt>
                <c:pt idx="1">
                  <c:v>65.8</c:v>
                </c:pt>
                <c:pt idx="2">
                  <c:v>57.9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201312"/>
        <c:axId val="221201704"/>
      </c:barChart>
      <c:catAx>
        <c:axId val="22120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201704"/>
        <c:crosses val="autoZero"/>
        <c:auto val="1"/>
        <c:lblAlgn val="ctr"/>
        <c:lblOffset val="100"/>
        <c:noMultiLvlLbl val="0"/>
      </c:catAx>
      <c:valAx>
        <c:axId val="2212017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2120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398633195329327E-3"/>
          <c:y val="0.89728785196697536"/>
          <c:w val="0.97106999861801302"/>
          <c:h val="7.5991132269729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n-US" sz="1200">
                <a:latin typeface="Arial" pitchFamily="34" charset="0"/>
                <a:cs typeface="Arial" pitchFamily="34" charset="0"/>
              </a:rPr>
              <a:t>Бүртгэ</a:t>
            </a:r>
            <a:r>
              <a:rPr lang="mn-MN" sz="1200">
                <a:latin typeface="Arial" pitchFamily="34" charset="0"/>
                <a:cs typeface="Arial" pitchFamily="34" charset="0"/>
              </a:rPr>
              <a:t>гдсэн гэмт хэргийн</a:t>
            </a:r>
            <a:r>
              <a:rPr lang="en-US" sz="1200">
                <a:latin typeface="Arial" pitchFamily="34" charset="0"/>
                <a:cs typeface="Arial" pitchFamily="34" charset="0"/>
              </a:rPr>
              <a:t> тоо, жил бүрийн </a:t>
            </a:r>
            <a:endParaRPr lang="mn-MN" sz="1200">
              <a:latin typeface="Arial" pitchFamily="34" charset="0"/>
              <a:cs typeface="Arial" pitchFamily="34" charset="0"/>
            </a:endParaRPr>
          </a:p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n-US" sz="1200">
                <a:latin typeface="Arial" pitchFamily="34" charset="0"/>
                <a:cs typeface="Arial" pitchFamily="34" charset="0"/>
              </a:rPr>
              <a:t>эхний </a:t>
            </a:r>
            <a:r>
              <a:rPr lang="mn-MN" sz="1200">
                <a:latin typeface="Arial" pitchFamily="34" charset="0"/>
                <a:cs typeface="Arial" pitchFamily="34" charset="0"/>
              </a:rPr>
              <a:t>11</a:t>
            </a:r>
            <a:r>
              <a:rPr lang="en-US" sz="1200">
                <a:latin typeface="Arial" pitchFamily="34" charset="0"/>
                <a:cs typeface="Arial" pitchFamily="34" charset="0"/>
              </a:rPr>
              <a:t> д</a:t>
            </a:r>
            <a:r>
              <a:rPr lang="mn-MN" sz="1200">
                <a:latin typeface="Arial" pitchFamily="34" charset="0"/>
                <a:cs typeface="Arial" pitchFamily="34" charset="0"/>
              </a:rPr>
              <a:t>үгээ</a:t>
            </a:r>
            <a:r>
              <a:rPr lang="en-US" sz="1200">
                <a:latin typeface="Arial" pitchFamily="34" charset="0"/>
                <a:cs typeface="Arial" pitchFamily="34" charset="0"/>
              </a:rPr>
              <a:t>р сарын</a:t>
            </a:r>
            <a:r>
              <a:rPr lang="mn-MN" sz="1200">
                <a:latin typeface="Arial" pitchFamily="34" charset="0"/>
                <a:cs typeface="Arial" pitchFamily="34" charset="0"/>
              </a:rPr>
              <a:t> </a:t>
            </a:r>
            <a:r>
              <a:rPr lang="en-US" sz="1200">
                <a:latin typeface="Arial" pitchFamily="34" charset="0"/>
                <a:cs typeface="Arial" pitchFamily="34" charset="0"/>
              </a:rPr>
              <a:t>байдлаар </a:t>
            </a:r>
          </a:p>
        </c:rich>
      </c:tx>
      <c:layout>
        <c:manualLayout>
          <c:xMode val="edge"/>
          <c:yMode val="edge"/>
          <c:x val="0.28803928281343349"/>
          <c:y val="4.1650727915065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715065348289263E-2"/>
          <c:y val="0.24295342372779855"/>
          <c:w val="0.97394257942821083"/>
          <c:h val="0.62721681862718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0</c:formatCode>
                <c:ptCount val="10"/>
                <c:pt idx="0">
                  <c:v>165</c:v>
                </c:pt>
                <c:pt idx="1">
                  <c:v>191</c:v>
                </c:pt>
                <c:pt idx="2">
                  <c:v>168</c:v>
                </c:pt>
                <c:pt idx="3">
                  <c:v>219</c:v>
                </c:pt>
                <c:pt idx="4">
                  <c:v>231</c:v>
                </c:pt>
                <c:pt idx="5" formatCode="General">
                  <c:v>295</c:v>
                </c:pt>
                <c:pt idx="6" formatCode="General">
                  <c:v>308</c:v>
                </c:pt>
                <c:pt idx="7" formatCode="General">
                  <c:v>301</c:v>
                </c:pt>
                <c:pt idx="8" formatCode="General">
                  <c:v>300</c:v>
                </c:pt>
                <c:pt idx="9" formatCode="General">
                  <c:v>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21202488"/>
        <c:axId val="221202880"/>
      </c:barChart>
      <c:catAx>
        <c:axId val="2212024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1202880"/>
        <c:crosses val="autoZero"/>
        <c:auto val="1"/>
        <c:lblAlgn val="ctr"/>
        <c:lblOffset val="100"/>
        <c:noMultiLvlLbl val="0"/>
      </c:catAx>
      <c:valAx>
        <c:axId val="22120288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202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936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130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4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дүгээр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114800" y="762000"/>
            <a:ext cx="0" cy="5715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856193" y="762000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Ургац хураалт, хадлан тэжээл, тн-оор,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</a:t>
            </a:r>
            <a:r>
              <a:rPr lang="mn-M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 сарын байдлаар</a:t>
            </a:r>
            <a:endParaRPr lang="en-US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4114800" y="3581400"/>
            <a:ext cx="46482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724400" y="3636664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Ургац хураалт, тн-оор, жил бүрийн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</a:t>
            </a:r>
            <a:r>
              <a:rPr lang="mn-M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 сарын байдлаар</a:t>
            </a:r>
            <a:endParaRPr lang="en-US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733425" y="762000"/>
          <a:ext cx="322534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256621" y="1223665"/>
          <a:ext cx="4734980" cy="230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3332699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256620" y="4098329"/>
          <a:ext cx="4783741" cy="249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92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4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56586"/>
              </p:ext>
            </p:extLst>
          </p:nvPr>
        </p:nvGraphicFramePr>
        <p:xfrm>
          <a:off x="962025" y="4227511"/>
          <a:ext cx="752475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64835"/>
              </p:ext>
            </p:extLst>
          </p:nvPr>
        </p:nvGraphicFramePr>
        <p:xfrm>
          <a:off x="497560" y="1217613"/>
          <a:ext cx="4160165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596859"/>
              </p:ext>
            </p:extLst>
          </p:nvPr>
        </p:nvGraphicFramePr>
        <p:xfrm>
          <a:off x="4953000" y="1250951"/>
          <a:ext cx="3998239" cy="253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4114800"/>
            <a:ext cx="79248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11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7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11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дүгээр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99871" y="1669861"/>
          <a:ext cx="4138829" cy="220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5100638" y="1463378"/>
          <a:ext cx="3876675" cy="242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764583" y="4314986"/>
          <a:ext cx="7919634" cy="231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82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0010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99410" y="109728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85800" y="1139191"/>
          <a:ext cx="3918756" cy="280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4805377" y="1120873"/>
          <a:ext cx="4110024" cy="285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9" y="393954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744154" y="4367664"/>
          <a:ext cx="8095046" cy="240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20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0010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357687" y="110829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Tahoma" pitchFamily="34" charset="0"/>
              </a:rPr>
              <a:t>Сэжигтэн яллагчдын тоо, жил бүрийн эхний 11 сарын байдлаар</a:t>
            </a:r>
            <a:endParaRPr lang="en-US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737790" y="1108292"/>
          <a:ext cx="3343275" cy="552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4340897" y="1570711"/>
          <a:ext cx="4408488" cy="114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4304298" y="3005136"/>
          <a:ext cx="4382502" cy="362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4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" y="395712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38200" y="914400"/>
          <a:ext cx="7315200" cy="3278467"/>
        </p:xfrm>
        <a:graphic>
          <a:graphicData uri="http://schemas.openxmlformats.org/drawingml/2006/table">
            <a:tbl>
              <a:tblPr/>
              <a:tblGrid>
                <a:gridCol w="1238083"/>
                <a:gridCol w="1018734"/>
                <a:gridCol w="148603"/>
                <a:gridCol w="795397"/>
                <a:gridCol w="80020"/>
                <a:gridCol w="957089"/>
                <a:gridCol w="1167337"/>
                <a:gridCol w="742601"/>
                <a:gridCol w="233481"/>
                <a:gridCol w="933855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2017.XI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2017.XI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63 903.6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63 134.3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70 963.7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26 971.9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19 304.3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22 474.0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4 607.2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4 699.1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5 758.8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4 655.7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4 575.9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5 452.8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4 167.5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4 684.4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6 871.9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1 527.1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2 551.5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26 146.9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27 001.9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32 604.3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13 363.7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12 447.2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14 323.9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561.5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599.9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382.1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267.0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195.8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701.6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99 386.7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100 119.6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116 580.8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47 098.5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38 050.3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45 503.8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857363" y="4267200"/>
          <a:ext cx="400050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998639" y="4267200"/>
          <a:ext cx="3718946" cy="203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66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775869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5108575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219200" y="969934"/>
          <a:ext cx="7162799" cy="282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800600" y="3811581"/>
          <a:ext cx="3886200" cy="243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1055688" y="3815708"/>
          <a:ext cx="3744912" cy="254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355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Хэрэглээний үнийн индекс</a:t>
            </a:r>
            <a:endParaRPr lang="mn-MN" sz="20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1900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90600" y="3993413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62200" y="936171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Mon" panose="020B0500000000000000" pitchFamily="34" charset="0"/>
              </a:rPr>
              <a:t> </a:t>
            </a:r>
            <a:r>
              <a:rPr lang="mn-MN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  /өмнөх оны 12 сар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=100%/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273402" y="934247"/>
          <a:ext cx="7239000" cy="306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219201" y="4065119"/>
          <a:ext cx="7239000" cy="233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603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077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ХҮН АМ, НИЙГМИЙН ҮЗҮҮЛЭЛТ – Нийгмийн даатгал, халамж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90600" y="3993413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990600" y="1162110"/>
            <a:ext cx="1" cy="531489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143001" y="933510"/>
          <a:ext cx="7238999" cy="305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143001" y="3993413"/>
          <a:ext cx="7391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9494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473</Words>
  <Application>Microsoft Office PowerPoint</Application>
  <PresentationFormat>On-screen Show (4:3)</PresentationFormat>
  <Paragraphs>113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Arial Mon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ХҮН АМ, НИЙГМИЙН ҮЗҮҮЛЭЛТ – Нийгмийн даатгал, халамж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Khad</dc:creator>
  <cp:lastModifiedBy>Khad</cp:lastModifiedBy>
  <cp:revision>76</cp:revision>
  <dcterms:created xsi:type="dcterms:W3CDTF">2006-08-16T00:00:00Z</dcterms:created>
  <dcterms:modified xsi:type="dcterms:W3CDTF">2017-12-12T08:48:47Z</dcterms:modified>
</cp:coreProperties>
</file>