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25" r:id="rId3"/>
    <p:sldId id="257" r:id="rId4"/>
    <p:sldId id="280" r:id="rId5"/>
    <p:sldId id="322" r:id="rId6"/>
    <p:sldId id="281" r:id="rId7"/>
    <p:sldId id="341" r:id="rId8"/>
    <p:sldId id="266" r:id="rId9"/>
    <p:sldId id="265" r:id="rId10"/>
    <p:sldId id="261" r:id="rId11"/>
    <p:sldId id="297" r:id="rId12"/>
    <p:sldId id="326" r:id="rId13"/>
    <p:sldId id="334" r:id="rId14"/>
    <p:sldId id="335" r:id="rId15"/>
    <p:sldId id="331" r:id="rId16"/>
    <p:sldId id="336" r:id="rId17"/>
    <p:sldId id="337" r:id="rId18"/>
    <p:sldId id="338" r:id="rId19"/>
    <p:sldId id="339" r:id="rId20"/>
    <p:sldId id="340" r:id="rId21"/>
    <p:sldId id="332" r:id="rId22"/>
    <p:sldId id="320" r:id="rId23"/>
    <p:sldId id="333" r:id="rId24"/>
    <p:sldId id="302" r:id="rId25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3296"/>
    <a:srgbClr val="548236"/>
    <a:srgbClr val="DC7D0F"/>
    <a:srgbClr val="558237"/>
    <a:srgbClr val="FFCC00"/>
    <a:srgbClr val="00329B"/>
    <a:srgbClr val="003269"/>
    <a:srgbClr val="0A47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6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'ESB_surts grafic'!$E$3</c:f>
              <c:strCache>
                <c:ptCount val="1"/>
                <c:pt idx="0">
                  <c:v>Бүх сурагчид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10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19"/>
              <c:layout>
                <c:manualLayout>
                  <c:x val="0"/>
                  <c:y val="9.557948638443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'ESB_surts grafic'!$B$13:$B$23</c:f>
              <c:strCache>
                <c:ptCount val="11"/>
                <c:pt idx="0">
                  <c:v>2007-2008</c:v>
                </c:pt>
                <c:pt idx="1">
                  <c:v>2008-2009</c:v>
                </c:pt>
                <c:pt idx="2">
                  <c:v>2009-2008</c:v>
                </c:pt>
                <c:pt idx="3">
                  <c:v>2010-2009</c:v>
                </c:pt>
                <c:pt idx="4">
                  <c:v>2011-2012</c:v>
                </c:pt>
                <c:pt idx="5">
                  <c:v>2012-2013</c:v>
                </c:pt>
                <c:pt idx="6">
                  <c:v>2013-2014</c:v>
                </c:pt>
                <c:pt idx="7">
                  <c:v>2014-2015</c:v>
                </c:pt>
                <c:pt idx="8">
                  <c:v>2015-2016</c:v>
                </c:pt>
                <c:pt idx="9">
                  <c:v>2016-2017</c:v>
                </c:pt>
                <c:pt idx="10">
                  <c:v>2017-2018</c:v>
                </c:pt>
              </c:strCache>
            </c:strRef>
          </c:cat>
          <c:val>
            <c:numRef>
              <c:f>'ESB_surts grafic'!$E$13:$E$23</c:f>
              <c:numCache>
                <c:formatCode>#\ ##0</c:formatCode>
                <c:ptCount val="11"/>
                <c:pt idx="0">
                  <c:v>11284</c:v>
                </c:pt>
                <c:pt idx="1">
                  <c:v>11065</c:v>
                </c:pt>
                <c:pt idx="2">
                  <c:v>10648</c:v>
                </c:pt>
                <c:pt idx="3">
                  <c:v>10374</c:v>
                </c:pt>
                <c:pt idx="4">
                  <c:v>10282</c:v>
                </c:pt>
                <c:pt idx="5">
                  <c:v>9964</c:v>
                </c:pt>
                <c:pt idx="6">
                  <c:v>9801</c:v>
                </c:pt>
                <c:pt idx="7">
                  <c:v>10034</c:v>
                </c:pt>
                <c:pt idx="8">
                  <c:v>10471</c:v>
                </c:pt>
                <c:pt idx="9">
                  <c:v>10764</c:v>
                </c:pt>
                <c:pt idx="10">
                  <c:v>11284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overlap val="-54"/>
        <c:axId val="145736912"/>
        <c:axId val="145737304"/>
      </c:barChart>
      <c:catAx>
        <c:axId val="145736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ysClr val="window" lastClr="FFFFFF"/>
          </a:solidFill>
        </c:spPr>
        <c:txPr>
          <a:bodyPr/>
          <a:lstStyle/>
          <a:p>
            <a:pPr>
              <a:defRPr sz="1000"/>
            </a:pPr>
            <a:endParaRPr lang="en-US"/>
          </a:p>
        </c:txPr>
        <c:crossAx val="145737304"/>
        <c:crosses val="autoZero"/>
        <c:auto val="1"/>
        <c:lblAlgn val="ctr"/>
        <c:lblOffset val="100"/>
        <c:noMultiLvlLbl val="0"/>
      </c:catAx>
      <c:valAx>
        <c:axId val="145737304"/>
        <c:scaling>
          <c:orientation val="minMax"/>
        </c:scaling>
        <c:delete val="1"/>
        <c:axPos val="l"/>
        <c:numFmt formatCode="#\ ##0" sourceLinked="1"/>
        <c:majorTickMark val="out"/>
        <c:minorTickMark val="none"/>
        <c:tickLblPos val="none"/>
        <c:crossAx val="14573691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77136191309418"/>
          <c:y val="4.2020150879146609E-2"/>
          <c:w val="0.8082354443477584"/>
          <c:h val="0.9159596982417067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solidFill>
                <a:srgbClr val="00B05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'газар өмчлөл'!$X$4:$X$16</c:f>
              <c:strCache>
                <c:ptCount val="13"/>
                <c:pt idx="0">
                  <c:v>Íà</c:v>
                </c:pt>
                <c:pt idx="1">
                  <c:v>Ýö</c:v>
                </c:pt>
                <c:pt idx="2">
                  <c:v>Àñ</c:v>
                </c:pt>
                <c:pt idx="3">
                  <c:v>Äà</c:v>
                </c:pt>
                <c:pt idx="4">
                  <c:v>Õà</c:v>
                </c:pt>
                <c:pt idx="5">
                  <c:v>Ñ¿</c:v>
                </c:pt>
                <c:pt idx="6">
                  <c:v>Òø</c:v>
                </c:pt>
                <c:pt idx="7">
                  <c:v>Îí</c:v>
                </c:pt>
                <c:pt idx="8">
                  <c:v>Ìõ</c:v>
                </c:pt>
                <c:pt idx="9">
                  <c:v>Áä</c:v>
                </c:pt>
                <c:pt idx="10">
                  <c:v>Óá</c:v>
                </c:pt>
                <c:pt idx="11">
                  <c:v>Òö</c:v>
                </c:pt>
                <c:pt idx="12">
                  <c:v>Áó</c:v>
                </c:pt>
              </c:strCache>
            </c:strRef>
          </c:cat>
          <c:val>
            <c:numRef>
              <c:f>'газар өмчлөл'!$Y$4:$Y$16</c:f>
              <c:numCache>
                <c:formatCode>General</c:formatCode>
                <c:ptCount val="13"/>
                <c:pt idx="0">
                  <c:v>175</c:v>
                </c:pt>
                <c:pt idx="1">
                  <c:v>210</c:v>
                </c:pt>
                <c:pt idx="2">
                  <c:v>237</c:v>
                </c:pt>
                <c:pt idx="3">
                  <c:v>318</c:v>
                </c:pt>
                <c:pt idx="4">
                  <c:v>335</c:v>
                </c:pt>
                <c:pt idx="5">
                  <c:v>430</c:v>
                </c:pt>
                <c:pt idx="6">
                  <c:v>492</c:v>
                </c:pt>
                <c:pt idx="7">
                  <c:v>644</c:v>
                </c:pt>
                <c:pt idx="8">
                  <c:v>680</c:v>
                </c:pt>
                <c:pt idx="9">
                  <c:v>686</c:v>
                </c:pt>
                <c:pt idx="10">
                  <c:v>759</c:v>
                </c:pt>
                <c:pt idx="11" formatCode="#\ ##0">
                  <c:v>1501</c:v>
                </c:pt>
                <c:pt idx="12" formatCode="#\ ##0">
                  <c:v>3901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79695552"/>
        <c:axId val="79695160"/>
      </c:barChart>
      <c:catAx>
        <c:axId val="796955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Arial Mon" pitchFamily="34" charset="0"/>
              </a:defRPr>
            </a:pPr>
            <a:endParaRPr lang="en-US"/>
          </a:p>
        </c:txPr>
        <c:crossAx val="79695160"/>
        <c:crosses val="autoZero"/>
        <c:auto val="1"/>
        <c:lblAlgn val="ctr"/>
        <c:lblOffset val="100"/>
        <c:noMultiLvlLbl val="0"/>
      </c:catAx>
      <c:valAx>
        <c:axId val="79695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96955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860562131720289"/>
          <c:y val="4.3103448275862072E-2"/>
          <c:w val="0.77022440075785215"/>
          <c:h val="0.9248200604325339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solidFill>
                <a:srgbClr val="00B05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'газар өмчлөл'!$AB$4:$AB$16</c:f>
              <c:strCache>
                <c:ptCount val="13"/>
                <c:pt idx="0">
                  <c:v>Íà</c:v>
                </c:pt>
                <c:pt idx="1">
                  <c:v>Ýö</c:v>
                </c:pt>
                <c:pt idx="2">
                  <c:v>Àñ</c:v>
                </c:pt>
                <c:pt idx="3">
                  <c:v>Äà</c:v>
                </c:pt>
                <c:pt idx="4">
                  <c:v>Õà</c:v>
                </c:pt>
                <c:pt idx="5">
                  <c:v>Ñ¿</c:v>
                </c:pt>
                <c:pt idx="6">
                  <c:v>Òø</c:v>
                </c:pt>
                <c:pt idx="7">
                  <c:v>Ìõ</c:v>
                </c:pt>
                <c:pt idx="8">
                  <c:v>Îí</c:v>
                </c:pt>
                <c:pt idx="9">
                  <c:v>Áä</c:v>
                </c:pt>
                <c:pt idx="10">
                  <c:v>Óá</c:v>
                </c:pt>
                <c:pt idx="11">
                  <c:v>Òö</c:v>
                </c:pt>
                <c:pt idx="12">
                  <c:v>Áó</c:v>
                </c:pt>
              </c:strCache>
            </c:strRef>
          </c:cat>
          <c:val>
            <c:numRef>
              <c:f>'газар өмчлөл'!$AC$4:$AC$16</c:f>
              <c:numCache>
                <c:formatCode>General</c:formatCode>
                <c:ptCount val="13"/>
                <c:pt idx="0">
                  <c:v>172</c:v>
                </c:pt>
                <c:pt idx="1">
                  <c:v>203</c:v>
                </c:pt>
                <c:pt idx="2">
                  <c:v>214</c:v>
                </c:pt>
                <c:pt idx="3">
                  <c:v>318</c:v>
                </c:pt>
                <c:pt idx="4">
                  <c:v>321</c:v>
                </c:pt>
                <c:pt idx="5">
                  <c:v>395</c:v>
                </c:pt>
                <c:pt idx="6">
                  <c:v>492</c:v>
                </c:pt>
                <c:pt idx="7">
                  <c:v>527</c:v>
                </c:pt>
                <c:pt idx="8">
                  <c:v>601</c:v>
                </c:pt>
                <c:pt idx="9">
                  <c:v>686</c:v>
                </c:pt>
                <c:pt idx="10">
                  <c:v>712</c:v>
                </c:pt>
                <c:pt idx="11" formatCode="#\ ##0">
                  <c:v>1364</c:v>
                </c:pt>
                <c:pt idx="12" formatCode="#\ ##0">
                  <c:v>3778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axId val="207581776"/>
        <c:axId val="207582560"/>
      </c:barChart>
      <c:catAx>
        <c:axId val="2075817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Arial Mon" pitchFamily="34" charset="0"/>
              </a:defRPr>
            </a:pPr>
            <a:endParaRPr lang="en-US"/>
          </a:p>
        </c:txPr>
        <c:crossAx val="207582560"/>
        <c:crosses val="autoZero"/>
        <c:auto val="1"/>
        <c:lblAlgn val="ctr"/>
        <c:lblOffset val="100"/>
        <c:noMultiLvlLbl val="0"/>
      </c:catAx>
      <c:valAx>
        <c:axId val="207582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0758177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721593087380943E-2"/>
          <c:y val="5.978258311255432E-2"/>
          <c:w val="0.94744438546305298"/>
          <c:h val="0.830099781710124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4"/>
            <c:spPr>
              <a:solidFill>
                <a:srgbClr val="FFC000"/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7399666847199135E-2"/>
                  <c:y val="4.8913022546635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2765014602642946E-2"/>
                  <c:y val="-6.5217363395513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2521449432347062E-2"/>
                  <c:y val="-4.3478242263675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5.20343190917553E-2"/>
                  <c:y val="4.3478242263675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layout>
                <c:manualLayout>
                  <c:x val="-5.20343190917553E-2"/>
                  <c:y val="-5.978258311255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layout>
                <c:manualLayout>
                  <c:x val="-4.0651811790433826E-2"/>
                  <c:y val="4.3478242263675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layout>
                <c:manualLayout>
                  <c:x val="-2.6017159545877598E-2"/>
                  <c:y val="-5.978258311255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layout>
                <c:manualLayout>
                  <c:x val="-1.9512869659408249E-2"/>
                  <c:y val="3.8043461980716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7"/>
              <c:layout>
                <c:manualLayout>
                  <c:x val="-3.7399666847199066E-2"/>
                  <c:y val="-4.8913022546635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5"/>
              <c:layout>
                <c:manualLayout>
                  <c:x val="-1.9512869659408249E-2"/>
                  <c:y val="4.3478242263675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1"/>
              <c:layout>
                <c:manualLayout>
                  <c:x val="-5.8538608978224722E-2"/>
                  <c:y val="-5.978258311255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3"/>
              <c:layout>
                <c:manualLayout>
                  <c:x val="-4.3903956733668523E-2"/>
                  <c:y val="3.8043461980716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5"/>
              <c:layout>
                <c:manualLayout>
                  <c:x val="-5.5286464034990018E-2"/>
                  <c:y val="-5.978258311255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6"/>
              <c:layout>
                <c:manualLayout>
                  <c:x val="-4.2277884262051167E-2"/>
                  <c:y val="5.4347802829594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3"/>
              <c:layout>
                <c:manualLayout>
                  <c:x val="-7.1469840848545615E-2"/>
                  <c:y val="-5.43478028295948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4"/>
              <c:layout>
                <c:manualLayout>
                  <c:x val="-4.0574282147315968E-2"/>
                  <c:y val="-0.13043472679102755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rgbClr val="FF0000"/>
                        </a:solidFill>
                      </a:rPr>
                      <a:t>3 528.4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none" lIns="38100" tIns="19050" rIns="38100" bIns="19050" anchor="t" anchorCtr="1">
                <a:spAutoFit/>
              </a:bodyPr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Sheet1!$A$2:$A$77</c:f>
              <c:strCache>
                <c:ptCount val="76"/>
                <c:pt idx="0">
                  <c:v>1942</c:v>
                </c:pt>
                <c:pt idx="1">
                  <c:v>1943</c:v>
                </c:pt>
                <c:pt idx="2">
                  <c:v>1944</c:v>
                </c:pt>
                <c:pt idx="3">
                  <c:v>1945</c:v>
                </c:pt>
                <c:pt idx="4">
                  <c:v>1946</c:v>
                </c:pt>
                <c:pt idx="5">
                  <c:v>1947</c:v>
                </c:pt>
                <c:pt idx="6">
                  <c:v>1948</c:v>
                </c:pt>
                <c:pt idx="7">
                  <c:v>1949</c:v>
                </c:pt>
                <c:pt idx="8">
                  <c:v>1950</c:v>
                </c:pt>
                <c:pt idx="9">
                  <c:v>1951</c:v>
                </c:pt>
                <c:pt idx="10">
                  <c:v>1952</c:v>
                </c:pt>
                <c:pt idx="11">
                  <c:v>1953</c:v>
                </c:pt>
                <c:pt idx="12">
                  <c:v>1954</c:v>
                </c:pt>
                <c:pt idx="13">
                  <c:v>1955</c:v>
                </c:pt>
                <c:pt idx="14">
                  <c:v>1956</c:v>
                </c:pt>
                <c:pt idx="15">
                  <c:v>1957</c:v>
                </c:pt>
                <c:pt idx="16">
                  <c:v>1958</c:v>
                </c:pt>
                <c:pt idx="17">
                  <c:v>1959</c:v>
                </c:pt>
                <c:pt idx="18">
                  <c:v>1960</c:v>
                </c:pt>
                <c:pt idx="19">
                  <c:v>1961-XII</c:v>
                </c:pt>
                <c:pt idx="20">
                  <c:v>1962</c:v>
                </c:pt>
                <c:pt idx="21">
                  <c:v>1963</c:v>
                </c:pt>
                <c:pt idx="22">
                  <c:v>1964</c:v>
                </c:pt>
                <c:pt idx="23">
                  <c:v>1965</c:v>
                </c:pt>
                <c:pt idx="24">
                  <c:v>1966</c:v>
                </c:pt>
                <c:pt idx="25">
                  <c:v>1967</c:v>
                </c:pt>
                <c:pt idx="26">
                  <c:v>1968</c:v>
                </c:pt>
                <c:pt idx="27">
                  <c:v>1969</c:v>
                </c:pt>
                <c:pt idx="28">
                  <c:v>1970</c:v>
                </c:pt>
                <c:pt idx="29">
                  <c:v>1971</c:v>
                </c:pt>
                <c:pt idx="30">
                  <c:v>1972</c:v>
                </c:pt>
                <c:pt idx="31">
                  <c:v>1973</c:v>
                </c:pt>
                <c:pt idx="32">
                  <c:v>1974</c:v>
                </c:pt>
                <c:pt idx="33">
                  <c:v>1975</c:v>
                </c:pt>
                <c:pt idx="34">
                  <c:v>1976</c:v>
                </c:pt>
                <c:pt idx="35">
                  <c:v>1977</c:v>
                </c:pt>
                <c:pt idx="36">
                  <c:v>1978</c:v>
                </c:pt>
                <c:pt idx="37">
                  <c:v>1979</c:v>
                </c:pt>
                <c:pt idx="38">
                  <c:v>1980</c:v>
                </c:pt>
                <c:pt idx="39">
                  <c:v>1981</c:v>
                </c:pt>
                <c:pt idx="40">
                  <c:v>1982</c:v>
                </c:pt>
                <c:pt idx="41">
                  <c:v>1983</c:v>
                </c:pt>
                <c:pt idx="42">
                  <c:v>1984</c:v>
                </c:pt>
                <c:pt idx="43">
                  <c:v>1985</c:v>
                </c:pt>
                <c:pt idx="44">
                  <c:v>1986</c:v>
                </c:pt>
                <c:pt idx="45">
                  <c:v>1987</c:v>
                </c:pt>
                <c:pt idx="46">
                  <c:v>1988</c:v>
                </c:pt>
                <c:pt idx="47">
                  <c:v>1989</c:v>
                </c:pt>
                <c:pt idx="48">
                  <c:v>1990</c:v>
                </c:pt>
                <c:pt idx="49">
                  <c:v>1991</c:v>
                </c:pt>
                <c:pt idx="50">
                  <c:v>1992</c:v>
                </c:pt>
                <c:pt idx="51">
                  <c:v>1993</c:v>
                </c:pt>
                <c:pt idx="52">
                  <c:v>1994</c:v>
                </c:pt>
                <c:pt idx="53">
                  <c:v>1995</c:v>
                </c:pt>
                <c:pt idx="54">
                  <c:v>1996</c:v>
                </c:pt>
                <c:pt idx="55">
                  <c:v>1997</c:v>
                </c:pt>
                <c:pt idx="56">
                  <c:v>1998</c:v>
                </c:pt>
                <c:pt idx="57">
                  <c:v>1999</c:v>
                </c:pt>
                <c:pt idx="58">
                  <c:v>2000</c:v>
                </c:pt>
                <c:pt idx="59">
                  <c:v>2001</c:v>
                </c:pt>
                <c:pt idx="60">
                  <c:v>2002</c:v>
                </c:pt>
                <c:pt idx="61">
                  <c:v>2003</c:v>
                </c:pt>
                <c:pt idx="62">
                  <c:v>2004</c:v>
                </c:pt>
                <c:pt idx="63">
                  <c:v>2005</c:v>
                </c:pt>
                <c:pt idx="64">
                  <c:v>2006</c:v>
                </c:pt>
                <c:pt idx="65">
                  <c:v>2007</c:v>
                </c:pt>
                <c:pt idx="66">
                  <c:v>2008</c:v>
                </c:pt>
                <c:pt idx="67">
                  <c:v>2009</c:v>
                </c:pt>
                <c:pt idx="68">
                  <c:v>2010</c:v>
                </c:pt>
                <c:pt idx="69">
                  <c:v>2011</c:v>
                </c:pt>
                <c:pt idx="70">
                  <c:v>2012</c:v>
                </c:pt>
                <c:pt idx="71">
                  <c:v>2013</c:v>
                </c:pt>
                <c:pt idx="72">
                  <c:v>2014</c:v>
                </c:pt>
                <c:pt idx="73">
                  <c:v>2015</c:v>
                </c:pt>
                <c:pt idx="74">
                  <c:v>2016</c:v>
                </c:pt>
                <c:pt idx="75">
                  <c:v>2017</c:v>
                </c:pt>
              </c:strCache>
            </c:strRef>
          </c:cat>
          <c:val>
            <c:numRef>
              <c:f>Sheet1!$B$2:$B$77</c:f>
              <c:numCache>
                <c:formatCode>#\ ##0.0</c:formatCode>
                <c:ptCount val="76"/>
                <c:pt idx="0">
                  <c:v>822.19999999999993</c:v>
                </c:pt>
                <c:pt idx="1">
                  <c:v>855.6</c:v>
                </c:pt>
                <c:pt idx="2">
                  <c:v>963.59999999999991</c:v>
                </c:pt>
                <c:pt idx="3">
                  <c:v>690.69999999999993</c:v>
                </c:pt>
                <c:pt idx="4">
                  <c:v>781.30000000000007</c:v>
                </c:pt>
                <c:pt idx="5">
                  <c:v>797.59999999999991</c:v>
                </c:pt>
                <c:pt idx="6">
                  <c:v>615.50000000000011</c:v>
                </c:pt>
                <c:pt idx="7">
                  <c:v>711</c:v>
                </c:pt>
                <c:pt idx="8">
                  <c:v>780.3</c:v>
                </c:pt>
                <c:pt idx="9">
                  <c:v>896.6</c:v>
                </c:pt>
                <c:pt idx="10">
                  <c:v>1032.9000000000001</c:v>
                </c:pt>
                <c:pt idx="11">
                  <c:v>1163.9000000000001</c:v>
                </c:pt>
                <c:pt idx="12">
                  <c:v>1134.0999999999999</c:v>
                </c:pt>
                <c:pt idx="13">
                  <c:v>1101.5999999999999</c:v>
                </c:pt>
                <c:pt idx="14">
                  <c:v>1164.3999999999999</c:v>
                </c:pt>
                <c:pt idx="15">
                  <c:v>1126.5</c:v>
                </c:pt>
                <c:pt idx="16">
                  <c:v>1126.2</c:v>
                </c:pt>
                <c:pt idx="17">
                  <c:v>1145.8</c:v>
                </c:pt>
                <c:pt idx="18">
                  <c:v>1045.8</c:v>
                </c:pt>
                <c:pt idx="19">
                  <c:v>913.5</c:v>
                </c:pt>
                <c:pt idx="20">
                  <c:v>935.7</c:v>
                </c:pt>
                <c:pt idx="21">
                  <c:v>1029.4000000000001</c:v>
                </c:pt>
                <c:pt idx="22">
                  <c:v>1042</c:v>
                </c:pt>
                <c:pt idx="23">
                  <c:v>1083.7</c:v>
                </c:pt>
                <c:pt idx="24">
                  <c:v>1117.3999999999999</c:v>
                </c:pt>
                <c:pt idx="25">
                  <c:v>906.8</c:v>
                </c:pt>
                <c:pt idx="26">
                  <c:v>981.3</c:v>
                </c:pt>
                <c:pt idx="27">
                  <c:v>985.4</c:v>
                </c:pt>
                <c:pt idx="28">
                  <c:v>1001.4</c:v>
                </c:pt>
                <c:pt idx="29">
                  <c:v>901.50000000000011</c:v>
                </c:pt>
                <c:pt idx="30">
                  <c:v>974.00000000000011</c:v>
                </c:pt>
                <c:pt idx="31">
                  <c:v>1053.6000000000001</c:v>
                </c:pt>
                <c:pt idx="32">
                  <c:v>1068</c:v>
                </c:pt>
                <c:pt idx="33">
                  <c:v>1073.9000000000001</c:v>
                </c:pt>
                <c:pt idx="34">
                  <c:v>1059.1000000000001</c:v>
                </c:pt>
                <c:pt idx="35">
                  <c:v>1087.8999999999999</c:v>
                </c:pt>
                <c:pt idx="36">
                  <c:v>1124.8</c:v>
                </c:pt>
                <c:pt idx="37">
                  <c:v>1162.4000000000001</c:v>
                </c:pt>
                <c:pt idx="38">
                  <c:v>1068.3999999999999</c:v>
                </c:pt>
                <c:pt idx="39">
                  <c:v>1131</c:v>
                </c:pt>
                <c:pt idx="40">
                  <c:v>1035.8000000000002</c:v>
                </c:pt>
                <c:pt idx="41">
                  <c:v>948.19999999999993</c:v>
                </c:pt>
                <c:pt idx="42">
                  <c:v>1007.2</c:v>
                </c:pt>
                <c:pt idx="43">
                  <c:v>1028.0999999999999</c:v>
                </c:pt>
                <c:pt idx="44">
                  <c:v>1032.8</c:v>
                </c:pt>
                <c:pt idx="45">
                  <c:v>916.60000000000014</c:v>
                </c:pt>
                <c:pt idx="46">
                  <c:v>959.19999999999993</c:v>
                </c:pt>
                <c:pt idx="47">
                  <c:v>996.80000000000007</c:v>
                </c:pt>
                <c:pt idx="48">
                  <c:v>1004.6999999999999</c:v>
                </c:pt>
                <c:pt idx="49">
                  <c:v>1035.7</c:v>
                </c:pt>
                <c:pt idx="50">
                  <c:v>1098.6999999999998</c:v>
                </c:pt>
                <c:pt idx="51">
                  <c:v>1133.0999999999999</c:v>
                </c:pt>
                <c:pt idx="52">
                  <c:v>1086.8</c:v>
                </c:pt>
                <c:pt idx="53">
                  <c:v>1015.6</c:v>
                </c:pt>
                <c:pt idx="54">
                  <c:v>1040.8</c:v>
                </c:pt>
                <c:pt idx="55">
                  <c:v>1133.1000000000001</c:v>
                </c:pt>
                <c:pt idx="56">
                  <c:v>1288.3000000000002</c:v>
                </c:pt>
                <c:pt idx="57">
                  <c:v>1450.6000000000001</c:v>
                </c:pt>
                <c:pt idx="58">
                  <c:v>1492.4</c:v>
                </c:pt>
                <c:pt idx="59">
                  <c:v>1429.1000000000001</c:v>
                </c:pt>
                <c:pt idx="60">
                  <c:v>1516.1</c:v>
                </c:pt>
                <c:pt idx="61">
                  <c:v>1622.6000000000001</c:v>
                </c:pt>
                <c:pt idx="62">
                  <c:v>1580</c:v>
                </c:pt>
                <c:pt idx="63">
                  <c:v>1523.1</c:v>
                </c:pt>
                <c:pt idx="64">
                  <c:v>1634.2</c:v>
                </c:pt>
                <c:pt idx="65">
                  <c:v>1709.1999999999998</c:v>
                </c:pt>
                <c:pt idx="66">
                  <c:v>1542.5</c:v>
                </c:pt>
                <c:pt idx="67">
                  <c:v>1789.7</c:v>
                </c:pt>
                <c:pt idx="68">
                  <c:v>1979.9</c:v>
                </c:pt>
                <c:pt idx="69">
                  <c:v>2081.4</c:v>
                </c:pt>
                <c:pt idx="70">
                  <c:v>2280.6</c:v>
                </c:pt>
                <c:pt idx="71">
                  <c:v>2491.4</c:v>
                </c:pt>
                <c:pt idx="72">
                  <c:v>2818.2</c:v>
                </c:pt>
                <c:pt idx="73">
                  <c:v>3070.3</c:v>
                </c:pt>
                <c:pt idx="74">
                  <c:v>3030.4369999999999</c:v>
                </c:pt>
                <c:pt idx="75">
                  <c:v>3527.42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731816"/>
        <c:axId val="207584128"/>
      </c:lineChart>
      <c:catAx>
        <c:axId val="1457318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 anchor="ctr" anchorCtr="1"/>
          <a:lstStyle/>
          <a:p>
            <a:pPr>
              <a:defRPr sz="800"/>
            </a:pPr>
            <a:endParaRPr lang="en-US"/>
          </a:p>
        </c:txPr>
        <c:crossAx val="207584128"/>
        <c:crosses val="autoZero"/>
        <c:auto val="1"/>
        <c:lblAlgn val="ctr"/>
        <c:lblOffset val="100"/>
        <c:tickMarkSkip val="1"/>
        <c:noMultiLvlLbl val="0"/>
      </c:catAx>
      <c:valAx>
        <c:axId val="207584128"/>
        <c:scaling>
          <c:orientation val="minMax"/>
          <c:max val="3500"/>
          <c:min val="500"/>
        </c:scaling>
        <c:delete val="1"/>
        <c:axPos val="l"/>
        <c:numFmt formatCode="#\ ##0.0" sourceLinked="1"/>
        <c:majorTickMark val="none"/>
        <c:minorTickMark val="none"/>
        <c:tickLblPos val="nextTo"/>
        <c:crossAx val="145731816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</c:spPr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57903710941241"/>
          <c:y val="3.9025696384726097E-2"/>
          <c:w val="0.78307943048599993"/>
          <c:h val="0.845086157708547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Малтай өрх</c:v>
                </c:pt>
              </c:strCache>
            </c:strRef>
          </c:tx>
          <c:spPr>
            <a:pattFill prst="zigZag">
              <a:fgClr>
                <a:schemeClr val="accent1"/>
              </a:fgClr>
              <a:bgClr>
                <a:schemeClr val="bg1"/>
              </a:bgClr>
            </a:pattFill>
            <a:scene3d>
              <a:camera prst="orthographicFront"/>
              <a:lightRig rig="twoPt" dir="t"/>
            </a:scene3d>
            <a:sp3d prstMaterial="clear">
              <a:bevelT w="63500" h="25400"/>
            </a:sp3d>
          </c:spPr>
          <c:invertIfNegative val="0"/>
          <c:dLbls>
            <c:dLbl>
              <c:idx val="8"/>
              <c:tx>
                <c:rich>
                  <a:bodyPr/>
                  <a:lstStyle/>
                  <a:p>
                    <a:r>
                      <a:rPr lang="en-US" smtClean="0"/>
                      <a:t>10 073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\ 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9075</c:v>
                </c:pt>
                <c:pt idx="1">
                  <c:v>9126</c:v>
                </c:pt>
                <c:pt idx="2">
                  <c:v>9130</c:v>
                </c:pt>
                <c:pt idx="3">
                  <c:v>9209</c:v>
                </c:pt>
                <c:pt idx="4">
                  <c:v>9162</c:v>
                </c:pt>
                <c:pt idx="5">
                  <c:v>9284</c:v>
                </c:pt>
                <c:pt idx="6">
                  <c:v>9492</c:v>
                </c:pt>
                <c:pt idx="7">
                  <c:v>9843</c:v>
                </c:pt>
                <c:pt idx="8">
                  <c:v>10073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Малчин өрх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brightRoom" dir="t"/>
            </a:scene3d>
            <a:sp3d prstMaterial="clear">
              <a:bevelT w="63500" h="25400" prst="angle"/>
              <a:bevelB w="114300" prst="artDeco"/>
            </a:sp3d>
          </c:spPr>
          <c:invertIfNegative val="0"/>
          <c:dLbls>
            <c:dLbl>
              <c:idx val="4"/>
              <c:layout>
                <c:manualLayout>
                  <c:x val="-6.5476194312206774E-3"/>
                  <c:y val="9.82935828673589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mtClean="0"/>
                      <a:t>7 625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\ 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7057</c:v>
                </c:pt>
                <c:pt idx="1">
                  <c:v>6909</c:v>
                </c:pt>
                <c:pt idx="2">
                  <c:v>6834</c:v>
                </c:pt>
                <c:pt idx="3">
                  <c:v>6530</c:v>
                </c:pt>
                <c:pt idx="4">
                  <c:v>6466</c:v>
                </c:pt>
                <c:pt idx="5">
                  <c:v>6552</c:v>
                </c:pt>
                <c:pt idx="6">
                  <c:v>6858</c:v>
                </c:pt>
                <c:pt idx="7">
                  <c:v>7253</c:v>
                </c:pt>
                <c:pt idx="8">
                  <c:v>7625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50"/>
        <c:axId val="208390416"/>
        <c:axId val="208390808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Малчдын тоо</c:v>
                </c:pt>
              </c:strCache>
            </c:strRef>
          </c:tx>
          <c:spPr>
            <a:ln w="28575" cap="rnd">
              <a:solidFill>
                <a:srgbClr val="0000FF"/>
              </a:solidFill>
              <a:headEnd type="oval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1458334004636181E-2"/>
                  <c:y val="-1.2077294685990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2916668009272365E-2"/>
                  <c:y val="-3.6232074251588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4553572867077544E-2"/>
                  <c:y val="-3.1400966183574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1279763151467204E-2"/>
                  <c:y val="-3.1400966183574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1101192298298202E-2"/>
                  <c:y val="-3.1400966183574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0922750335275385E-2"/>
                  <c:y val="-3.1400966183574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6190477724882692E-2"/>
                  <c:y val="-3.225806451612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mtClean="0"/>
                      <a:t>14.8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\ 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15.9</c:v>
                </c:pt>
                <c:pt idx="1">
                  <c:v>15.1</c:v>
                </c:pt>
                <c:pt idx="2">
                  <c:v>14.9</c:v>
                </c:pt>
                <c:pt idx="3">
                  <c:v>14</c:v>
                </c:pt>
                <c:pt idx="4">
                  <c:v>13.7</c:v>
                </c:pt>
                <c:pt idx="5">
                  <c:v>13.9</c:v>
                </c:pt>
                <c:pt idx="6">
                  <c:v>14.3</c:v>
                </c:pt>
                <c:pt idx="7">
                  <c:v>14.8</c:v>
                </c:pt>
                <c:pt idx="8">
                  <c:v>14.8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391592"/>
        <c:axId val="208391200"/>
      </c:lineChart>
      <c:catAx>
        <c:axId val="20839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en-US"/>
          </a:p>
        </c:txPr>
        <c:crossAx val="208390808"/>
        <c:crosses val="autoZero"/>
        <c:auto val="1"/>
        <c:lblAlgn val="ctr"/>
        <c:lblOffset val="100"/>
        <c:noMultiLvlLbl val="0"/>
      </c:catAx>
      <c:valAx>
        <c:axId val="208390808"/>
        <c:scaling>
          <c:orientation val="minMax"/>
          <c:max val="10100"/>
          <c:min val="6000"/>
        </c:scaling>
        <c:delete val="0"/>
        <c:axPos val="l"/>
        <c:title>
          <c:tx>
            <c:rich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r>
                  <a:rPr lang="mn-MN">
                    <a:solidFill>
                      <a:srgbClr val="C00000"/>
                    </a:solidFill>
                  </a:rPr>
                  <a:t>Өрх</a:t>
                </a:r>
                <a:endParaRPr lang="en-US">
                  <a:solidFill>
                    <a:srgbClr val="C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9.8214291468310139E-3"/>
              <c:y val="0.43248278747765262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b="1">
                <a:solidFill>
                  <a:srgbClr val="C00000"/>
                </a:solidFill>
              </a:defRPr>
            </a:pPr>
            <a:endParaRPr lang="en-US"/>
          </a:p>
        </c:txPr>
        <c:crossAx val="208390416"/>
        <c:crosses val="autoZero"/>
        <c:crossBetween val="between"/>
        <c:majorUnit val="500"/>
      </c:valAx>
      <c:valAx>
        <c:axId val="20839120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208391592"/>
        <c:crosses val="max"/>
        <c:crossBetween val="between"/>
      </c:valAx>
      <c:catAx>
        <c:axId val="2083915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8391200"/>
        <c:crosses val="autoZero"/>
        <c:auto val="1"/>
        <c:lblAlgn val="ctr"/>
        <c:lblOffset val="100"/>
        <c:noMultiLvlLbl val="0"/>
      </c:catAx>
    </c:plotArea>
    <c:legend>
      <c:legendPos val="b"/>
      <c:overlay val="0"/>
      <c:txPr>
        <a:bodyPr/>
        <a:lstStyle/>
        <a:p>
          <a:pPr>
            <a:defRPr>
              <a:solidFill>
                <a:srgbClr val="C00000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0.95089</cdr:x>
      <cdr:y>0.31884</cdr:y>
    </cdr:from>
    <cdr:to>
      <cdr:x>0.98036</cdr:x>
      <cdr:y>0.68116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77545" y="1676400"/>
          <a:ext cx="228644" cy="1905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 anchorCtr="1"/>
        <a:lstStyle xmlns:a="http://schemas.openxmlformats.org/drawingml/2006/main"/>
        <a:p xmlns:a="http://schemas.openxmlformats.org/drawingml/2006/main">
          <a:pPr algn="ctr"/>
          <a:r>
            <a:rPr lang="mn-MN" sz="12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Малчид, мянган хүн</a:t>
          </a:r>
          <a:endParaRPr lang="en-US" sz="1200" b="1" dirty="0">
            <a:solidFill>
              <a:srgbClr val="0000FF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44DE7-D350-441A-8348-B063E5C2FC47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DA4A5-4CC5-4B64-9EDC-941637C2F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99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D0AFC-6A1A-4B11-B1D2-8B922FC0DC87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689994"/>
            <a:ext cx="5438775" cy="44436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AFDBB-8DB3-448B-BA3C-0DD2AF2CBC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6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53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47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12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9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8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9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2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95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3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6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5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2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1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2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9D15-E1E8-458B-8A9A-CEDC445DEC0A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8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33400"/>
            <a:ext cx="10549471" cy="5945444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145323" y="2667000"/>
            <a:ext cx="85226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3600" b="1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Сүхбаатар аймгийн</a:t>
            </a:r>
          </a:p>
          <a:p>
            <a:pPr algn="ctr"/>
            <a:r>
              <a:rPr lang="mn-MN" sz="3600" b="1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нийгэм, эдийн засгийн</a:t>
            </a:r>
            <a:r>
              <a:rPr lang="en-US" sz="3600" b="1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mn-MN" sz="3600" b="1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байдал</a:t>
            </a: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mn-MN" sz="3600" b="1" dirty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2017 </a:t>
            </a:r>
            <a:r>
              <a:rPr lang="mn-MN" sz="3600" b="1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онд</a:t>
            </a:r>
            <a:endParaRPr lang="en-US" sz="3600" b="1" dirty="0">
              <a:solidFill>
                <a:srgbClr val="00206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838200"/>
            <a:ext cx="1066800" cy="10904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8200"/>
            <a:ext cx="998533" cy="101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0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19200" y="520368"/>
            <a:ext cx="967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2400" b="1" cap="all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АЙМГИЙН </a:t>
            </a:r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НЭГДСЭН ТӨСӨВ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590800"/>
            <a:ext cx="3657600" cy="1905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90624" y="1149307"/>
            <a:ext cx="10620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Аймгийн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төсвийн нийт орлого 2017 оны жилийн эцсийн байдлаар 47.0 тэрбум төгрөг болж өмнөх оноос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4.8 (9.3%)-аар 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буурчээ.</a:t>
            </a:r>
            <a:endParaRPr lang="en-US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14499" y="2838271"/>
            <a:ext cx="670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Төсвийн зарлага санхүүжилт 54.2 тэрбум төгрөг болж, өмнөх оноос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2.6 (5.0%)-аар 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өсчээ.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9200" y="4743271"/>
            <a:ext cx="1059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Нэгдсэн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төсвийн 16.4 хувийг татварын орлого, 6.8 хувийг татварын бус орлого, 0.2 хувийг хөрөнгийн орлого, 76.6 хувийг тусламжийн орлого эзэлж байна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mn-MN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533400"/>
            <a:ext cx="519885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ХЭРЭГЛЭЭНИЙ ҮНИЙН ИНДЕКС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47696" y="1334869"/>
            <a:ext cx="8185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Хэрэглээний бараа, үйлчилгээний үнэ индекс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аймгийн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хэмжээнд өмнөх сараас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0.3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хувь, өмнөх оны эцсээс үеэс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5.9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хувиар өссөн байна.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52092" y="2514600"/>
            <a:ext cx="81812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Хэрэглээний бараа, үйлчилгээний үнэ 2017 оны 12 дугаар сард өмнөх оны эцсээс  </a:t>
            </a:r>
            <a:r>
              <a:rPr lang="mn-MN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5.9 </a:t>
            </a:r>
            <a:r>
              <a:rPr lang="mn-MN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хувиар өсөхөд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хүнсний бараа, ундаа, усны бүлгийн үнэ дүнгээрээ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7.1 хувь,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тээврийн бүлгийн үнэ дүнгээрээ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12.1 хувь, эм тариа, эмнэлэгийн үйлчилгээний бүлгийн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үнэ дүнгээрээ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15.2 хувь, гэр ахуйн тавилга, гэр ахуйн барааны бүлгийн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үнэ дүнгээрээ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6.0 хувь, амралт, чөлөөт цаг, соёлын бараа үйлчилгээний бүлгийнх 7.3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хувиар өссөн нь голлон нөлөөлсөн байна.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024506"/>
            <a:ext cx="2209800" cy="1683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194" y="1146026"/>
            <a:ext cx="2347006" cy="17374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41" y="4981389"/>
            <a:ext cx="2282259" cy="139591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47696" y="5048071"/>
            <a:ext cx="8113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Хэрэглээний бараа, үйлчилгээний үнэ өмнөх сараас </a:t>
            </a:r>
            <a:r>
              <a:rPr lang="mn-MN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0.3 </a:t>
            </a:r>
            <a:r>
              <a:rPr lang="mn-MN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хувиар өсөхөд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хүнсний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бараа, согтууруулах бус ундааны бүлгийн үнэ 0.3 хувь, хувцас, бөс бараа, гутлын бүлгийн үнэ 0.4 хувь, тээврийн бүлгийн үнэ 0.8 хувиар тус тус өссөн нь голлон нөлөөлсөн байна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47800" y="539592"/>
            <a:ext cx="50433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БИЗНЕС РЕГИСТРИЙН САН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136" y="1531956"/>
            <a:ext cx="1828800" cy="152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73" y="3860849"/>
            <a:ext cx="2552700" cy="17907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00524" y="1477393"/>
            <a:ext cx="7153275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Статистикийн бизнес регистрийн санд 2017 оны эцсийн байдлаар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959 аж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ахуйн нэгж, байгууллага бүртгэлтэй байгаагийн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761 (79.4%) нь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үйл ажиллагаа явуулж байна.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38624" y="2751156"/>
            <a:ext cx="7153275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Үйл ажиллагаа явуулж байгаа аж ахуйн нэгж, байгууллагын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80.7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 нь 1-9 ажиллагчидтай, 6.6 хувь нь 10-19 ажиллагчидтай,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9.5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 нь 20-49 ажиллагчидтай,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3.3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 нь 50-иас дээш ажиллагчидтай байна.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38624" y="4343400"/>
            <a:ext cx="7153275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Үйл ажиллагаа явуулаагүй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198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ахуйн нэгж, байгууллагын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68 (34.3%) нь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үйл ажиллагаагаа эхлээгүй,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89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45.0%) нь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түр зогсоосон,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41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20.7%) нь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бүрэн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зогсоосон шалтгаантай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76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587328312"/>
              </p:ext>
            </p:extLst>
          </p:nvPr>
        </p:nvGraphicFramePr>
        <p:xfrm>
          <a:off x="1447800" y="1047750"/>
          <a:ext cx="10210800" cy="2336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90800" y="3429000"/>
            <a:ext cx="7721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Малын тоо, толгойн хүрсэн дээд түвшин, төрөл, мян.толгой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D:\infografic file\infografic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781" y="3821269"/>
            <a:ext cx="1828800" cy="14832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infografic file\infografic\phoca_thumb_l_827700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945" y="3821271"/>
            <a:ext cx="1828800" cy="14369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infografic file\infografic\01_732e14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781" y="5304511"/>
            <a:ext cx="1828800" cy="10744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:\infografic file\infografic\10050500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545" y="4598878"/>
            <a:ext cx="1838036" cy="12685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81200" y="4323953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2017 он</a:t>
            </a:r>
          </a:p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mn-MN" sz="1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315.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6)</a:t>
            </a:r>
          </a:p>
        </p:txBody>
      </p:sp>
      <p:pic>
        <p:nvPicPr>
          <p:cNvPr id="8" name="Picture 3" descr="D:\infografic file\infografic\index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945" y="5267681"/>
            <a:ext cx="1828800" cy="11112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011218" y="562942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2017 он</a:t>
            </a:r>
          </a:p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mn-MN" sz="1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181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mn-MN" sz="1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91200" y="4186536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1953</a:t>
            </a:r>
            <a:r>
              <a:rPr lang="mn-MN" sz="1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он</a:t>
            </a:r>
          </a:p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(40.4)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77400" y="5646421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2017 он</a:t>
            </a:r>
          </a:p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mn-MN" sz="1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236.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77400" y="4409923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mn-MN" sz="1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 он</a:t>
            </a:r>
          </a:p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(1</a:t>
            </a:r>
            <a:r>
              <a:rPr lang="mn-MN" sz="1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152.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67000" y="1143001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n-MN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Малын тоо 201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mn-MN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онд 3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lang="mn-MN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.4</a:t>
            </a:r>
            <a:r>
              <a:rPr lang="mn-MN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мянган толгой болж, хамгийн дээд хэмжээндээ хүрлээ.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47800" y="486514"/>
            <a:ext cx="291618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ХӨДӨӨ АЖ АХУЙ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53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82CF5-28DA-4721-A856-BBC823FE6AC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71800" y="1066800"/>
            <a:ext cx="6629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n-MN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МАЛЫН ТОО, </a:t>
            </a:r>
            <a:r>
              <a:rPr lang="mn-MN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мян.тол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884563" y="1845318"/>
            <a:ext cx="35596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mn-MN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 тооллогын дүнгээр 2017 оны жилийн эцэст малын тоо </a:t>
            </a:r>
            <a:r>
              <a:rPr lang="mn-M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mn-M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.4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мянган толгойд хүрч, өмнөх оныхоос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mn-M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mn-M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.0</a:t>
            </a:r>
            <a:r>
              <a:rPr lang="mn-MN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мянган толгой буюу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6.4</a:t>
            </a:r>
            <a:r>
              <a:rPr lang="mn-MN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хувиар өссөн байна. Манай аймаг нийслэл, 21 аймгийн дотор 10-рт орж байна.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 rotWithShape="1">
          <a:blip r:embed="rId3" cstate="print"/>
          <a:srcRect l="20652" t="5829" r="21799" b="3441"/>
          <a:stretch/>
        </p:blipFill>
        <p:spPr>
          <a:xfrm>
            <a:off x="1371600" y="1558747"/>
            <a:ext cx="6057900" cy="474454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347069" y="4312021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206703" y="2489397"/>
            <a:ext cx="981492" cy="5100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073895" y="2743846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665223" y="3641199"/>
            <a:ext cx="981492" cy="5100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438400" y="4035623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341574" y="3131115"/>
            <a:ext cx="981492" cy="5100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171950" y="3430913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2321003" y="4604282"/>
            <a:ext cx="981492" cy="5100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811749" y="5035104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578970" y="3995671"/>
            <a:ext cx="981492" cy="5100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/>
          <p:nvPr/>
        </p:nvPicPr>
        <p:blipFill rotWithShape="1">
          <a:blip r:embed="rId3" cstate="print"/>
          <a:srcRect l="856" t="82971" r="87060" b="1419"/>
          <a:stretch/>
        </p:blipFill>
        <p:spPr>
          <a:xfrm>
            <a:off x="5457327" y="1819887"/>
            <a:ext cx="1779484" cy="1247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447800" y="486514"/>
            <a:ext cx="291618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ХӨДӨӨ АЖ АХУЙ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07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7800" y="486514"/>
            <a:ext cx="291618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ХӨДӨӨ АЖ АХУЙ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17328" y="1697704"/>
            <a:ext cx="1294129" cy="150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АДУУ: </a:t>
            </a:r>
            <a:endParaRPr lang="mn-MN" sz="1600" b="1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15.6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 толгой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өмнөх 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оноос  14.9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%-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аар 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өссөн. </a:t>
            </a:r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20670" y="1583865"/>
            <a:ext cx="1295400" cy="150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ҮХЭР: </a:t>
            </a:r>
            <a:endParaRPr lang="mn-MN" sz="1600" b="1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236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толгой, өмнөх оны мөн үеэс 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13.1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%-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аар 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өссөн. </a:t>
            </a:r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018753" y="1593390"/>
            <a:ext cx="1295400" cy="150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ТЭМЭЭ: </a:t>
            </a:r>
            <a:endParaRPr lang="mn-MN" sz="1600" b="1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8.3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 толгой, өмнөх оны мөн үеэс 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5.8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%-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аар 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өссөн.</a:t>
            </a:r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45337" y="3519694"/>
            <a:ext cx="1295400" cy="150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ХОНЬ: </a:t>
            </a:r>
            <a:endParaRPr lang="mn-MN" sz="1600" b="1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1.8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сая толгой, өмнөх оны мөн үеэс 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17.7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%-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аар 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өссөн. </a:t>
            </a:r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247979" y="3519694"/>
            <a:ext cx="1295400" cy="150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ЯМАА: </a:t>
            </a:r>
            <a:endParaRPr lang="mn-MN" sz="1600" b="1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1.2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сая толгой, өмнөх оны мөн үеэс 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15.7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%-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аар 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өссөн.</a:t>
            </a:r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71143" y="990600"/>
            <a:ext cx="937260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Аймгийн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хэмжээгээр 2017 оны эцэст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3.5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сая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мал тоологдов.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830" y="1655649"/>
            <a:ext cx="1920582" cy="1440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218" y="1730192"/>
            <a:ext cx="1693758" cy="11284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1476" y="1770980"/>
            <a:ext cx="1571872" cy="10468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0738" y="3642007"/>
            <a:ext cx="1840510" cy="138038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0863" y="3481594"/>
            <a:ext cx="1273364" cy="170000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519277" y="5187998"/>
            <a:ext cx="10039635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Аймгийн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хэмжээнд 2017 онд төллөх насны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сая хээлтэгч малын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1.2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сая (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87.0%)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нь төллөжээ. Нийт гарсан төлийн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1.2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сая (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99.4%)-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ыг 2017 онд бойжуулсан нь өмнөх оноос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0.2 саяар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өссөн байна. </a:t>
            </a:r>
          </a:p>
          <a:p>
            <a:pPr algn="just">
              <a:lnSpc>
                <a:spcPct val="115000"/>
              </a:lnSpc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эхэнд тоологдсон нийт малын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.4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 буюу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 том мал 2017 онд зүй бусаар хорогдов. </a:t>
            </a:r>
            <a:endParaRPr lang="mn-M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01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81400" y="6096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u="sng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Mon" pitchFamily="34" charset="0"/>
              </a:rPr>
              <a:t>Хамгийн олон малтай баг, сумд, малын тоогоор</a:t>
            </a:r>
            <a:endParaRPr lang="en-US" u="sng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Mon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358615"/>
              </p:ext>
            </p:extLst>
          </p:nvPr>
        </p:nvGraphicFramePr>
        <p:xfrm>
          <a:off x="1524001" y="1524001"/>
          <a:ext cx="10210798" cy="2061695"/>
        </p:xfrm>
        <a:graphic>
          <a:graphicData uri="http://schemas.openxmlformats.org/drawingml/2006/table">
            <a:tbl>
              <a:tblPr/>
              <a:tblGrid>
                <a:gridCol w="591235"/>
                <a:gridCol w="1949479"/>
                <a:gridCol w="1022678"/>
                <a:gridCol w="1022678"/>
                <a:gridCol w="527317"/>
                <a:gridCol w="1773707"/>
                <a:gridCol w="1278348"/>
                <a:gridCol w="1022678"/>
                <a:gridCol w="1022678"/>
              </a:tblGrid>
              <a:tr h="38810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Сумын түвшин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Тоо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Улсад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Багийн түвшин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Тоо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Улсад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7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Мөнххаан</a:t>
                      </a:r>
                      <a:r>
                        <a:rPr lang="mn-MN" sz="1400" b="0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3.0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Баруун-Урт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8-р баг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81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87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Баруун-Урт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410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.6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Мөнххаан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-р баг 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7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Баяндэлгэр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407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Мөнххаан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1-р баг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105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7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Эрдэнэцагаан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320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Онгон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-р баг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103.0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7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Түвшинширээ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306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Сүхбаатар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1-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 баг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102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02509" y="1143000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Нийт малын тоо, мянган толгой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0200" y="3928648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Тэмээний тоо, мянган толгой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483059"/>
              </p:ext>
            </p:extLst>
          </p:nvPr>
        </p:nvGraphicFramePr>
        <p:xfrm>
          <a:off x="1523999" y="4377156"/>
          <a:ext cx="10287000" cy="2023644"/>
        </p:xfrm>
        <a:graphic>
          <a:graphicData uri="http://schemas.openxmlformats.org/drawingml/2006/table">
            <a:tbl>
              <a:tblPr/>
              <a:tblGrid>
                <a:gridCol w="626288"/>
                <a:gridCol w="2065061"/>
                <a:gridCol w="554133"/>
                <a:gridCol w="1338944"/>
                <a:gridCol w="302947"/>
                <a:gridCol w="2045173"/>
                <a:gridCol w="1187834"/>
                <a:gridCol w="1083310"/>
                <a:gridCol w="1083310"/>
              </a:tblGrid>
              <a:tr h="37062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Сумын түвшин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Тоо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Улсад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Багийн түвшин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Тоо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Улсад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Түвшинширээ 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1.3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Сүхбаатар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3-р баг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3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Уулбаян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Түвшинширээ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5-р баг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0.5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91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Сүхбаатар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.1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Уулбаян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1-р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баг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Баяндэлгэр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Баяндэлгэр 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5-р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баг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0.4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1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Онгон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0.8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Баруун-Урт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8-р баг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0.3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429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81400" y="6096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u="sng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Mon" pitchFamily="34" charset="0"/>
              </a:rPr>
              <a:t>Хамгийн олон малтай баг, сумд, малын тоогоор</a:t>
            </a:r>
            <a:endParaRPr lang="en-US" u="sng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Mon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863354"/>
              </p:ext>
            </p:extLst>
          </p:nvPr>
        </p:nvGraphicFramePr>
        <p:xfrm>
          <a:off x="1408585" y="1600200"/>
          <a:ext cx="10250015" cy="2158361"/>
        </p:xfrm>
        <a:graphic>
          <a:graphicData uri="http://schemas.openxmlformats.org/drawingml/2006/table">
            <a:tbl>
              <a:tblPr/>
              <a:tblGrid>
                <a:gridCol w="593507"/>
                <a:gridCol w="1956967"/>
                <a:gridCol w="1026606"/>
                <a:gridCol w="1026606"/>
                <a:gridCol w="529343"/>
                <a:gridCol w="2108831"/>
                <a:gridCol w="1114131"/>
                <a:gridCol w="867418"/>
                <a:gridCol w="1026606"/>
              </a:tblGrid>
              <a:tr h="44187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Сумын түвшин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Тоо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Улсад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Багийн түвшин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Тоо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Улсад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Эрдэнэцагаан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.8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Баруун-Урт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8-р баг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6.3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3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Баруун-Урт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42.7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Мөнххаан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1-р баг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12.6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Мөнххаан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41.2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Түмэнцогт 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1-р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баг 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9.6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Сүхбаатар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Эрдэнэцагаан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1-р баг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9.3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Дарьганга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Сүхбаатар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2-р баг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9.0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95400" y="1219200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Адууны тоо, мянган толгой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95400" y="4038600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Үхрийн тоо, мянган толгой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270081"/>
              </p:ext>
            </p:extLst>
          </p:nvPr>
        </p:nvGraphicFramePr>
        <p:xfrm>
          <a:off x="1408585" y="4487110"/>
          <a:ext cx="10250015" cy="1947442"/>
        </p:xfrm>
        <a:graphic>
          <a:graphicData uri="http://schemas.openxmlformats.org/drawingml/2006/table">
            <a:tbl>
              <a:tblPr/>
              <a:tblGrid>
                <a:gridCol w="593507"/>
                <a:gridCol w="1956967"/>
                <a:gridCol w="1026606"/>
                <a:gridCol w="1026606"/>
                <a:gridCol w="529343"/>
                <a:gridCol w="1780519"/>
                <a:gridCol w="1283255"/>
                <a:gridCol w="1026606"/>
                <a:gridCol w="1026606"/>
              </a:tblGrid>
              <a:tr h="36968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Сумын түвшин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Тоо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Улсад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Багийн түвшин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Тоо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Улсад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6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Баруун-Урт 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30.7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Баруун-Урт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8-р баг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20.1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26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Мөнххаан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Мөнххаан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1-р баг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7.3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26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Эрдэнэцагаан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Мөнххаан 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3-р баг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6.7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26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Баяндэлгэр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Онгон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1-р баг 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6.4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2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Дарьганга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9.7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Дарьганга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4-р баг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6.3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990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81400" y="6096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u="sng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Mon" pitchFamily="34" charset="0"/>
              </a:rPr>
              <a:t>Хамгийн олон малтай баг, сумд, малын тоогоор</a:t>
            </a:r>
            <a:endParaRPr lang="en-US" u="sng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Mon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1219200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Хонины тоо, мянган толгой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95400" y="3886200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Ямааны тоо, мянган толгой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67316"/>
              </p:ext>
            </p:extLst>
          </p:nvPr>
        </p:nvGraphicFramePr>
        <p:xfrm>
          <a:off x="1408581" y="4258508"/>
          <a:ext cx="10250015" cy="2099846"/>
        </p:xfrm>
        <a:graphic>
          <a:graphicData uri="http://schemas.openxmlformats.org/drawingml/2006/table">
            <a:tbl>
              <a:tblPr/>
              <a:tblGrid>
                <a:gridCol w="614561"/>
                <a:gridCol w="2026390"/>
                <a:gridCol w="1063025"/>
                <a:gridCol w="1063025"/>
                <a:gridCol w="548121"/>
                <a:gridCol w="1843683"/>
                <a:gridCol w="1328780"/>
                <a:gridCol w="699405"/>
                <a:gridCol w="1063025"/>
              </a:tblGrid>
              <a:tr h="39861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Сумын түвшин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Тоо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Улсад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Багийн түвшин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Тоо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Улсад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8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Мөнххаан 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Баруун-Урт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8-р баг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88.6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78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Баяндэлгэр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Мөнххаан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3-р баг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6.4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114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8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Баруун-Урт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129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Баяндэлгэр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4-р баг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5.6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124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8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Эрдэнэцагаан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Мөнххаан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-р баг 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3.6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53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6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Түвшинширээ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114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Мөнххаан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-р баг 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33.0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67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681464"/>
              </p:ext>
            </p:extLst>
          </p:nvPr>
        </p:nvGraphicFramePr>
        <p:xfrm>
          <a:off x="1408584" y="1600199"/>
          <a:ext cx="10250016" cy="2050191"/>
        </p:xfrm>
        <a:graphic>
          <a:graphicData uri="http://schemas.openxmlformats.org/drawingml/2006/table">
            <a:tbl>
              <a:tblPr/>
              <a:tblGrid>
                <a:gridCol w="593507"/>
                <a:gridCol w="1956967"/>
                <a:gridCol w="1026606"/>
                <a:gridCol w="1026606"/>
                <a:gridCol w="529343"/>
                <a:gridCol w="1780519"/>
                <a:gridCol w="1283256"/>
                <a:gridCol w="1026606"/>
                <a:gridCol w="1026606"/>
              </a:tblGrid>
              <a:tr h="38260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Сумын түвшин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Тоо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Улсад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Багийн түвшин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Тоо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Улсад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Мөнххаан 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237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Баруун-Урт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mn-MN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8-р баг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46</a:t>
                      </a:r>
                      <a:r>
                        <a:rPr lang="en-US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39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Баяндэлгэр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220.5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Онгон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mn-MN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1-р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баг 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61.9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9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Баруун-Урт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207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Сүхбаатар</a:t>
                      </a:r>
                      <a:r>
                        <a:rPr lang="mn-MN" sz="1400" b="0" i="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mn-MN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-р баг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61.5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9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Онгон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168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Мөнххаан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3-р баг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58.4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2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Түвшинширээ</a:t>
                      </a:r>
                      <a:endParaRPr lang="mn-MN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158</a:t>
                      </a: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mn-MN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Баяндэлгэр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4-р баг</a:t>
                      </a:r>
                      <a:endParaRPr lang="mn-MN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mn-MN" sz="14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57.5</a:t>
                      </a:r>
                      <a:endParaRPr lang="en-US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71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82CF5-28DA-4721-A856-BBC823FE6AC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67328" y="1143000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n-MN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1000-аас дээш толгой малтай  өрхийн тоо, байршлаар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94439" y="1905000"/>
            <a:ext cx="3835561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mn-MN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Мянгаас дээш мал тоолуулсан өрх </a:t>
            </a:r>
            <a:r>
              <a:rPr lang="mn-M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718</a:t>
            </a:r>
            <a:r>
              <a:rPr lang="mn-MN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болж урьд оноос </a:t>
            </a:r>
            <a:r>
              <a:rPr lang="mn-M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165 </a:t>
            </a:r>
            <a:r>
              <a:rPr lang="mn-MN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өрхөөр өссөн байна. Үүний дотор 1000-1499 малтай өрх </a:t>
            </a:r>
            <a:r>
              <a:rPr lang="mn-M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557</a:t>
            </a:r>
            <a:r>
              <a:rPr lang="mn-MN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1500-2000 малтай өрх </a:t>
            </a:r>
            <a:r>
              <a:rPr lang="mn-M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114</a:t>
            </a:r>
            <a:r>
              <a:rPr lang="mn-MN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2001-ээс дээш малтай өрх </a:t>
            </a:r>
            <a:r>
              <a:rPr lang="mn-M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r>
              <a:rPr lang="mn-MN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болж өслөө. Шинээр </a:t>
            </a:r>
            <a:r>
              <a:rPr lang="mn-M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</a:t>
            </a:r>
            <a:r>
              <a:rPr lang="mn-MN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мянгат төрсөн.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3" cstate="print"/>
          <a:srcRect l="23785" t="7411" r="22629" b="4529"/>
          <a:stretch/>
        </p:blipFill>
        <p:spPr>
          <a:xfrm>
            <a:off x="1447800" y="1649792"/>
            <a:ext cx="6058328" cy="4708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47800" y="486514"/>
            <a:ext cx="291618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ХӨДӨӨ АЖ АХУЙ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41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05000" y="660560"/>
            <a:ext cx="4305300" cy="457199"/>
          </a:xfrm>
          <a:noFill/>
        </p:spPr>
        <p:txBody>
          <a:bodyPr>
            <a:noAutofit/>
          </a:bodyPr>
          <a:lstStyle/>
          <a:p>
            <a:pPr algn="l"/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ХҮН АМ</a:t>
            </a:r>
            <a:endParaRPr lang="en-US" sz="2400" b="1" cap="all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62400" y="1554807"/>
            <a:ext cx="777240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mn-MN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Сүхбаатар аймгийн </a:t>
            </a:r>
            <a:r>
              <a:rPr lang="mn-M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хүн ам 2017 оны эцэст урьдчилсан дүнгээр </a:t>
            </a:r>
            <a:r>
              <a:rPr lang="mn-MN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61.3 мянга болж</a:t>
            </a:r>
            <a:r>
              <a:rPr lang="mn-M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өмнөх оноос </a:t>
            </a:r>
            <a:r>
              <a:rPr lang="mn-MN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1.3 </a:t>
            </a:r>
            <a:r>
              <a:rPr lang="mn-M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 </a:t>
            </a:r>
            <a:r>
              <a:rPr lang="mn-MN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mn-MN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.1%) </a:t>
            </a:r>
            <a:r>
              <a:rPr lang="mn-M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хүнээр өслөө</a:t>
            </a:r>
            <a:r>
              <a:rPr lang="mn-MN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15000"/>
              </a:lnSpc>
            </a:pPr>
            <a:endParaRPr lang="mn-MN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mn-MN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Аймгийн </a:t>
            </a:r>
            <a:r>
              <a:rPr lang="mn-M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хэмжээнд 2017 оны байдлаар </a:t>
            </a:r>
            <a:r>
              <a:rPr lang="mn-MN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1275 </a:t>
            </a:r>
            <a:r>
              <a:rPr lang="mn-M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хүүхэд </a:t>
            </a:r>
            <a:r>
              <a:rPr lang="mn-MN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төрсөн </a:t>
            </a:r>
            <a:r>
              <a:rPr lang="mn-M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байна.</a:t>
            </a:r>
          </a:p>
          <a:p>
            <a:pPr algn="just">
              <a:lnSpc>
                <a:spcPct val="115000"/>
              </a:lnSpc>
            </a:pPr>
            <a:r>
              <a:rPr lang="mn-MN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endParaRPr lang="mn-MN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mn-M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Төрсөн хүүхэд өмнөх оноос </a:t>
            </a:r>
            <a:r>
              <a:rPr lang="mn-MN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(</a:t>
            </a:r>
            <a:r>
              <a:rPr lang="mn-M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mn-MN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.0%)-аар өсч, </a:t>
            </a:r>
            <a:r>
              <a:rPr lang="mn-M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 барсан хүн </a:t>
            </a:r>
            <a:r>
              <a:rPr lang="mn-MN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(3.9%)-аар буурчээ</a:t>
            </a:r>
            <a:r>
              <a:rPr lang="mn-M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1000 хүнд ногдох төрөлт </a:t>
            </a:r>
            <a:r>
              <a:rPr lang="mn-MN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21.5, </a:t>
            </a:r>
            <a:r>
              <a:rPr lang="mn-M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 баралт </a:t>
            </a:r>
            <a:r>
              <a:rPr lang="mn-MN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5.3, </a:t>
            </a:r>
            <a:r>
              <a:rPr lang="mn-M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ердийн цэвэр өсөлт 18.9</a:t>
            </a:r>
            <a:r>
              <a:rPr lang="mn-MN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байна. </a:t>
            </a:r>
            <a:endParaRPr lang="mn-MN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endParaRPr lang="mn-MN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mn-MN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1000 </a:t>
            </a:r>
            <a:r>
              <a:rPr lang="mn-M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хүнд ногдох төрөлт өмнөх оноос </a:t>
            </a:r>
            <a:r>
              <a:rPr lang="mn-MN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0.2 </a:t>
            </a:r>
            <a:r>
              <a:rPr lang="mn-M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пункт, нас баралт </a:t>
            </a:r>
            <a:r>
              <a:rPr lang="mn-MN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0.4 пункт, </a:t>
            </a:r>
            <a:r>
              <a:rPr lang="mn-M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хүн амын ердийн цэвэр өсөлт 0.4</a:t>
            </a:r>
            <a:r>
              <a:rPr lang="mn-MN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пунктээр тус тус буурчээ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48959"/>
            <a:ext cx="1752600" cy="18034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733878"/>
            <a:ext cx="1751608" cy="220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2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19200" y="1676400"/>
            <a:ext cx="10591800" cy="4800600"/>
            <a:chOff x="914400" y="1219200"/>
            <a:chExt cx="7772400" cy="5257800"/>
          </a:xfrm>
        </p:grpSpPr>
        <p:pic>
          <p:nvPicPr>
            <p:cNvPr id="2051" name="Picture 3" descr="D:\infografic file\infografic\1038_4194648.jp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0640" y="1219200"/>
              <a:ext cx="3566160" cy="23774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D:\infografic file\infografic\5f5vg6mj085ic352mnmin64fbb.jp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1" y="1219200"/>
              <a:ext cx="4223533" cy="23774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D:\infografic file\infografic\fffffff.jp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3595281"/>
              <a:ext cx="7772400" cy="288171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2438400" y="1143000"/>
            <a:ext cx="7721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МАЛТАЙ, МАЛЧИН ӨРХ, МАЛЧДЫН ТОО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746433695"/>
              </p:ext>
            </p:extLst>
          </p:nvPr>
        </p:nvGraphicFramePr>
        <p:xfrm>
          <a:off x="1343025" y="1657350"/>
          <a:ext cx="10439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Rectangle 11"/>
          <p:cNvSpPr/>
          <p:nvPr/>
        </p:nvSpPr>
        <p:spPr>
          <a:xfrm>
            <a:off x="1447800" y="486514"/>
            <a:ext cx="291618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ХӨДӨӨ АЖ АХУЙ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84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642878"/>
            <a:ext cx="9167088" cy="18529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1143000"/>
            <a:ext cx="101346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Аймгийн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хэмжээгээр 2017 онд нийт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9.2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 га талбайд тариалалт хийснээс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7.5 мянган га-д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үр тариа,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65.4 га-д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төмс,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32.8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га-д хүнсний ногоо,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40.0 га-д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тэжээлийн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ургамал, 1.6 мянган га-д техникийн ургамал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тариалсан нь өмнөх оноос нийт тариалсан талбай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8.4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 га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(47.5%)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-гаар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буурсан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4648200"/>
            <a:ext cx="101346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Үр тариа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1.9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 тонн, төмс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572.4 тонн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хүнсний ногоо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255.9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тонныг 2017 онд хураан авч,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27.9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 тонн хадлан,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237.1 тонн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гар тэжээл бэлтгэсэн байна. Өмнөх оноос үр тариа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73.9 (4.1%) тонн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төмс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57.8 (11.2%) тонн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хүнсний  ногоо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10.1 (4.1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тонн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гар тэжээл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7.7 (3.4%)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тонноор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өсч, 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хадлан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21.3 (56.6%)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 тонноор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буурсан байна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528935"/>
            <a:ext cx="291618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ХӨДӨӨ АЖ АХУЙ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39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2276" y="1254694"/>
            <a:ext cx="2459124" cy="1640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4648200"/>
            <a:ext cx="27432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3200399"/>
            <a:ext cx="2362201" cy="9266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19199" y="528935"/>
            <a:ext cx="244009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ҮЙЛДВЭР</a:t>
            </a:r>
            <a:r>
              <a:rPr lang="en-US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0" y="1523999"/>
            <a:ext cx="8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үйлдвэрийн салбарын нийт үйлдвэрлэл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дүгээр сарын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гүйцэтгэлээр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.9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төгрөгт хүрч, өмнөх оноос 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0.4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9.4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төгрөгөөр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буурчээ. </a:t>
            </a:r>
            <a:endParaRPr lang="en-US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0" y="3047999"/>
            <a:ext cx="8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Үүнд уул уурхай, олборлох аж үйлдвэрийн нийт үйлдвэрлэл өмнөх оноос 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0.5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1.7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төгрөгөөр, үүнээс нүүрс олборлолт 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0.6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71.2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өөр тус тус буурсан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нь голлон нөлөөлөв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0" y="5029199"/>
            <a:ext cx="8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үйлдвэрийн салбарын борлуулсан бүтээгдэхүүн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онд 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22.6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төгрөгт хүрч, 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20.8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 буюу 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92.1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хувийг гадаад зах зээлд борлуулжээ</a:t>
            </a:r>
            <a:r>
              <a:rPr lang="mn-M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19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0"/>
    </mc:Choice>
    <mc:Fallback xmlns="">
      <p:transition spd="slow" advTm="2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52599" y="544106"/>
            <a:ext cx="167065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БАРИЛГА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83" y="1400708"/>
            <a:ext cx="2535367" cy="19831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114800"/>
            <a:ext cx="2462141" cy="20811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0" y="1966231"/>
            <a:ext cx="7239000" cy="2888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</a:pPr>
            <a:r>
              <a:rPr lang="mn-M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Барилга угсралт, их засварын ажлын хэмжээ 2017 оны урьдчилсан гүйцэтгэлээр </a:t>
            </a:r>
            <a:r>
              <a:rPr lang="mn-MN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7.9 </a:t>
            </a:r>
            <a:r>
              <a:rPr lang="mn-M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төгрөгт хүрч, </a:t>
            </a:r>
            <a:r>
              <a:rPr lang="mn-MN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2.7 (34.2%) </a:t>
            </a:r>
            <a:r>
              <a:rPr lang="mn-M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төгрөгийн </a:t>
            </a:r>
            <a:r>
              <a:rPr lang="mn-MN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аймгийн барилгын </a:t>
            </a:r>
            <a:r>
              <a:rPr lang="mn-M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байгууллага, </a:t>
            </a:r>
            <a:r>
              <a:rPr lang="mn-MN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5.2 (65.8%) </a:t>
            </a:r>
            <a:r>
              <a:rPr lang="mn-M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төгрөгийн ажлыг </a:t>
            </a:r>
            <a:r>
              <a:rPr lang="mn-MN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гадны </a:t>
            </a:r>
            <a:r>
              <a:rPr lang="mn-M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барилгын байгууллага гүйцэтгэсэн байна</a:t>
            </a:r>
            <a:r>
              <a:rPr lang="mn-MN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7200" algn="just">
              <a:lnSpc>
                <a:spcPct val="115000"/>
              </a:lnSpc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7200" algn="just">
              <a:lnSpc>
                <a:spcPct val="115000"/>
              </a:lnSpc>
            </a:pPr>
            <a:r>
              <a:rPr lang="mn-M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Барилга угсралт, их засварын ажлын хэмжээ 2017 онд өмнөх оноос </a:t>
            </a:r>
            <a:r>
              <a:rPr lang="mn-MN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9.5 (54.9%) </a:t>
            </a:r>
            <a:r>
              <a:rPr lang="mn-M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төгрөгөөр </a:t>
            </a:r>
            <a:r>
              <a:rPr lang="mn-MN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буурчээ.</a:t>
            </a:r>
          </a:p>
        </p:txBody>
      </p:sp>
    </p:spTree>
    <p:extLst>
      <p:ext uri="{BB962C8B-B14F-4D97-AF65-F5344CB8AC3E}">
        <p14:creationId xmlns:p14="http://schemas.microsoft.com/office/powerpoint/2010/main" val="21379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33401"/>
            <a:ext cx="10668000" cy="594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1151370" y="528049"/>
            <a:ext cx="8373629" cy="462551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БҮРТГЭЛТЭЙ АЖИЛГҮЙ ИРГЭД</a:t>
            </a:r>
            <a:r>
              <a:rPr lang="en-US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0449" y="1078926"/>
            <a:ext cx="7626351" cy="2032575"/>
            <a:chOff x="2119972" y="873371"/>
            <a:chExt cx="5715251" cy="203257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0419" y="1375123"/>
              <a:ext cx="2008909" cy="89104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9773" y="1375123"/>
              <a:ext cx="642635" cy="891048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119972" y="2321171"/>
              <a:ext cx="285243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n-MN" sz="1600" dirty="0" smtClean="0">
                  <a:solidFill>
                    <a:srgbClr val="00D0A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886 бүртгэлтэй </a:t>
              </a:r>
              <a:r>
                <a:rPr lang="mn-MN" sz="1600" dirty="0">
                  <a:solidFill>
                    <a:srgbClr val="00D0A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ажилгүй иргэд</a:t>
              </a:r>
              <a:r>
                <a:rPr lang="en-US" sz="1600" dirty="0">
                  <a:solidFill>
                    <a:srgbClr val="00D0A8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en-US" sz="1600" dirty="0">
                <a:solidFill>
                  <a:srgbClr val="00D0A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857073" y="2321171"/>
              <a:ext cx="297815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n-MN" sz="1600" dirty="0" smtClean="0">
                  <a:solidFill>
                    <a:srgbClr val="00B0F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265 </a:t>
              </a:r>
              <a:r>
                <a:rPr lang="is-IS" sz="1600" dirty="0" smtClean="0">
                  <a:solidFill>
                    <a:srgbClr val="00B0F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нь </a:t>
              </a:r>
              <a:r>
                <a:rPr lang="is-IS" sz="1600" dirty="0">
                  <a:solidFill>
                    <a:srgbClr val="00B0F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ажилтай боловч өөр ажил хайж байгаа иргэд</a:t>
              </a:r>
              <a:endParaRPr lang="en-US" sz="16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00973" y="873371"/>
              <a:ext cx="12192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n-MN" sz="2800" dirty="0" smtClean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77</a:t>
              </a:r>
              <a:r>
                <a:rPr lang="en-US" sz="2800" dirty="0" smtClean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r>
                <a:rPr lang="mn-MN" sz="2800" dirty="0" smtClean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  <a:r>
                <a:rPr lang="en-US" sz="2800" dirty="0" smtClean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</a:t>
              </a:r>
              <a:endParaRPr lang="en-US" sz="28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177373" y="873371"/>
              <a:ext cx="12001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srgbClr val="00B0F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r>
                <a:rPr lang="mn-MN" sz="2800" dirty="0" smtClean="0">
                  <a:solidFill>
                    <a:srgbClr val="00B0F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r>
                <a:rPr lang="en-US" sz="2800" dirty="0" smtClean="0">
                  <a:solidFill>
                    <a:srgbClr val="00B0F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r>
                <a:rPr lang="mn-MN" sz="2800" dirty="0" smtClean="0">
                  <a:solidFill>
                    <a:srgbClr val="00B0F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  <a:r>
                <a:rPr lang="en-US" sz="2800" dirty="0" smtClean="0">
                  <a:solidFill>
                    <a:srgbClr val="00B0F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</a:t>
              </a:r>
              <a:endParaRPr lang="en-US" sz="28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5334000" y="1146626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Хөдөлмөр эрхлэлтийн байгууллагад ажил хайж бүртгүүлсэн иргэд 2017 оны 12 дугаар сарын эцэст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1151 болсны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886 (77.0%) нь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бүртгэлтэй ажилгүй иргэд,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265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33.0%) нь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ажилтай боловч өөр ажил хайж байгаа иргэд байна.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143000" y="3225225"/>
            <a:ext cx="5486400" cy="1550837"/>
            <a:chOff x="1371600" y="2819400"/>
            <a:chExt cx="4777866" cy="1550837"/>
          </a:xfrm>
        </p:grpSpPr>
        <p:grpSp>
          <p:nvGrpSpPr>
            <p:cNvPr id="21" name="Group 20"/>
            <p:cNvGrpSpPr/>
            <p:nvPr/>
          </p:nvGrpSpPr>
          <p:grpSpPr>
            <a:xfrm>
              <a:off x="1371600" y="3276600"/>
              <a:ext cx="4777866" cy="1093637"/>
              <a:chOff x="1371600" y="3276600"/>
              <a:chExt cx="4777866" cy="1093637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1600" y="3368959"/>
                <a:ext cx="303876" cy="895351"/>
              </a:xfrm>
              <a:prstGeom prst="rect">
                <a:avLst/>
              </a:prstGeom>
            </p:spPr>
          </p:pic>
          <p:grpSp>
            <p:nvGrpSpPr>
              <p:cNvPr id="24" name="Group 23"/>
              <p:cNvGrpSpPr/>
              <p:nvPr/>
            </p:nvGrpSpPr>
            <p:grpSpPr>
              <a:xfrm>
                <a:off x="1676400" y="3276600"/>
                <a:ext cx="4473066" cy="1093637"/>
                <a:chOff x="1676400" y="3276600"/>
                <a:chExt cx="4473066" cy="1093637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27350" y="3366237"/>
                  <a:ext cx="304800" cy="898072"/>
                </a:xfrm>
                <a:prstGeom prst="rect">
                  <a:avLst/>
                </a:prstGeom>
              </p:spPr>
            </p:pic>
            <p:sp>
              <p:nvSpPr>
                <p:cNvPr id="26" name="Rectangle 25"/>
                <p:cNvSpPr/>
                <p:nvPr/>
              </p:nvSpPr>
              <p:spPr>
                <a:xfrm>
                  <a:off x="1708150" y="3815273"/>
                  <a:ext cx="1219200" cy="523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mn-MN" sz="2800" dirty="0" smtClean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16.4</a:t>
                  </a:r>
                  <a:r>
                    <a:rPr lang="en-US" sz="2800" dirty="0" smtClean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%</a:t>
                  </a:r>
                  <a:endParaRPr lang="en-US" sz="28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3361816" y="3847016"/>
                  <a:ext cx="1219200" cy="523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mn-MN" sz="2800" dirty="0" smtClean="0">
                      <a:solidFill>
                        <a:srgbClr val="00B0F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9.0</a:t>
                  </a:r>
                  <a:r>
                    <a:rPr lang="en-US" sz="2800" dirty="0" smtClean="0">
                      <a:solidFill>
                        <a:srgbClr val="00B0F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%</a:t>
                  </a:r>
                  <a:endParaRPr lang="en-US" sz="2800" dirty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1676400" y="3276600"/>
                  <a:ext cx="129780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Өмнөх</a:t>
                  </a:r>
                  <a:r>
                    <a:rPr lang="en-US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mn-MN" dirty="0" smtClean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оноос</a:t>
                  </a:r>
                  <a:endParaRPr lang="mn-MN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3178148" y="3276600"/>
                  <a:ext cx="129780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mn-MN" dirty="0">
                      <a:solidFill>
                        <a:srgbClr val="00B0F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Өмнөх</a:t>
                  </a:r>
                </a:p>
                <a:p>
                  <a:pPr algn="ctr"/>
                  <a:r>
                    <a:rPr lang="mn-MN" dirty="0">
                      <a:solidFill>
                        <a:srgbClr val="00B0F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сараас</a:t>
                  </a: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4930266" y="3820179"/>
                  <a:ext cx="1219200" cy="523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mn-MN" sz="2800" dirty="0" smtClean="0">
                      <a:solidFill>
                        <a:srgbClr val="00B0F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49.3</a:t>
                  </a:r>
                  <a:r>
                    <a:rPr lang="en-US" sz="2800" dirty="0" smtClean="0">
                      <a:solidFill>
                        <a:srgbClr val="00B0F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%</a:t>
                  </a:r>
                  <a:endParaRPr lang="en-US" sz="2800" dirty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22" name="Rectangle 21"/>
            <p:cNvSpPr/>
            <p:nvPr/>
          </p:nvSpPr>
          <p:spPr>
            <a:xfrm>
              <a:off x="1473200" y="2819400"/>
              <a:ext cx="277270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n-MN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Нийт бүртгэлтэй ажилгүй иргэд</a:t>
              </a:r>
              <a:endPara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5334000" y="3301425"/>
            <a:ext cx="655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Нийт бүртгэлтэй ажилгүй иргэд өмнөх оноос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125 (16.4%) хүнээр өсч,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сараас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88 (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.0%) хүнээр буурчээ, 886 болсны 437 (49.3%) нь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эмэгтэйчүүд байна.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5132171"/>
            <a:ext cx="3048000" cy="853548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5334000" y="5018782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Аймгийн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хөдөлмөр эрхлэлтийн байгууллагад 2017 онд ажилгүй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4157 иргэн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шинээр бүртгүүлж, бүртгэлтэй байсан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1124 иргэн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ажилд зуучлагдан орж, 3722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 иргэн ажил идэвхтэй хайхгүй байгаа шалтгаанаар бүртгэлээс хасагдсан байна.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28800" y="6046571"/>
            <a:ext cx="312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dirty="0" smtClean="0">
                <a:solidFill>
                  <a:srgbClr val="00D0A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1124</a:t>
            </a:r>
            <a:r>
              <a:rPr lang="mn-MN" sz="1600" dirty="0" smtClean="0">
                <a:solidFill>
                  <a:srgbClr val="00D0A8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иргэн ажилд </a:t>
            </a:r>
            <a:r>
              <a:rPr lang="mn-MN" sz="1600" dirty="0">
                <a:solidFill>
                  <a:srgbClr val="00D0A8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зуучлагдан оржээ</a:t>
            </a:r>
            <a:r>
              <a:rPr lang="en-US" sz="1600" dirty="0">
                <a:solidFill>
                  <a:srgbClr val="00D0A8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600" dirty="0">
              <a:solidFill>
                <a:srgbClr val="00D0A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9600" y="5140542"/>
            <a:ext cx="533400" cy="8812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171" y="3637442"/>
            <a:ext cx="1177467" cy="108695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8738" y="1600200"/>
            <a:ext cx="437462" cy="8845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04149"/>
            <a:ext cx="906887" cy="8150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38400" y="533400"/>
            <a:ext cx="8915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ДААТГАЛ, ХАЛАМЖ</a:t>
            </a:r>
            <a:r>
              <a:rPr lang="en-US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391" y="1295400"/>
            <a:ext cx="10537209" cy="990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618" y="2514600"/>
            <a:ext cx="10615182" cy="990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250" y="3810000"/>
            <a:ext cx="10528350" cy="990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5565" y="5029200"/>
            <a:ext cx="10523035" cy="1143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363972" y="2547023"/>
            <a:ext cx="92946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даатгалын сангийн орлого 2017 онд өмнөх оноос </a:t>
            </a:r>
            <a:r>
              <a:rPr lang="mn-MN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1.1 </a:t>
            </a:r>
            <a:r>
              <a:rPr lang="mn-MN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төгрөгөөр нэмэгдэхэд </a:t>
            </a:r>
            <a:r>
              <a:rPr lang="mn-MN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тэтгэврийн даатгалын сангийн орлого </a:t>
            </a:r>
            <a:r>
              <a:rPr lang="mn-MN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0.6 (6.6%) </a:t>
            </a:r>
            <a:r>
              <a:rPr lang="mn-MN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төгрөгөөр, эрүүл мэндийн даатгалын сангийн орлого </a:t>
            </a:r>
            <a:r>
              <a:rPr lang="mn-MN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0.5 (14.2%) </a:t>
            </a:r>
            <a:r>
              <a:rPr lang="mn-MN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төгрөгөөр өссөн нь голлон нөлөөлсөн </a:t>
            </a:r>
            <a:r>
              <a:rPr lang="mn-MN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байна.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63972" y="1421368"/>
            <a:ext cx="92184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</a:t>
            </a:r>
            <a:r>
              <a:rPr lang="mn-MN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даатгалын </a:t>
            </a:r>
            <a:r>
              <a:rPr lang="mn-MN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хэлтсийн мэдээллээр </a:t>
            </a:r>
            <a:r>
              <a:rPr lang="mn-MN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даатгалын сангийн орлого 2017 онд </a:t>
            </a:r>
            <a:r>
              <a:rPr lang="mn-MN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13.9 тэрбум </a:t>
            </a:r>
            <a:r>
              <a:rPr lang="mn-MN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 болж, өмнөх оноос 1</a:t>
            </a:r>
            <a:r>
              <a:rPr lang="mn-MN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.1 (8.7%) </a:t>
            </a:r>
            <a:r>
              <a:rPr lang="mn-MN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төгрөг, зарлага </a:t>
            </a:r>
            <a:r>
              <a:rPr lang="mn-MN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29.4 тэрбум болж</a:t>
            </a:r>
            <a:r>
              <a:rPr lang="mn-MN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өмнөх оноос </a:t>
            </a:r>
            <a:r>
              <a:rPr lang="mn-MN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2.4 (9.0%) </a:t>
            </a:r>
            <a:r>
              <a:rPr lang="mn-MN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төгрөгөөр тус тус өслөө.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63972" y="5002649"/>
            <a:ext cx="92184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даатгалын сангийн зарлага 2017 онд өмнөх оноос </a:t>
            </a:r>
            <a:r>
              <a:rPr lang="mn-MN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2.4 </a:t>
            </a:r>
            <a:r>
              <a:rPr lang="mn-MN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төгрөгөөр нэмэгдэхэд </a:t>
            </a:r>
            <a:r>
              <a:rPr lang="mn-MN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үйлдвэрлэлийн осол, мэргэжлээс шалтгаалах өвчний даатгалын сангийн зарлага </a:t>
            </a:r>
            <a:r>
              <a:rPr lang="mn-MN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14.3 (11.9%) сая төгрөгөөр буурсан хэдий ч </a:t>
            </a:r>
            <a:r>
              <a:rPr lang="mn-MN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ажилгүйдлийн даатгалын сангийн зарлага </a:t>
            </a:r>
            <a:r>
              <a:rPr lang="mn-MN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112.7 (10.9</a:t>
            </a:r>
            <a:r>
              <a:rPr lang="mn-MN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 </a:t>
            </a:r>
            <a:r>
              <a:rPr lang="mn-MN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сая төгрөгөөр, тэтгэврийн </a:t>
            </a:r>
            <a:r>
              <a:rPr lang="mn-MN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даатгалын сангийн зарлага 1.8 (8.0</a:t>
            </a:r>
            <a:r>
              <a:rPr lang="mn-MN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 тэрбум </a:t>
            </a:r>
            <a:r>
              <a:rPr lang="mn-MN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төгрөгөөр, эрүүл мэндийн даатгалын сангийн зарлага </a:t>
            </a:r>
            <a:r>
              <a:rPr lang="mn-MN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0.3 (10.9%) </a:t>
            </a:r>
            <a:r>
              <a:rPr lang="mn-MN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төгрөгөөр өссөн нь голлон нөлөөлөв.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363972" y="3962400"/>
            <a:ext cx="9294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Харин нийгмийн даатгалын сангийн зарлага </a:t>
            </a: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mn-MN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9.4 тэрбум төгрөг болж, </a:t>
            </a:r>
            <a:r>
              <a:rPr lang="mn-MN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mn-MN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оноос </a:t>
            </a:r>
            <a:r>
              <a:rPr lang="mn-MN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2.4 (9.0%) </a:t>
            </a:r>
            <a:r>
              <a:rPr lang="mn-MN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төгрөгөөр </a:t>
            </a:r>
            <a:r>
              <a:rPr lang="mn-MN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тус </a:t>
            </a:r>
            <a:r>
              <a:rPr lang="mn-MN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тус өслөө</a:t>
            </a:r>
            <a:r>
              <a:rPr lang="mn-MN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>
            <a:extLst>
              <a:ext uri="{FF2B5EF4-FFF2-40B4-BE49-F238E27FC236}">
                <a16:creationId xmlns="" xmlns:a16="http://schemas.microsoft.com/office/drawing/2014/main" id="{8224810A-C8DA-4164-8550-3DEECA5E0749}"/>
              </a:ext>
            </a:extLst>
          </p:cNvPr>
          <p:cNvSpPr txBox="1">
            <a:spLocks/>
          </p:cNvSpPr>
          <p:nvPr/>
        </p:nvSpPr>
        <p:spPr>
          <a:xfrm>
            <a:off x="1151370" y="528049"/>
            <a:ext cx="10202429" cy="46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БОЛОВСРОЛ</a:t>
            </a:r>
            <a:endParaRPr lang="en-US" sz="2400" b="1" cap="all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65BF909-812B-48CB-82C9-0AC2E4223B49}"/>
              </a:ext>
            </a:extLst>
          </p:cNvPr>
          <p:cNvSpPr/>
          <p:nvPr/>
        </p:nvSpPr>
        <p:spPr>
          <a:xfrm>
            <a:off x="1295400" y="4533340"/>
            <a:ext cx="1074420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Аймгийн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хэмжээнд 2017/2018 оны хичээлийн жилд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цэцэрлэгт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5.3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 хүүхэд хүмүүжиж байгаа нь өмнөх оноос цэцэрлэгийн тоо 1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4.3%)-ээр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хүүхдийн тоо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579 (12.1%) нэмэгдсэн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байна. </a:t>
            </a:r>
          </a:p>
          <a:p>
            <a:pPr indent="228600" algn="just">
              <a:lnSpc>
                <a:spcPct val="115000"/>
              </a:lnSpc>
            </a:pP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Ерөнхий боловсролын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сургуульд 2017/2018 оны хичээлийн жилд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11.3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 сурагч өдрөөр суралцаж байгаа нь өмнөх оноос сургуулийн тоо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адил түвшинд,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суралцагчид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520 (4.8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нэмэгдэв.</a:t>
            </a:r>
            <a:endParaRPr lang="mn-MN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228600" algn="just">
              <a:lnSpc>
                <a:spcPct val="115000"/>
              </a:lnSpc>
            </a:pP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Мэргэжил сургалт, үйлдвэрлэлийн төвд 13 мэргэжлээр 299 суралцагчид суралцаж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байгаа нь өмнөх оноос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86 (22.3%) буурсан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байна. 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9884902"/>
              </p:ext>
            </p:extLst>
          </p:nvPr>
        </p:nvGraphicFramePr>
        <p:xfrm>
          <a:off x="1371600" y="1371600"/>
          <a:ext cx="103632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52180" y="1352490"/>
            <a:ext cx="7873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Ерөнхий боловсролын сургуульд суралцагчдын тоо</a:t>
            </a:r>
          </a:p>
        </p:txBody>
      </p:sp>
    </p:spTree>
    <p:extLst>
      <p:ext uri="{BB962C8B-B14F-4D97-AF65-F5344CB8AC3E}">
        <p14:creationId xmlns:p14="http://schemas.microsoft.com/office/powerpoint/2010/main" val="387341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134600" y="6172200"/>
            <a:ext cx="1905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819400" y="5105400"/>
            <a:ext cx="21748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Улсын хэмжээнд бүртгэлтэй ажилгүй иргэдийн </a:t>
            </a:r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</a:t>
            </a:r>
            <a:r>
              <a:rPr lang="mn-MN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mn-MN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хувийг 15-34 насны залуучууд эзэлж байна.</a:t>
            </a:r>
            <a:endParaRPr lang="en-US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706563" y="42338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XII</a:t>
            </a:r>
            <a:endParaRPr lang="mn-MN" altLang="en-US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630363" y="5638800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630363" y="4986338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630363" y="1727200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2014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6735763" y="5667375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6735763" y="5014913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735763" y="1752600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2014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921602"/>
            <a:ext cx="10591800" cy="6088797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714863" y="1320225"/>
            <a:ext cx="86389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Сүхбаатар аймагт 2017 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онд 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1275 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эх амаржиж, амьд төрсөн хүүхэд 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1275 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болж, өмнөх оноос амаржсан эх 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 (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.9%)-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өөр, амьд төрсөн хүүхэд 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(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.0%)-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гаар 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өссөн 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байна.</a:t>
            </a:r>
            <a:endParaRPr lang="en-US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14863" y="2463225"/>
            <a:ext cx="84865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Нялхсын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эндэгдэл 2017 онд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 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болж, өмнөх оноос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хүүхдээр, тав хүртэлх насны хүүхдийн эндэгдэл 4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болж, өмнөх оноос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хүүхдээр буурчээ. </a:t>
            </a:r>
            <a:endParaRPr lang="en-US" sz="16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14863" y="3733800"/>
            <a:ext cx="86389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Эхийн эндэгдэл 2017 онд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болж, өмнөх оноос 1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(50.0%)-ээр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буурлаа. </a:t>
            </a:r>
            <a:endParaRPr lang="en-US" sz="16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819400" y="5874603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Харин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салхин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цэцгээр өвчлөгчид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94 (37.4%)-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өөр, гар, хөл,  амны өвчнөөр өвчлөгчид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193 (3.2 дах)-аар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 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бэлгийн замын халдварт өвчнөөр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өвчлөгчид 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145 (39.6%)-аар өссөн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байна. </a:t>
            </a:r>
            <a:endParaRPr lang="en-US" sz="16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14863" y="4731603"/>
            <a:ext cx="8638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Халдварт өвчнөөр өвчлөгчид 2017 онд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1276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болж, өмнөх оноос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 (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.4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%)- аар буурахад улаанбурхнаар өвчлөгчид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433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99.8%)-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гаар, сүрьеэгээр өвчлөгчид 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 (16.4%)-гаар буурсан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нь голлон нөлөөлсөн байна. </a:t>
            </a:r>
            <a:endParaRPr lang="en-US" sz="16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799" y="4770995"/>
            <a:ext cx="1108829" cy="8678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990601"/>
            <a:ext cx="1313100" cy="838199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819400" y="533400"/>
            <a:ext cx="7772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Эрүүл мэнд</a:t>
            </a:r>
            <a:r>
              <a:rPr lang="en-US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" y="2286000"/>
            <a:ext cx="1313101" cy="8382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31" y="3581400"/>
            <a:ext cx="1110898" cy="79206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799" y="6066395"/>
            <a:ext cx="1108829" cy="867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828800" y="1066801"/>
            <a:ext cx="3651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Газар өмчлөх өргөдөл гаргасан иргэдийн тоо, өссөн дүнгээр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7146925" y="1066801"/>
            <a:ext cx="3673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Засаг даргын шийдвэр гарсан иргэдийн тоо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өссөн дүнгээр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cxnSp>
        <p:nvCxnSpPr>
          <p:cNvPr id="9" name="Straight Connector 8"/>
          <p:cNvCxnSpPr>
            <a:stCxn id="4" idx="2"/>
          </p:cNvCxnSpPr>
          <p:nvPr/>
        </p:nvCxnSpPr>
        <p:spPr>
          <a:xfrm>
            <a:off x="6277640" y="1410653"/>
            <a:ext cx="46961" cy="2852083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Description: \\KHAD\Users\Public\2014 on_taniltsuulga\MCCT_Medeelel_Alban_toot_2013.12.13\Information logo\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14" y="936308"/>
            <a:ext cx="425450" cy="47434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143000" y="514350"/>
            <a:ext cx="9067800" cy="40005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ХҮН АМ, НИЙГМИЙН ҮЗҮҮЛЭЛТ – Газар өмчлөл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295400" y="4862900"/>
            <a:ext cx="10439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</a:pPr>
            <a:r>
              <a:rPr lang="mn-MN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2003 оноос өссөн дүнгээр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10368</a:t>
            </a:r>
            <a:r>
              <a:rPr lang="mn-MN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иргэн газар өмчлөх өргөдөл гаргаснаас </a:t>
            </a:r>
            <a:r>
              <a:rPr lang="mn-MN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9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783</a:t>
            </a:r>
            <a:r>
              <a:rPr lang="mn-MN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иргэнд </a:t>
            </a:r>
            <a:r>
              <a:rPr lang="mn-MN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8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85</a:t>
            </a:r>
            <a:r>
              <a:rPr lang="mn-MN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lang="mn-MN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 га</a:t>
            </a:r>
            <a:r>
              <a:rPr lang="mn-MN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газрыг Засаг даргын шийдвэрээр өмчлүүлсэн байна.</a:t>
            </a:r>
            <a:r>
              <a:rPr lang="en-US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mn-MN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Харин аж ахуйн зориулалтаар </a:t>
            </a:r>
            <a:r>
              <a:rPr lang="mn-MN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25</a:t>
            </a:r>
            <a:r>
              <a:rPr lang="mn-MN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иргэнд </a:t>
            </a:r>
            <a:r>
              <a:rPr lang="mn-MN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2.54</a:t>
            </a:r>
            <a:r>
              <a:rPr lang="mn-MN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га газрыг олгосон байна.</a:t>
            </a:r>
            <a:endParaRPr lang="mn-MN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371600" y="5867400"/>
            <a:ext cx="1028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</a:pPr>
            <a:r>
              <a:rPr lang="mn-MN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201</a:t>
            </a:r>
            <a:r>
              <a:rPr lang="en-US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7</a:t>
            </a:r>
            <a:r>
              <a:rPr lang="mn-MN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онд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9</a:t>
            </a:r>
            <a:r>
              <a:rPr lang="mn-MN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12</a:t>
            </a:r>
            <a:r>
              <a:rPr lang="mn-MN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иргэн газар өмчлөх өргөдөл гаргасны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736</a:t>
            </a:r>
            <a:r>
              <a:rPr lang="mn-MN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нь шинээр, Засаг даргын шийдвэрээр </a:t>
            </a:r>
            <a:r>
              <a:rPr lang="mn-MN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6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82</a:t>
            </a:r>
            <a:r>
              <a:rPr lang="mn-MN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иргэнд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65</a:t>
            </a:r>
            <a:r>
              <a:rPr lang="mn-MN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88</a:t>
            </a:r>
            <a:r>
              <a:rPr lang="mn-MN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га </a:t>
            </a:r>
            <a:r>
              <a:rPr lang="mn-MN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газрыг өмчлүүлсэн. Үүний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612</a:t>
            </a:r>
            <a:r>
              <a:rPr lang="mn-MN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иргэн нь шинээр авч байна </a:t>
            </a:r>
            <a:endParaRPr lang="mn-MN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0280462"/>
              </p:ext>
            </p:extLst>
          </p:nvPr>
        </p:nvGraphicFramePr>
        <p:xfrm>
          <a:off x="1447800" y="1528465"/>
          <a:ext cx="4691760" cy="3171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5583725"/>
              </p:ext>
            </p:extLst>
          </p:nvPr>
        </p:nvGraphicFramePr>
        <p:xfrm>
          <a:off x="6392862" y="1552932"/>
          <a:ext cx="5037138" cy="3171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3948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6450" y="533400"/>
            <a:ext cx="30445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Гэмт хэрэг</a:t>
            </a:r>
            <a:r>
              <a:rPr lang="en-US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38" y="3134176"/>
            <a:ext cx="1698462" cy="15170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50" y="1141263"/>
            <a:ext cx="1977749" cy="18335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76600" y="1141263"/>
            <a:ext cx="8534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Аймгийн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хэмжээнд 2017 онд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338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гэмт хэрэг бүртгэгдсэн нь өмнөх оноос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 (5.9%)-өөр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өсжээ. 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mn-MN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оноос нийт гэмт хэрэг өсөхөд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өмчлөх эрхийн эсрэг гэмт хэрэг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(11.7%), хүүхэд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гэр бүл, нийгмийн ёс суртахууны эсрэг гэмт хэрэг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(57.1%), тээврийн хэрэгсэлийн хөдөлгөөний аюулгүй байдал, ашиглалтын журмын эсрэг гэмт хэрэг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(66.7%), -аар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өссөн нь голлон нөлөөлөв.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76600" y="3279598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Гэмт хэргийн улмаас учирсан хохирол 2017 онд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1159.1 сая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төгрөг, нөхөн төлүүлсэн хохирлын хэмжээ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883.7 сая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 болж, өмнөх оноос учирсан хохирол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485.0 (71.9%) сая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төгрөг, нөхөн төлүүлсэн хохирол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353.3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66.6%) сая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төгрөгөөр өссөн байна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76600" y="49530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Гэмт хэргийн улмаас хохирсон иргэд 2017 онд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159 болж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оноос 11 (6.5%)-ээр буурчээ.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22" y="4920248"/>
            <a:ext cx="1587177" cy="15597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76600" y="5678269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Гэмт хэргийн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илрүүлэлтийн хувь 66.5 болж өмнөх оноос 17.5 пунктээр буурсан байна: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81000"/>
            <a:ext cx="10439400" cy="8991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42999" y="545175"/>
            <a:ext cx="56547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2400" b="1" cap="all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Мөнгө, банк, санхүү</a:t>
            </a:r>
            <a:r>
              <a:rPr lang="en-US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30387" y="1255892"/>
            <a:ext cx="8194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Банкуудад хадгалуулсан иргэдийн төгрөгийн хадгаламжийн хэмжээ 56.6 тэрбум төгрөг болж,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сараас 11.0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24.3%), өнгөрсөн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оноос 9.5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(20.1%)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төгрөгөөр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өссөн байна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60048" y="3496270"/>
            <a:ext cx="8341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ахуйн нэгж, байгууллага, иргэдэд олгосон нийт зээлийн өрийн үлдэгдэл 2017 оны эцэст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115.1 тэрбум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 болж, өмнөх сараас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1.5 (10.8%)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 буурч,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оноос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15.7 (15.8%)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төгрөгөөр өсөв.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54186" y="5858470"/>
            <a:ext cx="8194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Чанаргүй хугацаа хэтэрсэн зээл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оны эцэст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2.8 тэрбум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 болж, өмнөх сараас </a:t>
            </a:r>
            <a:r>
              <a:rPr lang="mn-MN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0.2 (9.3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 тэрбум төгрөгөөр буурч, өмнөх оны түвшинд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1752600"/>
            <a:ext cx="1634987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4337</TotalTime>
  <Words>2468</Words>
  <Application>Microsoft Office PowerPoint</Application>
  <PresentationFormat>Widescreen</PresentationFormat>
  <Paragraphs>458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Arial Mon</vt:lpstr>
      <vt:lpstr>Arial Unicode MS</vt:lpstr>
      <vt:lpstr>Calibri</vt:lpstr>
      <vt:lpstr>Tahoma</vt:lpstr>
      <vt:lpstr>Office Theme</vt:lpstr>
      <vt:lpstr>PowerPoint Presentation</vt:lpstr>
      <vt:lpstr>ХҮН АМ</vt:lpstr>
      <vt:lpstr>БҮРТГЭЛТЭЙ АЖИЛГҮЙ ИРГЭД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МОНГОЛ УЛСЫН СТАТИСТИКИЙН СИСТЕМИЙН ТАНИЛЦУУЛГА</dc:title>
  <dc:creator>Enkhbaatar_L</dc:creator>
  <cp:lastModifiedBy>Altantsetseg_Ts</cp:lastModifiedBy>
  <cp:revision>651</cp:revision>
  <cp:lastPrinted>2018-01-18T05:57:32Z</cp:lastPrinted>
  <dcterms:created xsi:type="dcterms:W3CDTF">2016-10-10T07:15:58Z</dcterms:created>
  <dcterms:modified xsi:type="dcterms:W3CDTF">2018-02-12T05:54:40Z</dcterms:modified>
</cp:coreProperties>
</file>