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9" r:id="rId2"/>
    <p:sldId id="317" r:id="rId3"/>
    <p:sldId id="318" r:id="rId4"/>
    <p:sldId id="306" r:id="rId5"/>
    <p:sldId id="283" r:id="rId6"/>
    <p:sldId id="311" r:id="rId7"/>
    <p:sldId id="282" r:id="rId8"/>
    <p:sldId id="284" r:id="rId9"/>
    <p:sldId id="286" r:id="rId10"/>
    <p:sldId id="287" r:id="rId11"/>
    <p:sldId id="288" r:id="rId12"/>
    <p:sldId id="289" r:id="rId13"/>
    <p:sldId id="290" r:id="rId14"/>
    <p:sldId id="312" r:id="rId15"/>
    <p:sldId id="313" r:id="rId16"/>
    <p:sldId id="314" r:id="rId17"/>
    <p:sldId id="321" r:id="rId18"/>
    <p:sldId id="322" r:id="rId19"/>
    <p:sldId id="315" r:id="rId20"/>
    <p:sldId id="310" r:id="rId21"/>
    <p:sldId id="320" r:id="rId22"/>
    <p:sldId id="323" r:id="rId23"/>
    <p:sldId id="324" r:id="rId24"/>
    <p:sldId id="278" r:id="rId25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0000FF"/>
    <a:srgbClr val="FF00FF"/>
    <a:srgbClr val="FDF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91" autoAdjust="0"/>
    <p:restoredTop sz="94660"/>
  </p:normalViewPr>
  <p:slideViewPr>
    <p:cSldViewPr>
      <p:cViewPr varScale="1">
        <p:scale>
          <a:sx n="103" d="100"/>
          <a:sy n="103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nkh-Amgalan_R.NSO\Documents\My%20Received%20Files\LIVESTOCK_2015_DAT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721593087380943E-2"/>
          <c:y val="5.978258311255432E-2"/>
          <c:w val="0.94744438546305298"/>
          <c:h val="0.830099781710124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4"/>
            <c:spPr>
              <a:solidFill>
                <a:srgbClr val="FFC000"/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7399666847199135E-2"/>
                  <c:y val="4.8913022546635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2765014602642946E-2"/>
                  <c:y val="-6.5217363395513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2521449432347062E-2"/>
                  <c:y val="-4.3478242263675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5.20343190917553E-2"/>
                  <c:y val="4.3478242263675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-5.20343190917553E-2"/>
                  <c:y val="-5.978258311255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-4.0651811790433826E-2"/>
                  <c:y val="4.3478242263675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layout>
                <c:manualLayout>
                  <c:x val="-2.6017159545877598E-2"/>
                  <c:y val="-5.978258311255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layout>
                <c:manualLayout>
                  <c:x val="-1.9512869659408249E-2"/>
                  <c:y val="3.8043461980716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7"/>
              <c:layout>
                <c:manualLayout>
                  <c:x val="-3.7399666847199066E-2"/>
                  <c:y val="-4.8913022546635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5"/>
              <c:layout>
                <c:manualLayout>
                  <c:x val="-1.9512869659408249E-2"/>
                  <c:y val="4.3478242263675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1"/>
              <c:layout>
                <c:manualLayout>
                  <c:x val="-5.8538608978224722E-2"/>
                  <c:y val="-5.978258311255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3"/>
              <c:layout>
                <c:manualLayout>
                  <c:x val="-4.3903956733668523E-2"/>
                  <c:y val="3.8043461980716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5"/>
              <c:layout>
                <c:manualLayout>
                  <c:x val="-5.5286464034990018E-2"/>
                  <c:y val="-5.978258311255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6"/>
              <c:layout>
                <c:manualLayout>
                  <c:x val="-4.2277884262051167E-2"/>
                  <c:y val="5.4347802829594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3"/>
              <c:layout>
                <c:manualLayout>
                  <c:x val="-7.1469840848545615E-2"/>
                  <c:y val="-5.43478028295948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4"/>
              <c:layout>
                <c:manualLayout>
                  <c:x val="-4.0574282147315968E-2"/>
                  <c:y val="-0.13043472679102755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rgbClr val="FF0000"/>
                        </a:solidFill>
                      </a:rPr>
                      <a:t>3 716.8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t" anchorCtr="1">
                <a:spAutoFit/>
              </a:bodyPr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Sheet1!$A$2:$A$78</c:f>
              <c:strCache>
                <c:ptCount val="77"/>
                <c:pt idx="0">
                  <c:v>1942</c:v>
                </c:pt>
                <c:pt idx="1">
                  <c:v>1943</c:v>
                </c:pt>
                <c:pt idx="2">
                  <c:v>1944</c:v>
                </c:pt>
                <c:pt idx="3">
                  <c:v>1945</c:v>
                </c:pt>
                <c:pt idx="4">
                  <c:v>1946</c:v>
                </c:pt>
                <c:pt idx="5">
                  <c:v>1947</c:v>
                </c:pt>
                <c:pt idx="6">
                  <c:v>1948</c:v>
                </c:pt>
                <c:pt idx="7">
                  <c:v>1949</c:v>
                </c:pt>
                <c:pt idx="8">
                  <c:v>1950</c:v>
                </c:pt>
                <c:pt idx="9">
                  <c:v>1951</c:v>
                </c:pt>
                <c:pt idx="10">
                  <c:v>1952</c:v>
                </c:pt>
                <c:pt idx="11">
                  <c:v>1953</c:v>
                </c:pt>
                <c:pt idx="12">
                  <c:v>1954</c:v>
                </c:pt>
                <c:pt idx="13">
                  <c:v>1955</c:v>
                </c:pt>
                <c:pt idx="14">
                  <c:v>1956</c:v>
                </c:pt>
                <c:pt idx="15">
                  <c:v>1957</c:v>
                </c:pt>
                <c:pt idx="16">
                  <c:v>1958</c:v>
                </c:pt>
                <c:pt idx="17">
                  <c:v>1959</c:v>
                </c:pt>
                <c:pt idx="18">
                  <c:v>1960</c:v>
                </c:pt>
                <c:pt idx="19">
                  <c:v>1961-XII</c:v>
                </c:pt>
                <c:pt idx="20">
                  <c:v>1962</c:v>
                </c:pt>
                <c:pt idx="21">
                  <c:v>1963</c:v>
                </c:pt>
                <c:pt idx="22">
                  <c:v>1964</c:v>
                </c:pt>
                <c:pt idx="23">
                  <c:v>1965</c:v>
                </c:pt>
                <c:pt idx="24">
                  <c:v>1966</c:v>
                </c:pt>
                <c:pt idx="25">
                  <c:v>1967</c:v>
                </c:pt>
                <c:pt idx="26">
                  <c:v>1968</c:v>
                </c:pt>
                <c:pt idx="27">
                  <c:v>1969</c:v>
                </c:pt>
                <c:pt idx="28">
                  <c:v>1970</c:v>
                </c:pt>
                <c:pt idx="29">
                  <c:v>1971</c:v>
                </c:pt>
                <c:pt idx="30">
                  <c:v>1972</c:v>
                </c:pt>
                <c:pt idx="31">
                  <c:v>1973</c:v>
                </c:pt>
                <c:pt idx="32">
                  <c:v>1974</c:v>
                </c:pt>
                <c:pt idx="33">
                  <c:v>1975</c:v>
                </c:pt>
                <c:pt idx="34">
                  <c:v>1976</c:v>
                </c:pt>
                <c:pt idx="35">
                  <c:v>1977</c:v>
                </c:pt>
                <c:pt idx="36">
                  <c:v>1978</c:v>
                </c:pt>
                <c:pt idx="37">
                  <c:v>1979</c:v>
                </c:pt>
                <c:pt idx="38">
                  <c:v>1980</c:v>
                </c:pt>
                <c:pt idx="39">
                  <c:v>1981</c:v>
                </c:pt>
                <c:pt idx="40">
                  <c:v>1982</c:v>
                </c:pt>
                <c:pt idx="41">
                  <c:v>1983</c:v>
                </c:pt>
                <c:pt idx="42">
                  <c:v>1984</c:v>
                </c:pt>
                <c:pt idx="43">
                  <c:v>1985</c:v>
                </c:pt>
                <c:pt idx="44">
                  <c:v>1986</c:v>
                </c:pt>
                <c:pt idx="45">
                  <c:v>1987</c:v>
                </c:pt>
                <c:pt idx="46">
                  <c:v>1988</c:v>
                </c:pt>
                <c:pt idx="47">
                  <c:v>1989</c:v>
                </c:pt>
                <c:pt idx="48">
                  <c:v>1990</c:v>
                </c:pt>
                <c:pt idx="49">
                  <c:v>1991</c:v>
                </c:pt>
                <c:pt idx="50">
                  <c:v>1992</c:v>
                </c:pt>
                <c:pt idx="51">
                  <c:v>1993</c:v>
                </c:pt>
                <c:pt idx="52">
                  <c:v>1994</c:v>
                </c:pt>
                <c:pt idx="53">
                  <c:v>1995</c:v>
                </c:pt>
                <c:pt idx="54">
                  <c:v>1996</c:v>
                </c:pt>
                <c:pt idx="55">
                  <c:v>1997</c:v>
                </c:pt>
                <c:pt idx="56">
                  <c:v>1998</c:v>
                </c:pt>
                <c:pt idx="57">
                  <c:v>1999</c:v>
                </c:pt>
                <c:pt idx="58">
                  <c:v>2000</c:v>
                </c:pt>
                <c:pt idx="59">
                  <c:v>2001</c:v>
                </c:pt>
                <c:pt idx="60">
                  <c:v>2002</c:v>
                </c:pt>
                <c:pt idx="61">
                  <c:v>2003</c:v>
                </c:pt>
                <c:pt idx="62">
                  <c:v>2004</c:v>
                </c:pt>
                <c:pt idx="63">
                  <c:v>2005</c:v>
                </c:pt>
                <c:pt idx="64">
                  <c:v>2006</c:v>
                </c:pt>
                <c:pt idx="65">
                  <c:v>2007</c:v>
                </c:pt>
                <c:pt idx="66">
                  <c:v>2008</c:v>
                </c:pt>
                <c:pt idx="67">
                  <c:v>2009</c:v>
                </c:pt>
                <c:pt idx="68">
                  <c:v>2010</c:v>
                </c:pt>
                <c:pt idx="69">
                  <c:v>2011</c:v>
                </c:pt>
                <c:pt idx="70">
                  <c:v>2012</c:v>
                </c:pt>
                <c:pt idx="71">
                  <c:v>2013</c:v>
                </c:pt>
                <c:pt idx="72">
                  <c:v>2014</c:v>
                </c:pt>
                <c:pt idx="73">
                  <c:v>2015</c:v>
                </c:pt>
                <c:pt idx="74">
                  <c:v>2016</c:v>
                </c:pt>
                <c:pt idx="75">
                  <c:v>2017</c:v>
                </c:pt>
                <c:pt idx="76">
                  <c:v>2018</c:v>
                </c:pt>
              </c:strCache>
            </c:strRef>
          </c:cat>
          <c:val>
            <c:numRef>
              <c:f>Sheet1!$B$2:$B$78</c:f>
              <c:numCache>
                <c:formatCode>#\ ##0.0</c:formatCode>
                <c:ptCount val="77"/>
                <c:pt idx="0">
                  <c:v>822.19999999999993</c:v>
                </c:pt>
                <c:pt idx="1">
                  <c:v>855.6</c:v>
                </c:pt>
                <c:pt idx="2">
                  <c:v>963.59999999999991</c:v>
                </c:pt>
                <c:pt idx="3">
                  <c:v>690.69999999999993</c:v>
                </c:pt>
                <c:pt idx="4">
                  <c:v>781.30000000000007</c:v>
                </c:pt>
                <c:pt idx="5">
                  <c:v>797.59999999999991</c:v>
                </c:pt>
                <c:pt idx="6">
                  <c:v>615.50000000000011</c:v>
                </c:pt>
                <c:pt idx="7">
                  <c:v>711</c:v>
                </c:pt>
                <c:pt idx="8">
                  <c:v>780.3</c:v>
                </c:pt>
                <c:pt idx="9">
                  <c:v>896.6</c:v>
                </c:pt>
                <c:pt idx="10">
                  <c:v>1032.9000000000001</c:v>
                </c:pt>
                <c:pt idx="11">
                  <c:v>1163.9000000000001</c:v>
                </c:pt>
                <c:pt idx="12">
                  <c:v>1134.0999999999999</c:v>
                </c:pt>
                <c:pt idx="13">
                  <c:v>1101.5999999999999</c:v>
                </c:pt>
                <c:pt idx="14">
                  <c:v>1164.3999999999999</c:v>
                </c:pt>
                <c:pt idx="15">
                  <c:v>1126.5</c:v>
                </c:pt>
                <c:pt idx="16">
                  <c:v>1126.2</c:v>
                </c:pt>
                <c:pt idx="17">
                  <c:v>1145.8</c:v>
                </c:pt>
                <c:pt idx="18">
                  <c:v>1045.8</c:v>
                </c:pt>
                <c:pt idx="19">
                  <c:v>913.5</c:v>
                </c:pt>
                <c:pt idx="20">
                  <c:v>935.7</c:v>
                </c:pt>
                <c:pt idx="21">
                  <c:v>1029.4000000000001</c:v>
                </c:pt>
                <c:pt idx="22">
                  <c:v>1042</c:v>
                </c:pt>
                <c:pt idx="23">
                  <c:v>1083.7</c:v>
                </c:pt>
                <c:pt idx="24">
                  <c:v>1117.3999999999999</c:v>
                </c:pt>
                <c:pt idx="25">
                  <c:v>906.8</c:v>
                </c:pt>
                <c:pt idx="26">
                  <c:v>981.3</c:v>
                </c:pt>
                <c:pt idx="27">
                  <c:v>985.4</c:v>
                </c:pt>
                <c:pt idx="28">
                  <c:v>1001.4</c:v>
                </c:pt>
                <c:pt idx="29">
                  <c:v>901.50000000000011</c:v>
                </c:pt>
                <c:pt idx="30">
                  <c:v>974.00000000000011</c:v>
                </c:pt>
                <c:pt idx="31">
                  <c:v>1053.6000000000001</c:v>
                </c:pt>
                <c:pt idx="32">
                  <c:v>1068</c:v>
                </c:pt>
                <c:pt idx="33">
                  <c:v>1073.9000000000001</c:v>
                </c:pt>
                <c:pt idx="34">
                  <c:v>1059.1000000000001</c:v>
                </c:pt>
                <c:pt idx="35">
                  <c:v>1087.8999999999999</c:v>
                </c:pt>
                <c:pt idx="36">
                  <c:v>1124.8</c:v>
                </c:pt>
                <c:pt idx="37">
                  <c:v>1162.4000000000001</c:v>
                </c:pt>
                <c:pt idx="38">
                  <c:v>1068.3999999999999</c:v>
                </c:pt>
                <c:pt idx="39">
                  <c:v>1131</c:v>
                </c:pt>
                <c:pt idx="40">
                  <c:v>1035.8000000000002</c:v>
                </c:pt>
                <c:pt idx="41">
                  <c:v>948.19999999999993</c:v>
                </c:pt>
                <c:pt idx="42">
                  <c:v>1007.2</c:v>
                </c:pt>
                <c:pt idx="43">
                  <c:v>1028.0999999999999</c:v>
                </c:pt>
                <c:pt idx="44">
                  <c:v>1032.8</c:v>
                </c:pt>
                <c:pt idx="45">
                  <c:v>916.60000000000014</c:v>
                </c:pt>
                <c:pt idx="46">
                  <c:v>959.19999999999993</c:v>
                </c:pt>
                <c:pt idx="47">
                  <c:v>996.80000000000007</c:v>
                </c:pt>
                <c:pt idx="48">
                  <c:v>1004.6999999999999</c:v>
                </c:pt>
                <c:pt idx="49">
                  <c:v>1035.7</c:v>
                </c:pt>
                <c:pt idx="50">
                  <c:v>1098.6999999999998</c:v>
                </c:pt>
                <c:pt idx="51">
                  <c:v>1133.0999999999999</c:v>
                </c:pt>
                <c:pt idx="52">
                  <c:v>1086.8</c:v>
                </c:pt>
                <c:pt idx="53">
                  <c:v>1015.6</c:v>
                </c:pt>
                <c:pt idx="54">
                  <c:v>1040.8</c:v>
                </c:pt>
                <c:pt idx="55">
                  <c:v>1133.1000000000001</c:v>
                </c:pt>
                <c:pt idx="56">
                  <c:v>1288.3000000000002</c:v>
                </c:pt>
                <c:pt idx="57">
                  <c:v>1450.6000000000001</c:v>
                </c:pt>
                <c:pt idx="58">
                  <c:v>1492.4</c:v>
                </c:pt>
                <c:pt idx="59">
                  <c:v>1429.1000000000001</c:v>
                </c:pt>
                <c:pt idx="60">
                  <c:v>1516.1</c:v>
                </c:pt>
                <c:pt idx="61">
                  <c:v>1622.6000000000001</c:v>
                </c:pt>
                <c:pt idx="62">
                  <c:v>1580</c:v>
                </c:pt>
                <c:pt idx="63">
                  <c:v>1523.1</c:v>
                </c:pt>
                <c:pt idx="64">
                  <c:v>1634.2</c:v>
                </c:pt>
                <c:pt idx="65">
                  <c:v>1709.1999999999998</c:v>
                </c:pt>
                <c:pt idx="66">
                  <c:v>1542.5</c:v>
                </c:pt>
                <c:pt idx="67">
                  <c:v>1789.7</c:v>
                </c:pt>
                <c:pt idx="68">
                  <c:v>1979.9</c:v>
                </c:pt>
                <c:pt idx="69">
                  <c:v>2081.4</c:v>
                </c:pt>
                <c:pt idx="70">
                  <c:v>2280.6</c:v>
                </c:pt>
                <c:pt idx="71">
                  <c:v>2491.4</c:v>
                </c:pt>
                <c:pt idx="72">
                  <c:v>2818.2</c:v>
                </c:pt>
                <c:pt idx="73">
                  <c:v>3070.3</c:v>
                </c:pt>
                <c:pt idx="74">
                  <c:v>3030.4</c:v>
                </c:pt>
                <c:pt idx="75">
                  <c:v>3528.4</c:v>
                </c:pt>
                <c:pt idx="76">
                  <c:v>3716.8110000000001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0015048"/>
        <c:axId val="250015440"/>
      </c:lineChart>
      <c:catAx>
        <c:axId val="250015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 anchor="ctr" anchorCtr="1"/>
          <a:lstStyle/>
          <a:p>
            <a:pPr>
              <a:defRPr sz="800"/>
            </a:pPr>
            <a:endParaRPr lang="en-US"/>
          </a:p>
        </c:txPr>
        <c:crossAx val="250015440"/>
        <c:crosses val="autoZero"/>
        <c:auto val="1"/>
        <c:lblAlgn val="ctr"/>
        <c:lblOffset val="100"/>
        <c:tickMarkSkip val="1"/>
        <c:noMultiLvlLbl val="0"/>
      </c:catAx>
      <c:valAx>
        <c:axId val="250015440"/>
        <c:scaling>
          <c:orientation val="minMax"/>
          <c:max val="3500"/>
          <c:min val="500"/>
        </c:scaling>
        <c:delete val="1"/>
        <c:axPos val="l"/>
        <c:numFmt formatCode="#\ ##0.0" sourceLinked="1"/>
        <c:majorTickMark val="none"/>
        <c:minorTickMark val="none"/>
        <c:tickLblPos val="nextTo"/>
        <c:crossAx val="250015048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57899258172764"/>
          <c:y val="2.8273041956711945E-2"/>
          <c:w val="0.78307943048599993"/>
          <c:h val="0.845086157708547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Малтай өрх</c:v>
                </c:pt>
              </c:strCache>
            </c:strRef>
          </c:tx>
          <c:spPr>
            <a:pattFill prst="zigZag">
              <a:fgClr>
                <a:schemeClr val="accent1"/>
              </a:fgClr>
              <a:bgClr>
                <a:schemeClr val="bg1"/>
              </a:bgClr>
            </a:pattFill>
            <a:scene3d>
              <a:camera prst="orthographicFront"/>
              <a:lightRig rig="twoPt" dir="t"/>
            </a:scene3d>
            <a:sp3d prstMaterial="clear">
              <a:bevelT w="63500" h="25400"/>
            </a:sp3d>
          </c:spPr>
          <c:invertIfNegative val="0"/>
          <c:dLbls>
            <c:numFmt formatCode="#\ 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9126</c:v>
                </c:pt>
                <c:pt idx="1">
                  <c:v>9130</c:v>
                </c:pt>
                <c:pt idx="2">
                  <c:v>9209</c:v>
                </c:pt>
                <c:pt idx="3">
                  <c:v>9162</c:v>
                </c:pt>
                <c:pt idx="4">
                  <c:v>9284</c:v>
                </c:pt>
                <c:pt idx="5">
                  <c:v>9492</c:v>
                </c:pt>
                <c:pt idx="6">
                  <c:v>9843</c:v>
                </c:pt>
                <c:pt idx="7">
                  <c:v>10073</c:v>
                </c:pt>
                <c:pt idx="8">
                  <c:v>10220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Малчин өрх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brightRoom" dir="t"/>
            </a:scene3d>
            <a:sp3d prstMaterial="clear">
              <a:bevelT w="63500" h="25400" prst="angle"/>
              <a:bevelB w="114300" prst="artDeco"/>
            </a:sp3d>
          </c:spPr>
          <c:invertIfNegative val="0"/>
          <c:dLbls>
            <c:dLbl>
              <c:idx val="4"/>
              <c:layout>
                <c:manualLayout>
                  <c:x val="-6.5476194312206774E-3"/>
                  <c:y val="9.82935828673589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\ 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6909</c:v>
                </c:pt>
                <c:pt idx="1">
                  <c:v>6834</c:v>
                </c:pt>
                <c:pt idx="2">
                  <c:v>6530</c:v>
                </c:pt>
                <c:pt idx="3">
                  <c:v>6466</c:v>
                </c:pt>
                <c:pt idx="4">
                  <c:v>6552</c:v>
                </c:pt>
                <c:pt idx="5">
                  <c:v>6858</c:v>
                </c:pt>
                <c:pt idx="6">
                  <c:v>7253</c:v>
                </c:pt>
                <c:pt idx="7">
                  <c:v>7654</c:v>
                </c:pt>
                <c:pt idx="8">
                  <c:v>7770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50"/>
        <c:axId val="337592160"/>
        <c:axId val="33759255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Малчдын тоо</c:v>
                </c:pt>
              </c:strCache>
            </c:strRef>
          </c:tx>
          <c:spPr>
            <a:ln w="28575" cap="rnd">
              <a:solidFill>
                <a:srgbClr val="0000FF"/>
              </a:solidFill>
              <a:headEnd type="oval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1458334004636181E-2"/>
                  <c:y val="-1.2077294685990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2916668009272365E-2"/>
                  <c:y val="-3.6232074251588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4553572867077544E-2"/>
                  <c:y val="-3.1400966183574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1279763151467204E-2"/>
                  <c:y val="-3.1400966183574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1101192298298202E-2"/>
                  <c:y val="-3.1400966183574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0922750335275385E-2"/>
                  <c:y val="-3.1400966183574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\ 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15.1</c:v>
                </c:pt>
                <c:pt idx="1">
                  <c:v>14.9</c:v>
                </c:pt>
                <c:pt idx="2">
                  <c:v>14</c:v>
                </c:pt>
                <c:pt idx="3">
                  <c:v>13.7</c:v>
                </c:pt>
                <c:pt idx="4">
                  <c:v>13.9</c:v>
                </c:pt>
                <c:pt idx="5">
                  <c:v>14.3</c:v>
                </c:pt>
                <c:pt idx="6">
                  <c:v>14.8</c:v>
                </c:pt>
                <c:pt idx="7">
                  <c:v>14.9</c:v>
                </c:pt>
                <c:pt idx="8">
                  <c:v>14.6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7593336"/>
        <c:axId val="337592944"/>
      </c:lineChart>
      <c:catAx>
        <c:axId val="33759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en-US"/>
          </a:p>
        </c:txPr>
        <c:crossAx val="337592552"/>
        <c:crosses val="autoZero"/>
        <c:auto val="1"/>
        <c:lblAlgn val="ctr"/>
        <c:lblOffset val="100"/>
        <c:noMultiLvlLbl val="0"/>
      </c:catAx>
      <c:valAx>
        <c:axId val="337592552"/>
        <c:scaling>
          <c:orientation val="minMax"/>
          <c:max val="10300"/>
          <c:min val="6000"/>
        </c:scaling>
        <c:delete val="0"/>
        <c:axPos val="l"/>
        <c:title>
          <c:tx>
            <c:rich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r>
                  <a:rPr lang="mn-MN">
                    <a:solidFill>
                      <a:srgbClr val="C00000"/>
                    </a:solidFill>
                  </a:rPr>
                  <a:t>Өрх</a:t>
                </a:r>
                <a:endParaRPr lang="en-US">
                  <a:solidFill>
                    <a:srgbClr val="C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9.8214291468310139E-3"/>
              <c:y val="0.43248278747765262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b="1">
                <a:solidFill>
                  <a:srgbClr val="C00000"/>
                </a:solidFill>
              </a:defRPr>
            </a:pPr>
            <a:endParaRPr lang="en-US"/>
          </a:p>
        </c:txPr>
        <c:crossAx val="337592160"/>
        <c:crosses val="autoZero"/>
        <c:crossBetween val="between"/>
        <c:majorUnit val="500"/>
      </c:valAx>
      <c:valAx>
        <c:axId val="337592944"/>
        <c:scaling>
          <c:orientation val="minMax"/>
          <c:max val="16"/>
          <c:min val="13.5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b="1">
                <a:solidFill>
                  <a:srgbClr val="0000FF"/>
                </a:solidFill>
              </a:defRPr>
            </a:pPr>
            <a:endParaRPr lang="en-US"/>
          </a:p>
        </c:txPr>
        <c:crossAx val="337593336"/>
        <c:crosses val="max"/>
        <c:crossBetween val="between"/>
      </c:valAx>
      <c:catAx>
        <c:axId val="337593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7592944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>
              <a:solidFill>
                <a:srgbClr val="C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400" dirty="0"/>
              <a:t>Малчдын </a:t>
            </a:r>
            <a:r>
              <a:rPr lang="mn-MN" sz="1400" dirty="0" smtClean="0"/>
              <a:t>тоо,</a:t>
            </a:r>
          </a:p>
          <a:p>
            <a:pPr>
              <a:defRPr sz="1400"/>
            </a:pPr>
            <a:r>
              <a:rPr lang="mn-MN" sz="1400" dirty="0" smtClean="0"/>
              <a:t>насны </a:t>
            </a:r>
            <a:r>
              <a:rPr lang="mn-MN" sz="1400" dirty="0"/>
              <a:t>бүлгээр</a:t>
            </a:r>
          </a:p>
        </c:rich>
      </c:tx>
      <c:layout>
        <c:manualLayout>
          <c:xMode val="edge"/>
          <c:yMode val="edge"/>
          <c:x val="0.20900161518271754"/>
          <c:y val="0.401660104986876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1407358802371931E-2"/>
          <c:y val="0"/>
          <c:w val="0.82181438858604228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Малчдын тоо, насны бүлгээр</c:v>
                </c:pt>
              </c:strCache>
            </c:strRef>
          </c:tx>
          <c:dPt>
            <c:idx val="0"/>
            <c:bubble3D val="0"/>
            <c:spPr>
              <a:solidFill>
                <a:srgbClr val="9933F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24 хүртэлх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 ба түүнээс дээш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12.3</c:v>
                </c:pt>
                <c:pt idx="1">
                  <c:v>26.4</c:v>
                </c:pt>
                <c:pt idx="2">
                  <c:v>30.3</c:v>
                </c:pt>
                <c:pt idx="3">
                  <c:v>19.5</c:v>
                </c:pt>
                <c:pt idx="4">
                  <c:v>8.6999999999999993</c:v>
                </c:pt>
                <c:pt idx="5">
                  <c:v>2.7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400" dirty="0" smtClean="0"/>
              <a:t>Зээлтэй малчид,</a:t>
            </a:r>
          </a:p>
          <a:p>
            <a:pPr>
              <a:defRPr sz="1400"/>
            </a:pPr>
            <a:r>
              <a:rPr lang="mn-MN" sz="1400" dirty="0" smtClean="0"/>
              <a:t>насны </a:t>
            </a:r>
            <a:r>
              <a:rPr lang="mn-MN" sz="1400" dirty="0"/>
              <a:t>бүлгээр</a:t>
            </a:r>
          </a:p>
        </c:rich>
      </c:tx>
      <c:layout>
        <c:manualLayout>
          <c:xMode val="edge"/>
          <c:yMode val="edge"/>
          <c:x val="0.20900161518271754"/>
          <c:y val="0.375618438320209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1407358802371931E-2"/>
          <c:y val="0"/>
          <c:w val="0.82181438858604228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Малчдын тоо, насны бүлгээр</c:v>
                </c:pt>
              </c:strCache>
            </c:strRef>
          </c:tx>
          <c:dPt>
            <c:idx val="0"/>
            <c:bubble3D val="0"/>
            <c:spPr>
              <a:solidFill>
                <a:srgbClr val="9933F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24 хүртэлх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 ба түүнээс дээш</c:v>
                </c:pt>
              </c:strCache>
            </c:strRef>
          </c:cat>
          <c:val>
            <c:numRef>
              <c:f>Sheet1!$B$2:$B$7</c:f>
              <c:numCache>
                <c:formatCode>###0.0</c:formatCode>
                <c:ptCount val="6"/>
                <c:pt idx="0" formatCode="General">
                  <c:v>6.4</c:v>
                </c:pt>
                <c:pt idx="1">
                  <c:v>26</c:v>
                </c:pt>
                <c:pt idx="2" formatCode="General">
                  <c:v>34.700000000000003</c:v>
                </c:pt>
                <c:pt idx="3" formatCode="General">
                  <c:v>21.7</c:v>
                </c:pt>
                <c:pt idx="4" formatCode="General">
                  <c:v>9.1</c:v>
                </c:pt>
                <c:pt idx="5" formatCode="General">
                  <c:v>2.1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dirty="0" smtClean="0"/>
              <a:t>Нийгмийн даатгалд</a:t>
            </a:r>
          </a:p>
          <a:p>
            <a:pPr>
              <a:defRPr sz="1200"/>
            </a:pPr>
            <a:r>
              <a:rPr lang="mn-MN" sz="1200" dirty="0" smtClean="0"/>
              <a:t>хамрагдсан малчид,</a:t>
            </a:r>
          </a:p>
          <a:p>
            <a:pPr>
              <a:defRPr sz="1200"/>
            </a:pPr>
            <a:r>
              <a:rPr lang="mn-MN" sz="1200" dirty="0" smtClean="0"/>
              <a:t>насны </a:t>
            </a:r>
            <a:r>
              <a:rPr lang="mn-MN" sz="1200" dirty="0"/>
              <a:t>бүлгээр</a:t>
            </a:r>
          </a:p>
        </c:rich>
      </c:tx>
      <c:layout>
        <c:manualLayout>
          <c:xMode val="edge"/>
          <c:yMode val="edge"/>
          <c:x val="0.19618110236220473"/>
          <c:y val="0.375618438320209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1407358802371931E-2"/>
          <c:y val="0"/>
          <c:w val="0.82181438858604228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Малчдын тоо, насны бүлгээр</c:v>
                </c:pt>
              </c:strCache>
            </c:strRef>
          </c:tx>
          <c:dPt>
            <c:idx val="0"/>
            <c:bubble3D val="0"/>
            <c:spPr>
              <a:solidFill>
                <a:srgbClr val="9933F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24 хүртэлх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 ба түүнээс дээш</c:v>
                </c:pt>
              </c:strCache>
            </c:strRef>
          </c:cat>
          <c:val>
            <c:numRef>
              <c:f>Sheet1!$B$2:$B$7</c:f>
              <c:numCache>
                <c:formatCode>###0.0</c:formatCode>
                <c:ptCount val="6"/>
                <c:pt idx="0" formatCode="General">
                  <c:v>5.3</c:v>
                </c:pt>
                <c:pt idx="1">
                  <c:v>15.3</c:v>
                </c:pt>
                <c:pt idx="2" formatCode="General">
                  <c:v>35.200000000000003</c:v>
                </c:pt>
                <c:pt idx="3" formatCode="General">
                  <c:v>26.8</c:v>
                </c:pt>
                <c:pt idx="4" formatCode="General">
                  <c:v>13.1</c:v>
                </c:pt>
                <c:pt idx="5" formatCode="General">
                  <c:v>4.3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3.0303030303030311E-2"/>
          <c:w val="1"/>
          <c:h val="0.70290781834088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Адуу</c:v>
                </c:pt>
                <c:pt idx="1">
                  <c:v>Үхэр</c:v>
                </c:pt>
                <c:pt idx="2">
                  <c:v>Тэмээ</c:v>
                </c:pt>
              </c:strCache>
            </c:strRef>
          </c:cat>
          <c:val>
            <c:numRef>
              <c:f>Sheet1!$B$2:$B$4</c:f>
              <c:numCache>
                <c:formatCode>###0.0</c:formatCode>
                <c:ptCount val="3"/>
                <c:pt idx="0">
                  <c:v>8.9</c:v>
                </c:pt>
                <c:pt idx="1">
                  <c:v>6.7</c:v>
                </c:pt>
                <c:pt idx="2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Адуу</c:v>
                </c:pt>
                <c:pt idx="1">
                  <c:v>Үхэр</c:v>
                </c:pt>
                <c:pt idx="2">
                  <c:v>Тэмээ</c:v>
                </c:pt>
              </c:strCache>
            </c:strRef>
          </c:cat>
          <c:val>
            <c:numRef>
              <c:f>Sheet1!$C$2:$C$4</c:f>
              <c:numCache>
                <c:formatCode>###0.0</c:formatCode>
                <c:ptCount val="3"/>
                <c:pt idx="0">
                  <c:v>8.8000000000000007</c:v>
                </c:pt>
                <c:pt idx="1">
                  <c:v>6.8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250017400"/>
        <c:axId val="250017792"/>
      </c:barChart>
      <c:catAx>
        <c:axId val="250017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0017792"/>
        <c:crosses val="autoZero"/>
        <c:auto val="1"/>
        <c:lblAlgn val="ctr"/>
        <c:lblOffset val="100"/>
        <c:noMultiLvlLbl val="0"/>
      </c:catAx>
      <c:valAx>
        <c:axId val="250017792"/>
        <c:scaling>
          <c:orientation val="minMax"/>
        </c:scaling>
        <c:delete val="1"/>
        <c:axPos val="l"/>
        <c:numFmt formatCode="###0.0" sourceLinked="1"/>
        <c:majorTickMark val="out"/>
        <c:minorTickMark val="none"/>
        <c:tickLblPos val="nextTo"/>
        <c:crossAx val="2500174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4504705946528869"/>
          <c:y val="0.87234391155651025"/>
          <c:w val="0.41315635155917274"/>
          <c:h val="9.735305814045974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9.375096495291035E-3"/>
          <c:w val="1"/>
          <c:h val="0.760447342519685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Хонь</c:v>
                </c:pt>
                <c:pt idx="1">
                  <c:v>Ямаа</c:v>
                </c:pt>
              </c:strCache>
            </c:strRef>
          </c:cat>
          <c:val>
            <c:numRef>
              <c:f>Sheet1!$B$2:$B$3</c:f>
              <c:numCache>
                <c:formatCode>###0.0</c:formatCode>
                <c:ptCount val="2"/>
                <c:pt idx="0">
                  <c:v>51.4</c:v>
                </c:pt>
                <c:pt idx="1">
                  <c:v>32.700000000000003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Хонь</c:v>
                </c:pt>
                <c:pt idx="1">
                  <c:v>Ямаа</c:v>
                </c:pt>
              </c:strCache>
            </c:strRef>
          </c:cat>
          <c:val>
            <c:numRef>
              <c:f>Sheet1!$C$2:$C$3</c:f>
              <c:numCache>
                <c:formatCode>###0.0</c:formatCode>
                <c:ptCount val="2"/>
                <c:pt idx="0">
                  <c:v>51.7</c:v>
                </c:pt>
                <c:pt idx="1">
                  <c:v>32.5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252194688"/>
        <c:axId val="252195080"/>
      </c:barChart>
      <c:catAx>
        <c:axId val="252194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2195080"/>
        <c:crosses val="autoZero"/>
        <c:auto val="1"/>
        <c:lblAlgn val="ctr"/>
        <c:lblOffset val="100"/>
        <c:noMultiLvlLbl val="0"/>
      </c:catAx>
      <c:valAx>
        <c:axId val="252195080"/>
        <c:scaling>
          <c:orientation val="minMax"/>
        </c:scaling>
        <c:delete val="1"/>
        <c:axPos val="l"/>
        <c:numFmt formatCode="###0.0" sourceLinked="1"/>
        <c:majorTickMark val="out"/>
        <c:minorTickMark val="none"/>
        <c:tickLblPos val="nextTo"/>
        <c:crossAx val="2521946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832234720659918"/>
          <c:y val="0.90551026709896532"/>
          <c:w val="0.44307649043869518"/>
          <c:h val="9.4489732901034421E-2"/>
        </c:manualLayout>
      </c:layout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49264388656709"/>
          <c:y val="0.11302663009820405"/>
          <c:w val="0.66542560166945131"/>
          <c:h val="0.852598425196850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Эц</c:v>
                </c:pt>
                <c:pt idx="1">
                  <c:v>Бу</c:v>
                </c:pt>
                <c:pt idx="2">
                  <c:v>Мх</c:v>
                </c:pt>
                <c:pt idx="3">
                  <c:v>Сү</c:v>
                </c:pt>
                <c:pt idx="4">
                  <c:v>Да</c:v>
                </c:pt>
              </c:strCache>
            </c:strRef>
          </c:cat>
          <c:val>
            <c:numRef>
              <c:f>Sheet1!$B$2:$B$6</c:f>
              <c:numCache>
                <c:formatCode>[$-10409]0.0;\(0.0\)</c:formatCode>
                <c:ptCount val="5"/>
                <c:pt idx="0">
                  <c:v>46.7</c:v>
                </c:pt>
                <c:pt idx="1">
                  <c:v>40.9</c:v>
                </c:pt>
                <c:pt idx="2">
                  <c:v>39.299999999999997</c:v>
                </c:pt>
                <c:pt idx="3">
                  <c:v>31.9</c:v>
                </c:pt>
                <c:pt idx="4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254840336"/>
        <c:axId val="254840728"/>
      </c:barChart>
      <c:catAx>
        <c:axId val="254840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4840728"/>
        <c:crosses val="autoZero"/>
        <c:auto val="1"/>
        <c:lblAlgn val="ctr"/>
        <c:lblOffset val="100"/>
        <c:noMultiLvlLbl val="0"/>
      </c:catAx>
      <c:valAx>
        <c:axId val="254840728"/>
        <c:scaling>
          <c:orientation val="minMax"/>
        </c:scaling>
        <c:delete val="1"/>
        <c:axPos val="t"/>
        <c:numFmt formatCode="[$-10409]0.0;\(0.0\)" sourceLinked="1"/>
        <c:majorTickMark val="out"/>
        <c:minorTickMark val="none"/>
        <c:tickLblPos val="nextTo"/>
        <c:crossAx val="254840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7993319016946"/>
          <c:y val="6.8750000000000019E-2"/>
          <c:w val="0.78992006680983062"/>
          <c:h val="0.862500000000000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B05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Бу</c:v>
                </c:pt>
                <c:pt idx="1">
                  <c:v>Мх</c:v>
                </c:pt>
                <c:pt idx="2">
                  <c:v>Эц</c:v>
                </c:pt>
                <c:pt idx="3">
                  <c:v>Бд</c:v>
                </c:pt>
                <c:pt idx="4">
                  <c:v>Он</c:v>
                </c:pt>
              </c:strCache>
            </c:strRef>
          </c:cat>
          <c:val>
            <c:numRef>
              <c:f>Sheet1!$B$2:$B$6</c:f>
              <c:numCache>
                <c:formatCode>[$-10409]0.0;\(0.0\)</c:formatCode>
                <c:ptCount val="5"/>
                <c:pt idx="0">
                  <c:v>29.5</c:v>
                </c:pt>
                <c:pt idx="1">
                  <c:v>28.4</c:v>
                </c:pt>
                <c:pt idx="2">
                  <c:v>28.2</c:v>
                </c:pt>
                <c:pt idx="3">
                  <c:v>24.3</c:v>
                </c:pt>
                <c:pt idx="4">
                  <c:v>21.2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254841512"/>
        <c:axId val="254841904"/>
      </c:barChart>
      <c:catAx>
        <c:axId val="25484151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B050"/>
                </a:solidFill>
              </a:defRPr>
            </a:pPr>
            <a:endParaRPr lang="en-US"/>
          </a:p>
        </c:txPr>
        <c:crossAx val="254841904"/>
        <c:crosses val="autoZero"/>
        <c:auto val="1"/>
        <c:lblAlgn val="ctr"/>
        <c:lblOffset val="100"/>
        <c:noMultiLvlLbl val="0"/>
      </c:catAx>
      <c:valAx>
        <c:axId val="254841904"/>
        <c:scaling>
          <c:orientation val="minMax"/>
        </c:scaling>
        <c:delete val="1"/>
        <c:axPos val="t"/>
        <c:numFmt formatCode="[$-10409]0.0;\(0.0\)" sourceLinked="1"/>
        <c:majorTickMark val="out"/>
        <c:minorTickMark val="none"/>
        <c:tickLblPos val="nextTo"/>
        <c:crossAx val="254841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00183401115931"/>
          <c:y val="7.5652960321457394E-2"/>
          <c:w val="0.80799816598884067"/>
          <c:h val="0.848694079357085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5101673896208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Тш</c:v>
                </c:pt>
                <c:pt idx="1">
                  <c:v>Сү</c:v>
                </c:pt>
                <c:pt idx="2">
                  <c:v>Уб</c:v>
                </c:pt>
                <c:pt idx="3">
                  <c:v>Бд</c:v>
                </c:pt>
                <c:pt idx="4">
                  <c:v>Он</c:v>
                </c:pt>
              </c:strCache>
            </c:strRef>
          </c:cat>
          <c:val>
            <c:numRef>
              <c:f>Sheet1!$B$2:$B$6</c:f>
              <c:numCache>
                <c:formatCode>[$-10409]0.0;\(0.0\)</c:formatCode>
                <c:ptCount val="5"/>
                <c:pt idx="0">
                  <c:v>1.3</c:v>
                </c:pt>
                <c:pt idx="1">
                  <c:v>1.1000000000000001</c:v>
                </c:pt>
                <c:pt idx="2">
                  <c:v>1</c:v>
                </c:pt>
                <c:pt idx="3">
                  <c:v>0.9</c:v>
                </c:pt>
                <c:pt idx="4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54842296"/>
        <c:axId val="254842688"/>
      </c:barChart>
      <c:catAx>
        <c:axId val="25484229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4842688"/>
        <c:crosses val="autoZero"/>
        <c:auto val="1"/>
        <c:lblAlgn val="ctr"/>
        <c:lblOffset val="100"/>
        <c:noMultiLvlLbl val="0"/>
      </c:catAx>
      <c:valAx>
        <c:axId val="254842688"/>
        <c:scaling>
          <c:orientation val="minMax"/>
        </c:scaling>
        <c:delete val="1"/>
        <c:axPos val="t"/>
        <c:numFmt formatCode="[$-10409]0.0;\(0.0\)" sourceLinked="1"/>
        <c:majorTickMark val="out"/>
        <c:minorTickMark val="none"/>
        <c:tickLblPos val="nextTo"/>
        <c:crossAx val="254842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62461503457568"/>
          <c:y val="1.2500000000000001E-2"/>
          <c:w val="0.81945663146621728"/>
          <c:h val="0.9750000000000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Бд</c:v>
                </c:pt>
                <c:pt idx="1">
                  <c:v>Мх</c:v>
                </c:pt>
                <c:pt idx="2">
                  <c:v>Бу</c:v>
                </c:pt>
                <c:pt idx="3">
                  <c:v>Он</c:v>
                </c:pt>
                <c:pt idx="4">
                  <c:v>Сү</c:v>
                </c:pt>
              </c:strCache>
            </c:strRef>
          </c:cat>
          <c:val>
            <c:numRef>
              <c:f>Sheet1!$B$2:$B$6</c:f>
              <c:numCache>
                <c:formatCode>[$-10409]0.0;\(0.0\)</c:formatCode>
                <c:ptCount val="5"/>
                <c:pt idx="0">
                  <c:v>251.1</c:v>
                </c:pt>
                <c:pt idx="1">
                  <c:v>240</c:v>
                </c:pt>
                <c:pt idx="2">
                  <c:v>195.6</c:v>
                </c:pt>
                <c:pt idx="3">
                  <c:v>187.5</c:v>
                </c:pt>
                <c:pt idx="4">
                  <c:v>183.2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37590592"/>
        <c:axId val="337590984"/>
      </c:barChart>
      <c:catAx>
        <c:axId val="3375905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75000"/>
                  </a:schemeClr>
                </a:solidFill>
              </a:defRPr>
            </a:pPr>
            <a:endParaRPr lang="en-US"/>
          </a:p>
        </c:txPr>
        <c:crossAx val="337590984"/>
        <c:crosses val="autoZero"/>
        <c:auto val="1"/>
        <c:lblAlgn val="ctr"/>
        <c:lblOffset val="100"/>
        <c:noMultiLvlLbl val="0"/>
      </c:catAx>
      <c:valAx>
        <c:axId val="337590984"/>
        <c:scaling>
          <c:orientation val="minMax"/>
        </c:scaling>
        <c:delete val="1"/>
        <c:axPos val="t"/>
        <c:numFmt formatCode="[$-10409]0.0;\(0.0\)" sourceLinked="1"/>
        <c:majorTickMark val="out"/>
        <c:minorTickMark val="none"/>
        <c:tickLblPos val="nextTo"/>
        <c:crossAx val="337590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7191304"/>
        <c:axId val="197207136"/>
      </c:barChart>
      <c:catAx>
        <c:axId val="1971913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7207136"/>
        <c:crosses val="autoZero"/>
        <c:auto val="1"/>
        <c:lblAlgn val="ctr"/>
        <c:lblOffset val="100"/>
        <c:noMultiLvlLbl val="0"/>
      </c:catAx>
      <c:valAx>
        <c:axId val="197207136"/>
        <c:scaling>
          <c:orientation val="minMax"/>
        </c:scaling>
        <c:delete val="1"/>
        <c:axPos val="b"/>
        <c:numFmt formatCode="#\ ###.0" sourceLinked="1"/>
        <c:majorTickMark val="none"/>
        <c:minorTickMark val="none"/>
        <c:tickLblPos val="none"/>
        <c:crossAx val="197191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36678107544258"/>
          <c:y val="7.6388888888888895E-2"/>
          <c:w val="0.68642809071942934"/>
          <c:h val="0.847222222222222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00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Бд</c:v>
                </c:pt>
                <c:pt idx="1">
                  <c:v>Мх</c:v>
                </c:pt>
                <c:pt idx="2">
                  <c:v>Эц</c:v>
                </c:pt>
                <c:pt idx="3">
                  <c:v>Бу</c:v>
                </c:pt>
                <c:pt idx="4">
                  <c:v>Тш</c:v>
                </c:pt>
              </c:strCache>
            </c:strRef>
          </c:cat>
          <c:val>
            <c:numRef>
              <c:f>Sheet1!$B$2:$B$6</c:f>
              <c:numCache>
                <c:formatCode>[$-10409]0.0;\(0.0\)</c:formatCode>
                <c:ptCount val="5"/>
                <c:pt idx="0">
                  <c:v>167</c:v>
                </c:pt>
                <c:pt idx="1">
                  <c:v>149.19999999999999</c:v>
                </c:pt>
                <c:pt idx="2">
                  <c:v>145.9</c:v>
                </c:pt>
                <c:pt idx="3">
                  <c:v>120</c:v>
                </c:pt>
                <c:pt idx="4">
                  <c:v>117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96759856"/>
        <c:axId val="196760240"/>
      </c:barChart>
      <c:catAx>
        <c:axId val="19675985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00FF"/>
                </a:solidFill>
              </a:defRPr>
            </a:pPr>
            <a:endParaRPr lang="en-US"/>
          </a:p>
        </c:txPr>
        <c:crossAx val="196760240"/>
        <c:crosses val="autoZero"/>
        <c:auto val="1"/>
        <c:lblAlgn val="ctr"/>
        <c:lblOffset val="100"/>
        <c:noMultiLvlLbl val="0"/>
      </c:catAx>
      <c:valAx>
        <c:axId val="196760240"/>
        <c:scaling>
          <c:orientation val="minMax"/>
        </c:scaling>
        <c:delete val="1"/>
        <c:axPos val="t"/>
        <c:numFmt formatCode="[$-10409]0.0;\(0.0\)" sourceLinked="1"/>
        <c:majorTickMark val="out"/>
        <c:minorTickMark val="none"/>
        <c:tickLblPos val="nextTo"/>
        <c:crossAx val="196759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E90193-D3B5-4517-92F5-A7D6798999FB}" type="doc">
      <dgm:prSet loTypeId="urn:microsoft.com/office/officeart/2005/8/layout/arrow2" loCatId="process" qsTypeId="urn:microsoft.com/office/officeart/2005/8/quickstyle/simple1" qsCatId="simple" csTypeId="urn:microsoft.com/office/officeart/2005/8/colors/accent5_4" csCatId="accent5" phldr="1"/>
      <dgm:spPr/>
    </dgm:pt>
    <dgm:pt modelId="{EC592E08-09AA-4F12-804B-39D90CE5CE94}">
      <dgm:prSet phldrT="[Text]" custT="1"/>
      <dgm:spPr/>
      <dgm:t>
        <a:bodyPr/>
        <a:lstStyle/>
        <a:p>
          <a:r>
            <a:rPr lang="mn-MN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315.6</a:t>
          </a:r>
        </a:p>
        <a:p>
          <a:r>
            <a:rPr lang="mn-MN" sz="1200" b="1" dirty="0" smtClean="0">
              <a:latin typeface="Arial" pitchFamily="34" charset="0"/>
              <a:cs typeface="Arial" pitchFamily="34" charset="0"/>
            </a:rPr>
            <a:t> </a:t>
          </a:r>
          <a:endParaRPr lang="en-US" sz="1200" b="1" dirty="0">
            <a:latin typeface="Arial" pitchFamily="34" charset="0"/>
            <a:cs typeface="Arial" pitchFamily="34" charset="0"/>
          </a:endParaRPr>
        </a:p>
      </dgm:t>
    </dgm:pt>
    <dgm:pt modelId="{E50DB22D-F045-4CC1-A185-6F0442BEFECE}" type="parTrans" cxnId="{1CAAE6DF-6FC5-4C38-8009-580009491AAB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30E73008-E5BE-48AE-AD81-CFDD2FC0B5E4}" type="sibTrans" cxnId="{1CAAE6DF-6FC5-4C38-8009-580009491AAB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0DAA601A-C80C-437B-B111-FA120CE45348}">
      <dgm:prSet phldrT="[Text]" custT="1"/>
      <dgm:spPr/>
      <dgm:t>
        <a:bodyPr/>
        <a:lstStyle/>
        <a:p>
          <a:r>
            <a:rPr lang="mn-MN" sz="1200" b="1" i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327.3</a:t>
          </a:r>
          <a:endParaRPr lang="en-US" sz="1200" b="1" i="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8F579145-8BE7-41BE-A125-CAEB92DF952A}" type="par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8A6D2AC5-0F26-43FF-B8CF-95EB85AD7312}" type="sib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6252CB48-6C5F-46E9-943E-6E025E15A46D}" type="pres">
      <dgm:prSet presAssocID="{A0E90193-D3B5-4517-92F5-A7D6798999FB}" presName="arrowDiagram" presStyleCnt="0">
        <dgm:presLayoutVars>
          <dgm:chMax val="5"/>
          <dgm:dir/>
          <dgm:resizeHandles val="exact"/>
        </dgm:presLayoutVars>
      </dgm:prSet>
      <dgm:spPr/>
    </dgm:pt>
    <dgm:pt modelId="{101DB3A2-F7E0-4FF1-975D-A36B85664807}" type="pres">
      <dgm:prSet presAssocID="{A0E90193-D3B5-4517-92F5-A7D6798999FB}" presName="arrow" presStyleLbl="bgShp" presStyleIdx="0" presStyleCnt="1" custScaleX="142857" custLinFactNeighborX="-44643" custLinFactNeighborY="-7143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E202EDEA-CF2B-40F3-875A-B6E1CE071879}" type="pres">
      <dgm:prSet presAssocID="{A0E90193-D3B5-4517-92F5-A7D6798999FB}" presName="arrowDiagram2" presStyleCnt="0"/>
      <dgm:spPr/>
    </dgm:pt>
    <dgm:pt modelId="{0F4F2D77-C207-4DBD-9225-AEB187478B26}" type="pres">
      <dgm:prSet presAssocID="{EC592E08-09AA-4F12-804B-39D90CE5CE94}" presName="bullet2a" presStyleLbl="node1" presStyleIdx="0" presStyleCnt="2"/>
      <dgm:spPr/>
    </dgm:pt>
    <dgm:pt modelId="{D1912CF3-2905-4969-A915-32B7AD1E3BBA}" type="pres">
      <dgm:prSet presAssocID="{EC592E08-09AA-4F12-804B-39D90CE5CE94}" presName="textBox2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C55F0-F885-494C-B800-482FFE1F9977}" type="pres">
      <dgm:prSet presAssocID="{0DAA601A-C80C-437B-B111-FA120CE45348}" presName="bullet2b" presStyleLbl="node1" presStyleIdx="1" presStyleCnt="2" custLinFactNeighborX="-39583" custLinFactNeighborY="10417"/>
      <dgm:spPr>
        <a:solidFill>
          <a:schemeClr val="accent3">
            <a:lumMod val="50000"/>
          </a:schemeClr>
        </a:solidFill>
      </dgm:spPr>
    </dgm:pt>
    <dgm:pt modelId="{AD21D87E-9D30-4CBE-AC19-207F985D9D09}" type="pres">
      <dgm:prSet presAssocID="{0DAA601A-C80C-437B-B111-FA120CE45348}" presName="textBox2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57C649-331D-4712-9467-A01FE4BD93AE}" type="presOf" srcId="{EC592E08-09AA-4F12-804B-39D90CE5CE94}" destId="{D1912CF3-2905-4969-A915-32B7AD1E3BBA}" srcOrd="0" destOrd="0" presId="urn:microsoft.com/office/officeart/2005/8/layout/arrow2"/>
    <dgm:cxn modelId="{03786131-F66B-4E9F-86A3-24F6CC14D8E7}" type="presOf" srcId="{A0E90193-D3B5-4517-92F5-A7D6798999FB}" destId="{6252CB48-6C5F-46E9-943E-6E025E15A46D}" srcOrd="0" destOrd="0" presId="urn:microsoft.com/office/officeart/2005/8/layout/arrow2"/>
    <dgm:cxn modelId="{BDD429C6-CBB9-4134-9991-20AAA50984EC}" type="presOf" srcId="{0DAA601A-C80C-437B-B111-FA120CE45348}" destId="{AD21D87E-9D30-4CBE-AC19-207F985D9D09}" srcOrd="0" destOrd="0" presId="urn:microsoft.com/office/officeart/2005/8/layout/arrow2"/>
    <dgm:cxn modelId="{E1B873AB-0C17-4391-9D17-4DD4D60F0EDF}" srcId="{A0E90193-D3B5-4517-92F5-A7D6798999FB}" destId="{0DAA601A-C80C-437B-B111-FA120CE45348}" srcOrd="1" destOrd="0" parTransId="{8F579145-8BE7-41BE-A125-CAEB92DF952A}" sibTransId="{8A6D2AC5-0F26-43FF-B8CF-95EB85AD7312}"/>
    <dgm:cxn modelId="{1CAAE6DF-6FC5-4C38-8009-580009491AAB}" srcId="{A0E90193-D3B5-4517-92F5-A7D6798999FB}" destId="{EC592E08-09AA-4F12-804B-39D90CE5CE94}" srcOrd="0" destOrd="0" parTransId="{E50DB22D-F045-4CC1-A185-6F0442BEFECE}" sibTransId="{30E73008-E5BE-48AE-AD81-CFDD2FC0B5E4}"/>
    <dgm:cxn modelId="{15FB70E4-87C1-49C6-96A5-666D160A16B2}" type="presParOf" srcId="{6252CB48-6C5F-46E9-943E-6E025E15A46D}" destId="{101DB3A2-F7E0-4FF1-975D-A36B85664807}" srcOrd="0" destOrd="0" presId="urn:microsoft.com/office/officeart/2005/8/layout/arrow2"/>
    <dgm:cxn modelId="{E8DD9DFD-21BB-4511-9CEE-E83901B96994}" type="presParOf" srcId="{6252CB48-6C5F-46E9-943E-6E025E15A46D}" destId="{E202EDEA-CF2B-40F3-875A-B6E1CE071879}" srcOrd="1" destOrd="0" presId="urn:microsoft.com/office/officeart/2005/8/layout/arrow2"/>
    <dgm:cxn modelId="{3D1A3F5C-895D-4337-9334-B839A1B2333A}" type="presParOf" srcId="{E202EDEA-CF2B-40F3-875A-B6E1CE071879}" destId="{0F4F2D77-C207-4DBD-9225-AEB187478B26}" srcOrd="0" destOrd="0" presId="urn:microsoft.com/office/officeart/2005/8/layout/arrow2"/>
    <dgm:cxn modelId="{24C0C163-9ADE-48B4-9DA9-4804E0DC7349}" type="presParOf" srcId="{E202EDEA-CF2B-40F3-875A-B6E1CE071879}" destId="{D1912CF3-2905-4969-A915-32B7AD1E3BBA}" srcOrd="1" destOrd="0" presId="urn:microsoft.com/office/officeart/2005/8/layout/arrow2"/>
    <dgm:cxn modelId="{9EE5F211-3706-40AC-AEE6-FA04E203B911}" type="presParOf" srcId="{E202EDEA-CF2B-40F3-875A-B6E1CE071879}" destId="{AE3C55F0-F885-494C-B800-482FFE1F9977}" srcOrd="2" destOrd="0" presId="urn:microsoft.com/office/officeart/2005/8/layout/arrow2"/>
    <dgm:cxn modelId="{6C46B061-DAD1-484D-B485-B613272F5170}" type="presParOf" srcId="{E202EDEA-CF2B-40F3-875A-B6E1CE071879}" destId="{AD21D87E-9D30-4CBE-AC19-207F985D9D09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E90193-D3B5-4517-92F5-A7D6798999FB}" type="doc">
      <dgm:prSet loTypeId="urn:microsoft.com/office/officeart/2005/8/layout/arrow2" loCatId="process" qsTypeId="urn:microsoft.com/office/officeart/2005/8/quickstyle/simple1" qsCatId="simple" csTypeId="urn:microsoft.com/office/officeart/2005/8/colors/accent5_4" csCatId="accent5" phldr="1"/>
      <dgm:spPr/>
    </dgm:pt>
    <dgm:pt modelId="{EC592E08-09AA-4F12-804B-39D90CE5CE94}">
      <dgm:prSet phldrT="[Text]" custT="1"/>
      <dgm:spPr/>
      <dgm:t>
        <a:bodyPr/>
        <a:lstStyle/>
        <a:p>
          <a:r>
            <a:rPr lang="en-US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1</a:t>
          </a:r>
          <a:r>
            <a:rPr lang="mn-MN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815.3</a:t>
          </a:r>
          <a:endParaRPr lang="en-US" sz="1200" b="1" dirty="0">
            <a:latin typeface="Arial" pitchFamily="34" charset="0"/>
            <a:cs typeface="Arial" pitchFamily="34" charset="0"/>
          </a:endParaRPr>
        </a:p>
      </dgm:t>
    </dgm:pt>
    <dgm:pt modelId="{E50DB22D-F045-4CC1-A185-6F0442BEFECE}" type="parTrans" cxnId="{1CAAE6DF-6FC5-4C38-8009-580009491AAB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30E73008-E5BE-48AE-AD81-CFDD2FC0B5E4}" type="sibTrans" cxnId="{1CAAE6DF-6FC5-4C38-8009-580009491AAB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0DAA601A-C80C-437B-B111-FA120CE45348}">
      <dgm:prSet phldrT="[Text]" custT="1"/>
      <dgm:spPr/>
      <dgm:t>
        <a:bodyPr/>
        <a:lstStyle/>
        <a:p>
          <a:r>
            <a:rPr lang="en-US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1</a:t>
          </a:r>
          <a:r>
            <a:rPr lang="mn-MN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922.1</a:t>
          </a:r>
          <a:endParaRPr lang="en-US" sz="1200" b="1" dirty="0" smtClean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  <a:p>
          <a:endParaRPr lang="en-US" sz="12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8F579145-8BE7-41BE-A125-CAEB92DF952A}" type="par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8A6D2AC5-0F26-43FF-B8CF-95EB85AD7312}" type="sib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6252CB48-6C5F-46E9-943E-6E025E15A46D}" type="pres">
      <dgm:prSet presAssocID="{A0E90193-D3B5-4517-92F5-A7D6798999FB}" presName="arrowDiagram" presStyleCnt="0">
        <dgm:presLayoutVars>
          <dgm:chMax val="5"/>
          <dgm:dir/>
          <dgm:resizeHandles val="exact"/>
        </dgm:presLayoutVars>
      </dgm:prSet>
      <dgm:spPr/>
    </dgm:pt>
    <dgm:pt modelId="{101DB3A2-F7E0-4FF1-975D-A36B85664807}" type="pres">
      <dgm:prSet presAssocID="{A0E90193-D3B5-4517-92F5-A7D6798999FB}" presName="arrow" presStyleLbl="bgShp" presStyleIdx="0" presStyleCnt="1" custScaleX="162500" custLinFactNeighborX="-17361" custLinFactNeighborY="-16667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</dgm:pt>
    <dgm:pt modelId="{E202EDEA-CF2B-40F3-875A-B6E1CE071879}" type="pres">
      <dgm:prSet presAssocID="{A0E90193-D3B5-4517-92F5-A7D6798999FB}" presName="arrowDiagram2" presStyleCnt="0"/>
      <dgm:spPr/>
    </dgm:pt>
    <dgm:pt modelId="{0F4F2D77-C207-4DBD-9225-AEB187478B26}" type="pres">
      <dgm:prSet presAssocID="{EC592E08-09AA-4F12-804B-39D90CE5CE94}" presName="bullet2a" presStyleLbl="node1" presStyleIdx="0" presStyleCnt="2"/>
      <dgm:spPr/>
    </dgm:pt>
    <dgm:pt modelId="{D1912CF3-2905-4969-A915-32B7AD1E3BBA}" type="pres">
      <dgm:prSet presAssocID="{EC592E08-09AA-4F12-804B-39D90CE5CE94}" presName="textBox2a" presStyleLbl="revTx" presStyleIdx="0" presStyleCnt="2" custScaleX="1564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C55F0-F885-494C-B800-482FFE1F9977}" type="pres">
      <dgm:prSet presAssocID="{0DAA601A-C80C-437B-B111-FA120CE45348}" presName="bullet2b" presStyleLbl="node1" presStyleIdx="1" presStyleCnt="2" custLinFactNeighborX="-39583" custLinFactNeighborY="10417"/>
      <dgm:spPr>
        <a:solidFill>
          <a:schemeClr val="accent3">
            <a:lumMod val="50000"/>
          </a:schemeClr>
        </a:solidFill>
      </dgm:spPr>
    </dgm:pt>
    <dgm:pt modelId="{AD21D87E-9D30-4CBE-AC19-207F985D9D09}" type="pres">
      <dgm:prSet presAssocID="{0DAA601A-C80C-437B-B111-FA120CE45348}" presName="textBox2b" presStyleLbl="revTx" presStyleIdx="1" presStyleCnt="2" custScaleX="155385" custLinFactNeighborX="40000" custLinFactNeighborY="-7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643D6D-F104-46E9-BBB5-E3777A73C844}" type="presOf" srcId="{0DAA601A-C80C-437B-B111-FA120CE45348}" destId="{AD21D87E-9D30-4CBE-AC19-207F985D9D09}" srcOrd="0" destOrd="0" presId="urn:microsoft.com/office/officeart/2005/8/layout/arrow2"/>
    <dgm:cxn modelId="{2F256622-A2A7-4863-A596-6489D5DB7E1C}" type="presOf" srcId="{EC592E08-09AA-4F12-804B-39D90CE5CE94}" destId="{D1912CF3-2905-4969-A915-32B7AD1E3BBA}" srcOrd="0" destOrd="0" presId="urn:microsoft.com/office/officeart/2005/8/layout/arrow2"/>
    <dgm:cxn modelId="{CC563F1B-3EF2-46B4-9EDE-6C0149DB9143}" type="presOf" srcId="{A0E90193-D3B5-4517-92F5-A7D6798999FB}" destId="{6252CB48-6C5F-46E9-943E-6E025E15A46D}" srcOrd="0" destOrd="0" presId="urn:microsoft.com/office/officeart/2005/8/layout/arrow2"/>
    <dgm:cxn modelId="{1CAAE6DF-6FC5-4C38-8009-580009491AAB}" srcId="{A0E90193-D3B5-4517-92F5-A7D6798999FB}" destId="{EC592E08-09AA-4F12-804B-39D90CE5CE94}" srcOrd="0" destOrd="0" parTransId="{E50DB22D-F045-4CC1-A185-6F0442BEFECE}" sibTransId="{30E73008-E5BE-48AE-AD81-CFDD2FC0B5E4}"/>
    <dgm:cxn modelId="{E1B873AB-0C17-4391-9D17-4DD4D60F0EDF}" srcId="{A0E90193-D3B5-4517-92F5-A7D6798999FB}" destId="{0DAA601A-C80C-437B-B111-FA120CE45348}" srcOrd="1" destOrd="0" parTransId="{8F579145-8BE7-41BE-A125-CAEB92DF952A}" sibTransId="{8A6D2AC5-0F26-43FF-B8CF-95EB85AD7312}"/>
    <dgm:cxn modelId="{8ED14DC2-7C46-459F-928D-90175E1347D8}" type="presParOf" srcId="{6252CB48-6C5F-46E9-943E-6E025E15A46D}" destId="{101DB3A2-F7E0-4FF1-975D-A36B85664807}" srcOrd="0" destOrd="0" presId="urn:microsoft.com/office/officeart/2005/8/layout/arrow2"/>
    <dgm:cxn modelId="{0CC58B51-35D2-4AB9-800E-CA472F96706C}" type="presParOf" srcId="{6252CB48-6C5F-46E9-943E-6E025E15A46D}" destId="{E202EDEA-CF2B-40F3-875A-B6E1CE071879}" srcOrd="1" destOrd="0" presId="urn:microsoft.com/office/officeart/2005/8/layout/arrow2"/>
    <dgm:cxn modelId="{40395C5F-A244-4C0A-86B9-DF7877479325}" type="presParOf" srcId="{E202EDEA-CF2B-40F3-875A-B6E1CE071879}" destId="{0F4F2D77-C207-4DBD-9225-AEB187478B26}" srcOrd="0" destOrd="0" presId="urn:microsoft.com/office/officeart/2005/8/layout/arrow2"/>
    <dgm:cxn modelId="{07E49106-C5A7-4511-9594-716F85943A85}" type="presParOf" srcId="{E202EDEA-CF2B-40F3-875A-B6E1CE071879}" destId="{D1912CF3-2905-4969-A915-32B7AD1E3BBA}" srcOrd="1" destOrd="0" presId="urn:microsoft.com/office/officeart/2005/8/layout/arrow2"/>
    <dgm:cxn modelId="{A2BC2F2F-9669-4CB0-B0BB-49645337E78C}" type="presParOf" srcId="{E202EDEA-CF2B-40F3-875A-B6E1CE071879}" destId="{AE3C55F0-F885-494C-B800-482FFE1F9977}" srcOrd="2" destOrd="0" presId="urn:microsoft.com/office/officeart/2005/8/layout/arrow2"/>
    <dgm:cxn modelId="{A362EFD8-E607-47FD-A097-E46A6558102C}" type="presParOf" srcId="{E202EDEA-CF2B-40F3-875A-B6E1CE071879}" destId="{AD21D87E-9D30-4CBE-AC19-207F985D9D09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E90193-D3B5-4517-92F5-A7D6798999FB}" type="doc">
      <dgm:prSet loTypeId="urn:microsoft.com/office/officeart/2005/8/layout/arrow2" loCatId="process" qsTypeId="urn:microsoft.com/office/officeart/2005/8/quickstyle/simple1" qsCatId="simple" csTypeId="urn:microsoft.com/office/officeart/2005/8/colors/accent5_4" csCatId="accent5" phldr="1"/>
      <dgm:spPr/>
    </dgm:pt>
    <dgm:pt modelId="{EC592E08-09AA-4F12-804B-39D90CE5CE94}">
      <dgm:prSet phldrT="[Text]" custT="1"/>
      <dgm:spPr/>
      <dgm:t>
        <a:bodyPr/>
        <a:lstStyle/>
        <a:p>
          <a:r>
            <a:rPr lang="mn-MN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236.8</a:t>
          </a:r>
        </a:p>
        <a:p>
          <a:r>
            <a:rPr lang="mn-MN" sz="1200" b="1" dirty="0" smtClean="0">
              <a:latin typeface="Arial" pitchFamily="34" charset="0"/>
              <a:cs typeface="Arial" pitchFamily="34" charset="0"/>
            </a:rPr>
            <a:t> </a:t>
          </a:r>
          <a:endParaRPr lang="en-US" sz="1200" b="1" dirty="0">
            <a:latin typeface="Arial" pitchFamily="34" charset="0"/>
            <a:cs typeface="Arial" pitchFamily="34" charset="0"/>
          </a:endParaRPr>
        </a:p>
      </dgm:t>
    </dgm:pt>
    <dgm:pt modelId="{E50DB22D-F045-4CC1-A185-6F0442BEFECE}" type="parTrans" cxnId="{1CAAE6DF-6FC5-4C38-8009-580009491AAB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30E73008-E5BE-48AE-AD81-CFDD2FC0B5E4}" type="sibTrans" cxnId="{1CAAE6DF-6FC5-4C38-8009-580009491AAB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0DAA601A-C80C-437B-B111-FA120CE45348}">
      <dgm:prSet phldrT="[Text]" custT="1"/>
      <dgm:spPr/>
      <dgm:t>
        <a:bodyPr/>
        <a:lstStyle/>
        <a:p>
          <a:r>
            <a:rPr lang="mn-MN" sz="1200" b="1" i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251.6</a:t>
          </a:r>
          <a:endParaRPr lang="en-US" sz="1200" b="1" i="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8F579145-8BE7-41BE-A125-CAEB92DF952A}" type="par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8A6D2AC5-0F26-43FF-B8CF-95EB85AD7312}" type="sib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6252CB48-6C5F-46E9-943E-6E025E15A46D}" type="pres">
      <dgm:prSet presAssocID="{A0E90193-D3B5-4517-92F5-A7D6798999FB}" presName="arrowDiagram" presStyleCnt="0">
        <dgm:presLayoutVars>
          <dgm:chMax val="5"/>
          <dgm:dir/>
          <dgm:resizeHandles val="exact"/>
        </dgm:presLayoutVars>
      </dgm:prSet>
      <dgm:spPr/>
    </dgm:pt>
    <dgm:pt modelId="{101DB3A2-F7E0-4FF1-975D-A36B85664807}" type="pres">
      <dgm:prSet presAssocID="{A0E90193-D3B5-4517-92F5-A7D6798999FB}" presName="arrow" presStyleLbl="bgShp" presStyleIdx="0" presStyleCnt="1" custScaleX="142857" custLinFactNeighborX="-44643" custLinFactNeighborY="-7143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E202EDEA-CF2B-40F3-875A-B6E1CE071879}" type="pres">
      <dgm:prSet presAssocID="{A0E90193-D3B5-4517-92F5-A7D6798999FB}" presName="arrowDiagram2" presStyleCnt="0"/>
      <dgm:spPr/>
    </dgm:pt>
    <dgm:pt modelId="{0F4F2D77-C207-4DBD-9225-AEB187478B26}" type="pres">
      <dgm:prSet presAssocID="{EC592E08-09AA-4F12-804B-39D90CE5CE94}" presName="bullet2a" presStyleLbl="node1" presStyleIdx="0" presStyleCnt="2"/>
      <dgm:spPr/>
    </dgm:pt>
    <dgm:pt modelId="{D1912CF3-2905-4969-A915-32B7AD1E3BBA}" type="pres">
      <dgm:prSet presAssocID="{EC592E08-09AA-4F12-804B-39D90CE5CE94}" presName="textBox2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C55F0-F885-494C-B800-482FFE1F9977}" type="pres">
      <dgm:prSet presAssocID="{0DAA601A-C80C-437B-B111-FA120CE45348}" presName="bullet2b" presStyleLbl="node1" presStyleIdx="1" presStyleCnt="2" custLinFactNeighborX="-39583" custLinFactNeighborY="10417"/>
      <dgm:spPr>
        <a:solidFill>
          <a:schemeClr val="accent3">
            <a:lumMod val="50000"/>
          </a:schemeClr>
        </a:solidFill>
      </dgm:spPr>
    </dgm:pt>
    <dgm:pt modelId="{AD21D87E-9D30-4CBE-AC19-207F985D9D09}" type="pres">
      <dgm:prSet presAssocID="{0DAA601A-C80C-437B-B111-FA120CE45348}" presName="textBox2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B808A8-B212-4C1A-A5F2-B32D3F65FC1B}" type="presOf" srcId="{0DAA601A-C80C-437B-B111-FA120CE45348}" destId="{AD21D87E-9D30-4CBE-AC19-207F985D9D09}" srcOrd="0" destOrd="0" presId="urn:microsoft.com/office/officeart/2005/8/layout/arrow2"/>
    <dgm:cxn modelId="{368ADD4D-C853-4638-94F6-B169817E3373}" type="presOf" srcId="{A0E90193-D3B5-4517-92F5-A7D6798999FB}" destId="{6252CB48-6C5F-46E9-943E-6E025E15A46D}" srcOrd="0" destOrd="0" presId="urn:microsoft.com/office/officeart/2005/8/layout/arrow2"/>
    <dgm:cxn modelId="{74B88097-B1C8-4C84-841A-ACCA79A29A61}" type="presOf" srcId="{EC592E08-09AA-4F12-804B-39D90CE5CE94}" destId="{D1912CF3-2905-4969-A915-32B7AD1E3BBA}" srcOrd="0" destOrd="0" presId="urn:microsoft.com/office/officeart/2005/8/layout/arrow2"/>
    <dgm:cxn modelId="{E1B873AB-0C17-4391-9D17-4DD4D60F0EDF}" srcId="{A0E90193-D3B5-4517-92F5-A7D6798999FB}" destId="{0DAA601A-C80C-437B-B111-FA120CE45348}" srcOrd="1" destOrd="0" parTransId="{8F579145-8BE7-41BE-A125-CAEB92DF952A}" sibTransId="{8A6D2AC5-0F26-43FF-B8CF-95EB85AD7312}"/>
    <dgm:cxn modelId="{1CAAE6DF-6FC5-4C38-8009-580009491AAB}" srcId="{A0E90193-D3B5-4517-92F5-A7D6798999FB}" destId="{EC592E08-09AA-4F12-804B-39D90CE5CE94}" srcOrd="0" destOrd="0" parTransId="{E50DB22D-F045-4CC1-A185-6F0442BEFECE}" sibTransId="{30E73008-E5BE-48AE-AD81-CFDD2FC0B5E4}"/>
    <dgm:cxn modelId="{2EB2ED0D-DF0B-4B7E-8934-548868CF61B0}" type="presParOf" srcId="{6252CB48-6C5F-46E9-943E-6E025E15A46D}" destId="{101DB3A2-F7E0-4FF1-975D-A36B85664807}" srcOrd="0" destOrd="0" presId="urn:microsoft.com/office/officeart/2005/8/layout/arrow2"/>
    <dgm:cxn modelId="{71A0FAAE-CDF7-4C2C-A9C5-5D99E540DE1F}" type="presParOf" srcId="{6252CB48-6C5F-46E9-943E-6E025E15A46D}" destId="{E202EDEA-CF2B-40F3-875A-B6E1CE071879}" srcOrd="1" destOrd="0" presId="urn:microsoft.com/office/officeart/2005/8/layout/arrow2"/>
    <dgm:cxn modelId="{A7AAAA2A-C617-4960-BAB6-DBF5507FB4F0}" type="presParOf" srcId="{E202EDEA-CF2B-40F3-875A-B6E1CE071879}" destId="{0F4F2D77-C207-4DBD-9225-AEB187478B26}" srcOrd="0" destOrd="0" presId="urn:microsoft.com/office/officeart/2005/8/layout/arrow2"/>
    <dgm:cxn modelId="{C60C1E89-1285-4228-820B-E018F3B4B30D}" type="presParOf" srcId="{E202EDEA-CF2B-40F3-875A-B6E1CE071879}" destId="{D1912CF3-2905-4969-A915-32B7AD1E3BBA}" srcOrd="1" destOrd="0" presId="urn:microsoft.com/office/officeart/2005/8/layout/arrow2"/>
    <dgm:cxn modelId="{223DE082-FE0F-45B5-80BC-490165484868}" type="presParOf" srcId="{E202EDEA-CF2B-40F3-875A-B6E1CE071879}" destId="{AE3C55F0-F885-494C-B800-482FFE1F9977}" srcOrd="2" destOrd="0" presId="urn:microsoft.com/office/officeart/2005/8/layout/arrow2"/>
    <dgm:cxn modelId="{BD0D4B1F-DD59-4264-AD5B-B76C7F5C96D3}" type="presParOf" srcId="{E202EDEA-CF2B-40F3-875A-B6E1CE071879}" destId="{AD21D87E-9D30-4CBE-AC19-207F985D9D09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E90193-D3B5-4517-92F5-A7D6798999FB}" type="doc">
      <dgm:prSet loTypeId="urn:microsoft.com/office/officeart/2005/8/layout/arrow2" loCatId="process" qsTypeId="urn:microsoft.com/office/officeart/2005/8/quickstyle/simple1" qsCatId="simple" csTypeId="urn:microsoft.com/office/officeart/2005/8/colors/accent5_4" csCatId="accent5" phldr="1"/>
      <dgm:spPr/>
    </dgm:pt>
    <dgm:pt modelId="{EC592E08-09AA-4F12-804B-39D90CE5CE94}">
      <dgm:prSet phldrT="[Text]" custT="1"/>
      <dgm:spPr/>
      <dgm:t>
        <a:bodyPr/>
        <a:lstStyle/>
        <a:p>
          <a:r>
            <a:rPr lang="mn-MN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1152.4</a:t>
          </a:r>
          <a:endParaRPr lang="en-US" sz="12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E50DB22D-F045-4CC1-A185-6F0442BEFECE}" type="parTrans" cxnId="{1CAAE6DF-6FC5-4C38-8009-580009491AAB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30E73008-E5BE-48AE-AD81-CFDD2FC0B5E4}" type="sibTrans" cxnId="{1CAAE6DF-6FC5-4C38-8009-580009491AAB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0DAA601A-C80C-437B-B111-FA120CE45348}">
      <dgm:prSet phldrT="[Text]" custT="1"/>
      <dgm:spPr/>
      <dgm:t>
        <a:bodyPr/>
        <a:lstStyle/>
        <a:p>
          <a:r>
            <a:rPr lang="en-US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1</a:t>
          </a:r>
          <a:r>
            <a:rPr lang="mn-MN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207.5</a:t>
          </a:r>
          <a:endParaRPr lang="en-US" sz="1200" b="1" dirty="0" smtClean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  <a:p>
          <a:endParaRPr lang="en-US" sz="12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8F579145-8BE7-41BE-A125-CAEB92DF952A}" type="par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8A6D2AC5-0F26-43FF-B8CF-95EB85AD7312}" type="sib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6252CB48-6C5F-46E9-943E-6E025E15A46D}" type="pres">
      <dgm:prSet presAssocID="{A0E90193-D3B5-4517-92F5-A7D6798999FB}" presName="arrowDiagram" presStyleCnt="0">
        <dgm:presLayoutVars>
          <dgm:chMax val="5"/>
          <dgm:dir/>
          <dgm:resizeHandles val="exact"/>
        </dgm:presLayoutVars>
      </dgm:prSet>
      <dgm:spPr/>
    </dgm:pt>
    <dgm:pt modelId="{101DB3A2-F7E0-4FF1-975D-A36B85664807}" type="pres">
      <dgm:prSet presAssocID="{A0E90193-D3B5-4517-92F5-A7D6798999FB}" presName="arrow" presStyleLbl="bgShp" presStyleIdx="0" presStyleCnt="1" custScaleX="162500" custLinFactNeighborX="-17361" custLinFactNeighborY="-16667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</dgm:pt>
    <dgm:pt modelId="{E202EDEA-CF2B-40F3-875A-B6E1CE071879}" type="pres">
      <dgm:prSet presAssocID="{A0E90193-D3B5-4517-92F5-A7D6798999FB}" presName="arrowDiagram2" presStyleCnt="0"/>
      <dgm:spPr/>
    </dgm:pt>
    <dgm:pt modelId="{0F4F2D77-C207-4DBD-9225-AEB187478B26}" type="pres">
      <dgm:prSet presAssocID="{EC592E08-09AA-4F12-804B-39D90CE5CE94}" presName="bullet2a" presStyleLbl="node1" presStyleIdx="0" presStyleCnt="2"/>
      <dgm:spPr/>
    </dgm:pt>
    <dgm:pt modelId="{D1912CF3-2905-4969-A915-32B7AD1E3BBA}" type="pres">
      <dgm:prSet presAssocID="{EC592E08-09AA-4F12-804B-39D90CE5CE94}" presName="textBox2a" presStyleLbl="revTx" presStyleIdx="0" presStyleCnt="2" custScaleX="1564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C55F0-F885-494C-B800-482FFE1F9977}" type="pres">
      <dgm:prSet presAssocID="{0DAA601A-C80C-437B-B111-FA120CE45348}" presName="bullet2b" presStyleLbl="node1" presStyleIdx="1" presStyleCnt="2" custLinFactNeighborX="-39583" custLinFactNeighborY="10417"/>
      <dgm:spPr>
        <a:solidFill>
          <a:schemeClr val="accent3">
            <a:lumMod val="50000"/>
          </a:schemeClr>
        </a:solidFill>
      </dgm:spPr>
    </dgm:pt>
    <dgm:pt modelId="{AD21D87E-9D30-4CBE-AC19-207F985D9D09}" type="pres">
      <dgm:prSet presAssocID="{0DAA601A-C80C-437B-B111-FA120CE45348}" presName="textBox2b" presStyleLbl="revTx" presStyleIdx="1" presStyleCnt="2" custScaleX="155385" custLinFactNeighborX="40000" custLinFactNeighborY="-7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84DAD1-3C14-4E5D-B2F6-397132666F4B}" type="presOf" srcId="{A0E90193-D3B5-4517-92F5-A7D6798999FB}" destId="{6252CB48-6C5F-46E9-943E-6E025E15A46D}" srcOrd="0" destOrd="0" presId="urn:microsoft.com/office/officeart/2005/8/layout/arrow2"/>
    <dgm:cxn modelId="{86D2E7B1-072B-4695-9F9A-9F84FF151A90}" type="presOf" srcId="{EC592E08-09AA-4F12-804B-39D90CE5CE94}" destId="{D1912CF3-2905-4969-A915-32B7AD1E3BBA}" srcOrd="0" destOrd="0" presId="urn:microsoft.com/office/officeart/2005/8/layout/arrow2"/>
    <dgm:cxn modelId="{7A1388E8-608D-43D5-83E6-23DA0EEA08AA}" type="presOf" srcId="{0DAA601A-C80C-437B-B111-FA120CE45348}" destId="{AD21D87E-9D30-4CBE-AC19-207F985D9D09}" srcOrd="0" destOrd="0" presId="urn:microsoft.com/office/officeart/2005/8/layout/arrow2"/>
    <dgm:cxn modelId="{E1B873AB-0C17-4391-9D17-4DD4D60F0EDF}" srcId="{A0E90193-D3B5-4517-92F5-A7D6798999FB}" destId="{0DAA601A-C80C-437B-B111-FA120CE45348}" srcOrd="1" destOrd="0" parTransId="{8F579145-8BE7-41BE-A125-CAEB92DF952A}" sibTransId="{8A6D2AC5-0F26-43FF-B8CF-95EB85AD7312}"/>
    <dgm:cxn modelId="{1CAAE6DF-6FC5-4C38-8009-580009491AAB}" srcId="{A0E90193-D3B5-4517-92F5-A7D6798999FB}" destId="{EC592E08-09AA-4F12-804B-39D90CE5CE94}" srcOrd="0" destOrd="0" parTransId="{E50DB22D-F045-4CC1-A185-6F0442BEFECE}" sibTransId="{30E73008-E5BE-48AE-AD81-CFDD2FC0B5E4}"/>
    <dgm:cxn modelId="{6D40EFCC-8BC5-438C-BC83-67C13FA1A456}" type="presParOf" srcId="{6252CB48-6C5F-46E9-943E-6E025E15A46D}" destId="{101DB3A2-F7E0-4FF1-975D-A36B85664807}" srcOrd="0" destOrd="0" presId="urn:microsoft.com/office/officeart/2005/8/layout/arrow2"/>
    <dgm:cxn modelId="{8BDC525A-ECD1-476E-855A-26D394BAF226}" type="presParOf" srcId="{6252CB48-6C5F-46E9-943E-6E025E15A46D}" destId="{E202EDEA-CF2B-40F3-875A-B6E1CE071879}" srcOrd="1" destOrd="0" presId="urn:microsoft.com/office/officeart/2005/8/layout/arrow2"/>
    <dgm:cxn modelId="{FDC6F915-1BAF-4A43-A474-CD245F283E8E}" type="presParOf" srcId="{E202EDEA-CF2B-40F3-875A-B6E1CE071879}" destId="{0F4F2D77-C207-4DBD-9225-AEB187478B26}" srcOrd="0" destOrd="0" presId="urn:microsoft.com/office/officeart/2005/8/layout/arrow2"/>
    <dgm:cxn modelId="{E47D5F10-E859-44B8-94C9-3C20449B83EA}" type="presParOf" srcId="{E202EDEA-CF2B-40F3-875A-B6E1CE071879}" destId="{D1912CF3-2905-4969-A915-32B7AD1E3BBA}" srcOrd="1" destOrd="0" presId="urn:microsoft.com/office/officeart/2005/8/layout/arrow2"/>
    <dgm:cxn modelId="{DBF2CEFA-F05D-4FBB-9D70-AB933CEF0622}" type="presParOf" srcId="{E202EDEA-CF2B-40F3-875A-B6E1CE071879}" destId="{AE3C55F0-F885-494C-B800-482FFE1F9977}" srcOrd="2" destOrd="0" presId="urn:microsoft.com/office/officeart/2005/8/layout/arrow2"/>
    <dgm:cxn modelId="{2730F425-2D47-48E2-97A8-3B80C39277E3}" type="presParOf" srcId="{E202EDEA-CF2B-40F3-875A-B6E1CE071879}" destId="{AD21D87E-9D30-4CBE-AC19-207F985D9D09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E90193-D3B5-4517-92F5-A7D6798999FB}" type="doc">
      <dgm:prSet loTypeId="urn:microsoft.com/office/officeart/2009/3/layout/DescendingProcess" loCatId="process" qsTypeId="urn:microsoft.com/office/officeart/2009/2/quickstyle/3d8" qsCatId="3D" csTypeId="urn:microsoft.com/office/officeart/2005/8/colors/accent5_4" csCatId="accent5" phldr="1"/>
      <dgm:spPr>
        <a:scene3d>
          <a:camera prst="orthographicFront" zoom="82000"/>
          <a:lightRig rig="morning" dir="t">
            <a:rot lat="0" lon="0" rev="19800000"/>
          </a:lightRig>
        </a:scene3d>
      </dgm:spPr>
    </dgm:pt>
    <dgm:pt modelId="{EC592E08-09AA-4F12-804B-39D90CE5CE94}">
      <dgm:prSet phldrT="[Text]" custT="1"/>
      <dgm:spPr/>
      <dgm:t>
        <a:bodyPr/>
        <a:lstStyle/>
        <a:p>
          <a:r>
            <a:rPr lang="mn-MN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8</a:t>
          </a:r>
          <a:r>
            <a:rPr lang="en-US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.</a:t>
          </a:r>
          <a:r>
            <a:rPr lang="mn-MN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3</a:t>
          </a:r>
          <a:endParaRPr lang="en-US" sz="12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E50DB22D-F045-4CC1-A185-6F0442BEFECE}" type="parTrans" cxnId="{1CAAE6DF-6FC5-4C38-8009-580009491AAB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30E73008-E5BE-48AE-AD81-CFDD2FC0B5E4}" type="sibTrans" cxnId="{1CAAE6DF-6FC5-4C38-8009-580009491AAB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0DAA601A-C80C-437B-B111-FA120CE45348}">
      <dgm:prSet phldrT="[Text]" custT="1"/>
      <dgm:spPr/>
      <dgm:t>
        <a:bodyPr/>
        <a:lstStyle/>
        <a:p>
          <a:r>
            <a:rPr lang="mn-MN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8.2</a:t>
          </a:r>
          <a:endParaRPr lang="en-US" sz="12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8F579145-8BE7-41BE-A125-CAEB92DF952A}" type="par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8A6D2AC5-0F26-43FF-B8CF-95EB85AD7312}" type="sibTrans" cxnId="{E1B873AB-0C17-4391-9D17-4DD4D60F0EDF}">
      <dgm:prSet/>
      <dgm:spPr/>
      <dgm:t>
        <a:bodyPr/>
        <a:lstStyle/>
        <a:p>
          <a:endParaRPr lang="en-US" sz="1200" b="1">
            <a:latin typeface="Arial" pitchFamily="34" charset="0"/>
            <a:cs typeface="Arial" pitchFamily="34" charset="0"/>
          </a:endParaRPr>
        </a:p>
      </dgm:t>
    </dgm:pt>
    <dgm:pt modelId="{E3EF3A7D-57B3-475F-B56B-0B79580EAED0}" type="pres">
      <dgm:prSet presAssocID="{A0E90193-D3B5-4517-92F5-A7D6798999FB}" presName="Name0" presStyleCnt="0">
        <dgm:presLayoutVars>
          <dgm:chMax val="7"/>
          <dgm:chPref val="5"/>
        </dgm:presLayoutVars>
      </dgm:prSet>
      <dgm:spPr/>
    </dgm:pt>
    <dgm:pt modelId="{0CFAD3F6-CCCC-4EFA-BA95-A5A3D00B7814}" type="pres">
      <dgm:prSet presAssocID="{A0E90193-D3B5-4517-92F5-A7D6798999FB}" presName="arrowNode" presStyleLbl="node1" presStyleIdx="0" presStyleCnt="1" custAng="1003626" custScaleX="272727" custScaleY="100000" custLinFactNeighborX="11364" custLinFactNeighborY="3970"/>
      <dgm:spPr>
        <a:solidFill>
          <a:srgbClr val="FF0000"/>
        </a:solidFill>
        <a:sp3d extrusionH="349250" prstMaterial="matte">
          <a:bevelT w="95250" h="38100" prst="relaxedInset"/>
          <a:bevelB w="120650" h="57150" prst="relaxedInset"/>
          <a:contourClr>
            <a:schemeClr val="bg1"/>
          </a:contourClr>
        </a:sp3d>
      </dgm:spPr>
    </dgm:pt>
    <dgm:pt modelId="{1A69C104-DE5C-4C48-8F2C-5C1236445365}" type="pres">
      <dgm:prSet presAssocID="{EC592E08-09AA-4F12-804B-39D90CE5CE94}" presName="txNode1" presStyleLbl="revTx" presStyleIdx="0" presStyleCnt="2" custLinFactX="-40786" custLinFactNeighborX="-100000" custLinFactNeighborY="953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85EBF-7644-4FD9-96B9-4D3BDCBD7E2B}" type="pres">
      <dgm:prSet presAssocID="{0DAA601A-C80C-437B-B111-FA120CE45348}" presName="txNode2" presStyleLbl="revTx" presStyleIdx="1" presStyleCnt="2" custScaleX="78818" custScaleY="73834" custLinFactX="568" custLinFactY="-142770" custLinFactNeighborX="100000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D6E169-6AC4-4C61-BB43-A74680E62969}" type="presOf" srcId="{0DAA601A-C80C-437B-B111-FA120CE45348}" destId="{B0985EBF-7644-4FD9-96B9-4D3BDCBD7E2B}" srcOrd="0" destOrd="0" presId="urn:microsoft.com/office/officeart/2009/3/layout/DescendingProcess"/>
    <dgm:cxn modelId="{2BD60EB0-F7A9-4B99-9E95-B0C9BBCCA887}" type="presOf" srcId="{EC592E08-09AA-4F12-804B-39D90CE5CE94}" destId="{1A69C104-DE5C-4C48-8F2C-5C1236445365}" srcOrd="0" destOrd="0" presId="urn:microsoft.com/office/officeart/2009/3/layout/DescendingProcess"/>
    <dgm:cxn modelId="{C78669D0-43B5-4A1F-943A-EA0EF69E7647}" type="presOf" srcId="{A0E90193-D3B5-4517-92F5-A7D6798999FB}" destId="{E3EF3A7D-57B3-475F-B56B-0B79580EAED0}" srcOrd="0" destOrd="0" presId="urn:microsoft.com/office/officeart/2009/3/layout/DescendingProcess"/>
    <dgm:cxn modelId="{1CAAE6DF-6FC5-4C38-8009-580009491AAB}" srcId="{A0E90193-D3B5-4517-92F5-A7D6798999FB}" destId="{EC592E08-09AA-4F12-804B-39D90CE5CE94}" srcOrd="0" destOrd="0" parTransId="{E50DB22D-F045-4CC1-A185-6F0442BEFECE}" sibTransId="{30E73008-E5BE-48AE-AD81-CFDD2FC0B5E4}"/>
    <dgm:cxn modelId="{E1B873AB-0C17-4391-9D17-4DD4D60F0EDF}" srcId="{A0E90193-D3B5-4517-92F5-A7D6798999FB}" destId="{0DAA601A-C80C-437B-B111-FA120CE45348}" srcOrd="1" destOrd="0" parTransId="{8F579145-8BE7-41BE-A125-CAEB92DF952A}" sibTransId="{8A6D2AC5-0F26-43FF-B8CF-95EB85AD7312}"/>
    <dgm:cxn modelId="{703DE6FE-C5A1-4940-A3E7-D88F768BC550}" type="presParOf" srcId="{E3EF3A7D-57B3-475F-B56B-0B79580EAED0}" destId="{0CFAD3F6-CCCC-4EFA-BA95-A5A3D00B7814}" srcOrd="0" destOrd="0" presId="urn:microsoft.com/office/officeart/2009/3/layout/DescendingProcess"/>
    <dgm:cxn modelId="{5CF1A8C4-CC35-490E-B996-A503FB45AF6C}" type="presParOf" srcId="{E3EF3A7D-57B3-475F-B56B-0B79580EAED0}" destId="{1A69C104-DE5C-4C48-8F2C-5C1236445365}" srcOrd="1" destOrd="0" presId="urn:microsoft.com/office/officeart/2009/3/layout/DescendingProcess"/>
    <dgm:cxn modelId="{EB808180-23F5-4A31-B0CC-BB1116FBDB30}" type="presParOf" srcId="{E3EF3A7D-57B3-475F-B56B-0B79580EAED0}" destId="{B0985EBF-7644-4FD9-96B9-4D3BDCBD7E2B}" srcOrd="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0.95089</cdr:x>
      <cdr:y>0.31884</cdr:y>
    </cdr:from>
    <cdr:to>
      <cdr:x>0.98036</cdr:x>
      <cdr:y>0.68116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77545" y="1676400"/>
          <a:ext cx="228644" cy="1905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pPr algn="ctr"/>
          <a:r>
            <a:rPr lang="mn-MN" sz="1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Малчид, мянган хүн</a:t>
          </a:r>
          <a:endParaRPr lang="en-US" sz="1200" b="1" dirty="0">
            <a:solidFill>
              <a:srgbClr val="0000FF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3894F-E3A7-4D0E-829C-75E13E368B68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B8498-9C48-4F25-A3B2-80ED38C64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74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B784E-A2BF-4D71-A415-967645F3890A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7C092-82CC-417A-ADAE-E71E1AEBA4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00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46D40-2E12-450A-AB9B-1C1AA5EF863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58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22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21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22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32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43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22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22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22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22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tatistiv" TargetMode="External"/><Relationship Id="rId2" Type="http://schemas.openxmlformats.org/officeDocument/2006/relationships/hyperlink" Target="http://sukhbaatar.nso.m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QuickStyle" Target="../diagrams/quickStyle2.xml"/><Relationship Id="rId18" Type="http://schemas.openxmlformats.org/officeDocument/2006/relationships/diagramData" Target="../diagrams/data3.xml"/><Relationship Id="rId26" Type="http://schemas.openxmlformats.org/officeDocument/2006/relationships/diagramColors" Target="../diagrams/colors4.xml"/><Relationship Id="rId3" Type="http://schemas.openxmlformats.org/officeDocument/2006/relationships/image" Target="../media/image11.jpeg"/><Relationship Id="rId21" Type="http://schemas.openxmlformats.org/officeDocument/2006/relationships/diagramColors" Target="../diagrams/colors3.xml"/><Relationship Id="rId7" Type="http://schemas.openxmlformats.org/officeDocument/2006/relationships/diagramColors" Target="../diagrams/colors1.xml"/><Relationship Id="rId12" Type="http://schemas.openxmlformats.org/officeDocument/2006/relationships/diagramLayout" Target="../diagrams/layout2.xml"/><Relationship Id="rId17" Type="http://schemas.openxmlformats.org/officeDocument/2006/relationships/image" Target="../media/image15.jpeg"/><Relationship Id="rId25" Type="http://schemas.openxmlformats.org/officeDocument/2006/relationships/diagramQuickStyle" Target="../diagrams/quickStyle4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jpeg"/><Relationship Id="rId20" Type="http://schemas.openxmlformats.org/officeDocument/2006/relationships/diagramQuickStyle" Target="../diagrams/quickStyle3.xml"/><Relationship Id="rId29" Type="http://schemas.openxmlformats.org/officeDocument/2006/relationships/diagramLayout" Target="../diagrams/layout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Data" Target="../diagrams/data2.xml"/><Relationship Id="rId24" Type="http://schemas.openxmlformats.org/officeDocument/2006/relationships/diagramLayout" Target="../diagrams/layout4.xml"/><Relationship Id="rId32" Type="http://schemas.microsoft.com/office/2007/relationships/diagramDrawing" Target="../diagrams/drawing5.xml"/><Relationship Id="rId5" Type="http://schemas.openxmlformats.org/officeDocument/2006/relationships/diagramLayout" Target="../diagrams/layout1.xml"/><Relationship Id="rId15" Type="http://schemas.microsoft.com/office/2007/relationships/diagramDrawing" Target="../diagrams/drawing2.xml"/><Relationship Id="rId23" Type="http://schemas.openxmlformats.org/officeDocument/2006/relationships/diagramData" Target="../diagrams/data4.xml"/><Relationship Id="rId28" Type="http://schemas.openxmlformats.org/officeDocument/2006/relationships/diagramData" Target="../diagrams/data5.xml"/><Relationship Id="rId10" Type="http://schemas.openxmlformats.org/officeDocument/2006/relationships/image" Target="../media/image13.jpeg"/><Relationship Id="rId19" Type="http://schemas.openxmlformats.org/officeDocument/2006/relationships/diagramLayout" Target="../diagrams/layout3.xml"/><Relationship Id="rId31" Type="http://schemas.openxmlformats.org/officeDocument/2006/relationships/diagramColors" Target="../diagrams/colors5.xml"/><Relationship Id="rId4" Type="http://schemas.openxmlformats.org/officeDocument/2006/relationships/diagramData" Target="../diagrams/data1.xml"/><Relationship Id="rId9" Type="http://schemas.openxmlformats.org/officeDocument/2006/relationships/image" Target="../media/image12.jpeg"/><Relationship Id="rId14" Type="http://schemas.openxmlformats.org/officeDocument/2006/relationships/diagramColors" Target="../diagrams/colors2.xml"/><Relationship Id="rId22" Type="http://schemas.microsoft.com/office/2007/relationships/diagramDrawing" Target="../diagrams/drawing3.xml"/><Relationship Id="rId27" Type="http://schemas.microsoft.com/office/2007/relationships/diagramDrawing" Target="../diagrams/drawing4.xml"/><Relationship Id="rId30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657600" y="4854714"/>
            <a:ext cx="51054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mn-MN" sz="2000" b="1" cap="all" dirty="0" smtClean="0">
                <a:solidFill>
                  <a:srgbClr val="0EA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Статистикийн хэлтсийн дарга т.эрдэнэбат</a:t>
            </a:r>
            <a:endParaRPr lang="en-US" sz="2000" b="1" cap="all" dirty="0" smtClean="0">
              <a:solidFill>
                <a:srgbClr val="0EA2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438400"/>
            <a:ext cx="624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 ТООЛЛОГЫН 2018 ОНЫ НЭГДСЭН ДҮН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38200" y="5638800"/>
            <a:ext cx="7772400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747772" y="571500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b="1" dirty="0" smtClean="0">
                <a:solidFill>
                  <a:srgbClr val="0EA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mn-MN" b="1" dirty="0">
                <a:solidFill>
                  <a:srgbClr val="0EA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b="1" dirty="0" smtClean="0">
                <a:solidFill>
                  <a:srgbClr val="0EA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b="1" dirty="0" smtClean="0">
                <a:solidFill>
                  <a:srgbClr val="0EA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b="1" dirty="0" smtClean="0">
                <a:solidFill>
                  <a:srgbClr val="0EA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mn-MN" b="1" dirty="0" smtClean="0">
                <a:solidFill>
                  <a:srgbClr val="0EA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endParaRPr lang="en-US" dirty="0"/>
          </a:p>
        </p:txBody>
      </p:sp>
      <p:pic>
        <p:nvPicPr>
          <p:cNvPr id="21" name="Picture 20" descr="C:\Users\oyunjargal\Documents\My Received Files\18.jpg"/>
          <p:cNvPicPr/>
          <p:nvPr/>
        </p:nvPicPr>
        <p:blipFill>
          <a:blip r:embed="rId3" cstate="print"/>
          <a:srcRect l="5405" t="7207" r="5405" b="13514"/>
          <a:stretch>
            <a:fillRect/>
          </a:stretch>
        </p:blipFill>
        <p:spPr bwMode="auto">
          <a:xfrm>
            <a:off x="1676400" y="2514600"/>
            <a:ext cx="9429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albanii holbogdoltoi zurag\USH bolon aimgiin temdeg, logo\logo sm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79641"/>
            <a:ext cx="1066800" cy="107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albanii holbogdoltoi zurag\USH bolon aimgiin temdeg, logo\a-emble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364" y="766614"/>
            <a:ext cx="1202259" cy="114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31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82CF5-28DA-4721-A856-BBC823FE6AC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5800" y="6096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mn-MN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АЛ ТООЛЛОГЫН ДҮН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685800" y="990600"/>
            <a:ext cx="768096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104769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Үхрийн тоо, сумаар 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9200" y="1524000"/>
            <a:ext cx="7239000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745943272"/>
              </p:ext>
            </p:extLst>
          </p:nvPr>
        </p:nvGraphicFramePr>
        <p:xfrm>
          <a:off x="6429375" y="4572000"/>
          <a:ext cx="2714625" cy="2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/>
          <p:cNvSpPr/>
          <p:nvPr/>
        </p:nvSpPr>
        <p:spPr>
          <a:xfrm>
            <a:off x="6705600" y="4124980"/>
            <a:ext cx="220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1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Хамгийн олон үхэртэй сум мян.тол: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800" y="2514600"/>
            <a:ext cx="1600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Улсад үхрээр </a:t>
            </a:r>
            <a:r>
              <a:rPr lang="mn-M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mn-M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-рт</a:t>
            </a:r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ордог. 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06419"/>
            <a:ext cx="5637549" cy="46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3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82CF5-28DA-4721-A856-BBC823FE6AC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5800" y="6096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mn-MN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АЛ ТООЛЛОГЫН ДҮН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685800" y="990600"/>
            <a:ext cx="768096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114300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Тэмээний тоо, сумаар 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9200" y="1524000"/>
            <a:ext cx="7239000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499947460"/>
              </p:ext>
            </p:extLst>
          </p:nvPr>
        </p:nvGraphicFramePr>
        <p:xfrm>
          <a:off x="6477000" y="4561165"/>
          <a:ext cx="2846085" cy="20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/>
          <p:cNvSpPr/>
          <p:nvPr/>
        </p:nvSpPr>
        <p:spPr>
          <a:xfrm>
            <a:off x="6858000" y="3893403"/>
            <a:ext cx="190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1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Хамгийн олон тэмээтэй сум мян.тол: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2800" y="2514600"/>
            <a:ext cx="1447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Улсад тэмээгээр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mn-M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-рт</a:t>
            </a:r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ордог. 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27" y="1668264"/>
            <a:ext cx="576510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8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82CF5-28DA-4721-A856-BBC823FE6AC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5800" y="6096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mn-MN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АЛ ТООЛЛОГЫН ДҮН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685800" y="990600"/>
            <a:ext cx="768096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114300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Хонины тоо, сумаар 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9200" y="1524000"/>
            <a:ext cx="7239000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629400" y="420118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1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Хамгийн олон хоньтой сум мян.тол: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678513090"/>
              </p:ext>
            </p:extLst>
          </p:nvPr>
        </p:nvGraphicFramePr>
        <p:xfrm>
          <a:off x="6477000" y="4724400"/>
          <a:ext cx="3048000" cy="1775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162800" y="2514600"/>
            <a:ext cx="1676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Улсад хониор </a:t>
            </a:r>
            <a:r>
              <a:rPr lang="mn-M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mn-M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-рт</a:t>
            </a:r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ордог. 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567359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82CF5-28DA-4721-A856-BBC823FE6AC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5800" y="6096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mn-MN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АЛ ТООЛЛОГЫН ДҮН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685800" y="990600"/>
            <a:ext cx="768096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114300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Ямааны тоо, аймгаар 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9200" y="1524000"/>
            <a:ext cx="7239000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5189137"/>
              </p:ext>
            </p:extLst>
          </p:nvPr>
        </p:nvGraphicFramePr>
        <p:xfrm>
          <a:off x="5867400" y="4572000"/>
          <a:ext cx="3028666" cy="201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6553200" y="4201180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1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Хамгийн олон ямаатай сум мян.тол: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915700416"/>
              </p:ext>
            </p:extLst>
          </p:nvPr>
        </p:nvGraphicFramePr>
        <p:xfrm>
          <a:off x="6248400" y="4724400"/>
          <a:ext cx="29718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162800" y="2514600"/>
            <a:ext cx="152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Улсад ямаагаар </a:t>
            </a:r>
            <a:r>
              <a:rPr lang="mn-M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mn-M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-рт</a:t>
            </a:r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ордог. 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52600"/>
            <a:ext cx="539907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4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7400" y="6096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u="sng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Mon" pitchFamily="34" charset="0"/>
              </a:rPr>
              <a:t>Хамгийн олон малтай баг, сумд, малын тоогоор</a:t>
            </a:r>
            <a:endParaRPr lang="en-US" u="sng" dirty="0" smtClean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Mon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674673"/>
              </p:ext>
            </p:extLst>
          </p:nvPr>
        </p:nvGraphicFramePr>
        <p:xfrm>
          <a:off x="1066797" y="1524000"/>
          <a:ext cx="7643093" cy="1981199"/>
        </p:xfrm>
        <a:graphic>
          <a:graphicData uri="http://schemas.openxmlformats.org/drawingml/2006/table">
            <a:tbl>
              <a:tblPr/>
              <a:tblGrid>
                <a:gridCol w="442558"/>
                <a:gridCol w="1459244"/>
                <a:gridCol w="765506"/>
                <a:gridCol w="765506"/>
                <a:gridCol w="394713"/>
                <a:gridCol w="1327673"/>
                <a:gridCol w="956881"/>
                <a:gridCol w="765506"/>
                <a:gridCol w="765506"/>
              </a:tblGrid>
              <a:tr h="37295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Сумын түвшин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Багийн түвшин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Баяндэлгэр 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466.0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Баруун-Урт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8-р баг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264.0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5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Мөнххаан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457.7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Баяндэлгэр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4-р </a:t>
                      </a:r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баг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119.4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Баруун-Урт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386.</a:t>
                      </a:r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Сүхбаатар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1-р</a:t>
                      </a:r>
                      <a:r>
                        <a:rPr lang="mn-MN" sz="16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 баг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116.2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Эрдэнэцагаан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362.8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Онгон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1-р </a:t>
                      </a:r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баг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115.2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Сүхбаатар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331.2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Мөнххаан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3-р </a:t>
                      </a:r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баг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110.4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53616" y="1143000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Нийт малын тоо, мянган толгой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1307" y="3700046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Тэмээний тоо, мянган толгой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319176"/>
              </p:ext>
            </p:extLst>
          </p:nvPr>
        </p:nvGraphicFramePr>
        <p:xfrm>
          <a:off x="1066798" y="4072355"/>
          <a:ext cx="7620003" cy="1947445"/>
        </p:xfrm>
        <a:graphic>
          <a:graphicData uri="http://schemas.openxmlformats.org/drawingml/2006/table">
            <a:tbl>
              <a:tblPr/>
              <a:tblGrid>
                <a:gridCol w="463917"/>
                <a:gridCol w="1529676"/>
                <a:gridCol w="410469"/>
                <a:gridCol w="991811"/>
                <a:gridCol w="224405"/>
                <a:gridCol w="1514942"/>
                <a:gridCol w="879877"/>
                <a:gridCol w="802453"/>
                <a:gridCol w="802453"/>
              </a:tblGrid>
              <a:tr h="35666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Сумын түвшин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Багийн түвшин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2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Түвшинширээ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Сүхбаатар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3-р</a:t>
                      </a:r>
                      <a:r>
                        <a:rPr lang="mn-MN" sz="16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 баг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0.6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12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Сүхбаатар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Түвшинширээ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5-р </a:t>
                      </a:r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баг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2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Уулбаян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Баяндэлгэр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5-р </a:t>
                      </a:r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баг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2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Баяндэлгэр 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0.9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Уулбаян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1-р </a:t>
                      </a:r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баг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Онгон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0.8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Онгон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3-р </a:t>
                      </a:r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баг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01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7400" y="6096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u="sng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Mon" pitchFamily="34" charset="0"/>
              </a:rPr>
              <a:t>Хамгийн олон малтай баг, сумд, малын тоогоор</a:t>
            </a:r>
            <a:endParaRPr lang="en-US" u="sng" dirty="0" smtClean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Mon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310172"/>
              </p:ext>
            </p:extLst>
          </p:nvPr>
        </p:nvGraphicFramePr>
        <p:xfrm>
          <a:off x="1066800" y="1600200"/>
          <a:ext cx="7620002" cy="1981202"/>
        </p:xfrm>
        <a:graphic>
          <a:graphicData uri="http://schemas.openxmlformats.org/drawingml/2006/table">
            <a:tbl>
              <a:tblPr/>
              <a:tblGrid>
                <a:gridCol w="441221"/>
                <a:gridCol w="1454836"/>
                <a:gridCol w="763193"/>
                <a:gridCol w="763193"/>
                <a:gridCol w="393521"/>
                <a:gridCol w="1567734"/>
                <a:gridCol w="828261"/>
                <a:gridCol w="644850"/>
                <a:gridCol w="763193"/>
              </a:tblGrid>
              <a:tr h="40560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Сумын түвшин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Багийн түвшин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Эрдэнэцагаан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46.7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Баруун-Урт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8-р баг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25.1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5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Баруун-Урт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40.7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Сүхбаатар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3-р</a:t>
                      </a:r>
                      <a:r>
                        <a:rPr lang="mn-MN" sz="16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 баг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10.3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Мөнххаан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39.3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Мөнххаан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1-р </a:t>
                      </a:r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баг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10.3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Сүхбаатар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31.9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Эрдэнэцагаан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1-р </a:t>
                      </a:r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баг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9.8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Дарьганга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24.0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Эрдэнэцагаан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7-р </a:t>
                      </a:r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баг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9.7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53616" y="1219200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Адууны тоо, мянган толгой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3616" y="4081046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Үхрийн тоо, мянган толгой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766559"/>
              </p:ext>
            </p:extLst>
          </p:nvPr>
        </p:nvGraphicFramePr>
        <p:xfrm>
          <a:off x="1066800" y="4453352"/>
          <a:ext cx="7620002" cy="1795048"/>
        </p:xfrm>
        <a:graphic>
          <a:graphicData uri="http://schemas.openxmlformats.org/drawingml/2006/table">
            <a:tbl>
              <a:tblPr/>
              <a:tblGrid>
                <a:gridCol w="441221"/>
                <a:gridCol w="1454836"/>
                <a:gridCol w="763193"/>
                <a:gridCol w="763193"/>
                <a:gridCol w="393521"/>
                <a:gridCol w="1323662"/>
                <a:gridCol w="953990"/>
                <a:gridCol w="763193"/>
                <a:gridCol w="763193"/>
              </a:tblGrid>
              <a:tr h="3407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Сумын түвшин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Багийн түвшин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3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Баруун-Урт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29.5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Баруун-Урт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8-р баг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19.4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73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Мөнххаан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28.4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Мөнххаан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1-р </a:t>
                      </a:r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баг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7.1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3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Эрдэнэцагаан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28.2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Онгон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1-р </a:t>
                      </a:r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баг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7.1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3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Баяндэлгэр 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24.3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Сүхбаатар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1-р</a:t>
                      </a:r>
                      <a:r>
                        <a:rPr lang="mn-MN" sz="16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 баг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6.8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Онгон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21.2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Дарьганга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4-р </a:t>
                      </a:r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баг 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6.8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94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7400" y="6096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u="sng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Mon" pitchFamily="34" charset="0"/>
              </a:rPr>
              <a:t>Хамгийн олон малтай баг, сумд, малын тоогоор</a:t>
            </a:r>
            <a:endParaRPr lang="en-US" u="sng" dirty="0" smtClean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Mon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3616" y="1219200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Хонины тоо, мянган толгой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3616" y="3852446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Ямааны тоо, мянган толгой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827389"/>
              </p:ext>
            </p:extLst>
          </p:nvPr>
        </p:nvGraphicFramePr>
        <p:xfrm>
          <a:off x="1066800" y="4224753"/>
          <a:ext cx="7620000" cy="2099847"/>
        </p:xfrm>
        <a:graphic>
          <a:graphicData uri="http://schemas.openxmlformats.org/drawingml/2006/table">
            <a:tbl>
              <a:tblPr/>
              <a:tblGrid>
                <a:gridCol w="456873"/>
                <a:gridCol w="1506446"/>
                <a:gridCol w="790267"/>
                <a:gridCol w="790267"/>
                <a:gridCol w="407481"/>
                <a:gridCol w="1370619"/>
                <a:gridCol w="987833"/>
                <a:gridCol w="519947"/>
                <a:gridCol w="790267"/>
              </a:tblGrid>
              <a:tr h="39861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Сумын түвшин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Багийн түвшин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Баяндэлгэр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167.0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Баруун-Урт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8-р баг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82.0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78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Мөнххаан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149.2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Баяндэлгэр 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4-р </a:t>
                      </a:r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баг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41.4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8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Эрдэнэцагаан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145.9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Мөнххаан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3-р </a:t>
                      </a:r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баг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35.7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8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Баруун-Урт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120.0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Баяндэлгэр 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1-р </a:t>
                      </a:r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баг 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34.1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6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Түвшинширээ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117.0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Мөнххаан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5-р </a:t>
                      </a:r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баг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32.4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723350"/>
              </p:ext>
            </p:extLst>
          </p:nvPr>
        </p:nvGraphicFramePr>
        <p:xfrm>
          <a:off x="1066800" y="1600200"/>
          <a:ext cx="7620002" cy="1981201"/>
        </p:xfrm>
        <a:graphic>
          <a:graphicData uri="http://schemas.openxmlformats.org/drawingml/2006/table">
            <a:tbl>
              <a:tblPr/>
              <a:tblGrid>
                <a:gridCol w="441221"/>
                <a:gridCol w="1454836"/>
                <a:gridCol w="763193"/>
                <a:gridCol w="763193"/>
                <a:gridCol w="393521"/>
                <a:gridCol w="1323662"/>
                <a:gridCol w="953990"/>
                <a:gridCol w="763193"/>
                <a:gridCol w="763193"/>
              </a:tblGrid>
              <a:tr h="36973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Сумын түвшин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Багийн түвшин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Улсад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Баяндэлгэр 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251.1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Баруун-Урт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8-р баг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137.2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26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Мөнххаан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240.0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Сүхбаатар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1-р баг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69.7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6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Баруун-Урт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195.4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Онгон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1-р </a:t>
                      </a:r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баг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69.4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6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Онгон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187.5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Баяндэлгэр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4-р </a:t>
                      </a:r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баг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67.4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Сүхбаатар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183.2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Онгон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3-р </a:t>
                      </a:r>
                      <a:r>
                        <a:rPr lang="mn-MN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баг</a:t>
                      </a:r>
                      <a:endParaRPr lang="mn-MN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60.5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61" y="1147465"/>
            <a:ext cx="7927277" cy="525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6051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2400" b="1" cap="all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МАЛЫН ТООНЫ ӨӨРЧЛӨЛТИЙН </a:t>
            </a:r>
            <a:r>
              <a:rPr lang="mn-MN" sz="24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МЭДЭЭЛЭЛ</a:t>
            </a:r>
            <a:endParaRPr lang="en-US" sz="2400" b="1" cap="all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951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93808"/>
              </p:ext>
            </p:extLst>
          </p:nvPr>
        </p:nvGraphicFramePr>
        <p:xfrm>
          <a:off x="914400" y="1295398"/>
          <a:ext cx="7772400" cy="3809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295400"/>
                <a:gridCol w="1447800"/>
                <a:gridCol w="1524000"/>
                <a:gridCol w="1295400"/>
              </a:tblGrid>
              <a:tr h="676142">
                <a:tc rowSpan="2"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Бүлэглэлт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Малтай өрхийн тоо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Нийт дүнд эзлэх хувь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1732">
                <a:tc v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391732">
                <a:tc>
                  <a:txBody>
                    <a:bodyPr/>
                    <a:lstStyle/>
                    <a:p>
                      <a:r>
                        <a:rPr lang="mn-M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Бүгд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10 073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10 220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mn-MN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100.0</a:t>
                      </a:r>
                      <a:endParaRPr lang="en-US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mn-MN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100.0</a:t>
                      </a:r>
                      <a:endParaRPr lang="en-US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91732">
                <a:tc>
                  <a:txBody>
                    <a:bodyPr/>
                    <a:lstStyle/>
                    <a:p>
                      <a:r>
                        <a:rPr lang="mn-M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хүртэл</a:t>
                      </a:r>
                      <a:r>
                        <a:rPr lang="mn-MN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малтай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1 435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14.9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14.0</a:t>
                      </a:r>
                    </a:p>
                  </a:txBody>
                  <a:tcPr marL="9525" marR="9525" marT="9525" marB="0" anchor="ctr"/>
                </a:tc>
              </a:tr>
              <a:tr h="391732">
                <a:tc>
                  <a:txBody>
                    <a:bodyPr/>
                    <a:lstStyle/>
                    <a:p>
                      <a:r>
                        <a:rPr lang="mn-M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51-200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3 118</a:t>
                      </a:r>
                    </a:p>
                  </a:txBody>
                  <a:tcPr marL="9525" marR="9525" marT="9525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31.0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30.4</a:t>
                      </a:r>
                    </a:p>
                  </a:txBody>
                  <a:tcPr marL="9525" marR="9525" marT="9525" marB="0" anchor="ctr"/>
                </a:tc>
              </a:tr>
              <a:tr h="391732">
                <a:tc>
                  <a:txBody>
                    <a:bodyPr/>
                    <a:lstStyle/>
                    <a:p>
                      <a:r>
                        <a:rPr lang="mn-M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201-500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3 086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3 108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30.6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30.4</a:t>
                      </a:r>
                    </a:p>
                  </a:txBody>
                  <a:tcPr marL="9525" marR="9525" marT="9525" marB="0" anchor="ctr"/>
                </a:tc>
              </a:tr>
              <a:tr h="391732">
                <a:tc>
                  <a:txBody>
                    <a:bodyPr/>
                    <a:lstStyle/>
                    <a:p>
                      <a:r>
                        <a:rPr lang="mn-M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501-999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1 648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1 801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16.4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17.6</a:t>
                      </a:r>
                    </a:p>
                  </a:txBody>
                  <a:tcPr marL="9525" marR="9525" marT="9525" marB="0" anchor="ctr"/>
                </a:tc>
              </a:tr>
              <a:tr h="391732">
                <a:tc>
                  <a:txBody>
                    <a:bodyPr/>
                    <a:lstStyle/>
                    <a:p>
                      <a:r>
                        <a:rPr lang="mn-M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1000-2000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674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716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7.0</a:t>
                      </a:r>
                    </a:p>
                  </a:txBody>
                  <a:tcPr marL="9525" marR="9525" marT="9525" marB="0" anchor="ctr"/>
                </a:tc>
              </a:tr>
              <a:tr h="391732">
                <a:tc>
                  <a:txBody>
                    <a:bodyPr/>
                    <a:lstStyle/>
                    <a:p>
                      <a:r>
                        <a:rPr lang="mn-M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2001 дээш малтай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0.6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5400" y="6813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24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МАЛтай өрхийн тоо, </a:t>
            </a:r>
            <a:r>
              <a:rPr lang="mn-MN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малын бүлэглэлтээр</a:t>
            </a:r>
            <a:endParaRPr lang="en-US" b="1" cap="all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5308937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mn-MN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Малтай өрхийг малын тоогоор нь бүлэглэн үзвэл 200 хүртэл малтай өрх 1.4 пунктээр буурч, 201-999 малтай өрх 1.0 пункт, 1000-аас дээш малтай 0.4 пунктээр өссөн байна. 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429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82CF5-28DA-4721-A856-BBC823FE6AC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38200" y="6096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mn-MN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АЛ ТООЛЛОГЫН ДҮН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838200" y="990599"/>
            <a:ext cx="813816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1600" y="11430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1000-аас дээш толгой малтай  өрхийн тоо, байршлаар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98710" y="1905000"/>
            <a:ext cx="187193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mn-MN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Мянгаас дээш мал тоолуулсан өрх </a:t>
            </a:r>
            <a:r>
              <a:rPr lang="mn-MN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773</a:t>
            </a:r>
            <a:r>
              <a:rPr lang="mn-MN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болж урьд оноос </a:t>
            </a:r>
            <a:r>
              <a:rPr lang="mn-MN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</a:t>
            </a:r>
            <a:r>
              <a:rPr lang="mn-MN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өрхөөр өссөн байна.</a:t>
            </a:r>
            <a:r>
              <a:rPr lang="mn-MN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Үүний дотор 1000-1499 малтай өрх </a:t>
            </a:r>
            <a:r>
              <a:rPr lang="mn-M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612</a:t>
            </a:r>
            <a:r>
              <a:rPr lang="mn-MN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1500-2000 малтай өрх </a:t>
            </a:r>
            <a:r>
              <a:rPr lang="mn-MN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</a:t>
            </a:r>
            <a:r>
              <a:rPr lang="mn-MN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2001-ээс дээш малтай өрх </a:t>
            </a:r>
            <a:r>
              <a:rPr lang="mn-M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mn-MN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болсон.</a:t>
            </a:r>
          </a:p>
          <a:p>
            <a:pPr algn="just">
              <a:defRPr/>
            </a:pPr>
            <a:r>
              <a:rPr lang="mn-MN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Шинээр </a:t>
            </a:r>
            <a:r>
              <a:rPr lang="mn-M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124</a:t>
            </a:r>
            <a:r>
              <a:rPr lang="mn-MN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мянгат малчин төрсөн байна.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259" t="7975" r="11994" b="11028"/>
          <a:stretch/>
        </p:blipFill>
        <p:spPr>
          <a:xfrm>
            <a:off x="990600" y="1649792"/>
            <a:ext cx="5744615" cy="478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0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924800" cy="259080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923"/>
              </a:spcAft>
              <a:buFont typeface="Wingdings" panose="05000000000000000000" pitchFamily="2" charset="2"/>
              <a:buChar char="ü"/>
            </a:pPr>
            <a:r>
              <a:rPr lang="mn-MN" sz="1846" dirty="0">
                <a:solidFill>
                  <a:srgbClr val="0033CC"/>
                </a:solidFill>
                <a:latin typeface="Arial" charset="0"/>
                <a:cs typeface="Arial" charset="0"/>
              </a:rPr>
              <a:t>1918 онд</a:t>
            </a:r>
            <a:r>
              <a:rPr lang="en-US" sz="1846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mn-MN" sz="1846" dirty="0">
                <a:solidFill>
                  <a:srgbClr val="0033CC"/>
                </a:solidFill>
                <a:latin typeface="Arial" charset="0"/>
                <a:cs typeface="Arial" charset="0"/>
              </a:rPr>
              <a:t>Анхны тооллогыг хийж, мал сүргийг тоолж бүртгэж байсан.</a:t>
            </a:r>
          </a:p>
          <a:p>
            <a:pPr algn="just">
              <a:spcBef>
                <a:spcPts val="0"/>
              </a:spcBef>
              <a:spcAft>
                <a:spcPts val="923"/>
              </a:spcAft>
              <a:buFont typeface="Wingdings" panose="05000000000000000000" pitchFamily="2" charset="2"/>
              <a:buChar char="ü"/>
            </a:pPr>
            <a:r>
              <a:rPr lang="mn-MN" sz="1846" dirty="0">
                <a:solidFill>
                  <a:srgbClr val="0033CC"/>
                </a:solidFill>
                <a:latin typeface="Arial" charset="0"/>
                <a:cs typeface="Arial" charset="0"/>
              </a:rPr>
              <a:t>1924 онд</a:t>
            </a:r>
            <a:r>
              <a:rPr lang="en-US" sz="1846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mn-MN" sz="1846" dirty="0">
                <a:solidFill>
                  <a:srgbClr val="0033CC"/>
                </a:solidFill>
                <a:latin typeface="Arial" charset="0"/>
                <a:cs typeface="Arial" charset="0"/>
              </a:rPr>
              <a:t>Мал тооллогыг нэгдсэн арга зүй, хөтөлбөртэйгээр явуулж эхэлсэн (Зун, намрын улиралд).</a:t>
            </a:r>
          </a:p>
          <a:p>
            <a:pPr algn="just">
              <a:spcBef>
                <a:spcPts val="0"/>
              </a:spcBef>
              <a:spcAft>
                <a:spcPts val="923"/>
              </a:spcAft>
              <a:buFont typeface="Wingdings" panose="05000000000000000000" pitchFamily="2" charset="2"/>
              <a:buChar char="ü"/>
            </a:pPr>
            <a:r>
              <a:rPr lang="mn-MN" sz="1846" dirty="0">
                <a:solidFill>
                  <a:srgbClr val="0033CC"/>
                </a:solidFill>
                <a:latin typeface="Arial" charset="0"/>
                <a:cs typeface="Arial" charset="0"/>
              </a:rPr>
              <a:t>1961 онд Мал тооллогыг жилийн эцэст нэгдсэн хөтөлбөртэйгээр явуулах болсон. </a:t>
            </a:r>
            <a:r>
              <a:rPr lang="mn-MN" sz="1846" dirty="0">
                <a:solidFill>
                  <a:srgbClr val="00B050"/>
                </a:solidFill>
                <a:latin typeface="Arial" charset="0"/>
                <a:cs typeface="Arial" charset="0"/>
              </a:rPr>
              <a:t>(Мал аж ахуйн үйлдвэрлэлийн жилтэй тохирдог, малчид суурин болдог,  малын орлого, зарлагын хөдөлгөөн багасдаг</a:t>
            </a:r>
            <a:r>
              <a:rPr lang="mn-MN" sz="1846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).</a:t>
            </a:r>
            <a:endParaRPr lang="mn-MN" sz="1846" dirty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62000" y="533400"/>
            <a:ext cx="8001000" cy="423834"/>
          </a:xfrm>
          <a:prstGeom prst="rect">
            <a:avLst/>
          </a:pr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923"/>
              </a:spcAft>
            </a:pPr>
            <a:r>
              <a:rPr lang="mn-MN" sz="2154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МАЛ ТООЛЛОГЫН ТҮҮХ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1999" y="4603262"/>
            <a:ext cx="7924800" cy="273538"/>
          </a:xfrm>
          <a:prstGeom prst="rect">
            <a:avLst/>
          </a:prstGeom>
        </p:spPr>
        <p:txBody>
          <a:bodyPr vert="horz" lIns="70338" tIns="35169" rIns="70338" bIns="3516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Мал тооллого явуулах үндэслэл, шаардлага:</a:t>
            </a:r>
            <a:endParaRPr lang="mn-MN" sz="2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62000" y="4043215"/>
            <a:ext cx="8001000" cy="376385"/>
          </a:xfrm>
          <a:prstGeom prst="rect">
            <a:avLst/>
          </a:pr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923"/>
              </a:spcAft>
            </a:pPr>
            <a:r>
              <a:rPr lang="ru-RU" sz="1846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МАЛ ТООЛЛОГО ЯВУУЛАХ ҮНДЭСЛЭЛ, ЗОРИЛГО</a:t>
            </a:r>
            <a:endParaRPr lang="mn-MN" sz="1846" b="1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4976446"/>
            <a:ext cx="7848600" cy="1043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923"/>
              </a:spcAft>
              <a:buFont typeface="Wingdings" panose="05000000000000000000" pitchFamily="2" charset="2"/>
              <a:buChar char="v"/>
            </a:pPr>
            <a:r>
              <a:rPr lang="mn-MN" sz="1385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 аж ахуй салбар  эдийн засгийн тулгуур, үндсэн гол салбар байж, ДНБ-ий гуравны нэг орчмыг (20 орчим хувь) хөдөө аж ахуйн салбарт үйлдвэрлэж байна.</a:t>
            </a:r>
          </a:p>
          <a:p>
            <a:pPr algn="just">
              <a:spcBef>
                <a:spcPts val="0"/>
              </a:spcBef>
              <a:spcAft>
                <a:spcPts val="923"/>
              </a:spcAft>
              <a:buFont typeface="Wingdings" panose="05000000000000000000" pitchFamily="2" charset="2"/>
              <a:buChar char="v"/>
            </a:pPr>
            <a:r>
              <a:rPr lang="mn-MN" sz="1385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Үндсэн хуулинд “Мал сүрэг бол үндэсний баялаг мөн бөгөөд төрийн хамгаалалтад байна” гэж заасан.</a:t>
            </a:r>
            <a:endParaRPr lang="en-US" sz="1385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6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14400" y="1676400"/>
            <a:ext cx="7772400" cy="4800600"/>
            <a:chOff x="914400" y="1219200"/>
            <a:chExt cx="7772400" cy="5257800"/>
          </a:xfrm>
        </p:grpSpPr>
        <p:pic>
          <p:nvPicPr>
            <p:cNvPr id="2051" name="Picture 3" descr="D:\infografic file\infografic\1038_4194648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0640" y="1219200"/>
              <a:ext cx="3566160" cy="23774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D:\infografic file\infografic\5f5vg6mj085ic352mnmin64fbb.jp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1" y="1219200"/>
              <a:ext cx="4223533" cy="23774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D:\infografic file\infografic\fffffff.jp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595281"/>
              <a:ext cx="7772400" cy="28817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914400" y="1143000"/>
            <a:ext cx="7721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МАЛТАЙ, МАЛЧИН ӨРХ, МАЛЧДЫН ТОО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742724367"/>
              </p:ext>
            </p:extLst>
          </p:nvPr>
        </p:nvGraphicFramePr>
        <p:xfrm>
          <a:off x="928255" y="1676400"/>
          <a:ext cx="7758545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8200" y="6096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mn-MN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АЛ ТООЛЛОГЫН ДҮН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838200" y="990599"/>
            <a:ext cx="813816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9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77813110"/>
              </p:ext>
            </p:extLst>
          </p:nvPr>
        </p:nvGraphicFramePr>
        <p:xfrm>
          <a:off x="990600" y="1371600"/>
          <a:ext cx="2971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565" y="4495800"/>
            <a:ext cx="6019800" cy="308911"/>
          </a:xfrm>
          <a:prstGeom prst="rect">
            <a:avLst/>
          </a:prstGeom>
        </p:spPr>
      </p:pic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169328367"/>
              </p:ext>
            </p:extLst>
          </p:nvPr>
        </p:nvGraphicFramePr>
        <p:xfrm>
          <a:off x="3657600" y="1371600"/>
          <a:ext cx="2971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401765475"/>
              </p:ext>
            </p:extLst>
          </p:nvPr>
        </p:nvGraphicFramePr>
        <p:xfrm>
          <a:off x="6362700" y="1371600"/>
          <a:ext cx="2971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124200" y="685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mn-MN" sz="24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АЛчдын мэдээлэл</a:t>
            </a:r>
            <a:endParaRPr lang="en-US" sz="2400" b="1" cap="all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80932" y="3849469"/>
            <a:ext cx="14670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n-MN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14585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76171" y="3849469"/>
            <a:ext cx="12105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n-MN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mn-MN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582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47612" y="3849469"/>
            <a:ext cx="12105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n-MN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2357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" y="5077361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mn-MN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Нийгмийн даатгалд хамрагдсан малчдыг насны бүлгээр авч үзвэл 24 хүртэлх насны малчид 5.3 хувь, 25-34 насны малчид 15.3 хувь, 34-44 насны малчид 35.2 хувь, 45-54 насны малчид 26.8 хувь, 55-64 насны малчид 13.1 хувийг эзэлж байна. 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723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236462"/>
              </p:ext>
            </p:extLst>
          </p:nvPr>
        </p:nvGraphicFramePr>
        <p:xfrm>
          <a:off x="1066799" y="1295402"/>
          <a:ext cx="7696200" cy="5029199"/>
        </p:xfrm>
        <a:graphic>
          <a:graphicData uri="http://schemas.openxmlformats.org/drawingml/2006/table">
            <a:tbl>
              <a:tblPr/>
              <a:tblGrid>
                <a:gridCol w="680327"/>
                <a:gridCol w="816392"/>
                <a:gridCol w="752612"/>
                <a:gridCol w="1003482"/>
                <a:gridCol w="629303"/>
                <a:gridCol w="629303"/>
                <a:gridCol w="1007735"/>
                <a:gridCol w="561269"/>
                <a:gridCol w="561269"/>
                <a:gridCol w="527254"/>
                <a:gridCol w="527254"/>
              </a:tblGrid>
              <a:tr h="38317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mn-MN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Сум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Сургалт хийсэн хугацаа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Гарах группын тоо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үүнээс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Хэдэн хүн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машин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Сумын хяналтын комисс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8142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сумын төвийн групп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Гарах хугацаа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Хэдэн груп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Хэдэн хүн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1417"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>
                          <a:effectLst/>
                          <a:latin typeface="Arial" panose="020B0604020202020204" pitchFamily="34" charset="0"/>
                        </a:rPr>
                        <a:t>Ас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5-Dec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10-Dec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17"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>
                          <a:effectLst/>
                          <a:latin typeface="Arial" panose="020B0604020202020204" pitchFamily="34" charset="0"/>
                        </a:rPr>
                        <a:t>Бд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4-Dec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9-Dec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17"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>
                          <a:effectLst/>
                          <a:latin typeface="Arial" panose="020B0604020202020204" pitchFamily="34" charset="0"/>
                        </a:rPr>
                        <a:t>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5-Dec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9-Dec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17"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>
                          <a:effectLst/>
                          <a:latin typeface="Arial" panose="020B0604020202020204" pitchFamily="34" charset="0"/>
                        </a:rPr>
                        <a:t>Мх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5-Dec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11-Dec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17"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>
                          <a:effectLst/>
                          <a:latin typeface="Arial" panose="020B0604020202020204" pitchFamily="34" charset="0"/>
                        </a:rPr>
                        <a:t>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5-Dec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10-Dec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17"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>
                          <a:effectLst/>
                          <a:latin typeface="Arial" panose="020B0604020202020204" pitchFamily="34" charset="0"/>
                        </a:rPr>
                        <a:t>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5-Dec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12-Dec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17"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>
                          <a:effectLst/>
                          <a:latin typeface="Arial" panose="020B0604020202020204" pitchFamily="34" charset="0"/>
                        </a:rPr>
                        <a:t>Сү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5-Dec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10-Dec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17"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>
                          <a:effectLst/>
                          <a:latin typeface="Arial" panose="020B0604020202020204" pitchFamily="34" charset="0"/>
                        </a:rPr>
                        <a:t>Тш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5-Dec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11-Dec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17"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>
                          <a:effectLst/>
                          <a:latin typeface="Arial" panose="020B0604020202020204" pitchFamily="34" charset="0"/>
                        </a:rPr>
                        <a:t>Тц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5-Dec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9-Dec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17"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>
                          <a:effectLst/>
                          <a:latin typeface="Arial" panose="020B0604020202020204" pitchFamily="34" charset="0"/>
                        </a:rPr>
                        <a:t>Уб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5-Dec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10-Dec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17"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>
                          <a:effectLst/>
                          <a:latin typeface="Arial" panose="020B0604020202020204" pitchFamily="34" charset="0"/>
                        </a:rPr>
                        <a:t>Ха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6-Dec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10-Dec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17"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>
                          <a:effectLst/>
                          <a:latin typeface="Arial" panose="020B0604020202020204" pitchFamily="34" charset="0"/>
                        </a:rPr>
                        <a:t>Эц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6-Dec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12/9-12/13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17">
                <a:tc>
                  <a:txBody>
                    <a:bodyPr/>
                    <a:lstStyle/>
                    <a:p>
                      <a:pPr algn="l" fontAlgn="b"/>
                      <a:r>
                        <a:rPr lang="mn-MN" sz="14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5-Dec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10-Dec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349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1" i="0" u="none" strike="noStrike">
                          <a:effectLst/>
                          <a:latin typeface="Arial" panose="020B0604020202020204" pitchFamily="34" charset="0"/>
                        </a:rPr>
                        <a:t>дүн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449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0600" y="685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24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Сумдын мал тооллого зохион байгуулалт</a:t>
            </a:r>
            <a:endParaRPr lang="en-US" sz="2400" b="1" cap="all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284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24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Сумдын мал тооллого зохион байгуулалт</a:t>
            </a:r>
            <a:endParaRPr lang="en-US" sz="2400" b="1" cap="all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973436"/>
              </p:ext>
            </p:extLst>
          </p:nvPr>
        </p:nvGraphicFramePr>
        <p:xfrm>
          <a:off x="990600" y="1219200"/>
          <a:ext cx="7924801" cy="4682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106"/>
                <a:gridCol w="1153599"/>
                <a:gridCol w="1452548"/>
                <a:gridCol w="1103747"/>
                <a:gridCol w="1029449"/>
                <a:gridCol w="1942352"/>
              </a:tblGrid>
              <a:tr h="580873">
                <a:tc>
                  <a:txBody>
                    <a:bodyPr/>
                    <a:lstStyle/>
                    <a:p>
                      <a:pPr algn="l"/>
                      <a:r>
                        <a:rPr lang="mn-MN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Сумд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Сумын зохион</a:t>
                      </a:r>
                      <a:r>
                        <a:rPr lang="mn-MN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байгуулалт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Аймгийн Засаг</a:t>
                      </a:r>
                      <a:r>
                        <a:rPr lang="mn-MN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даргын мөрдөлт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Тооллогын</a:t>
                      </a:r>
                      <a:r>
                        <a:rPr lang="mn-MN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мэдээллийн чанар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Аймагт тушаалт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Санал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14910">
                <a:tc>
                  <a:txBody>
                    <a:bodyPr/>
                    <a:lstStyle/>
                    <a:p>
                      <a:pPr algn="l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Асгат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Хангалтгүй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Хангалтгүй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Хангалтгүй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Хангалтгүй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Арга</a:t>
                      </a:r>
                      <a:r>
                        <a:rPr lang="mn-MN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хэмжээ авах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25268">
                <a:tc>
                  <a:txBody>
                    <a:bodyPr/>
                    <a:lstStyle/>
                    <a:p>
                      <a:pPr algn="l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Баяндэлгэр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Хангалттай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Хангалттай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Хангалттай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Хангалттай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25268">
                <a:tc>
                  <a:txBody>
                    <a:bodyPr/>
                    <a:lstStyle/>
                    <a:p>
                      <a:pPr algn="l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Дарьганга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Хангалттай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Хангалттай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Хангалттай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Сайн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25268">
                <a:tc>
                  <a:txBody>
                    <a:bodyPr/>
                    <a:lstStyle/>
                    <a:p>
                      <a:pPr algn="l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Мөнххаан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Хангалттай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Хангалттай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Хангалтгүй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Хангалттай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63828">
                <a:tc>
                  <a:txBody>
                    <a:bodyPr/>
                    <a:lstStyle/>
                    <a:p>
                      <a:pPr algn="l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Наран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Сайн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Сайн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Сайн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Сайн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Урамшуулах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63828">
                <a:tc>
                  <a:txBody>
                    <a:bodyPr/>
                    <a:lstStyle/>
                    <a:p>
                      <a:pPr algn="l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Онгон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Хангалттай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Хангалттай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Хангалтгүй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Хангалтгүй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61886">
                <a:tc>
                  <a:txBody>
                    <a:bodyPr/>
                    <a:lstStyle/>
                    <a:p>
                      <a:pPr algn="l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Сүхбаатар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Хангалтгүй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Хангалттай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Хангалтгүй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Хангалттай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63828">
                <a:tc>
                  <a:txBody>
                    <a:bodyPr/>
                    <a:lstStyle/>
                    <a:p>
                      <a:pPr algn="l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Түвшинширээ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Хангалттай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Хангалттай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Хангалттай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Сайн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63828">
                <a:tc>
                  <a:txBody>
                    <a:bodyPr/>
                    <a:lstStyle/>
                    <a:p>
                      <a:pPr algn="l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Түмэнцогт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Хангалттай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Хангалттай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Хангалтгүй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Хангалтгүй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63828">
                <a:tc>
                  <a:txBody>
                    <a:bodyPr/>
                    <a:lstStyle/>
                    <a:p>
                      <a:pPr algn="l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Уулбаян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Хангалттай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Хангалттай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Хангалтгүй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Хангалттай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63828">
                <a:tc>
                  <a:txBody>
                    <a:bodyPr/>
                    <a:lstStyle/>
                    <a:p>
                      <a:pPr algn="l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Халзан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Сайн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Сайн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Сайн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Сайн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Урамшуулах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63828">
                <a:tc>
                  <a:txBody>
                    <a:bodyPr/>
                    <a:lstStyle/>
                    <a:p>
                      <a:pPr algn="l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Эрдэнэцагаан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Хангалтгүй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Хангалтгүй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Хангалтгүй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Хангалттай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Арга хэмжээ авах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14910">
                <a:tc>
                  <a:txBody>
                    <a:bodyPr/>
                    <a:lstStyle/>
                    <a:p>
                      <a:pPr algn="l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Баруун-Урт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Хангалттай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Хангалтгүй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Хангалтгүй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Хангалтгүй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Арга хэмжээ авах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990600" y="6019800"/>
            <a:ext cx="800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1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Тайлбар</a:t>
            </a:r>
            <a:r>
              <a:rPr lang="mn-MN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mn-MN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Хангалтгүй </a:t>
            </a:r>
            <a:r>
              <a:rPr lang="mn-MN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0-аас </a:t>
            </a:r>
            <a:r>
              <a:rPr lang="mn-MN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доош хувь/, Хангалттай </a:t>
            </a:r>
            <a:r>
              <a:rPr lang="mn-MN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  <a:r>
              <a:rPr lang="mn-MN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хувь/, Сайн </a:t>
            </a:r>
            <a:r>
              <a:rPr lang="mn-MN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mn-MN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-ээс </a:t>
            </a:r>
            <a:r>
              <a:rPr lang="mn-MN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дээш хувь/</a:t>
            </a:r>
            <a:endParaRPr lang="en-US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62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55600" y="4572000"/>
            <a:ext cx="80360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n-MN" sz="2400" dirty="0" smtClean="0">
                <a:latin typeface="Arial" pitchFamily="34" charset="0"/>
                <a:cs typeface="Arial" pitchFamily="34" charset="0"/>
              </a:rPr>
              <a:t>Үндэсний статистикийн хороо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http://www.nso.mn </a:t>
            </a:r>
            <a:endParaRPr lang="mn-MN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mn-MN" sz="2400" dirty="0" smtClean="0">
                <a:latin typeface="Arial" pitchFamily="34" charset="0"/>
                <a:cs typeface="Arial" pitchFamily="34" charset="0"/>
              </a:rPr>
              <a:t>Сүхбаатар аймгийн Статистикийн хэлтэс</a:t>
            </a:r>
          </a:p>
          <a:p>
            <a:pPr algn="l"/>
            <a:r>
              <a:rPr lang="en-US" sz="2400" u="sng" dirty="0" smtClean="0">
                <a:latin typeface="Arial" pitchFamily="34" charset="0"/>
                <a:cs typeface="Arial" pitchFamily="34" charset="0"/>
                <a:hlinkClick r:id="rId2"/>
              </a:rPr>
              <a:t>http://sukhbaatar.nso.mn</a:t>
            </a:r>
            <a:endParaRPr lang="mn-MN" sz="2400" u="sng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mn-MN" sz="2400" dirty="0">
                <a:latin typeface="Arial" pitchFamily="34" charset="0"/>
                <a:cs typeface="Arial" pitchFamily="34" charset="0"/>
              </a:rPr>
              <a:t>Сүхбаатар аймгийн Статистикийн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хэлтсийн хуудас</a:t>
            </a:r>
            <a:endParaRPr lang="mn-MN" sz="2400" u="sng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u="sng" dirty="0" smtClean="0">
                <a:latin typeface="Arial" pitchFamily="34" charset="0"/>
                <a:cs typeface="Arial" pitchFamily="34" charset="0"/>
                <a:hlinkClick r:id="rId3"/>
              </a:rPr>
              <a:t>http</a:t>
            </a:r>
            <a:r>
              <a:rPr lang="en-US" sz="2400" u="sng" dirty="0">
                <a:latin typeface="Arial" pitchFamily="34" charset="0"/>
                <a:cs typeface="Arial" pitchFamily="34" charset="0"/>
                <a:hlinkClick r:id="rId3"/>
              </a:rPr>
              <a:t>s</a:t>
            </a:r>
            <a:r>
              <a:rPr lang="en-US" sz="2400" u="sng" dirty="0" smtClean="0">
                <a:latin typeface="Arial" pitchFamily="34" charset="0"/>
                <a:cs typeface="Arial" pitchFamily="34" charset="0"/>
                <a:hlinkClick r:id="rId3"/>
              </a:rPr>
              <a:t>://www.facebook.com/statistic</a:t>
            </a:r>
            <a:endParaRPr lang="en-US" sz="24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nso_logo.jpg"/>
          <p:cNvPicPr>
            <a:picLocks noChangeAspect="1"/>
          </p:cNvPicPr>
          <p:nvPr/>
        </p:nvPicPr>
        <p:blipFill>
          <a:blip r:embed="rId4" cstate="print"/>
          <a:srcRect l="24696" t="16194" r="24291" b="17409"/>
          <a:stretch>
            <a:fillRect/>
          </a:stretch>
        </p:blipFill>
        <p:spPr>
          <a:xfrm>
            <a:off x="3886200" y="152400"/>
            <a:ext cx="381000" cy="371929"/>
          </a:xfrm>
          <a:prstGeom prst="rect">
            <a:avLst/>
          </a:prstGeom>
        </p:spPr>
      </p:pic>
      <p:pic>
        <p:nvPicPr>
          <p:cNvPr id="9" name="Picture 2" descr="E:\albanii holbogdoltoi zurag\USH bolon aimgiin temdeg, logo\a-emble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2800" y="88900"/>
            <a:ext cx="546400" cy="5207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00" y="685800"/>
            <a:ext cx="77408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0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1295400"/>
            <a:ext cx="7848600" cy="1664433"/>
          </a:xfrm>
          <a:prstGeom prst="rect">
            <a:avLst/>
          </a:prstGeom>
        </p:spPr>
        <p:txBody>
          <a:bodyPr vert="horz" lIns="70338" tIns="35169" rIns="70338" bIns="35169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923"/>
              </a:spcAft>
              <a:buFont typeface="Wingdings" panose="05000000000000000000" pitchFamily="2" charset="2"/>
              <a:buChar char="v"/>
            </a:pPr>
            <a:r>
              <a:rPr lang="mn-MN" sz="1385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Мал, амьтдын өсөлт, бууралт, сүргийн бүтцэд гарч байгаа өөрчлөлтийг тодорхойлох</a:t>
            </a:r>
          </a:p>
          <a:p>
            <a:pPr algn="just">
              <a:spcBef>
                <a:spcPts val="0"/>
              </a:spcBef>
              <a:spcAft>
                <a:spcPts val="923"/>
              </a:spcAft>
              <a:buFont typeface="Wingdings" panose="05000000000000000000" pitchFamily="2" charset="2"/>
              <a:buChar char="v"/>
            </a:pPr>
            <a:r>
              <a:rPr lang="mn-MN" sz="1385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 аж ахуйн салбарын үйлдвэрлэлийн бодит хэмжээг тооцож, тодорхойлох, дүн шинжилгээ хийх</a:t>
            </a:r>
          </a:p>
          <a:p>
            <a:pPr algn="just">
              <a:spcBef>
                <a:spcPts val="0"/>
              </a:spcBef>
              <a:spcAft>
                <a:spcPts val="923"/>
              </a:spcAft>
              <a:buFont typeface="Wingdings" panose="05000000000000000000" pitchFamily="2" charset="2"/>
              <a:buChar char="v"/>
            </a:pPr>
            <a:r>
              <a:rPr lang="mn-MN" sz="1385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Хөдөө аж ахуйн салбарыг хөгжүүлэх талаар төр засгийн бодлого боловсруулах, хэрэгжилтийг дүгнэхэд шаардагдах мэдээллийг бэлтгэх</a:t>
            </a:r>
            <a:endParaRPr lang="en-US" sz="1385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990600"/>
            <a:ext cx="7924800" cy="273538"/>
          </a:xfrm>
          <a:prstGeom prst="rect">
            <a:avLst/>
          </a:prstGeom>
        </p:spPr>
        <p:txBody>
          <a:bodyPr vert="horz" lIns="70338" tIns="35169" rIns="70338" bIns="3516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154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Мал тооллогын зорилго: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62000" y="533400"/>
            <a:ext cx="8001000" cy="376385"/>
          </a:xfrm>
          <a:prstGeom prst="rect">
            <a:avLst/>
          </a:pr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923"/>
              </a:spcAft>
            </a:pPr>
            <a:r>
              <a:rPr lang="ru-RU" sz="1846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МАЛ ТООЛЛОГО ЯВУУЛАХ ҮНДЭСЛЭЛ, ЗОРИЛГО</a:t>
            </a:r>
            <a:endParaRPr lang="mn-MN" sz="1846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65416112-877E-428A-A385-E3D36F93B14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38200" y="3200400"/>
            <a:ext cx="7829550" cy="3276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en-US" sz="1846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Тооллогын</a:t>
            </a:r>
            <a:r>
              <a:rPr lang="en-US" sz="1846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46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хугацаа</a:t>
            </a:r>
            <a:endParaRPr lang="en-US" sz="1846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mn-MN" sz="1538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Өмчийн бүх хэвшлийн мал, тэжээвэр амьтдын тооллогыг жил бүрийн </a:t>
            </a:r>
            <a:r>
              <a:rPr lang="mn-MN" sz="1538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 дугаар сарын 7-17-ны</a:t>
            </a:r>
            <a:r>
              <a:rPr lang="mn-MN" sz="1538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өдрүүдэд багтаан явуулж, тооллогод бүрэн хамруулан, улсын  хэмжээгээр нэг зэрэг газар дээр нэг бүрчлэн тоо</a:t>
            </a:r>
            <a:r>
              <a:rPr lang="en-US" sz="1538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лно</a:t>
            </a:r>
            <a:r>
              <a:rPr lang="en-US" sz="1538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1846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Тооллогын</a:t>
            </a:r>
            <a:r>
              <a:rPr lang="en-US" sz="1846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46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хамрах</a:t>
            </a:r>
            <a:r>
              <a:rPr lang="en-US" sz="1846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46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хүрээ</a:t>
            </a:r>
            <a:r>
              <a:rPr lang="en-US" sz="1846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just"/>
            <a:r>
              <a:rPr lang="mn-MN" sz="1538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Монгол Улсын нутаг дэвсгэрт байгаа мал бүхий өрх (малтай өрх, малчин өрх), аж ахуйн нэгж</a:t>
            </a:r>
            <a:r>
              <a:rPr lang="en-US" sz="1538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mn-MN" sz="1538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байгууллагууд тооллогод  хамрагдана.</a:t>
            </a:r>
            <a:endParaRPr lang="en-US" sz="1538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846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Тооллогын</a:t>
            </a:r>
            <a:r>
              <a:rPr lang="en-US" sz="1846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46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бэлтгэл</a:t>
            </a:r>
            <a:r>
              <a:rPr lang="en-US" sz="1846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46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зохион</a:t>
            </a:r>
            <a:r>
              <a:rPr lang="en-US" sz="1846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46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байгуулалт</a:t>
            </a:r>
            <a:endParaRPr lang="en-US" sz="1846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mn-MN" sz="1538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Мал</a:t>
            </a:r>
            <a:r>
              <a:rPr lang="en-US" sz="1538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538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тэжээвэр</a:t>
            </a:r>
            <a:r>
              <a:rPr lang="en-US" sz="1538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38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амьтдын</a:t>
            </a:r>
            <a:r>
              <a:rPr lang="mn-MN" sz="1538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тооллогын бэлтгэл, зохион байгуулалт нь Үндэсний статистикийн хороо, </a:t>
            </a:r>
            <a:r>
              <a:rPr lang="mn-MN" sz="1538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аймгийн Засаг дарга, статистикийн  </a:t>
            </a:r>
            <a:r>
              <a:rPr lang="mn-MN" sz="1538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хэлтэс, сумын Засаг дарга болоод тамгын газар, багийн Засаг дарга гэсэн дарааллаар хийгдэнэ.</a:t>
            </a:r>
            <a:endParaRPr lang="en-US" sz="1538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62000" y="2743200"/>
            <a:ext cx="8001000" cy="364587"/>
          </a:xfrm>
          <a:prstGeom prst="rect">
            <a:avLst/>
          </a:pr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923"/>
              </a:spcAft>
            </a:pPr>
            <a:r>
              <a:rPr lang="ru-RU" sz="1769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ТООЛЛОГО ЯВУУЛАХ ХУГАЦАА, ЗОХИОН БАЙГУУЛАЛТ</a:t>
            </a:r>
            <a:endParaRPr lang="mn-MN" sz="1769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01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352472316"/>
              </p:ext>
            </p:extLst>
          </p:nvPr>
        </p:nvGraphicFramePr>
        <p:xfrm>
          <a:off x="838200" y="1047749"/>
          <a:ext cx="8138160" cy="2336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6800" y="3429000"/>
            <a:ext cx="7721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Малын тоо, толгойн хүрсэн дээд түвшин, төрөл, мян.толгой</a:t>
            </a:r>
            <a:endParaRPr lang="en-US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D:\infografic file\infografic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581" y="3821269"/>
            <a:ext cx="1828800" cy="1483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infografic file\infografic\phoca_thumb_l_827700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745" y="3821270"/>
            <a:ext cx="1828800" cy="1436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infografic file\infografic\01_732e14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581" y="5304511"/>
            <a:ext cx="1828800" cy="1074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:\infografic file\infografic\10050500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45" y="4598878"/>
            <a:ext cx="1838036" cy="1268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43000" y="432395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mn-MN" sz="1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он</a:t>
            </a:r>
          </a:p>
          <a:p>
            <a:pPr algn="ctr"/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mn-MN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27</a:t>
            </a:r>
            <a:r>
              <a:rPr lang="mn-MN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D:\infografic file\infografic\index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745" y="5267680"/>
            <a:ext cx="1828800" cy="1111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73018" y="5629419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mn-MN" sz="1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он</a:t>
            </a:r>
          </a:p>
          <a:p>
            <a:pPr algn="ctr"/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mn-MN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92</a:t>
            </a:r>
            <a:r>
              <a:rPr lang="mn-MN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2.1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7200" y="41865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1953</a:t>
            </a:r>
            <a:r>
              <a:rPr lang="mn-MN" sz="1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он</a:t>
            </a:r>
          </a:p>
          <a:p>
            <a:pPr algn="ctr"/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(40.4)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5200" y="564642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mn-MN" sz="1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он</a:t>
            </a:r>
          </a:p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mn-MN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51.6)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5200" y="440992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mn-MN" sz="1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он</a:t>
            </a:r>
          </a:p>
          <a:p>
            <a:pPr algn="ctr"/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(1207.</a:t>
            </a:r>
            <a:r>
              <a:rPr lang="mn-MN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6096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mn-MN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АЛ ТООЛЛОГЫН ДҮН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838200" y="990599"/>
            <a:ext cx="813816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762000" y="3429000"/>
            <a:ext cx="8382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143000" y="11430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Малын тоо 201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онд 3716.8 мянган толгой болж, хамгийн дээд хэмжээндээ хүрлээ.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82CF5-28DA-4721-A856-BBC823FE6A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5800" y="6096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mn-MN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АЛ ТООЛЛОГЫН ДҮН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685800" y="990600"/>
            <a:ext cx="768096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1230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Мал сүргийн  бүтэц, 201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mn-MN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онтой харьцуулснаар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62000" y="4724400"/>
            <a:ext cx="807720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38200" y="4971871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mn-MN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 тооллогын 201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оны дүнгээр сүрэгт хонь, үхэрийн эзлэх хувь </a:t>
            </a:r>
            <a:r>
              <a:rPr lang="mn-MN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0.1-0.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пунктээр өсч, </a:t>
            </a:r>
            <a:r>
              <a:rPr lang="mn-MN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ямаа, адууны эзлэх хувь </a:t>
            </a:r>
            <a:r>
              <a:rPr lang="mn-MN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0.1-0.2 пунктээр буурч,</a:t>
            </a:r>
            <a:r>
              <a:rPr lang="mn-MN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тэмээ сүргийн эзлэх хувь адил түвшинд байна. 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658194932"/>
              </p:ext>
            </p:extLst>
          </p:nvPr>
        </p:nvGraphicFramePr>
        <p:xfrm>
          <a:off x="1447800" y="2133600"/>
          <a:ext cx="3813048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623909185"/>
              </p:ext>
            </p:extLst>
          </p:nvPr>
        </p:nvGraphicFramePr>
        <p:xfrm>
          <a:off x="5562600" y="1981200"/>
          <a:ext cx="2667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8535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82CF5-28DA-4721-A856-BBC823FE6AC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38200" y="6096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mn-MN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АЛ ТООЛЛОГЫН ДҮН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838200" y="990599"/>
            <a:ext cx="813816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47800" y="10668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МАЛЫН ТОО, мян.тол, сумаар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098710" y="1905000"/>
            <a:ext cx="187193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mn-MN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 тооллогын дүнгээр 201</a:t>
            </a:r>
            <a:r>
              <a:rPr lang="mn-MN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 </a:t>
            </a:r>
            <a:r>
              <a:rPr lang="mn-MN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жилийн эцэст малын тоо </a:t>
            </a:r>
            <a:r>
              <a:rPr lang="mn-MN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3716.8</a:t>
            </a: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мянган</a:t>
            </a:r>
            <a:r>
              <a:rPr lang="mn-MN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толгойд хүрч, өмнөх оныхоос </a:t>
            </a:r>
            <a:r>
              <a:rPr lang="mn-MN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188.4</a:t>
            </a:r>
            <a:r>
              <a:rPr lang="mn-MN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мянган толгой буюу </a:t>
            </a:r>
            <a:r>
              <a:rPr lang="mn-MN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5.3</a:t>
            </a:r>
            <a:r>
              <a:rPr lang="mn-MN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хувиар өссөн байна.</a:t>
            </a:r>
          </a:p>
          <a:p>
            <a:pPr algn="just">
              <a:defRPr/>
            </a:pPr>
            <a:r>
              <a:rPr lang="mn-MN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Манай аймаг нийслэл, 21 аймгийн дотор </a:t>
            </a:r>
            <a:r>
              <a:rPr lang="mn-MN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-рт орж байна.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797"/>
            <a:ext cx="6016814" cy="5010195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1524000" y="2309316"/>
            <a:ext cx="981492" cy="5100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77347" y="2743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676108" y="3048000"/>
            <a:ext cx="981492" cy="5100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743200" y="2743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646853" y="4804320"/>
            <a:ext cx="981492" cy="5100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981200" y="5334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247608" y="2530593"/>
            <a:ext cx="981492" cy="5100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352800" y="223213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114508" y="4061916"/>
            <a:ext cx="981492" cy="5100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029200" y="4495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58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82CF5-28DA-4721-A856-BBC823FE6AC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5800" y="5334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mn-MN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АЛ ТООЛЛОГЫН ДҮН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5800" y="914400"/>
            <a:ext cx="813816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" y="9144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Малын тоо 5 төрөл дээр өсөв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066800" y="1219200"/>
            <a:ext cx="7086600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encrypted-tbn2.gstatic.com/images?q=tbn:ANd9GcSBnF4o2p1xHNpuys8eVxcYb-Ukv--AyMXxp5wgTQjSi-huLm1o"/>
          <p:cNvPicPr>
            <a:picLocks noChangeAspect="1" noChangeArrowheads="1"/>
          </p:cNvPicPr>
          <p:nvPr/>
        </p:nvPicPr>
        <p:blipFill>
          <a:blip r:embed="rId3" cstate="print"/>
          <a:srcRect b="5598"/>
          <a:stretch>
            <a:fillRect/>
          </a:stretch>
        </p:blipFill>
        <p:spPr bwMode="auto">
          <a:xfrm>
            <a:off x="990600" y="1295400"/>
            <a:ext cx="1524000" cy="1063625"/>
          </a:xfrm>
          <a:prstGeom prst="rect">
            <a:avLst/>
          </a:prstGeom>
          <a:noFill/>
        </p:spPr>
      </p:pic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333433114"/>
              </p:ext>
            </p:extLst>
          </p:nvPr>
        </p:nvGraphicFramePr>
        <p:xfrm>
          <a:off x="3276600" y="1371600"/>
          <a:ext cx="27432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114800" y="13716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2018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0400" y="16002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2017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867400" y="1447800"/>
            <a:ext cx="2956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 мян.тол буюу </a:t>
            </a:r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3.7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хувиар өссөн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https://encrypted-tbn1.gstatic.com/images?q=tbn:ANd9GcSpR_INJN_11CPqMTI0m3xaQzansiqWQwAcyJVbom5kUwbxjEuv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0600" y="2438400"/>
            <a:ext cx="1524000" cy="10668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867400" y="2438400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14.8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мян.тол буюу </a:t>
            </a:r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6.3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хувиар өссөн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https://encrypted-tbn3.gstatic.com/images?q=tbn:ANd9GcT4PMqbHqbubERrROL9APYy1teut4OkUUswW-jHYkvh4-9RQQh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4400" y="3505200"/>
            <a:ext cx="1600200" cy="112205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867400" y="3533001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0.</a:t>
            </a:r>
            <a:r>
              <a:rPr lang="mn-MN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мян.тол буюу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1.3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хувиар буурсан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470913815"/>
              </p:ext>
            </p:extLst>
          </p:nvPr>
        </p:nvGraphicFramePr>
        <p:xfrm>
          <a:off x="2743200" y="4495800"/>
          <a:ext cx="29718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038600" y="4495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2018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24200" y="48006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2017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irc_mi" descr="http://www.bolod.mn/Upload/news/%D1%8F%D0%BC%D0%B0%D0%B0.jpe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14400" y="5867400"/>
            <a:ext cx="1600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8" descr="http://www.medee.mn/pic/3224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14400" y="4724400"/>
            <a:ext cx="1600200" cy="1066800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5791200" y="464820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118.6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 мян.тол буюу </a:t>
            </a:r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5.9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хувиар өссөн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91200" y="563880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55.1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мян.тол буюу </a:t>
            </a:r>
            <a:r>
              <a:rPr lang="mn-M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4.8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хувиар өссөн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5" name="Diagram 44"/>
          <p:cNvGraphicFramePr/>
          <p:nvPr>
            <p:extLst>
              <p:ext uri="{D42A27DB-BD31-4B8C-83A1-F6EECF244321}">
                <p14:modId xmlns:p14="http://schemas.microsoft.com/office/powerpoint/2010/main" val="867122225"/>
              </p:ext>
            </p:extLst>
          </p:nvPr>
        </p:nvGraphicFramePr>
        <p:xfrm>
          <a:off x="3200400" y="2362200"/>
          <a:ext cx="27432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4038600" y="236915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2018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429000" y="277100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2017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2" name="Diagram 51"/>
          <p:cNvGraphicFramePr/>
          <p:nvPr>
            <p:extLst>
              <p:ext uri="{D42A27DB-BD31-4B8C-83A1-F6EECF244321}">
                <p14:modId xmlns:p14="http://schemas.microsoft.com/office/powerpoint/2010/main" val="670682959"/>
              </p:ext>
            </p:extLst>
          </p:nvPr>
        </p:nvGraphicFramePr>
        <p:xfrm>
          <a:off x="2743200" y="5486400"/>
          <a:ext cx="29718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4038600" y="5486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2018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124200" y="57912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2017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81098590"/>
              </p:ext>
            </p:extLst>
          </p:nvPr>
        </p:nvGraphicFramePr>
        <p:xfrm>
          <a:off x="2895600" y="3276600"/>
          <a:ext cx="30480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4724400" y="345680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2018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00400" y="36576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2017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6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82CF5-28DA-4721-A856-BBC823FE6AC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5800" y="6096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mn-MN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АЛ ТООЛЛОГЫН ДҮН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685800" y="990600"/>
            <a:ext cx="768096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10668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Малын тоо сумаар, мян.толгой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9753C415-C417-4BCC-AE23-B67F29C37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829350"/>
              </p:ext>
            </p:extLst>
          </p:nvPr>
        </p:nvGraphicFramePr>
        <p:xfrm>
          <a:off x="1066799" y="1507037"/>
          <a:ext cx="7391401" cy="4588960"/>
        </p:xfrm>
        <a:graphic>
          <a:graphicData uri="http://schemas.openxmlformats.org/drawingml/2006/table">
            <a:tbl>
              <a:tblPr/>
              <a:tblGrid>
                <a:gridCol w="1691494">
                  <a:extLst>
                    <a:ext uri="{9D8B030D-6E8A-4147-A177-3AD203B41FA5}">
                      <a16:colId xmlns="" xmlns:a16="http://schemas.microsoft.com/office/drawing/2014/main" val="3954741299"/>
                    </a:ext>
                  </a:extLst>
                </a:gridCol>
                <a:gridCol w="1009210">
                  <a:extLst>
                    <a:ext uri="{9D8B030D-6E8A-4147-A177-3AD203B41FA5}">
                      <a16:colId xmlns="" xmlns:a16="http://schemas.microsoft.com/office/drawing/2014/main" val="2530836041"/>
                    </a:ext>
                  </a:extLst>
                </a:gridCol>
                <a:gridCol w="909711">
                  <a:extLst>
                    <a:ext uri="{9D8B030D-6E8A-4147-A177-3AD203B41FA5}">
                      <a16:colId xmlns="" xmlns:a16="http://schemas.microsoft.com/office/drawing/2014/main" val="344787789"/>
                    </a:ext>
                  </a:extLst>
                </a:gridCol>
                <a:gridCol w="909711">
                  <a:extLst>
                    <a:ext uri="{9D8B030D-6E8A-4147-A177-3AD203B41FA5}">
                      <a16:colId xmlns="" xmlns:a16="http://schemas.microsoft.com/office/drawing/2014/main" val="62300220"/>
                    </a:ext>
                  </a:extLst>
                </a:gridCol>
                <a:gridCol w="852855">
                  <a:extLst>
                    <a:ext uri="{9D8B030D-6E8A-4147-A177-3AD203B41FA5}">
                      <a16:colId xmlns="" xmlns:a16="http://schemas.microsoft.com/office/drawing/2014/main" val="1376744101"/>
                    </a:ext>
                  </a:extLst>
                </a:gridCol>
                <a:gridCol w="1009210">
                  <a:extLst>
                    <a:ext uri="{9D8B030D-6E8A-4147-A177-3AD203B41FA5}">
                      <a16:colId xmlns="" xmlns:a16="http://schemas.microsoft.com/office/drawing/2014/main" val="1784842144"/>
                    </a:ext>
                  </a:extLst>
                </a:gridCol>
                <a:gridCol w="1009210">
                  <a:extLst>
                    <a:ext uri="{9D8B030D-6E8A-4147-A177-3AD203B41FA5}">
                      <a16:colId xmlns="" xmlns:a16="http://schemas.microsoft.com/office/drawing/2014/main" val="3850756143"/>
                    </a:ext>
                  </a:extLst>
                </a:gridCol>
              </a:tblGrid>
              <a:tr h="350334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Сум</a:t>
                      </a:r>
                      <a:endParaRPr lang="mn-MN" sz="13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" marR="8555" marT="855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Бүгд</a:t>
                      </a:r>
                    </a:p>
                  </a:txBody>
                  <a:tcPr marL="8555" marR="8555" marT="855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Тэмээ</a:t>
                      </a:r>
                      <a:endParaRPr lang="mn-MN" sz="13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" marR="8555" marT="855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Адуу</a:t>
                      </a:r>
                      <a:endParaRPr lang="mn-MN" sz="13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" marR="8555" marT="855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Үхэр</a:t>
                      </a:r>
                      <a:endParaRPr lang="mn-MN" sz="13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" marR="8555" marT="855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Хонь</a:t>
                      </a:r>
                    </a:p>
                  </a:txBody>
                  <a:tcPr marL="8555" marR="8555" marT="855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Ямаа</a:t>
                      </a:r>
                    </a:p>
                  </a:txBody>
                  <a:tcPr marL="8555" marR="8555" marT="855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5653675"/>
                  </a:ext>
                </a:extLst>
              </a:tr>
              <a:tr h="354415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Нийт</a:t>
                      </a:r>
                    </a:p>
                  </a:txBody>
                  <a:tcPr marL="8555" marR="8555" marT="855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716.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8.2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327.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251.6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207.</a:t>
                      </a:r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1061978"/>
                  </a:ext>
                </a:extLst>
              </a:tr>
              <a:tr h="2886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Баруун-Урт</a:t>
                      </a:r>
                      <a:endParaRPr lang="mn-M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" marR="8555" marT="855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386.</a:t>
                      </a:r>
                      <a:r>
                        <a:rPr lang="mn-MN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40.</a:t>
                      </a:r>
                      <a:r>
                        <a:rPr lang="mn-MN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29.5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195.</a:t>
                      </a:r>
                      <a:r>
                        <a:rPr lang="mn-MN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120.0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94181367"/>
                  </a:ext>
                </a:extLst>
              </a:tr>
              <a:tr h="2886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Асгат</a:t>
                      </a:r>
                      <a:endParaRPr lang="mn-M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" marR="8555" marT="855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179.0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23.0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14.4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86.9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54.5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56334480"/>
                  </a:ext>
                </a:extLst>
              </a:tr>
              <a:tr h="2886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Баяндэлгэр</a:t>
                      </a:r>
                      <a:endParaRPr lang="mn-M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" marR="8555" marT="855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466.0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0.9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22.6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251.1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167.0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65313226"/>
                  </a:ext>
                </a:extLst>
              </a:tr>
              <a:tr h="2886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Дарьганга</a:t>
                      </a:r>
                      <a:endParaRPr lang="mn-M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" marR="8555" marT="855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220.8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20.4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113.0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63.2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8188926"/>
                  </a:ext>
                </a:extLst>
              </a:tr>
              <a:tr h="2886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Мөнххаан</a:t>
                      </a:r>
                      <a:endParaRPr lang="mn-M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" marR="8555" marT="855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457.7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0.7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39.3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28.4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149.2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73463781"/>
                  </a:ext>
                </a:extLst>
              </a:tr>
              <a:tr h="354415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Наран</a:t>
                      </a:r>
                      <a:endParaRPr lang="mn-M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" marR="8555" marT="855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132.4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11.8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71.7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38.5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41131553"/>
                  </a:ext>
                </a:extLst>
              </a:tr>
              <a:tr h="354415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Онгон</a:t>
                      </a:r>
                      <a:endParaRPr lang="mn-M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" marR="8555" marT="855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319.1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21.2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187.5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89.5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29187381"/>
                  </a:ext>
                </a:extLst>
              </a:tr>
              <a:tr h="2886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Сүхбаатар</a:t>
                      </a:r>
                      <a:endParaRPr lang="mn-M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" marR="8555" marT="855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331.2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31.9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21.0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183.2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94.0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841810"/>
                  </a:ext>
                </a:extLst>
              </a:tr>
              <a:tr h="2886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Түвшинширээ</a:t>
                      </a:r>
                      <a:endParaRPr lang="mn-M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" marR="8555" marT="855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318.1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1.3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18.4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14.4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166.9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117.0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97076309"/>
                  </a:ext>
                </a:extLst>
              </a:tr>
              <a:tr h="2886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Түмэнцогт</a:t>
                      </a:r>
                      <a:endParaRPr lang="mn-M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" marR="8555" marT="855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141.2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17.2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13.5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62.0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48.3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3712140"/>
                  </a:ext>
                </a:extLst>
              </a:tr>
              <a:tr h="2886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Уулбаян</a:t>
                      </a:r>
                      <a:endParaRPr lang="mn-M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" marR="8555" marT="855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250.1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1.0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17.4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13.3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140.2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78.2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08482912"/>
                  </a:ext>
                </a:extLst>
              </a:tr>
              <a:tr h="2886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Халзан</a:t>
                      </a:r>
                      <a:endParaRPr lang="mn-M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" marR="8555" marT="855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152.0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15.7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11.1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82.8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42.2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1606171"/>
                  </a:ext>
                </a:extLst>
              </a:tr>
              <a:tr h="2886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Эрдэнэцагаан</a:t>
                      </a:r>
                      <a:endParaRPr lang="mn-MN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5" marR="8555" marT="855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362.8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0.7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46.7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28.2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141.2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145.9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0800396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F5BD74C-6BD4-49A3-94B4-534AE8874B80}"/>
              </a:ext>
            </a:extLst>
          </p:cNvPr>
          <p:cNvSpPr txBox="1"/>
          <p:nvPr/>
        </p:nvSpPr>
        <p:spPr>
          <a:xfrm>
            <a:off x="1541829" y="6311399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050" dirty="0">
                <a:latin typeface="Arial" pitchFamily="34" charset="0"/>
                <a:cs typeface="Arial" pitchFamily="34" charset="0"/>
              </a:rPr>
              <a:t> Улаан өнгөөр тэмдэглэсэн </a:t>
            </a:r>
            <a:r>
              <a:rPr lang="mn-MN" sz="1050" dirty="0" smtClean="0">
                <a:latin typeface="Arial" pitchFamily="34" charset="0"/>
                <a:cs typeface="Arial" pitchFamily="34" charset="0"/>
              </a:rPr>
              <a:t>сум малын </a:t>
            </a:r>
            <a:r>
              <a:rPr lang="mn-MN" sz="1050" dirty="0">
                <a:latin typeface="Arial" pitchFamily="34" charset="0"/>
                <a:cs typeface="Arial" pitchFamily="34" charset="0"/>
              </a:rPr>
              <a:t>тоо өмнөх оноос </a:t>
            </a:r>
            <a:r>
              <a:rPr lang="mn-MN" sz="1050" dirty="0" smtClean="0">
                <a:latin typeface="Arial" pitchFamily="34" charset="0"/>
                <a:cs typeface="Arial" pitchFamily="34" charset="0"/>
              </a:rPr>
              <a:t>буурсан.  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58EC33E-3457-43A6-955F-A76A3D9BD839}"/>
              </a:ext>
            </a:extLst>
          </p:cNvPr>
          <p:cNvSpPr/>
          <p:nvPr/>
        </p:nvSpPr>
        <p:spPr>
          <a:xfrm>
            <a:off x="1371600" y="6314607"/>
            <a:ext cx="170229" cy="16628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0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82CF5-28DA-4721-A856-BBC823FE6AC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5800" y="6096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mn-MN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АЛ ТООЛЛОГЫН ДҮН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685800" y="990600"/>
            <a:ext cx="768096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1094096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Адууны тоо, сумаар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9200" y="1524000"/>
            <a:ext cx="7239000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62800" y="2514600"/>
            <a:ext cx="149923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Улсад адуугаараа </a:t>
            </a:r>
            <a:r>
              <a:rPr lang="mn-M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mn-M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-рт</a:t>
            </a:r>
            <a:r>
              <a:rPr lang="mn-MN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ордог. 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360138054"/>
              </p:ext>
            </p:extLst>
          </p:nvPr>
        </p:nvGraphicFramePr>
        <p:xfrm>
          <a:off x="6324600" y="4309735"/>
          <a:ext cx="2781301" cy="226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/>
          <p:cNvSpPr/>
          <p:nvPr/>
        </p:nvSpPr>
        <p:spPr>
          <a:xfrm>
            <a:off x="6553200" y="4048125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1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Хамгийн олон адуутай сум мян.тол: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00200"/>
            <a:ext cx="55626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4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4445</TotalTime>
  <Words>1858</Words>
  <Application>Microsoft Office PowerPoint</Application>
  <PresentationFormat>On-screen Show (4:3)</PresentationFormat>
  <Paragraphs>861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 Mon</vt:lpstr>
      <vt:lpstr>Arial Unicode MS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Erdenebat</dc:creator>
  <cp:lastModifiedBy>Erdenebat</cp:lastModifiedBy>
  <cp:revision>296</cp:revision>
  <cp:lastPrinted>2018-12-27T07:47:03Z</cp:lastPrinted>
  <dcterms:created xsi:type="dcterms:W3CDTF">2006-08-16T00:00:00Z</dcterms:created>
  <dcterms:modified xsi:type="dcterms:W3CDTF">2019-01-20T00:19:29Z</dcterms:modified>
</cp:coreProperties>
</file>