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35" r:id="rId2"/>
    <p:sldId id="351" r:id="rId3"/>
    <p:sldId id="357" r:id="rId4"/>
    <p:sldId id="348" r:id="rId5"/>
    <p:sldId id="350" r:id="rId6"/>
    <p:sldId id="352" r:id="rId7"/>
    <p:sldId id="353" r:id="rId8"/>
    <p:sldId id="341" r:id="rId9"/>
    <p:sldId id="342" r:id="rId10"/>
    <p:sldId id="354" r:id="rId11"/>
    <p:sldId id="355" r:id="rId12"/>
    <p:sldId id="356" r:id="rId13"/>
    <p:sldId id="358" r:id="rId14"/>
    <p:sldId id="359" r:id="rId15"/>
  </p:sldIdLst>
  <p:sldSz cx="12192000" cy="6858000"/>
  <p:notesSz cx="6735763" cy="9799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33CC"/>
    <a:srgbClr val="003296"/>
    <a:srgbClr val="548236"/>
    <a:srgbClr val="DC7D0F"/>
    <a:srgbClr val="558237"/>
    <a:srgbClr val="00329B"/>
    <a:srgbClr val="003269"/>
    <a:srgbClr val="0A47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431" autoAdjust="0"/>
  </p:normalViewPr>
  <p:slideViewPr>
    <p:cSldViewPr>
      <p:cViewPr varScale="1">
        <p:scale>
          <a:sx n="60" d="100"/>
          <a:sy n="60" d="100"/>
        </p:scale>
        <p:origin x="11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742038882307851E-2"/>
          <c:y val="8.5816405065652912E-2"/>
          <c:w val="0.87238670995509449"/>
          <c:h val="0.613900829963826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INTRO!$K$13</c:f>
              <c:strCache>
                <c:ptCount val="1"/>
                <c:pt idx="0">
                  <c:v>СӨБ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225945930312641E-3"/>
                  <c:y val="1.16388255206416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FEC-4F34-8820-4D6B0C275A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9376546413074227E-3"/>
                  <c:y val="-1.61635028179617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FEC-4F34-8820-4D6B0C275A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4898561908435696E-3"/>
                  <c:y val="-8.1175991614909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FEC-4F34-8820-4D6B0C275A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5309966785125311E-3"/>
                  <c:y val="-4.90446509783800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FEC-4F34-8820-4D6B0C275A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INTRO!$J$23:$J$26</c:f>
              <c:strCache>
                <c:ptCount val="4"/>
                <c:pt idx="0">
                  <c:v>2015/2016</c:v>
                </c:pt>
                <c:pt idx="1">
                  <c:v>2016/2017</c:v>
                </c:pt>
                <c:pt idx="2">
                  <c:v>2017/2018</c:v>
                </c:pt>
                <c:pt idx="3">
                  <c:v>2018/2019</c:v>
                </c:pt>
              </c:strCache>
            </c:strRef>
          </c:cat>
          <c:val>
            <c:numRef>
              <c:f>INTRO!$K$23:$K$26</c:f>
              <c:numCache>
                <c:formatCode>General</c:formatCode>
                <c:ptCount val="4"/>
                <c:pt idx="0">
                  <c:v>4.8</c:v>
                </c:pt>
                <c:pt idx="1">
                  <c:v>4.8</c:v>
                </c:pt>
                <c:pt idx="2">
                  <c:v>5.3</c:v>
                </c:pt>
                <c:pt idx="3">
                  <c:v>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FEC-4F34-8820-4D6B0C275A74}"/>
            </c:ext>
          </c:extLst>
        </c:ser>
        <c:ser>
          <c:idx val="1"/>
          <c:order val="1"/>
          <c:tx>
            <c:strRef>
              <c:f>INTRO!$L$13</c:f>
              <c:strCache>
                <c:ptCount val="1"/>
                <c:pt idx="0">
                  <c:v>ЕБС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895103369958531E-2"/>
                  <c:y val="-2.31146106736657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FEC-4F34-8820-4D6B0C275A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465161052576165E-2"/>
                  <c:y val="-7.37431076929339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FEC-4F34-8820-4D6B0C275A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86255442997992E-3"/>
                  <c:y val="2.48835174672937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FEC-4F34-8820-4D6B0C275A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INTRO!$J$23:$J$26</c:f>
              <c:strCache>
                <c:ptCount val="4"/>
                <c:pt idx="0">
                  <c:v>2015/2016</c:v>
                </c:pt>
                <c:pt idx="1">
                  <c:v>2016/2017</c:v>
                </c:pt>
                <c:pt idx="2">
                  <c:v>2017/2018</c:v>
                </c:pt>
                <c:pt idx="3">
                  <c:v>2018/2019</c:v>
                </c:pt>
              </c:strCache>
            </c:strRef>
          </c:cat>
          <c:val>
            <c:numRef>
              <c:f>INTRO!$L$23:$L$26</c:f>
              <c:numCache>
                <c:formatCode>General</c:formatCode>
                <c:ptCount val="4"/>
                <c:pt idx="0">
                  <c:v>10.5</c:v>
                </c:pt>
                <c:pt idx="1">
                  <c:v>10.8</c:v>
                </c:pt>
                <c:pt idx="2">
                  <c:v>11.3</c:v>
                </c:pt>
                <c:pt idx="3">
                  <c:v>11.6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FEC-4F34-8820-4D6B0C275A74}"/>
            </c:ext>
          </c:extLst>
        </c:ser>
        <c:ser>
          <c:idx val="2"/>
          <c:order val="2"/>
          <c:tx>
            <c:strRef>
              <c:f>INTRO!$M$13</c:f>
              <c:strCache>
                <c:ptCount val="1"/>
                <c:pt idx="0">
                  <c:v>МСҮТ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5249206053967691E-2"/>
                  <c:y val="-2.39491685160976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FEC-4F34-8820-4D6B0C275A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0188088953064247E-2"/>
                  <c:y val="-1.02301165842641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9FEC-4F34-8820-4D6B0C275A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380351811324451E-2"/>
                  <c:y val="-1.7371665751083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FEC-4F34-8820-4D6B0C275A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415567876500644E-2"/>
                  <c:y val="5.69791091470883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9FEC-4F34-8820-4D6B0C275A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INTRO!$J$23:$J$26</c:f>
              <c:strCache>
                <c:ptCount val="4"/>
                <c:pt idx="0">
                  <c:v>2015/2016</c:v>
                </c:pt>
                <c:pt idx="1">
                  <c:v>2016/2017</c:v>
                </c:pt>
                <c:pt idx="2">
                  <c:v>2017/2018</c:v>
                </c:pt>
                <c:pt idx="3">
                  <c:v>2018/2019</c:v>
                </c:pt>
              </c:strCache>
            </c:strRef>
          </c:cat>
          <c:val>
            <c:numRef>
              <c:f>INTRO!$M$23:$M$26</c:f>
              <c:numCache>
                <c:formatCode>General</c:formatCode>
                <c:ptCount val="4"/>
                <c:pt idx="0">
                  <c:v>0.5</c:v>
                </c:pt>
                <c:pt idx="1">
                  <c:v>0.4</c:v>
                </c:pt>
                <c:pt idx="2">
                  <c:v>0.3</c:v>
                </c:pt>
                <c:pt idx="3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9FEC-4F34-8820-4D6B0C275A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132240992"/>
        <c:axId val="132241384"/>
      </c:barChart>
      <c:catAx>
        <c:axId val="13224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2241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2241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2240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376849464613385"/>
          <c:y val="0.84786132425309602"/>
          <c:w val="0.65458690451304202"/>
          <c:h val="7.95420621778575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77136191309418"/>
          <c:y val="2.2900330191980438E-2"/>
          <c:w val="0.8082354443477584"/>
          <c:h val="0.9582030040723887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solidFill>
                <a:srgbClr val="00B05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'газар өмчлөл'!$X$4:$X$15</c:f>
              <c:strCache>
                <c:ptCount val="12"/>
                <c:pt idx="0">
                  <c:v>Õà</c:v>
                </c:pt>
                <c:pt idx="1">
                  <c:v>Àñ</c:v>
                </c:pt>
                <c:pt idx="2">
                  <c:v>Äà</c:v>
                </c:pt>
                <c:pt idx="3">
                  <c:v>Óá</c:v>
                </c:pt>
                <c:pt idx="4">
                  <c:v>Ñ¿</c:v>
                </c:pt>
                <c:pt idx="5">
                  <c:v>Òø</c:v>
                </c:pt>
                <c:pt idx="6">
                  <c:v>Îí</c:v>
                </c:pt>
                <c:pt idx="7">
                  <c:v>Ìõ</c:v>
                </c:pt>
                <c:pt idx="8">
                  <c:v>Áä</c:v>
                </c:pt>
                <c:pt idx="9">
                  <c:v>Òö</c:v>
                </c:pt>
                <c:pt idx="10">
                  <c:v>Ýö</c:v>
                </c:pt>
                <c:pt idx="11">
                  <c:v>Áó</c:v>
                </c:pt>
              </c:strCache>
            </c:strRef>
          </c:cat>
          <c:val>
            <c:numRef>
              <c:f>'газар өмчлөл'!$Y$4:$Y$15</c:f>
              <c:numCache>
                <c:formatCode>General</c:formatCode>
                <c:ptCount val="12"/>
                <c:pt idx="0">
                  <c:v>210</c:v>
                </c:pt>
                <c:pt idx="1">
                  <c:v>237</c:v>
                </c:pt>
                <c:pt idx="2">
                  <c:v>318</c:v>
                </c:pt>
                <c:pt idx="3">
                  <c:v>335</c:v>
                </c:pt>
                <c:pt idx="4">
                  <c:v>430</c:v>
                </c:pt>
                <c:pt idx="5">
                  <c:v>492</c:v>
                </c:pt>
                <c:pt idx="6">
                  <c:v>644</c:v>
                </c:pt>
                <c:pt idx="7">
                  <c:v>680</c:v>
                </c:pt>
                <c:pt idx="8">
                  <c:v>686</c:v>
                </c:pt>
                <c:pt idx="9">
                  <c:v>759</c:v>
                </c:pt>
                <c:pt idx="10" formatCode="#\ ##0">
                  <c:v>1501</c:v>
                </c:pt>
                <c:pt idx="11" formatCode="#\ ##0">
                  <c:v>4010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221018968"/>
        <c:axId val="221019360"/>
      </c:barChart>
      <c:catAx>
        <c:axId val="2210189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Arial Mon" pitchFamily="34" charset="0"/>
              </a:defRPr>
            </a:pPr>
            <a:endParaRPr lang="en-US"/>
          </a:p>
        </c:txPr>
        <c:crossAx val="221019360"/>
        <c:crosses val="autoZero"/>
        <c:auto val="1"/>
        <c:lblAlgn val="ctr"/>
        <c:lblOffset val="100"/>
        <c:noMultiLvlLbl val="0"/>
      </c:catAx>
      <c:valAx>
        <c:axId val="221019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210189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860562131720289"/>
          <c:y val="2.2900330191980438E-2"/>
          <c:w val="0.83702180032136375"/>
          <c:h val="0.9409364917937490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solidFill>
                <a:srgbClr val="00B05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'газар өмчлөл'!$AB$4:$AB$15</c:f>
              <c:strCache>
                <c:ptCount val="12"/>
                <c:pt idx="0">
                  <c:v>Õà</c:v>
                </c:pt>
                <c:pt idx="1">
                  <c:v>Àñ</c:v>
                </c:pt>
                <c:pt idx="2">
                  <c:v>Äà</c:v>
                </c:pt>
                <c:pt idx="3">
                  <c:v>Óá</c:v>
                </c:pt>
                <c:pt idx="4">
                  <c:v>Ñ¿</c:v>
                </c:pt>
                <c:pt idx="5">
                  <c:v>Òø</c:v>
                </c:pt>
                <c:pt idx="6">
                  <c:v>Ìõ</c:v>
                </c:pt>
                <c:pt idx="7">
                  <c:v>Îí</c:v>
                </c:pt>
                <c:pt idx="8">
                  <c:v>Áä</c:v>
                </c:pt>
                <c:pt idx="9">
                  <c:v>Òö</c:v>
                </c:pt>
                <c:pt idx="10">
                  <c:v>Ýö</c:v>
                </c:pt>
                <c:pt idx="11">
                  <c:v>Áó</c:v>
                </c:pt>
              </c:strCache>
            </c:strRef>
          </c:cat>
          <c:val>
            <c:numRef>
              <c:f>'газар өмчлөл'!$AC$4:$AC$15</c:f>
              <c:numCache>
                <c:formatCode>General</c:formatCode>
                <c:ptCount val="12"/>
                <c:pt idx="0">
                  <c:v>203</c:v>
                </c:pt>
                <c:pt idx="1">
                  <c:v>214</c:v>
                </c:pt>
                <c:pt idx="2">
                  <c:v>318</c:v>
                </c:pt>
                <c:pt idx="3">
                  <c:v>321</c:v>
                </c:pt>
                <c:pt idx="4">
                  <c:v>395</c:v>
                </c:pt>
                <c:pt idx="5">
                  <c:v>492</c:v>
                </c:pt>
                <c:pt idx="6">
                  <c:v>527</c:v>
                </c:pt>
                <c:pt idx="7">
                  <c:v>601</c:v>
                </c:pt>
                <c:pt idx="8">
                  <c:v>686</c:v>
                </c:pt>
                <c:pt idx="9">
                  <c:v>712</c:v>
                </c:pt>
                <c:pt idx="10" formatCode="#\ ##0">
                  <c:v>1364</c:v>
                </c:pt>
                <c:pt idx="11" formatCode="#\ ##0">
                  <c:v>3868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axId val="221020144"/>
        <c:axId val="221020536"/>
      </c:barChart>
      <c:catAx>
        <c:axId val="2210201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Arial Mon" pitchFamily="34" charset="0"/>
              </a:defRPr>
            </a:pPr>
            <a:endParaRPr lang="en-US"/>
          </a:p>
        </c:txPr>
        <c:crossAx val="221020536"/>
        <c:crosses val="autoZero"/>
        <c:auto val="1"/>
        <c:lblAlgn val="ctr"/>
        <c:lblOffset val="100"/>
        <c:noMultiLvlLbl val="0"/>
      </c:catAx>
      <c:valAx>
        <c:axId val="2210205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2102014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9565" cy="490531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626" y="1"/>
            <a:ext cx="2919565" cy="490531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31A44DE7-D350-441A-8348-B063E5C2FC47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07541"/>
            <a:ext cx="2919565" cy="490530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626" y="9307541"/>
            <a:ext cx="2919565" cy="490530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A16DA4A5-4CC5-4B64-9EDC-941637C2F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99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9565" cy="490531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626" y="1"/>
            <a:ext cx="2919565" cy="490531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EF2D0AFC-6A1A-4B11-B1D2-8B922FC0DC87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35013"/>
            <a:ext cx="6532563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0" tIns="45345" rIns="90690" bIns="453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263" y="4654556"/>
            <a:ext cx="5389240" cy="4410072"/>
          </a:xfrm>
          <a:prstGeom prst="rect">
            <a:avLst/>
          </a:prstGeom>
        </p:spPr>
        <p:txBody>
          <a:bodyPr vert="horz" lIns="90690" tIns="45345" rIns="90690" bIns="4534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07541"/>
            <a:ext cx="2919565" cy="490530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626" y="9307541"/>
            <a:ext cx="2919565" cy="490530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EB3AFDBB-8DB3-448B-BA3C-0DD2AF2CBC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6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97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52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48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91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33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75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9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8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9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2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95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3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6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5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2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1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2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9D15-E1E8-458B-8A9A-CEDC445DEC0A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8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145323" y="2667000"/>
            <a:ext cx="852267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3600" b="1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Сүхбаатар аймгийн</a:t>
            </a:r>
          </a:p>
          <a:p>
            <a:pPr algn="ctr"/>
            <a:r>
              <a:rPr lang="mn-MN" sz="3600" b="1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нийгэм, эдийн засгийн</a:t>
            </a:r>
            <a:r>
              <a:rPr lang="en-US" sz="3600" b="1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mn-MN" sz="3600" b="1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байдал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(</a:t>
            </a:r>
            <a:r>
              <a:rPr lang="en-US" sz="2800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 2018 </a:t>
            </a:r>
            <a:r>
              <a:rPr lang="mn-MN" sz="2800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оны </a:t>
            </a:r>
            <a:r>
              <a:rPr lang="en-US" sz="2800" dirty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9</a:t>
            </a:r>
            <a:r>
              <a:rPr lang="mn-MN" sz="2800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 дүгээр сарын байдлаар</a:t>
            </a:r>
            <a:r>
              <a:rPr lang="en-US" sz="2800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)</a:t>
            </a:r>
            <a:endParaRPr lang="en-US" sz="2800" dirty="0">
              <a:solidFill>
                <a:srgbClr val="00206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838200"/>
            <a:ext cx="1066800" cy="10904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8200"/>
            <a:ext cx="998533" cy="101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6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6741" y="476229"/>
            <a:ext cx="5198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2400" b="1" cap="all" dirty="0">
                <a:solidFill>
                  <a:srgbClr val="002060"/>
                </a:solidFill>
                <a:latin typeface="Tahoma" charset="0"/>
              </a:rPr>
              <a:t>ХЭРЭГЛЭЭНИЙ </a:t>
            </a:r>
            <a:r>
              <a:rPr lang="mn-MN" sz="2400" b="1" cap="all" dirty="0">
                <a:solidFill>
                  <a:srgbClr val="002060"/>
                </a:solidFill>
                <a:latin typeface="Arial" panose="020B0604020202020204" pitchFamily="34" charset="0"/>
              </a:rPr>
              <a:t>Ү</a:t>
            </a:r>
            <a:r>
              <a:rPr lang="mn-MN" sz="2400" b="1" cap="all" dirty="0">
                <a:solidFill>
                  <a:srgbClr val="002060"/>
                </a:solidFill>
                <a:latin typeface="Tahoma" charset="0"/>
              </a:rPr>
              <a:t>НИЙН ИНДЕКС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3002" y="851400"/>
            <a:ext cx="81856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500" dirty="0">
                <a:latin typeface="Arial" panose="020B0604020202020204" pitchFamily="34" charset="0"/>
                <a:cs typeface="Arial" panose="020B0604020202020204" pitchFamily="34" charset="0"/>
              </a:rPr>
              <a:t>Хэрэглээний бараа, үйлчилгээний үнийн индекс </a:t>
            </a:r>
            <a:r>
              <a:rPr lang="mn-MN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өмнөх </a:t>
            </a:r>
            <a:r>
              <a:rPr lang="mn-MN" sz="1500" dirty="0">
                <a:latin typeface="Arial" panose="020B0604020202020204" pitchFamily="34" charset="0"/>
                <a:cs typeface="Arial" panose="020B0604020202020204" pitchFamily="34" charset="0"/>
              </a:rPr>
              <a:t>оны эцсээс </a:t>
            </a:r>
            <a:r>
              <a:rPr lang="mn-MN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4.6 </a:t>
            </a:r>
            <a:r>
              <a:rPr lang="mn-MN" sz="1500" dirty="0">
                <a:latin typeface="Arial" panose="020B0604020202020204" pitchFamily="34" charset="0"/>
                <a:cs typeface="Arial" panose="020B0604020202020204" pitchFamily="34" charset="0"/>
              </a:rPr>
              <a:t>хувь, өмнөх оны мөн үеэс </a:t>
            </a:r>
            <a:r>
              <a:rPr lang="mn-MN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5.8 хувь, өмнөх сараас 0.1 хувиар тус тус өссөн байна</a:t>
            </a:r>
            <a:r>
              <a:rPr lang="mn-MN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3002" y="1477253"/>
            <a:ext cx="81812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Хэрэглээний бараа, үйлчилгээний үнэ өмнөх оны эцсээс </a:t>
            </a:r>
            <a:r>
              <a:rPr lang="mn-MN" sz="1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4.6 </a:t>
            </a:r>
            <a:r>
              <a:rPr lang="mn-MN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хувиар </a:t>
            </a:r>
            <a:r>
              <a:rPr lang="mn-MN" sz="1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өсөхөд  </a:t>
            </a:r>
            <a:r>
              <a:rPr lang="mn-M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хүнсний бараа, согтууруулах бус ундааны бүлгийн үнэ </a:t>
            </a:r>
            <a:r>
              <a:rPr lang="mn-MN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4.8 </a:t>
            </a:r>
            <a:r>
              <a:rPr lang="mn-M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хувь, согтууруулах ундаа, тамхи, мансууруулах бодисийн бүлгийн үнэ </a:t>
            </a:r>
            <a:r>
              <a:rPr lang="mn-MN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1.3 </a:t>
            </a:r>
            <a:r>
              <a:rPr lang="mn-M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хувь, хувцас бөс барааны бүлгийн үнэ </a:t>
            </a:r>
            <a:r>
              <a:rPr lang="mn-MN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7.0 </a:t>
            </a:r>
            <a:r>
              <a:rPr lang="mn-M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хувь, гэр ахуйн тавилга, гэр ахуйн барааны бүлгийн үнэ </a:t>
            </a:r>
            <a:r>
              <a:rPr lang="mn-MN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</a:t>
            </a:r>
            <a:r>
              <a:rPr lang="mn-M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mn-MN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хувь, эм тариа, эмнэлэгийн үйлчилгээний бүлгийн үнэ </a:t>
            </a:r>
            <a:r>
              <a:rPr lang="mn-MN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5.7 </a:t>
            </a:r>
            <a:r>
              <a:rPr lang="mn-M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хувь, тээврийн бүлгийн үнэ </a:t>
            </a:r>
            <a:r>
              <a:rPr lang="mn-MN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7.6 </a:t>
            </a:r>
            <a:r>
              <a:rPr lang="mn-M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хувь, амралт, чөлөөт цаг, соёлын </a:t>
            </a:r>
            <a:r>
              <a:rPr lang="mn-MN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барааны бүлгийн үнэ 1.4 хувь, </a:t>
            </a:r>
            <a:r>
              <a:rPr lang="mn-M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орон сууц, ус, цахилгаан, хийн болон бусад түлшний бүлгийн үнэ </a:t>
            </a:r>
            <a:r>
              <a:rPr lang="mn-MN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1.9 </a:t>
            </a:r>
            <a:r>
              <a:rPr lang="mn-M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хувь, зочид буудал, нийтийн хоол, дотуур байрны үйлчилгээний бүлгийн үнэ </a:t>
            </a:r>
            <a:r>
              <a:rPr lang="mn-MN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6.8 </a:t>
            </a:r>
            <a:r>
              <a:rPr lang="mn-M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хувь, боловсролын үйлчилгээний бүлгийн үнэ 1.5 хувь, бусад бараа, үйлчилгээний бүлгийн үнэ </a:t>
            </a:r>
            <a:r>
              <a:rPr lang="mn-MN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1.6 </a:t>
            </a:r>
            <a:r>
              <a:rPr lang="mn-M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хувиар тус тус өссөн нь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нөлөөлжээ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3002" y="4057233"/>
            <a:ext cx="818563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Хэрэглээний бараа, үйлчилгээний үнэ 2018 оны 9</a:t>
            </a:r>
            <a:r>
              <a:rPr lang="mn-MN" sz="1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дүгээр </a:t>
            </a:r>
            <a:r>
              <a:rPr lang="mn-MN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сард өмнөх оны мөн үеэс </a:t>
            </a:r>
            <a:r>
              <a:rPr lang="mn-MN" sz="1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5.8</a:t>
            </a:r>
            <a:r>
              <a:rPr lang="en-US" sz="1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хувиар өсөхөд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хүнсний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бараа, ундаа, усны бүлгийн үнэ дүнгээрээ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4.4 хувь,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эм, тариа, эмнэлэгийн үйлчилгээний бүлгийн үнэ дүнгээрээ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13.0,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хувцас, бөс бараа, гутлын бүлгийн үнэ дүнгээрээ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9.3 хувь,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согтууруулах ундаа, тамхи, мансууруулах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бодисын бүлгийн үнэ 2.2 хувь, орон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сууц, ус, цахилгаан, хийн болон бусад түлшний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бүлгийн үнэ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дүнгээрээ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2.5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хувь,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гэр ахуйн тавилга, гэр ахуйн барааны бүлгийн үнэ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3.8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хувь,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тээврийн бүлгийн үнэ 7.8 хувь, амралт, чөлөөт цаг, соёлын бараа үйлчилгээний бүлгийн үнэ 9.5 хувь, боловсролын үйлчилгээний бүлгийн үнэ 1.5 хувь, </a:t>
            </a:r>
            <a:r>
              <a:rPr lang="mn-M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зочид буудал, нийтийн хоол, дотуур байрны үйлчилгээний бүлгийн үнэ </a:t>
            </a:r>
            <a:r>
              <a:rPr lang="mn-MN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.5 хувь, бусад бараа, үйлчилгээний бүлгийн үнэ 1.9 хувиар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өссөн нь голлон нөлөөлжээ.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895600"/>
            <a:ext cx="2209800" cy="1683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194" y="1017120"/>
            <a:ext cx="2347006" cy="17374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41" y="4852483"/>
            <a:ext cx="2282259" cy="139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1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7800" y="486514"/>
            <a:ext cx="291618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ХӨДӨӨ АЖ АХУЙ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97936" y="1457814"/>
            <a:ext cx="1619599" cy="1710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АДУУ: </a:t>
            </a:r>
            <a:endParaRPr lang="mn-MN" sz="1600" b="1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71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эх мал төллөж, гарсан төлийн 98.3 хувь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(70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 төл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бойжиж байна. </a:t>
            </a:r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44511" y="1703147"/>
            <a:ext cx="1730129" cy="150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ҮХЭР: </a:t>
            </a:r>
            <a:endParaRPr lang="mn-MN" sz="1600" b="1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</a:t>
            </a:r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эх мал төллөж, гарсан төлийн 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98.6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 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 төл</a:t>
            </a:r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бойжиж байна. </a:t>
            </a:r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073678" y="1697704"/>
            <a:ext cx="1584922" cy="150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ТЭМЭЭ: </a:t>
            </a:r>
            <a:endParaRPr lang="mn-MN" sz="1600" b="1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мянган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эх мал 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төллөж, гарсан төл нь 98.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 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1.2 мянган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төл</a:t>
            </a:r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бойжиж байна.</a:t>
            </a:r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64038" y="3702106"/>
            <a:ext cx="1824589" cy="150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ХОНЬ: </a:t>
            </a:r>
            <a:endParaRPr lang="mn-MN" sz="1600" b="1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71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</a:t>
            </a:r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эх мал төллөж, гарсан төлийн 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96.3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 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690.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 төл</a:t>
            </a:r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бойжиж байна. </a:t>
            </a:r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064227" y="3644171"/>
            <a:ext cx="1734221" cy="150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ЯМАА: </a:t>
            </a:r>
            <a:endParaRPr lang="mn-MN" sz="1600" b="1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44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</a:t>
            </a:r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эх мал төллөж, гарсан төлийн 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95.8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 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42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 төл</a:t>
            </a:r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бойжиж 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</a:t>
            </a:r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43000" y="1036918"/>
            <a:ext cx="1068693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Аймгийн хэмжээнд 2018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9-р сард 1.3 сая эх мал төллөж, 1.3 сая төл бойжуулав.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195" y="1652141"/>
            <a:ext cx="1920582" cy="1440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753" y="1690934"/>
            <a:ext cx="1693758" cy="11284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806" y="1690934"/>
            <a:ext cx="1571872" cy="10468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3528" y="3712120"/>
            <a:ext cx="1840510" cy="138038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0863" y="3652343"/>
            <a:ext cx="1273364" cy="170000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203195" y="5438883"/>
            <a:ext cx="10455405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эхэнд тоологдсон нийт малын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 том мал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онд зүй бусаар хорогдов.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Зүй бусаар хорогдсон том малын 0.1 хувь нь өвчнөөр хорогдсон байна. </a:t>
            </a:r>
            <a:endParaRPr lang="mn-M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5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772126"/>
            <a:ext cx="9167088" cy="33769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97444" y="838200"/>
            <a:ext cx="1013460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оны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-р сарын байдлаар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748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тн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үр тариа,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442.3 тн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төмс,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214.8 тн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хүнсний ногоо,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30.0 тн техникийн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ургамал, 2.2 мянган тн өвс, 50 тн гар тэжээл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хураан авсан нь өмнөх оны мөн үеэс үр тариа 24.0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(32.4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тн, төмс 54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11.0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тн, хүнсний ногоо 7.8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3.5 хувь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тн, техникийн ургамал 340.0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91.9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тн, бэлтгэсэн өвс 1.7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(41.8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тн, гар тэжээл 24.0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32.4 хувь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тн-оор тус тус буурсан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40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52599" y="544106"/>
            <a:ext cx="167065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БАРИЛГА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83" y="1400708"/>
            <a:ext cx="2535367" cy="19831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114800"/>
            <a:ext cx="2462141" cy="20811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0" y="1966231"/>
            <a:ext cx="7239000" cy="3242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</a:pPr>
            <a:r>
              <a:rPr lang="mn-M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Барилга угсралт, их засварын ажлын хэмжээ </a:t>
            </a:r>
            <a:r>
              <a:rPr lang="mn-MN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 </a:t>
            </a:r>
            <a:r>
              <a:rPr lang="mn-M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</a:t>
            </a:r>
            <a:r>
              <a:rPr lang="mn-MN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эхний 9 сарын гүйцэтгэлээр 18.7 </a:t>
            </a:r>
            <a:r>
              <a:rPr lang="mn-M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төгрөгт хүрч, </a:t>
            </a:r>
            <a:r>
              <a:rPr lang="mn-MN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2.1 (11.2%) </a:t>
            </a:r>
            <a:r>
              <a:rPr lang="mn-M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төгрөгийн </a:t>
            </a:r>
            <a:r>
              <a:rPr lang="mn-MN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ажлыг аймгийн барилгын </a:t>
            </a:r>
            <a:r>
              <a:rPr lang="mn-M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байгууллага, </a:t>
            </a:r>
            <a:r>
              <a:rPr lang="mn-MN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16.6 (88.8%) </a:t>
            </a:r>
            <a:r>
              <a:rPr lang="mn-M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төгрөгийн ажлыг </a:t>
            </a:r>
            <a:r>
              <a:rPr lang="mn-MN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гадны </a:t>
            </a:r>
            <a:r>
              <a:rPr lang="mn-M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барилгын байгууллага гүйцэтгэсэн байна</a:t>
            </a:r>
            <a:r>
              <a:rPr lang="mn-MN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7200" algn="just">
              <a:lnSpc>
                <a:spcPct val="115000"/>
              </a:lnSpc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7200" algn="just">
              <a:lnSpc>
                <a:spcPct val="115000"/>
              </a:lnSpc>
            </a:pPr>
            <a:r>
              <a:rPr lang="mn-M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Барилга угсралт, их засварын ажлын </a:t>
            </a:r>
            <a:r>
              <a:rPr lang="mn-MN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хэмжээ эхний 9 сарын байдлаар </a:t>
            </a:r>
            <a:r>
              <a:rPr lang="mn-M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</a:t>
            </a:r>
            <a:r>
              <a:rPr lang="mn-MN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мөн үеэс 12.5 (3.0 дах) </a:t>
            </a:r>
            <a:r>
              <a:rPr lang="mn-M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төгрөгөөр </a:t>
            </a:r>
            <a:r>
              <a:rPr lang="mn-MN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өсчээ.</a:t>
            </a:r>
          </a:p>
        </p:txBody>
      </p:sp>
    </p:spTree>
    <p:extLst>
      <p:ext uri="{BB962C8B-B14F-4D97-AF65-F5344CB8AC3E}">
        <p14:creationId xmlns:p14="http://schemas.microsoft.com/office/powerpoint/2010/main" val="202953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2276" y="1254694"/>
            <a:ext cx="2459124" cy="1640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4648200"/>
            <a:ext cx="27432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3200399"/>
            <a:ext cx="2362201" cy="9266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19199" y="528935"/>
            <a:ext cx="244009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ҮЙЛДВЭР</a:t>
            </a:r>
            <a:r>
              <a:rPr lang="en-US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0" y="1523999"/>
            <a:ext cx="8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үйлдвэрийн салбарын нийт үйлдвэрлэл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2010 оны зэрэгцүүлэх үнээр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эхний 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сарын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гүйцэтгэлээр 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төгрөгт хүрч, өмнөх оноос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(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.8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 тэрбум төгрөгөөр өсчээ. </a:t>
            </a:r>
            <a:endParaRPr lang="en-US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86200" y="3047999"/>
            <a:ext cx="800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Ангиллаар нь өмнөх онтой харьцуулан авч үзвэл: ц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ахилгаан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дулааны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эрчим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хүч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үйлдвэрлэл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усан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хангамж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ийн салбарынх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тэрбум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төгрө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г буюу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.6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хувиар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буурч, боловсруулах аж үйлдвэрийнх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тэрбум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төгрө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г буюу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хувь, уул уурхай, олборлох аж үйлдвэрийн салбарынх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тэрбум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төгрө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г буюу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хувиар 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тус тус өссөн байна.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0" y="5029199"/>
            <a:ext cx="8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үйлдвэрийн салбарын борлуулсан бүтээгдэхүүн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онд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214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төгрөгт хүрч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mn-MN" sz="2000" dirty="0"/>
              <a:t>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өмнөх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ы мөн үеэс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mn-MN" sz="200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тэрбум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төгрөгөөр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дээгүүр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гүйцэтгэлтэй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байна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5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0"/>
    </mc:Choice>
    <mc:Fallback xmlns="">
      <p:transition spd="slow" advTm="2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1147185" y="511443"/>
            <a:ext cx="8373629" cy="462551"/>
          </a:xfrm>
        </p:spPr>
        <p:txBody>
          <a:bodyPr>
            <a:normAutofit/>
          </a:bodyPr>
          <a:lstStyle/>
          <a:p>
            <a:pPr algn="l"/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БҮРТГЭЛТЭЙ АЖИЛГҮЙ ИРГЭД</a:t>
            </a:r>
            <a:r>
              <a:rPr lang="en-US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0449" y="977901"/>
            <a:ext cx="7904356" cy="2032575"/>
            <a:chOff x="2119972" y="873371"/>
            <a:chExt cx="5923591" cy="203257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0419" y="1375123"/>
              <a:ext cx="2008909" cy="89104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48044" y="1375123"/>
              <a:ext cx="642635" cy="891048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119972" y="2321171"/>
              <a:ext cx="285243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n-MN" sz="1600" dirty="0" smtClean="0">
                  <a:solidFill>
                    <a:srgbClr val="00D0A8"/>
                  </a:solidFill>
                  <a:latin typeface="Arial" charset="0"/>
                  <a:ea typeface="Calibri" charset="0"/>
                </a:rPr>
                <a:t>771</a:t>
              </a:r>
              <a:r>
                <a:rPr lang="en-US" sz="1600" dirty="0" smtClean="0">
                  <a:solidFill>
                    <a:srgbClr val="00D0A8"/>
                  </a:solidFill>
                  <a:latin typeface="Arial" charset="0"/>
                  <a:ea typeface="Calibri" charset="0"/>
                </a:rPr>
                <a:t> </a:t>
              </a:r>
              <a:r>
                <a:rPr lang="mn-MN" sz="1600" dirty="0" smtClean="0">
                  <a:solidFill>
                    <a:srgbClr val="00D0A8"/>
                  </a:solidFill>
                  <a:latin typeface="Arial" charset="0"/>
                  <a:ea typeface="Calibri" charset="0"/>
                </a:rPr>
                <a:t>нь бүртгэлтэй </a:t>
              </a:r>
              <a:r>
                <a:rPr lang="mn-MN" sz="1600" dirty="0">
                  <a:solidFill>
                    <a:srgbClr val="00D0A8"/>
                  </a:solidFill>
                  <a:latin typeface="Arial" charset="0"/>
                  <a:ea typeface="Calibri" charset="0"/>
                </a:rPr>
                <a:t>ажилгүй иргэд</a:t>
              </a:r>
              <a:r>
                <a:rPr lang="en-US" sz="1600" dirty="0">
                  <a:solidFill>
                    <a:srgbClr val="00D0A8"/>
                  </a:solidFill>
                  <a:effectLst/>
                </a:rPr>
                <a:t> </a:t>
              </a:r>
              <a:endParaRPr lang="en-US" sz="1600" dirty="0">
                <a:solidFill>
                  <a:srgbClr val="00D0A8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65413" y="2321171"/>
              <a:ext cx="297815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2</a:t>
              </a:r>
              <a:r>
                <a:rPr lang="mn-MN" sz="16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42</a:t>
              </a:r>
              <a:r>
                <a:rPr lang="en-US" sz="16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 </a:t>
              </a:r>
              <a:r>
                <a:rPr lang="is-IS" sz="16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нь </a:t>
              </a:r>
              <a:r>
                <a:rPr lang="is-IS" sz="1600" dirty="0">
                  <a:solidFill>
                    <a:srgbClr val="00B0F0"/>
                  </a:solidFill>
                  <a:latin typeface="Arial" charset="0"/>
                  <a:ea typeface="Calibri" charset="0"/>
                </a:rPr>
                <a:t>ажилтай боловч өөр ажил хайж байгаа иргэд</a:t>
              </a:r>
              <a:endParaRPr lang="en-US" sz="1600" dirty="0">
                <a:solidFill>
                  <a:srgbClr val="00B0F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00973" y="873371"/>
              <a:ext cx="12192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srgbClr val="00B050"/>
                  </a:solidFill>
                  <a:latin typeface="Arial" charset="0"/>
                  <a:ea typeface="Calibri" charset="0"/>
                </a:rPr>
                <a:t>7</a:t>
              </a:r>
              <a:r>
                <a:rPr lang="mn-MN" sz="2800" dirty="0" smtClean="0">
                  <a:solidFill>
                    <a:srgbClr val="00B050"/>
                  </a:solidFill>
                  <a:latin typeface="Arial" charset="0"/>
                  <a:ea typeface="Calibri" charset="0"/>
                </a:rPr>
                <a:t>6</a:t>
              </a:r>
              <a:r>
                <a:rPr lang="en-US" sz="2800" dirty="0" smtClean="0">
                  <a:solidFill>
                    <a:srgbClr val="00B050"/>
                  </a:solidFill>
                  <a:latin typeface="Arial" charset="0"/>
                  <a:ea typeface="Calibri" charset="0"/>
                </a:rPr>
                <a:t>.</a:t>
              </a:r>
              <a:r>
                <a:rPr lang="mn-MN" sz="2800" dirty="0" smtClean="0">
                  <a:solidFill>
                    <a:srgbClr val="00B050"/>
                  </a:solidFill>
                  <a:latin typeface="Arial" charset="0"/>
                  <a:ea typeface="Calibri" charset="0"/>
                </a:rPr>
                <a:t>1</a:t>
              </a:r>
              <a:r>
                <a:rPr lang="en-US" sz="2800" dirty="0" smtClean="0">
                  <a:solidFill>
                    <a:srgbClr val="00B050"/>
                  </a:solidFill>
                  <a:latin typeface="Arial" charset="0"/>
                  <a:ea typeface="Calibri" charset="0"/>
                </a:rPr>
                <a:t>%</a:t>
              </a:r>
              <a:endParaRPr lang="en-US" sz="2800" dirty="0">
                <a:solidFill>
                  <a:srgbClr val="00B05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177373" y="873371"/>
              <a:ext cx="12001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2</a:t>
              </a:r>
              <a:r>
                <a:rPr lang="mn-MN" sz="28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3</a:t>
              </a:r>
              <a:r>
                <a:rPr lang="en-US" sz="28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.</a:t>
              </a:r>
              <a:r>
                <a:rPr lang="mn-MN" sz="28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9</a:t>
              </a:r>
              <a:r>
                <a:rPr lang="en-US" sz="28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%</a:t>
              </a:r>
              <a:endParaRPr lang="en-US" sz="2800" dirty="0">
                <a:solidFill>
                  <a:srgbClr val="00B0F0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5334000" y="1045601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>
                <a:latin typeface="Tahoma" charset="0"/>
                <a:ea typeface="Calibri" charset="0"/>
              </a:rPr>
              <a:t>Хөдөлмөр эрхлэлтийн байгууллагад ажил хайж бүртгүүлсэн иргэд </a:t>
            </a:r>
            <a:r>
              <a:rPr lang="mn-MN" sz="1600" dirty="0" smtClean="0">
                <a:latin typeface="Tahoma" charset="0"/>
                <a:ea typeface="Calibri" charset="0"/>
              </a:rPr>
              <a:t>201</a:t>
            </a:r>
            <a:r>
              <a:rPr lang="en-US" sz="1600" dirty="0" smtClean="0">
                <a:latin typeface="Tahoma" charset="0"/>
                <a:ea typeface="Calibri" charset="0"/>
              </a:rPr>
              <a:t>8</a:t>
            </a:r>
            <a:r>
              <a:rPr lang="mn-MN" sz="1600" dirty="0" smtClean="0">
                <a:latin typeface="Tahoma" charset="0"/>
                <a:ea typeface="Calibri" charset="0"/>
              </a:rPr>
              <a:t> </a:t>
            </a:r>
            <a:r>
              <a:rPr lang="mn-MN" sz="1600" dirty="0">
                <a:latin typeface="Tahoma" charset="0"/>
                <a:ea typeface="Calibri" charset="0"/>
              </a:rPr>
              <a:t>оны </a:t>
            </a:r>
            <a:r>
              <a:rPr lang="en-US" sz="1600" dirty="0" smtClean="0">
                <a:latin typeface="Tahoma" charset="0"/>
                <a:ea typeface="Calibri" charset="0"/>
              </a:rPr>
              <a:t>9</a:t>
            </a:r>
            <a:r>
              <a:rPr lang="mn-MN" sz="1600" dirty="0" smtClean="0">
                <a:latin typeface="Tahoma" charset="0"/>
                <a:ea typeface="Calibri" charset="0"/>
              </a:rPr>
              <a:t> дүгээр </a:t>
            </a:r>
            <a:r>
              <a:rPr lang="mn-MN" sz="1600" dirty="0">
                <a:latin typeface="Tahoma" charset="0"/>
                <a:ea typeface="Calibri" charset="0"/>
              </a:rPr>
              <a:t>сарын эцэст </a:t>
            </a:r>
            <a:r>
              <a:rPr lang="en-US" sz="1600" dirty="0" smtClean="0">
                <a:latin typeface="Tahoma" charset="0"/>
                <a:ea typeface="Calibri" charset="0"/>
              </a:rPr>
              <a:t>1.</a:t>
            </a:r>
            <a:r>
              <a:rPr lang="mn-MN" sz="1600" dirty="0" smtClean="0">
                <a:latin typeface="Tahoma" charset="0"/>
                <a:ea typeface="Calibri" charset="0"/>
              </a:rPr>
              <a:t>0</a:t>
            </a:r>
            <a:r>
              <a:rPr lang="en-US" sz="1600" dirty="0" smtClean="0">
                <a:latin typeface="Tahoma" charset="0"/>
                <a:ea typeface="Calibri" charset="0"/>
              </a:rPr>
              <a:t> </a:t>
            </a:r>
            <a:r>
              <a:rPr lang="mn-MN" sz="1600" dirty="0">
                <a:latin typeface="Tahoma" charset="0"/>
                <a:ea typeface="Calibri" charset="0"/>
              </a:rPr>
              <a:t>мянга болсны, </a:t>
            </a:r>
            <a:r>
              <a:rPr lang="mn-MN" sz="1600" dirty="0" smtClean="0">
                <a:latin typeface="Tahoma" charset="0"/>
                <a:ea typeface="Calibri" charset="0"/>
              </a:rPr>
              <a:t>771 (76.1%) нь </a:t>
            </a:r>
            <a:r>
              <a:rPr lang="mn-MN" sz="1600" dirty="0">
                <a:latin typeface="Tahoma" charset="0"/>
                <a:ea typeface="Calibri" charset="0"/>
              </a:rPr>
              <a:t>бүртгэлтэй ажилгүй </a:t>
            </a:r>
            <a:r>
              <a:rPr lang="mn-MN" sz="1600" dirty="0" smtClean="0">
                <a:latin typeface="Tahoma" charset="0"/>
                <a:ea typeface="Calibri" charset="0"/>
              </a:rPr>
              <a:t>иргэд, </a:t>
            </a:r>
            <a:r>
              <a:rPr lang="en-US" sz="1600" dirty="0" smtClean="0">
                <a:latin typeface="Tahoma" charset="0"/>
                <a:ea typeface="Calibri" charset="0"/>
              </a:rPr>
              <a:t>2</a:t>
            </a:r>
            <a:r>
              <a:rPr lang="mn-MN" sz="1600" dirty="0" smtClean="0">
                <a:latin typeface="Tahoma" charset="0"/>
                <a:ea typeface="Calibri" charset="0"/>
              </a:rPr>
              <a:t>42</a:t>
            </a:r>
            <a:r>
              <a:rPr lang="en-US" sz="1600" dirty="0" smtClean="0">
                <a:latin typeface="Tahoma" charset="0"/>
                <a:ea typeface="Calibri" charset="0"/>
              </a:rPr>
              <a:t> </a:t>
            </a:r>
            <a:r>
              <a:rPr lang="mn-MN" sz="1600" dirty="0" smtClean="0">
                <a:latin typeface="Tahoma" charset="0"/>
                <a:ea typeface="Calibri" charset="0"/>
              </a:rPr>
              <a:t>(23.9%) нь </a:t>
            </a:r>
            <a:r>
              <a:rPr lang="mn-MN" sz="1600" dirty="0">
                <a:latin typeface="Tahoma" charset="0"/>
                <a:ea typeface="Calibri" charset="0"/>
              </a:rPr>
              <a:t>ажилтай боловч </a:t>
            </a:r>
            <a:r>
              <a:rPr lang="mn-MN" sz="1600" dirty="0">
                <a:latin typeface="Arial" panose="020B0604020202020204" pitchFamily="34" charset="0"/>
                <a:ea typeface="Calibri" charset="0"/>
              </a:rPr>
              <a:t>өө</a:t>
            </a:r>
            <a:r>
              <a:rPr lang="mn-MN" sz="1600" dirty="0">
                <a:latin typeface="Tahoma" charset="0"/>
                <a:ea typeface="Calibri" charset="0"/>
              </a:rPr>
              <a:t>р ажил хайж байгаа иргэд байна.</a:t>
            </a:r>
            <a:endParaRPr lang="en-US" sz="1600" dirty="0">
              <a:latin typeface="Tahoma" charset="0"/>
              <a:ea typeface="Calibri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143000" y="3124200"/>
            <a:ext cx="5316899" cy="1563327"/>
            <a:chOff x="1371600" y="2819400"/>
            <a:chExt cx="4630255" cy="1563327"/>
          </a:xfrm>
        </p:grpSpPr>
        <p:grpSp>
          <p:nvGrpSpPr>
            <p:cNvPr id="21" name="Group 20"/>
            <p:cNvGrpSpPr/>
            <p:nvPr/>
          </p:nvGrpSpPr>
          <p:grpSpPr>
            <a:xfrm>
              <a:off x="1371600" y="3276600"/>
              <a:ext cx="4630255" cy="1106127"/>
              <a:chOff x="1371600" y="3276600"/>
              <a:chExt cx="4630255" cy="1106127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71600" y="3368959"/>
                <a:ext cx="303876" cy="895351"/>
              </a:xfrm>
              <a:prstGeom prst="rect">
                <a:avLst/>
              </a:prstGeom>
            </p:spPr>
          </p:pic>
          <p:grpSp>
            <p:nvGrpSpPr>
              <p:cNvPr id="24" name="Group 23"/>
              <p:cNvGrpSpPr/>
              <p:nvPr/>
            </p:nvGrpSpPr>
            <p:grpSpPr>
              <a:xfrm>
                <a:off x="1676400" y="3276600"/>
                <a:ext cx="4325455" cy="1106127"/>
                <a:chOff x="1676400" y="3276600"/>
                <a:chExt cx="4325455" cy="1106127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27350" y="3366237"/>
                  <a:ext cx="304800" cy="898072"/>
                </a:xfrm>
                <a:prstGeom prst="rect">
                  <a:avLst/>
                </a:prstGeom>
              </p:spPr>
            </p:pic>
            <p:sp>
              <p:nvSpPr>
                <p:cNvPr id="26" name="Rectangle 25"/>
                <p:cNvSpPr/>
                <p:nvPr/>
              </p:nvSpPr>
              <p:spPr>
                <a:xfrm>
                  <a:off x="1708150" y="3815273"/>
                  <a:ext cx="1219200" cy="523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mn-MN" sz="2800" dirty="0" smtClean="0">
                      <a:solidFill>
                        <a:srgbClr val="002060"/>
                      </a:solidFill>
                      <a:latin typeface="Arial" charset="0"/>
                      <a:ea typeface="Calibri" charset="0"/>
                    </a:rPr>
                    <a:t>  4</a:t>
                  </a:r>
                  <a:r>
                    <a:rPr lang="en-US" sz="2800" dirty="0" smtClean="0">
                      <a:solidFill>
                        <a:srgbClr val="002060"/>
                      </a:solidFill>
                      <a:latin typeface="Arial" charset="0"/>
                      <a:ea typeface="Calibri" charset="0"/>
                    </a:rPr>
                    <a:t>.</a:t>
                  </a:r>
                  <a:r>
                    <a:rPr lang="mn-MN" sz="2800" dirty="0" smtClean="0">
                      <a:solidFill>
                        <a:srgbClr val="002060"/>
                      </a:solidFill>
                      <a:latin typeface="Arial" charset="0"/>
                      <a:ea typeface="Calibri" charset="0"/>
                    </a:rPr>
                    <a:t>5</a:t>
                  </a:r>
                  <a:r>
                    <a:rPr lang="en-US" sz="2800" dirty="0" smtClean="0">
                      <a:solidFill>
                        <a:srgbClr val="002060"/>
                      </a:solidFill>
                      <a:latin typeface="Arial" charset="0"/>
                      <a:ea typeface="Calibri" charset="0"/>
                    </a:rPr>
                    <a:t>%</a:t>
                  </a:r>
                  <a:endParaRPr lang="en-US" sz="2800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3397802" y="3859506"/>
                  <a:ext cx="1219200" cy="523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mn-MN" sz="2800" dirty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3</a:t>
                  </a:r>
                  <a:r>
                    <a:rPr lang="en-US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.</a:t>
                  </a:r>
                  <a:r>
                    <a:rPr lang="mn-MN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9</a:t>
                  </a:r>
                  <a:r>
                    <a:rPr lang="en-US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%</a:t>
                  </a:r>
                  <a:endParaRPr lang="en-US" sz="2800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1676400" y="3276600"/>
                  <a:ext cx="129780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err="1">
                      <a:solidFill>
                        <a:srgbClr val="002060"/>
                      </a:solidFill>
                    </a:rPr>
                    <a:t>Өмнөх</a:t>
                  </a:r>
                  <a:r>
                    <a:rPr lang="en-US" dirty="0">
                      <a:solidFill>
                        <a:srgbClr val="002060"/>
                      </a:solidFill>
                    </a:rPr>
                    <a:t> </a:t>
                  </a:r>
                  <a:r>
                    <a:rPr lang="mn-MN" dirty="0">
                      <a:solidFill>
                        <a:srgbClr val="002060"/>
                      </a:solidFill>
                    </a:rPr>
                    <a:t>оны</a:t>
                  </a:r>
                  <a:r>
                    <a:rPr lang="en-US" dirty="0">
                      <a:solidFill>
                        <a:srgbClr val="002060"/>
                      </a:solidFill>
                    </a:rPr>
                    <a:t> </a:t>
                  </a:r>
                  <a:r>
                    <a:rPr lang="mn-MN" dirty="0">
                      <a:solidFill>
                        <a:srgbClr val="002060"/>
                      </a:solidFill>
                    </a:rPr>
                    <a:t>мөн үе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3178148" y="3276600"/>
                  <a:ext cx="129780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mn-MN" dirty="0">
                      <a:solidFill>
                        <a:srgbClr val="00B0F0"/>
                      </a:solidFill>
                    </a:rPr>
                    <a:t>Өмнөх</a:t>
                  </a:r>
                </a:p>
                <a:p>
                  <a:pPr algn="ctr"/>
                  <a:r>
                    <a:rPr lang="mn-MN" dirty="0">
                      <a:solidFill>
                        <a:srgbClr val="00B0F0"/>
                      </a:solidFill>
                    </a:rPr>
                    <a:t>сараас</a:t>
                  </a: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4782655" y="3859506"/>
                  <a:ext cx="1219200" cy="523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mn-MN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49</a:t>
                  </a:r>
                  <a:r>
                    <a:rPr lang="en-US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.</a:t>
                  </a:r>
                  <a:r>
                    <a:rPr lang="mn-MN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0</a:t>
                  </a:r>
                  <a:r>
                    <a:rPr lang="en-US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%</a:t>
                  </a:r>
                  <a:endParaRPr lang="en-US" sz="2800" dirty="0">
                    <a:solidFill>
                      <a:srgbClr val="00B0F0"/>
                    </a:solidFill>
                  </a:endParaRPr>
                </a:p>
              </p:txBody>
            </p:sp>
          </p:grpSp>
        </p:grpSp>
        <p:sp>
          <p:nvSpPr>
            <p:cNvPr id="22" name="Rectangle 21"/>
            <p:cNvSpPr/>
            <p:nvPr/>
          </p:nvSpPr>
          <p:spPr>
            <a:xfrm>
              <a:off x="1473200" y="2819400"/>
              <a:ext cx="318388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n-MN" sz="1600" dirty="0">
                  <a:latin typeface="Tahoma" charset="0"/>
                  <a:ea typeface="Tahoma" charset="0"/>
                  <a:cs typeface="Tahoma" charset="0"/>
                </a:rPr>
                <a:t>Нийт бүртгэлтэй ажилгүй иргэд</a:t>
              </a:r>
              <a:endParaRPr lang="en-US" sz="1600" dirty="0">
                <a:latin typeface="Tahoma" charset="0"/>
                <a:ea typeface="Tahoma" charset="0"/>
                <a:cs typeface="Tahoma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5334000" y="3200400"/>
            <a:ext cx="655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>
                <a:latin typeface="Arial" panose="020B0604020202020204" pitchFamily="34" charset="0"/>
                <a:ea typeface="Calibri" charset="0"/>
              </a:rPr>
              <a:t>Нийт</a:t>
            </a:r>
            <a:r>
              <a:rPr lang="en-US" sz="1600" dirty="0">
                <a:latin typeface="Arial" panose="020B0604020202020204" pitchFamily="34" charset="0"/>
                <a:ea typeface="Calibri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charset="0"/>
              </a:rPr>
              <a:t>бүртгэлтэй</a:t>
            </a:r>
            <a:r>
              <a:rPr lang="en-US" sz="1600" dirty="0">
                <a:latin typeface="Arial" panose="020B0604020202020204" pitchFamily="34" charset="0"/>
                <a:ea typeface="Calibri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charset="0"/>
              </a:rPr>
              <a:t>ажилгүй</a:t>
            </a:r>
            <a:r>
              <a:rPr lang="en-US" sz="1600" dirty="0">
                <a:latin typeface="Arial" panose="020B0604020202020204" pitchFamily="34" charset="0"/>
                <a:ea typeface="Calibri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charset="0"/>
              </a:rPr>
              <a:t>иргэд</a:t>
            </a:r>
            <a:r>
              <a:rPr lang="en-US" sz="1600" dirty="0">
                <a:latin typeface="Arial" panose="020B0604020202020204" pitchFamily="34" charset="0"/>
                <a:ea typeface="Calibri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charset="0"/>
              </a:rPr>
              <a:t>өмнөх</a:t>
            </a:r>
            <a:r>
              <a:rPr lang="en-US" sz="1600" dirty="0">
                <a:latin typeface="Arial" panose="020B0604020202020204" pitchFamily="34" charset="0"/>
                <a:ea typeface="Calibri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charset="0"/>
              </a:rPr>
              <a:t>оны</a:t>
            </a:r>
            <a:r>
              <a:rPr lang="en-US" sz="1600" dirty="0">
                <a:latin typeface="Arial" panose="020B0604020202020204" pitchFamily="34" charset="0"/>
                <a:ea typeface="Calibri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charset="0"/>
              </a:rPr>
              <a:t>мөн</a:t>
            </a:r>
            <a:r>
              <a:rPr lang="en-US" sz="1600" dirty="0">
                <a:latin typeface="Arial" panose="020B0604020202020204" pitchFamily="34" charset="0"/>
                <a:ea typeface="Calibri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charset="0"/>
              </a:rPr>
              <a:t>үеэс</a:t>
            </a:r>
            <a:r>
              <a:rPr lang="en-US" sz="1600" dirty="0">
                <a:latin typeface="Arial" panose="020B0604020202020204" pitchFamily="34" charset="0"/>
                <a:ea typeface="Calibri" charset="0"/>
              </a:rPr>
              <a:t> </a:t>
            </a:r>
            <a:r>
              <a:rPr lang="mn-MN" sz="1600" dirty="0" smtClean="0">
                <a:latin typeface="Arial" panose="020B0604020202020204" pitchFamily="34" charset="0"/>
                <a:ea typeface="Calibri" charset="0"/>
              </a:rPr>
              <a:t>36</a:t>
            </a:r>
            <a:r>
              <a:rPr lang="en-US" sz="1600" dirty="0" smtClean="0">
                <a:latin typeface="Arial" panose="020B0604020202020204" pitchFamily="34" charset="0"/>
                <a:ea typeface="Calibri" charset="0"/>
              </a:rPr>
              <a:t> (</a:t>
            </a:r>
            <a:r>
              <a:rPr lang="mn-MN" sz="1600" dirty="0" smtClean="0">
                <a:latin typeface="Arial" panose="020B0604020202020204" pitchFamily="34" charset="0"/>
                <a:ea typeface="Calibri" charset="0"/>
              </a:rPr>
              <a:t>4</a:t>
            </a:r>
            <a:r>
              <a:rPr lang="en-US" sz="1600" dirty="0" smtClean="0">
                <a:latin typeface="Arial" panose="020B0604020202020204" pitchFamily="34" charset="0"/>
                <a:ea typeface="Calibri" charset="0"/>
              </a:rPr>
              <a:t>.</a:t>
            </a:r>
            <a:r>
              <a:rPr lang="mn-MN" sz="1600" dirty="0" smtClean="0">
                <a:latin typeface="Arial" panose="020B0604020202020204" pitchFamily="34" charset="0"/>
                <a:ea typeface="Calibri" charset="0"/>
              </a:rPr>
              <a:t>5</a:t>
            </a:r>
            <a:r>
              <a:rPr lang="en-US" sz="1600" dirty="0" smtClean="0">
                <a:latin typeface="Arial" panose="020B0604020202020204" pitchFamily="34" charset="0"/>
                <a:ea typeface="Calibri" charset="0"/>
              </a:rPr>
              <a:t>%) </a:t>
            </a:r>
            <a:r>
              <a:rPr lang="en-US" sz="1600" dirty="0" err="1" smtClean="0">
                <a:latin typeface="Arial" panose="020B0604020202020204" pitchFamily="34" charset="0"/>
                <a:ea typeface="Calibri" charset="0"/>
              </a:rPr>
              <a:t>хүнээр</a:t>
            </a:r>
            <a:r>
              <a:rPr lang="en-US" sz="1600" dirty="0" smtClean="0">
                <a:latin typeface="Arial" panose="020B0604020202020204" pitchFamily="34" charset="0"/>
                <a:ea typeface="Calibri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ea typeface="Calibri" charset="0"/>
              </a:rPr>
              <a:t>өмнөх</a:t>
            </a:r>
            <a:r>
              <a:rPr lang="en-US" sz="1600" dirty="0">
                <a:latin typeface="Arial" panose="020B0604020202020204" pitchFamily="34" charset="0"/>
                <a:ea typeface="Calibri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charset="0"/>
              </a:rPr>
              <a:t>сараас</a:t>
            </a:r>
            <a:r>
              <a:rPr lang="en-US" sz="1600" dirty="0">
                <a:latin typeface="Arial" panose="020B0604020202020204" pitchFamily="34" charset="0"/>
                <a:ea typeface="Calibri" charset="0"/>
              </a:rPr>
              <a:t> </a:t>
            </a:r>
            <a:r>
              <a:rPr lang="mn-MN" sz="1600" dirty="0" smtClean="0">
                <a:latin typeface="Arial" panose="020B0604020202020204" pitchFamily="34" charset="0"/>
                <a:ea typeface="Calibri" charset="0"/>
              </a:rPr>
              <a:t>31</a:t>
            </a:r>
            <a:r>
              <a:rPr lang="en-US" sz="1600" dirty="0" smtClean="0">
                <a:latin typeface="Arial" panose="020B0604020202020204" pitchFamily="34" charset="0"/>
                <a:ea typeface="Calibri" charset="0"/>
              </a:rPr>
              <a:t> (</a:t>
            </a:r>
            <a:r>
              <a:rPr lang="mn-MN" sz="1600" dirty="0">
                <a:latin typeface="Arial" panose="020B0604020202020204" pitchFamily="34" charset="0"/>
                <a:ea typeface="Calibri" charset="0"/>
              </a:rPr>
              <a:t>3</a:t>
            </a:r>
            <a:r>
              <a:rPr lang="en-US" sz="1600" dirty="0" smtClean="0">
                <a:latin typeface="Arial" panose="020B0604020202020204" pitchFamily="34" charset="0"/>
                <a:ea typeface="Calibri" charset="0"/>
              </a:rPr>
              <a:t>.</a:t>
            </a:r>
            <a:r>
              <a:rPr lang="mn-MN" sz="1600" dirty="0" smtClean="0">
                <a:latin typeface="Arial" panose="020B0604020202020204" pitchFamily="34" charset="0"/>
                <a:ea typeface="Calibri" charset="0"/>
              </a:rPr>
              <a:t>9</a:t>
            </a:r>
            <a:r>
              <a:rPr lang="en-US" sz="1600" dirty="0" smtClean="0">
                <a:latin typeface="Arial" panose="020B0604020202020204" pitchFamily="34" charset="0"/>
                <a:ea typeface="Calibri" charset="0"/>
              </a:rPr>
              <a:t>%) </a:t>
            </a:r>
            <a:r>
              <a:rPr lang="en-US" sz="1600" dirty="0" err="1" smtClean="0">
                <a:latin typeface="Arial" panose="020B0604020202020204" pitchFamily="34" charset="0"/>
                <a:ea typeface="Calibri" charset="0"/>
              </a:rPr>
              <a:t>хүнээр</a:t>
            </a:r>
            <a:r>
              <a:rPr lang="mn-MN" sz="1600" dirty="0" smtClean="0">
                <a:latin typeface="Arial" panose="020B0604020202020204" pitchFamily="34" charset="0"/>
                <a:ea typeface="Calibri" charset="0"/>
              </a:rPr>
              <a:t> тус тус буурч</a:t>
            </a:r>
            <a:r>
              <a:rPr lang="en-US" sz="1600" dirty="0" smtClean="0">
                <a:latin typeface="Arial" panose="020B0604020202020204" pitchFamily="34" charset="0"/>
                <a:ea typeface="Calibri" charset="0"/>
              </a:rPr>
              <a:t>, </a:t>
            </a:r>
            <a:r>
              <a:rPr lang="mn-MN" sz="1600" dirty="0" smtClean="0">
                <a:latin typeface="Arial" panose="020B0604020202020204" pitchFamily="34" charset="0"/>
                <a:ea typeface="Calibri" charset="0"/>
              </a:rPr>
              <a:t>771</a:t>
            </a:r>
            <a:r>
              <a:rPr lang="en-US" sz="1600" dirty="0" smtClean="0">
                <a:latin typeface="Arial" panose="020B0604020202020204" pitchFamily="34" charset="0"/>
                <a:ea typeface="Calibri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charset="0"/>
              </a:rPr>
              <a:t>бол</a:t>
            </a:r>
            <a:r>
              <a:rPr lang="mn-MN" sz="1600" dirty="0">
                <a:latin typeface="Arial" panose="020B0604020202020204" pitchFamily="34" charset="0"/>
                <a:ea typeface="Calibri" charset="0"/>
              </a:rPr>
              <a:t>сны </a:t>
            </a:r>
            <a:r>
              <a:rPr lang="en-US" sz="1600" dirty="0" smtClean="0">
                <a:latin typeface="Arial" panose="020B0604020202020204" pitchFamily="34" charset="0"/>
                <a:ea typeface="Calibri" charset="0"/>
              </a:rPr>
              <a:t>3</a:t>
            </a:r>
            <a:r>
              <a:rPr lang="mn-MN" sz="1600" dirty="0" smtClean="0">
                <a:latin typeface="Arial" panose="020B0604020202020204" pitchFamily="34" charset="0"/>
                <a:ea typeface="Calibri" charset="0"/>
              </a:rPr>
              <a:t>78</a:t>
            </a:r>
            <a:r>
              <a:rPr lang="en-US" sz="1600" dirty="0" smtClean="0">
                <a:latin typeface="Arial" panose="020B0604020202020204" pitchFamily="34" charset="0"/>
                <a:ea typeface="Calibri" charset="0"/>
              </a:rPr>
              <a:t> (</a:t>
            </a:r>
            <a:r>
              <a:rPr lang="mn-MN" sz="1600" dirty="0" smtClean="0">
                <a:latin typeface="Arial" panose="020B0604020202020204" pitchFamily="34" charset="0"/>
                <a:ea typeface="Calibri" charset="0"/>
              </a:rPr>
              <a:t>49.0</a:t>
            </a:r>
            <a:r>
              <a:rPr lang="en-US" sz="1600" dirty="0" smtClean="0">
                <a:latin typeface="Arial" panose="020B0604020202020204" pitchFamily="34" charset="0"/>
                <a:ea typeface="Calibri" charset="0"/>
              </a:rPr>
              <a:t>%) </a:t>
            </a:r>
            <a:r>
              <a:rPr lang="en-US" sz="1600" dirty="0" err="1" smtClean="0">
                <a:latin typeface="Arial" panose="020B0604020202020204" pitchFamily="34" charset="0"/>
                <a:ea typeface="Calibri" charset="0"/>
              </a:rPr>
              <a:t>нь</a:t>
            </a:r>
            <a:r>
              <a:rPr lang="en-US" sz="1600" dirty="0" smtClean="0">
                <a:latin typeface="Arial" panose="020B0604020202020204" pitchFamily="34" charset="0"/>
                <a:ea typeface="Calibri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charset="0"/>
              </a:rPr>
              <a:t>эмэгтэйчүүд</a:t>
            </a:r>
            <a:r>
              <a:rPr lang="en-US" sz="1600" dirty="0">
                <a:latin typeface="Arial" panose="020B0604020202020204" pitchFamily="34" charset="0"/>
                <a:ea typeface="Calibri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charset="0"/>
              </a:rPr>
              <a:t>байна</a:t>
            </a:r>
            <a:r>
              <a:rPr lang="en-US" sz="1600" dirty="0">
                <a:latin typeface="Arial" panose="020B0604020202020204" pitchFamily="34" charset="0"/>
                <a:ea typeface="Calibri" charset="0"/>
              </a:rPr>
              <a:t>.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1600" y="5181600"/>
            <a:ext cx="3048000" cy="853548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5334000" y="5002429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</a:t>
            </a:r>
            <a:r>
              <a:rPr lang="mn-MN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ийн </a:t>
            </a:r>
            <a:r>
              <a:rPr lang="en-US" sz="1600" dirty="0" err="1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хөдөлмөр</a:t>
            </a:r>
            <a:r>
              <a:rPr lang="en-US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эрхлэлтийн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байгууллагад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</a:t>
            </a:r>
            <a:r>
              <a:rPr lang="mn-MN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en-US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эхний 9</a:t>
            </a:r>
            <a:r>
              <a:rPr lang="en-US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сард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ажилгүй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2382 </a:t>
            </a:r>
            <a:r>
              <a:rPr lang="en-US" sz="1600" dirty="0" err="1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иргэн</a:t>
            </a:r>
            <a:r>
              <a:rPr lang="en-US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шинээр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бүртгүүлж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бүртгэлтэй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байсан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644</a:t>
            </a:r>
            <a:r>
              <a:rPr lang="en-US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иргэн</a:t>
            </a:r>
            <a:r>
              <a:rPr lang="en-US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ажилд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зуучлагдан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орж</a:t>
            </a:r>
            <a:r>
              <a:rPr lang="en-US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mn-MN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2285</a:t>
            </a:r>
            <a:r>
              <a:rPr lang="en-US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иргэн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ажил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идэвхтэй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хайхгүй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байгаа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шалтгаанаар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бүртгэлээс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хасагдсан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828800" y="6096000"/>
            <a:ext cx="2730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dirty="0" smtClean="0">
                <a:solidFill>
                  <a:srgbClr val="00D0A8"/>
                </a:solidFill>
                <a:latin typeface="Tahoma" charset="0"/>
                <a:ea typeface="Calibri" charset="0"/>
              </a:rPr>
              <a:t>64</a:t>
            </a:r>
            <a:r>
              <a:rPr lang="en-US" sz="1600" dirty="0" smtClean="0">
                <a:solidFill>
                  <a:srgbClr val="00D0A8"/>
                </a:solidFill>
                <a:latin typeface="Tahoma" charset="0"/>
                <a:ea typeface="Calibri" charset="0"/>
              </a:rPr>
              <a:t>4</a:t>
            </a:r>
            <a:r>
              <a:rPr lang="mn-MN" sz="1600" dirty="0" smtClean="0">
                <a:solidFill>
                  <a:srgbClr val="00D0A8"/>
                </a:solidFill>
                <a:effectLst/>
                <a:latin typeface="Tahoma" charset="0"/>
                <a:ea typeface="Calibri" charset="0"/>
              </a:rPr>
              <a:t> </a:t>
            </a:r>
            <a:r>
              <a:rPr lang="mn-MN" sz="1600" dirty="0">
                <a:solidFill>
                  <a:srgbClr val="00D0A8"/>
                </a:solidFill>
                <a:effectLst/>
                <a:latin typeface="Tahoma" charset="0"/>
                <a:ea typeface="Calibri" charset="0"/>
              </a:rPr>
              <a:t>иргэн</a:t>
            </a:r>
            <a:endParaRPr lang="en-US" sz="1600" dirty="0">
              <a:solidFill>
                <a:srgbClr val="00D0A8"/>
              </a:solidFill>
              <a:effectLst/>
              <a:latin typeface="Tahoma" charset="0"/>
              <a:ea typeface="Calibri" charset="0"/>
            </a:endParaRPr>
          </a:p>
          <a:p>
            <a:r>
              <a:rPr lang="mn-MN" sz="1600" dirty="0">
                <a:solidFill>
                  <a:srgbClr val="00D0A8"/>
                </a:solidFill>
                <a:effectLst/>
                <a:latin typeface="Tahoma" charset="0"/>
                <a:ea typeface="Calibri" charset="0"/>
              </a:rPr>
              <a:t>ажилд зуучлагдан оржээ</a:t>
            </a:r>
            <a:r>
              <a:rPr lang="en-US" sz="1600" dirty="0">
                <a:solidFill>
                  <a:srgbClr val="00D0A8"/>
                </a:solidFill>
                <a:effectLst/>
              </a:rPr>
              <a:t> </a:t>
            </a:r>
            <a:endParaRPr lang="en-US" sz="1600" dirty="0">
              <a:solidFill>
                <a:srgbClr val="00D0A8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9600" y="5181600"/>
            <a:ext cx="533400" cy="8812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018" y="3599527"/>
            <a:ext cx="1177467" cy="10869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DAF6DE4-563A-430B-8B65-056AE5B5D541}"/>
              </a:ext>
            </a:extLst>
          </p:cNvPr>
          <p:cNvSpPr/>
          <p:nvPr/>
        </p:nvSpPr>
        <p:spPr>
          <a:xfrm>
            <a:off x="6514359" y="4221321"/>
            <a:ext cx="5372841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</a:pP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Бүртгэлтэй ажилгүй иргэдийн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62.0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хувийг 15-34 насны залуучууд эзэлж байна. </a:t>
            </a:r>
            <a:endParaRPr lang="en-US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8738" y="1477655"/>
            <a:ext cx="437462" cy="88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134600" y="6172200"/>
            <a:ext cx="1905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819400" y="5105400"/>
            <a:ext cx="21748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Улсын хэмжээнд бүртгэлтэй ажилгүй иргэдийн </a:t>
            </a:r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</a:t>
            </a:r>
            <a:r>
              <a:rPr lang="mn-MN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mn-MN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хувийг 15-34 насны залуучууд эзэлж байна.</a:t>
            </a:r>
            <a:endParaRPr lang="en-US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706563" y="42338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XII</a:t>
            </a:r>
            <a:endParaRPr lang="mn-MN" altLang="en-US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630363" y="5638800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630363" y="4986338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630363" y="1727200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2014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6735763" y="5667375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6735763" y="5014913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735763" y="1752600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2014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921602"/>
            <a:ext cx="10591800" cy="6088797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714863" y="1320225"/>
            <a:ext cx="8638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Сүхбаатар аймагт 201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эхний 9 сард 979 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эх амаржиж, амьд төрсөн хүүхэд 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984 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болж, өмнөх оноос амаржсан эх 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79 (8.8%)-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өөр, амьд төрсөн хүүхэд 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86 (9.6%)-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гаар 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өссөн 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байна.</a:t>
            </a:r>
            <a:endParaRPr lang="en-US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14863" y="2463225"/>
            <a:ext cx="84865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Нялхсын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эндэгдэл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эхний 9 сарын байдлаар 11 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болж, өмнөх оноос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хүүхдээр буурч,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тав хүртэлх насны хүүхдийн эндэгдэл 4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болж, өмнөх оноос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хүүхдээр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өссөн байна. </a:t>
            </a:r>
            <a:endParaRPr lang="en-US" sz="16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14863" y="3733800"/>
            <a:ext cx="86389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6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819400" y="5874603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Харин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цусан суулга өвчнөөр өвчлөгчид 20 (76.9%)-оор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сүрьеэгээр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өвчлөгчид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(2.0</a:t>
            </a:r>
            <a:r>
              <a:rPr lang="en-US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-ээр өссөн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байна. </a:t>
            </a:r>
            <a:endParaRPr lang="en-US" sz="16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14863" y="4731603"/>
            <a:ext cx="8638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Халдварт өвчнөөр өвчлөгчид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 оны эхний 9 сарын байдлаар 529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болж, өмнөх оноос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433 (55.0%)-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аар буурахад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гар хөл амны өвчнөөр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өвчлөгчид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227 (88.7%)-гоор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салхинцэцгээр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өвчлөгчид 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131  (50.2%)-ээр буурсан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нь голлон нөлөөлсөн байна. </a:t>
            </a:r>
            <a:endParaRPr lang="en-US" sz="16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799" y="4770995"/>
            <a:ext cx="1108829" cy="8678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990601"/>
            <a:ext cx="1313100" cy="838199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819400" y="533400"/>
            <a:ext cx="7772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Эрүүл мэнд</a:t>
            </a:r>
            <a:r>
              <a:rPr lang="en-US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" y="2286000"/>
            <a:ext cx="1313101" cy="8382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31" y="3581400"/>
            <a:ext cx="1110898" cy="79206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799" y="6066395"/>
            <a:ext cx="1108829" cy="86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1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04149"/>
            <a:ext cx="906887" cy="8150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38400" y="533400"/>
            <a:ext cx="8915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ДААТГАЛ, ХАЛАМЖ</a:t>
            </a:r>
            <a:r>
              <a:rPr lang="en-US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423" y="1449123"/>
            <a:ext cx="10537209" cy="11959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423" y="3104023"/>
            <a:ext cx="10615182" cy="11597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1423" y="4800600"/>
            <a:ext cx="10528350" cy="1143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438399" y="3391514"/>
            <a:ext cx="9220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даатгалын сангийн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орлогын 10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сая төгрөгийн 0.7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төгрөгийг сайн дурын даатгуулагчдын шимтгэлийн орлого бүрдүүлсэн байна. 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38399" y="1631602"/>
            <a:ext cx="92184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даатгалын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хэлтсийн мэдээллээр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даатгалын сангийн орлого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 оны эхний 9 сарын байдлаар 10.1 тэрбум төгрөг болж, өмнөх оны мөн үеэс 1.1 (11.9%) тэрбум төгрөг, зарлага 17.1 тэрбум болж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өмнөх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мөн үеэс 0.8 (4.9%)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төгрөгөөр тус тус өслөө.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38399" y="5079712"/>
            <a:ext cx="9220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халамжийн сангаас 3.5 тэрбум төгрөгийг 14.6 мянган иргэнд, улсын төсвөөс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төгрөгийг давхардсан тоогоор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.0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 иргэнд тус тус олгосон байна.   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66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43000" y="561019"/>
            <a:ext cx="9240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боловсрол</a:t>
            </a:r>
            <a:r>
              <a:rPr lang="en-US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911075592"/>
              </p:ext>
            </p:extLst>
          </p:nvPr>
        </p:nvGraphicFramePr>
        <p:xfrm>
          <a:off x="2209800" y="1401482"/>
          <a:ext cx="8610600" cy="343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3006733" y="990600"/>
            <a:ext cx="6152197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mn-MN" dirty="0">
                <a:latin typeface="Arial" panose="020B0604020202020204" pitchFamily="34" charset="0"/>
                <a:ea typeface="Calibri" panose="020F0502020204030204" pitchFamily="34" charset="0"/>
                <a:cs typeface="Mongolian Baiti" panose="03000500000000000000" pitchFamily="66" charset="0"/>
              </a:rPr>
              <a:t>Зураг 1. Бүх шатны </a:t>
            </a:r>
            <a:r>
              <a:rPr lang="mn-MN" dirty="0" smtClean="0">
                <a:latin typeface="Arial" panose="020B0604020202020204" pitchFamily="34" charset="0"/>
                <a:ea typeface="Calibri" panose="020F0502020204030204" pitchFamily="34" charset="0"/>
                <a:cs typeface="Mongolian Baiti" panose="03000500000000000000" pitchFamily="66" charset="0"/>
              </a:rPr>
              <a:t>сургуульд суралцагчид, </a:t>
            </a:r>
            <a:r>
              <a:rPr lang="mn-MN" dirty="0">
                <a:latin typeface="Arial" panose="020B0604020202020204" pitchFamily="34" charset="0"/>
                <a:ea typeface="Calibri" panose="020F0502020204030204" pitchFamily="34" charset="0"/>
                <a:cs typeface="Mongolian Baiti" panose="03000500000000000000" pitchFamily="66" charset="0"/>
              </a:rPr>
              <a:t>мянган хүн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Mongolian Baiti" panose="03000500000000000000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4831642"/>
            <a:ext cx="1036320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</a:pPr>
            <a:r>
              <a:rPr lang="mn-MN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Бүх шатны </a:t>
            </a:r>
            <a:r>
              <a:rPr lang="mn-MN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сургуульд 201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mn-MN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/201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mn-MN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n-MN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оны хичээлийн жилд </a:t>
            </a:r>
            <a:r>
              <a:rPr lang="mn-MN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mn-MN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mn-MN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n-MN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мянган суралцагч </a:t>
            </a:r>
            <a:r>
              <a:rPr lang="mn-MN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суралцаж байгаагаас сургуулийн өмнөх боловсролд 5.4 мянган сурагч, ерөнхий </a:t>
            </a:r>
            <a:r>
              <a:rPr lang="mn-MN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боловсролын </a:t>
            </a:r>
            <a:r>
              <a:rPr lang="mn-MN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сургуульд 11.6 </a:t>
            </a:r>
            <a:r>
              <a:rPr lang="mn-MN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мянган сурагч, мэргэжлийн сургалт, үйлдвэрлэлийн </a:t>
            </a:r>
            <a:r>
              <a:rPr lang="mn-MN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төвд 0.3 </a:t>
            </a:r>
            <a:r>
              <a:rPr lang="mn-MN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мянган </a:t>
            </a:r>
            <a:r>
              <a:rPr lang="mn-MN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суралцагчид суралцаж байна. Өмнөх оны мөн үеэс сөб-д хүмүүжигч 79, ЕБС-д суралцагчид 279, МСҮТ-д суралцагчид 31 хүүхдээр тус тус өсчээ.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063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828800" y="1066801"/>
            <a:ext cx="3651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Газар өмчлөх өргөдөл гаргасан иргэдийн тоо, өссөн дүнгээр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7146925" y="1066801"/>
            <a:ext cx="3673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Засаг даргын шийдвэр гарсан иргэдийн тоо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өссөн дүнгээр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294437" y="1528465"/>
            <a:ext cx="0" cy="3253265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Description: \\KHAD\Users\Public\2014 on_taniltsuulga\MCCT_Medeelel_Alban_toot_2013.12.13\Information logo\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2" y="1060460"/>
            <a:ext cx="425450" cy="47434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143000" y="514350"/>
            <a:ext cx="906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ХҮН АМ, НИЙГМИЙН ҮЗҮҮЛЭЛТ – Газар өмчлөл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295400" y="4862900"/>
            <a:ext cx="10439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</a:pPr>
            <a:r>
              <a:rPr lang="mn-MN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2003 оноос өссөн дүнгээр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10</a:t>
            </a:r>
            <a:r>
              <a:rPr lang="mn-MN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477</a:t>
            </a:r>
            <a:r>
              <a:rPr lang="mn-MN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mn-MN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иргэн газар өмчлөх өргөдөл гаргаснаас </a:t>
            </a:r>
            <a:r>
              <a:rPr lang="mn-MN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9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8</a:t>
            </a:r>
            <a:r>
              <a:rPr lang="mn-MN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7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lang="mn-MN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mn-MN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иргэнд </a:t>
            </a:r>
            <a:r>
              <a:rPr lang="mn-MN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891.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lang="mn-MN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8 </a:t>
            </a:r>
            <a:r>
              <a:rPr lang="mn-MN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га</a:t>
            </a:r>
            <a:r>
              <a:rPr lang="mn-MN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газрыг Засаг даргын шийдвэрээр өмчлүүлсэн байна.</a:t>
            </a:r>
            <a:r>
              <a:rPr lang="en-US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mn-MN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Харин аж ахуйн зориулалтаар </a:t>
            </a:r>
            <a:r>
              <a:rPr lang="mn-MN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25</a:t>
            </a:r>
            <a:r>
              <a:rPr lang="mn-MN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иргэнд </a:t>
            </a:r>
            <a:r>
              <a:rPr lang="mn-MN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2.54</a:t>
            </a:r>
            <a:r>
              <a:rPr lang="mn-MN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га газрыг олгосон байна.</a:t>
            </a:r>
            <a:endParaRPr lang="mn-MN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371600" y="5867400"/>
            <a:ext cx="1028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</a:pPr>
            <a:r>
              <a:rPr lang="mn-MN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2018 </a:t>
            </a:r>
            <a:r>
              <a:rPr lang="mn-MN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онд </a:t>
            </a:r>
            <a:r>
              <a:rPr lang="mn-MN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109</a:t>
            </a:r>
            <a:r>
              <a:rPr lang="mn-MN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mn-MN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иргэн газар өмчлөх өргөдөл гаргасны </a:t>
            </a:r>
            <a:r>
              <a:rPr lang="mn-MN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59</a:t>
            </a:r>
            <a:r>
              <a:rPr lang="mn-MN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mn-MN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нь шинээр, Засаг даргын шийдвэрээр </a:t>
            </a:r>
            <a:r>
              <a:rPr lang="mn-MN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90</a:t>
            </a:r>
            <a:r>
              <a:rPr lang="mn-MN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mn-MN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иргэнд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6</a:t>
            </a:r>
            <a:r>
              <a:rPr lang="mn-MN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.06 </a:t>
            </a:r>
            <a:r>
              <a:rPr lang="mn-MN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га </a:t>
            </a:r>
            <a:r>
              <a:rPr lang="mn-MN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газрыг </a:t>
            </a:r>
            <a:r>
              <a:rPr lang="mn-MN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өмчлүүлсэн байна </a:t>
            </a:r>
            <a:endParaRPr lang="mn-MN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1371599" y="1609636"/>
          <a:ext cx="4599710" cy="3172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6617566" y="1609636"/>
          <a:ext cx="4563052" cy="3172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993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6450" y="464252"/>
            <a:ext cx="3044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Гэмт хэрэг</a:t>
            </a:r>
            <a:r>
              <a:rPr lang="en-US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38" y="2902578"/>
            <a:ext cx="1698462" cy="15170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50" y="909665"/>
            <a:ext cx="1977749" cy="18335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76600" y="909665"/>
            <a:ext cx="8534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Аймгийн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хэмжээнд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оны 9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сарын байдлаар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260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гэмт хэрэг бүртгэгдсэн нь өмнөх оны мөн үеэс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15 (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.1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%)-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ээр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өсчээ. </a:t>
            </a:r>
          </a:p>
          <a:p>
            <a:pPr algn="just"/>
            <a:r>
              <a:rPr lang="mn-M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 </a:t>
            </a:r>
            <a:r>
              <a:rPr lang="mn-MN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Өмнөх </a:t>
            </a:r>
            <a:r>
              <a:rPr lang="mn-MN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 мөн үеэс нийт гэмт хэрэг </a:t>
            </a:r>
            <a:r>
              <a:rPr lang="mn-MN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өсөхөд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хүний эрүүл мэнд халдашгүй байдлын эсрэг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хэрэг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11.8 хувь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өмчлөх эрхийн эсрэг гэмт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хэрэг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20.2 хувь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)-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ар өссөн нь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голлон нөлөөлөв. </a:t>
            </a:r>
            <a:endParaRPr lang="mn-MN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76600" y="2902578"/>
            <a:ext cx="853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Гэмт хэргийн улмаас учирсан хохирол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2018 оны эхний 9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сард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498.8 сая төгрөг,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нөхөн төлүүлсэн хохирлын хэмжээ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317.2 сая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төгрөг болж, өмнөх оны мөн үеэс учирсан хохирол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117.3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30.7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сая төгрөг,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нөхөн төлүүлсэн хохирол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96.3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сая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төгрөгөөр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тус тус өссөн байна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76600" y="4760639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Гэмт хэргийн улмаас хохирсон иргэд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оны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эхний 9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сарын байдлаар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115 болсон байна.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22" y="4688650"/>
            <a:ext cx="1587177" cy="155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4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81000"/>
            <a:ext cx="10395856" cy="90814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42999" y="545175"/>
            <a:ext cx="56547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2400" b="1" cap="all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Мөнгө, банк, санхүү</a:t>
            </a:r>
            <a:r>
              <a:rPr lang="en-US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30387" y="1255892"/>
            <a:ext cx="8194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Банкуудад хадгалуулсан иргэдийн төгрөгийн хадгаламжийн хэмжээ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65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 болж,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эхнээс 8.3 (14.6%) тэрбумаар, өнмөх оны мөн үеэс 20.0 (45.4%)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төгрөгөөр тус тус өссөн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30387" y="3557181"/>
            <a:ext cx="8341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ахуйн нэгж, байгууллага, иргэдэд олгосон нийт зээлийн өрийн үлдэгдэл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эхний 9 сард 135.5 тэрбум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 болж,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эхнээс 20.5 (17.8%)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төгрөг,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мөн үеэс 19.9 (17.2%)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төгрөгөөр өсөв.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30387" y="5858470"/>
            <a:ext cx="8194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Чанаргүй хугацаа хэтэрсэн зээл 2018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эхний сард 1.4 тэрбум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 болж,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эхнээс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1.4 (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50.2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мөн үеэс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(5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төгрөгөөр тус тус буурчээ.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00" y="1653241"/>
            <a:ext cx="1634987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6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19200" y="520368"/>
            <a:ext cx="967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2400" b="1" cap="all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АЙМГИЙН </a:t>
            </a:r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НЭГДСЭН ТӨСӨВ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590800"/>
            <a:ext cx="3657600" cy="1905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90624" y="1149307"/>
            <a:ext cx="10620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Аймгийн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төсвийн нийт орлого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эхний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сарын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байдлаар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 болжээ.</a:t>
            </a:r>
            <a:endParaRPr lang="en-US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14499" y="2838271"/>
            <a:ext cx="670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Төсвийн зарлага санхүүжилт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төгрөгт хүрчээ.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9200" y="4743271"/>
            <a:ext cx="1059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Аймгийн нэгдсэн төсвийн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хувийг татварын болон татварын бус орлого,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хувийг орон нутгийн хөгжлийн сангийн орлогын шилжүүлэг,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хувийг тусгай зориулалтын шилжүүлэгийн орлого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4.0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хувийг тусламжийн орлого тус тус эзэлж байна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098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5543</TotalTime>
  <Words>1736</Words>
  <Application>Microsoft Office PowerPoint</Application>
  <PresentationFormat>Widescreen</PresentationFormat>
  <Paragraphs>103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 Unicode MS</vt:lpstr>
      <vt:lpstr>Arial</vt:lpstr>
      <vt:lpstr>Calibri</vt:lpstr>
      <vt:lpstr>Mongolian Baiti</vt:lpstr>
      <vt:lpstr>Tahoma</vt:lpstr>
      <vt:lpstr>Times New Roman</vt:lpstr>
      <vt:lpstr>Office Theme</vt:lpstr>
      <vt:lpstr>PowerPoint Presentation</vt:lpstr>
      <vt:lpstr>БҮРТГЭЛТЭЙ АЖИЛГҮЙ ИРГЭД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МОНГОЛ УЛСЫН СТАТИСТИКИЙН СИСТЕМИЙН ТАНИЛЦУУЛГА</dc:title>
  <dc:creator>Enkhbaatar_L</dc:creator>
  <cp:lastModifiedBy>Khad</cp:lastModifiedBy>
  <cp:revision>806</cp:revision>
  <cp:lastPrinted>2018-06-14T06:50:26Z</cp:lastPrinted>
  <dcterms:created xsi:type="dcterms:W3CDTF">2016-10-10T07:15:58Z</dcterms:created>
  <dcterms:modified xsi:type="dcterms:W3CDTF">2018-10-19T07:10:44Z</dcterms:modified>
</cp:coreProperties>
</file>