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256" r:id="rId2"/>
    <p:sldId id="325" r:id="rId3"/>
    <p:sldId id="362" r:id="rId4"/>
    <p:sldId id="280" r:id="rId5"/>
    <p:sldId id="322" r:id="rId6"/>
    <p:sldId id="281" r:id="rId7"/>
    <p:sldId id="343" r:id="rId8"/>
    <p:sldId id="364" r:id="rId9"/>
    <p:sldId id="265" r:id="rId10"/>
    <p:sldId id="261" r:id="rId11"/>
    <p:sldId id="297" r:id="rId12"/>
    <p:sldId id="326" r:id="rId13"/>
    <p:sldId id="369" r:id="rId14"/>
    <p:sldId id="384" r:id="rId15"/>
    <p:sldId id="333" r:id="rId16"/>
    <p:sldId id="302" r:id="rId17"/>
  </p:sldIdLst>
  <p:sldSz cx="12192000" cy="6858000"/>
  <p:notesSz cx="6797675" cy="9874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3296"/>
    <a:srgbClr val="548236"/>
    <a:srgbClr val="DC7D0F"/>
    <a:srgbClr val="558237"/>
    <a:srgbClr val="FFCC00"/>
    <a:srgbClr val="00329B"/>
    <a:srgbClr val="003269"/>
    <a:srgbClr val="0A47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4" d="100"/>
          <a:sy n="64" d="100"/>
        </p:scale>
        <p:origin x="90" y="20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42"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1.7359373304543339E-2"/>
          <c:y val="5.2568717511441314E-2"/>
          <c:w val="0.97062259902308046"/>
          <c:h val="0.83411352284161577"/>
        </c:manualLayout>
      </c:layout>
      <c:barChart>
        <c:barDir val="col"/>
        <c:grouping val="clustered"/>
        <c:varyColors val="0"/>
        <c:ser>
          <c:idx val="0"/>
          <c:order val="0"/>
          <c:tx>
            <c:strRef>
              <c:f>'ESB_surts grafic'!$E$3</c:f>
              <c:strCache>
                <c:ptCount val="1"/>
                <c:pt idx="0">
                  <c:v>Бүх сурагчид</c:v>
                </c:pt>
              </c:strCache>
            </c:strRef>
          </c:tx>
          <c:spPr>
            <a:solidFill>
              <a:srgbClr val="00B0F0"/>
            </a:solidFill>
          </c:spPr>
          <c:invertIfNegative val="0"/>
          <c:dLbls>
            <c:dLbl>
              <c:idx val="10"/>
              <c:spPr>
                <a:noFill/>
                <a:ln>
                  <a:noFill/>
                </a:ln>
                <a:effectLst/>
              </c:spPr>
              <c:txPr>
                <a:bodyPr wrap="square" lIns="38100" tIns="19050" rIns="38100" bIns="19050" anchor="ctr">
                  <a:spAutoFit/>
                </a:bodyPr>
                <a:lstStyle/>
                <a:p>
                  <a:pPr>
                    <a:defRPr sz="1000">
                      <a:solidFill>
                        <a:schemeClr val="tx1"/>
                      </a:solidFill>
                    </a:defRPr>
                  </a:pPr>
                  <a:endParaRPr lang="en-US"/>
                </a:p>
              </c:txPr>
              <c:showLegendKey val="0"/>
              <c:showVal val="1"/>
              <c:showCatName val="0"/>
              <c:showSerName val="0"/>
              <c:showPercent val="0"/>
              <c:showBubbleSize val="0"/>
            </c:dLbl>
            <c:dLbl>
              <c:idx val="19"/>
              <c:layout>
                <c:manualLayout>
                  <c:x val="0"/>
                  <c:y val="9.557948638443876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wrap="square" lIns="38100" tIns="19050" rIns="38100" bIns="19050" anchor="ctr">
                <a:spAutoFit/>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'ESB_surts grafic'!$B$14:$B$24</c:f>
              <c:strCache>
                <c:ptCount val="11"/>
                <c:pt idx="0">
                  <c:v>2008-2009</c:v>
                </c:pt>
                <c:pt idx="1">
                  <c:v>2009-2008</c:v>
                </c:pt>
                <c:pt idx="2">
                  <c:v>2010-2009</c:v>
                </c:pt>
                <c:pt idx="3">
                  <c:v>2011-2012</c:v>
                </c:pt>
                <c:pt idx="4">
                  <c:v>2012-2013</c:v>
                </c:pt>
                <c:pt idx="5">
                  <c:v>2013-2014</c:v>
                </c:pt>
                <c:pt idx="6">
                  <c:v>2014-2015</c:v>
                </c:pt>
                <c:pt idx="7">
                  <c:v>2015-2016</c:v>
                </c:pt>
                <c:pt idx="8">
                  <c:v>2016-2017</c:v>
                </c:pt>
                <c:pt idx="9">
                  <c:v>2017-2018</c:v>
                </c:pt>
                <c:pt idx="10">
                  <c:v>2018-2019</c:v>
                </c:pt>
              </c:strCache>
            </c:strRef>
          </c:cat>
          <c:val>
            <c:numRef>
              <c:f>'ESB_surts grafic'!$E$14:$E$24</c:f>
              <c:numCache>
                <c:formatCode>#\ ##0</c:formatCode>
                <c:ptCount val="11"/>
                <c:pt idx="0">
                  <c:v>11065</c:v>
                </c:pt>
                <c:pt idx="1">
                  <c:v>10648</c:v>
                </c:pt>
                <c:pt idx="2">
                  <c:v>10374</c:v>
                </c:pt>
                <c:pt idx="3">
                  <c:v>10282</c:v>
                </c:pt>
                <c:pt idx="4">
                  <c:v>9964</c:v>
                </c:pt>
                <c:pt idx="5">
                  <c:v>9801</c:v>
                </c:pt>
                <c:pt idx="6">
                  <c:v>10034</c:v>
                </c:pt>
                <c:pt idx="7">
                  <c:v>10471</c:v>
                </c:pt>
                <c:pt idx="8">
                  <c:v>10764</c:v>
                </c:pt>
                <c:pt idx="9">
                  <c:v>11284</c:v>
                </c:pt>
                <c:pt idx="10" formatCode="General">
                  <c:v>11563</c:v>
                </c:pt>
              </c:numCache>
            </c:numRef>
          </c:val>
        </c:ser>
        <c:dLbls>
          <c:showLegendKey val="0"/>
          <c:showVal val="0"/>
          <c:showCatName val="0"/>
          <c:showSerName val="0"/>
          <c:showPercent val="0"/>
          <c:showBubbleSize val="0"/>
        </c:dLbls>
        <c:gapWidth val="62"/>
        <c:overlap val="-54"/>
        <c:axId val="205065768"/>
        <c:axId val="205066160"/>
      </c:barChart>
      <c:catAx>
        <c:axId val="205065768"/>
        <c:scaling>
          <c:orientation val="minMax"/>
        </c:scaling>
        <c:delete val="0"/>
        <c:axPos val="b"/>
        <c:numFmt formatCode="General" sourceLinked="1"/>
        <c:majorTickMark val="out"/>
        <c:minorTickMark val="none"/>
        <c:tickLblPos val="nextTo"/>
        <c:spPr>
          <a:solidFill>
            <a:sysClr val="window" lastClr="FFFFFF"/>
          </a:solidFill>
        </c:spPr>
        <c:txPr>
          <a:bodyPr/>
          <a:lstStyle/>
          <a:p>
            <a:pPr>
              <a:defRPr sz="1000"/>
            </a:pPr>
            <a:endParaRPr lang="en-US"/>
          </a:p>
        </c:txPr>
        <c:crossAx val="205066160"/>
        <c:crosses val="autoZero"/>
        <c:auto val="1"/>
        <c:lblAlgn val="ctr"/>
        <c:lblOffset val="100"/>
        <c:noMultiLvlLbl val="0"/>
      </c:catAx>
      <c:valAx>
        <c:axId val="205066160"/>
        <c:scaling>
          <c:orientation val="minMax"/>
        </c:scaling>
        <c:delete val="1"/>
        <c:axPos val="l"/>
        <c:numFmt formatCode="#\ ##0" sourceLinked="1"/>
        <c:majorTickMark val="out"/>
        <c:minorTickMark val="none"/>
        <c:tickLblPos val="none"/>
        <c:crossAx val="205065768"/>
        <c:crosses val="autoZero"/>
        <c:crossBetween val="between"/>
      </c:valAx>
    </c:plotArea>
    <c:plotVisOnly val="1"/>
    <c:dispBlanksAs val="gap"/>
    <c:showDLblsOverMax val="0"/>
  </c:chart>
  <c:spPr>
    <a:noFill/>
    <a:ln>
      <a:noFill/>
    </a:ln>
  </c:spPr>
  <c:txPr>
    <a:bodyPr/>
    <a:lstStyle/>
    <a:p>
      <a:pPr>
        <a:defRPr sz="800">
          <a:latin typeface="Arial" panose="020B0604020202020204" pitchFamily="34" charset="0"/>
          <a:cs typeface="Arial" panose="020B060402020202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777136191309418"/>
          <c:y val="5.0925925925925923E-2"/>
          <c:w val="0.8082354443477584"/>
          <c:h val="0.89814814814814814"/>
        </c:manualLayout>
      </c:layout>
      <c:barChart>
        <c:barDir val="bar"/>
        <c:grouping val="clustered"/>
        <c:varyColors val="0"/>
        <c:ser>
          <c:idx val="0"/>
          <c:order val="0"/>
          <c:spPr>
            <a:solidFill>
              <a:srgbClr val="00B050"/>
            </a:solidFill>
            <a:ln>
              <a:solidFill>
                <a:srgbClr val="00B050"/>
              </a:solidFill>
            </a:ln>
          </c:spPr>
          <c:invertIfNegative val="0"/>
          <c:dLbls>
            <c:spPr>
              <a:noFill/>
              <a:ln>
                <a:noFill/>
              </a:ln>
              <a:effectLst/>
            </c:spPr>
            <c:txPr>
              <a:bodyPr/>
              <a:lstStyle/>
              <a:p>
                <a:pPr>
                  <a:defRPr sz="1000" baseline="0">
                    <a:latin typeface="Arial"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'газар өмчлөл'!$X$4:$X$16</c:f>
              <c:strCache>
                <c:ptCount val="13"/>
                <c:pt idx="0">
                  <c:v>Íà</c:v>
                </c:pt>
                <c:pt idx="1">
                  <c:v>Õà</c:v>
                </c:pt>
                <c:pt idx="2">
                  <c:v>Àñ</c:v>
                </c:pt>
                <c:pt idx="3">
                  <c:v>Óá</c:v>
                </c:pt>
                <c:pt idx="4">
                  <c:v>Äà</c:v>
                </c:pt>
                <c:pt idx="5">
                  <c:v>Ñ¿</c:v>
                </c:pt>
                <c:pt idx="6">
                  <c:v>Òø</c:v>
                </c:pt>
                <c:pt idx="7">
                  <c:v>Îí</c:v>
                </c:pt>
                <c:pt idx="8">
                  <c:v>Ìõ</c:v>
                </c:pt>
                <c:pt idx="9">
                  <c:v>Áä</c:v>
                </c:pt>
                <c:pt idx="10">
                  <c:v>Òö</c:v>
                </c:pt>
                <c:pt idx="11">
                  <c:v>Ýö</c:v>
                </c:pt>
                <c:pt idx="12">
                  <c:v>Áó</c:v>
                </c:pt>
              </c:strCache>
            </c:strRef>
          </c:cat>
          <c:val>
            <c:numRef>
              <c:f>'газар өмчлөл'!$Y$4:$Y$16</c:f>
              <c:numCache>
                <c:formatCode>General</c:formatCode>
                <c:ptCount val="13"/>
                <c:pt idx="0">
                  <c:v>175</c:v>
                </c:pt>
                <c:pt idx="1">
                  <c:v>214</c:v>
                </c:pt>
                <c:pt idx="2">
                  <c:v>247</c:v>
                </c:pt>
                <c:pt idx="3">
                  <c:v>335</c:v>
                </c:pt>
                <c:pt idx="4">
                  <c:v>347</c:v>
                </c:pt>
                <c:pt idx="5">
                  <c:v>431</c:v>
                </c:pt>
                <c:pt idx="6">
                  <c:v>507</c:v>
                </c:pt>
                <c:pt idx="7">
                  <c:v>644</c:v>
                </c:pt>
                <c:pt idx="8">
                  <c:v>708</c:v>
                </c:pt>
                <c:pt idx="9">
                  <c:v>715</c:v>
                </c:pt>
                <c:pt idx="10">
                  <c:v>759</c:v>
                </c:pt>
                <c:pt idx="11" formatCode="#\ ##0">
                  <c:v>1474</c:v>
                </c:pt>
                <c:pt idx="12" formatCode="#\ ##0">
                  <c:v>3976</c:v>
                </c:pt>
              </c:numCache>
            </c:numRef>
          </c:val>
        </c:ser>
        <c:dLbls>
          <c:showLegendKey val="0"/>
          <c:showVal val="0"/>
          <c:showCatName val="0"/>
          <c:showSerName val="0"/>
          <c:showPercent val="0"/>
          <c:showBubbleSize val="0"/>
        </c:dLbls>
        <c:gapWidth val="66"/>
        <c:axId val="205067336"/>
        <c:axId val="214369760"/>
      </c:barChart>
      <c:catAx>
        <c:axId val="205067336"/>
        <c:scaling>
          <c:orientation val="minMax"/>
        </c:scaling>
        <c:delete val="0"/>
        <c:axPos val="l"/>
        <c:numFmt formatCode="General" sourceLinked="0"/>
        <c:majorTickMark val="out"/>
        <c:minorTickMark val="none"/>
        <c:tickLblPos val="nextTo"/>
        <c:txPr>
          <a:bodyPr/>
          <a:lstStyle/>
          <a:p>
            <a:pPr>
              <a:defRPr baseline="0">
                <a:latin typeface="Arial Mon" pitchFamily="34" charset="0"/>
              </a:defRPr>
            </a:pPr>
            <a:endParaRPr lang="en-US"/>
          </a:p>
        </c:txPr>
        <c:crossAx val="214369760"/>
        <c:crosses val="autoZero"/>
        <c:auto val="1"/>
        <c:lblAlgn val="ctr"/>
        <c:lblOffset val="100"/>
        <c:noMultiLvlLbl val="0"/>
      </c:catAx>
      <c:valAx>
        <c:axId val="214369760"/>
        <c:scaling>
          <c:orientation val="minMax"/>
        </c:scaling>
        <c:delete val="1"/>
        <c:axPos val="b"/>
        <c:numFmt formatCode="General" sourceLinked="1"/>
        <c:majorTickMark val="out"/>
        <c:minorTickMark val="none"/>
        <c:tickLblPos val="none"/>
        <c:crossAx val="205067336"/>
        <c:crosses val="autoZero"/>
        <c:crossBetween val="between"/>
      </c:valAx>
    </c:plotArea>
    <c:plotVisOnly val="1"/>
    <c:dispBlanksAs val="gap"/>
    <c:showDLblsOverMax val="0"/>
  </c:chart>
  <c:spPr>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638339651987946"/>
          <c:y val="5.0925925925925923E-2"/>
          <c:w val="0.85867172159035676"/>
          <c:h val="0.91308466055696069"/>
        </c:manualLayout>
      </c:layout>
      <c:barChart>
        <c:barDir val="bar"/>
        <c:grouping val="clustered"/>
        <c:varyColors val="0"/>
        <c:ser>
          <c:idx val="0"/>
          <c:order val="0"/>
          <c:spPr>
            <a:solidFill>
              <a:srgbClr val="00B050"/>
            </a:solidFill>
            <a:ln>
              <a:solidFill>
                <a:srgbClr val="00B050"/>
              </a:solidFill>
            </a:ln>
          </c:spPr>
          <c:invertIfNegative val="0"/>
          <c:dLbls>
            <c:spPr>
              <a:noFill/>
              <a:ln>
                <a:noFill/>
              </a:ln>
              <a:effectLst/>
            </c:spPr>
            <c:txPr>
              <a:bodyPr/>
              <a:lstStyle/>
              <a:p>
                <a:pPr>
                  <a:defRPr sz="1000" baseline="0">
                    <a:latin typeface="Arial"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'газар өмчлөл'!$AB$4:$AB$16</c:f>
              <c:strCache>
                <c:ptCount val="13"/>
                <c:pt idx="0">
                  <c:v>Íà</c:v>
                </c:pt>
                <c:pt idx="1">
                  <c:v>Õà</c:v>
                </c:pt>
                <c:pt idx="2">
                  <c:v>Àñ</c:v>
                </c:pt>
                <c:pt idx="3">
                  <c:v>Óá</c:v>
                </c:pt>
                <c:pt idx="4">
                  <c:v>Äà</c:v>
                </c:pt>
                <c:pt idx="5">
                  <c:v>Ñ¿</c:v>
                </c:pt>
                <c:pt idx="6">
                  <c:v>Òø</c:v>
                </c:pt>
                <c:pt idx="7">
                  <c:v>Ìõ</c:v>
                </c:pt>
                <c:pt idx="8">
                  <c:v>Îí</c:v>
                </c:pt>
                <c:pt idx="9">
                  <c:v>Òö</c:v>
                </c:pt>
                <c:pt idx="10">
                  <c:v>Áä</c:v>
                </c:pt>
                <c:pt idx="11">
                  <c:v>Ýö</c:v>
                </c:pt>
                <c:pt idx="12">
                  <c:v>Áó</c:v>
                </c:pt>
              </c:strCache>
            </c:strRef>
          </c:cat>
          <c:val>
            <c:numRef>
              <c:f>'газар өмчлөл'!$AC$4:$AC$16</c:f>
              <c:numCache>
                <c:formatCode>General</c:formatCode>
                <c:ptCount val="13"/>
                <c:pt idx="0">
                  <c:v>172</c:v>
                </c:pt>
                <c:pt idx="1">
                  <c:v>207</c:v>
                </c:pt>
                <c:pt idx="2">
                  <c:v>224</c:v>
                </c:pt>
                <c:pt idx="3">
                  <c:v>321</c:v>
                </c:pt>
                <c:pt idx="4">
                  <c:v>347</c:v>
                </c:pt>
                <c:pt idx="5">
                  <c:v>396</c:v>
                </c:pt>
                <c:pt idx="6">
                  <c:v>507</c:v>
                </c:pt>
                <c:pt idx="7">
                  <c:v>555</c:v>
                </c:pt>
                <c:pt idx="8">
                  <c:v>601</c:v>
                </c:pt>
                <c:pt idx="9">
                  <c:v>712</c:v>
                </c:pt>
                <c:pt idx="10">
                  <c:v>715</c:v>
                </c:pt>
                <c:pt idx="11" formatCode="#\ ##0">
                  <c:v>1375</c:v>
                </c:pt>
                <c:pt idx="12" formatCode="#\ ##0">
                  <c:v>3853</c:v>
                </c:pt>
              </c:numCache>
            </c:numRef>
          </c:val>
        </c:ser>
        <c:dLbls>
          <c:showLegendKey val="0"/>
          <c:showVal val="0"/>
          <c:showCatName val="0"/>
          <c:showSerName val="0"/>
          <c:showPercent val="0"/>
          <c:showBubbleSize val="0"/>
        </c:dLbls>
        <c:gapWidth val="69"/>
        <c:axId val="214370544"/>
        <c:axId val="214370936"/>
      </c:barChart>
      <c:catAx>
        <c:axId val="214370544"/>
        <c:scaling>
          <c:orientation val="minMax"/>
        </c:scaling>
        <c:delete val="0"/>
        <c:axPos val="l"/>
        <c:numFmt formatCode="General" sourceLinked="0"/>
        <c:majorTickMark val="out"/>
        <c:minorTickMark val="none"/>
        <c:tickLblPos val="nextTo"/>
        <c:txPr>
          <a:bodyPr/>
          <a:lstStyle/>
          <a:p>
            <a:pPr>
              <a:defRPr sz="1000" baseline="0">
                <a:latin typeface="Arial Mon" pitchFamily="34" charset="0"/>
              </a:defRPr>
            </a:pPr>
            <a:endParaRPr lang="en-US"/>
          </a:p>
        </c:txPr>
        <c:crossAx val="214370936"/>
        <c:crosses val="autoZero"/>
        <c:auto val="1"/>
        <c:lblAlgn val="ctr"/>
        <c:lblOffset val="100"/>
        <c:noMultiLvlLbl val="0"/>
      </c:catAx>
      <c:valAx>
        <c:axId val="214370936"/>
        <c:scaling>
          <c:orientation val="minMax"/>
        </c:scaling>
        <c:delete val="1"/>
        <c:axPos val="b"/>
        <c:numFmt formatCode="General" sourceLinked="1"/>
        <c:majorTickMark val="out"/>
        <c:minorTickMark val="none"/>
        <c:tickLblPos val="none"/>
        <c:crossAx val="214370544"/>
        <c:crosses val="autoZero"/>
        <c:crossBetween val="between"/>
      </c:valAx>
    </c:plotArea>
    <c:plotVisOnly val="1"/>
    <c:dispBlanksAs val="gap"/>
    <c:showDLblsOverMax val="0"/>
  </c:chart>
  <c:spPr>
    <a:ln>
      <a:noFill/>
    </a:ln>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6400" cy="49426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9688" y="1"/>
            <a:ext cx="2946400" cy="494266"/>
          </a:xfrm>
          <a:prstGeom prst="rect">
            <a:avLst/>
          </a:prstGeom>
        </p:spPr>
        <p:txBody>
          <a:bodyPr vert="horz" lIns="91440" tIns="45720" rIns="91440" bIns="45720" rtlCol="0"/>
          <a:lstStyle>
            <a:lvl1pPr algn="r">
              <a:defRPr sz="1200"/>
            </a:lvl1pPr>
          </a:lstStyle>
          <a:p>
            <a:fld id="{31A44DE7-D350-441A-8348-B063E5C2FC47}" type="datetimeFigureOut">
              <a:rPr lang="en-US" smtClean="0"/>
              <a:pPr/>
              <a:t>1/29/2019</a:t>
            </a:fld>
            <a:endParaRPr lang="en-US"/>
          </a:p>
        </p:txBody>
      </p:sp>
      <p:sp>
        <p:nvSpPr>
          <p:cNvPr id="4" name="Footer Placeholder 3"/>
          <p:cNvSpPr>
            <a:spLocks noGrp="1"/>
          </p:cNvSpPr>
          <p:nvPr>
            <p:ph type="ftr" sz="quarter" idx="2"/>
          </p:nvPr>
        </p:nvSpPr>
        <p:spPr>
          <a:xfrm>
            <a:off x="0" y="9378406"/>
            <a:ext cx="2946400" cy="49426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9688" y="9378406"/>
            <a:ext cx="2946400" cy="494265"/>
          </a:xfrm>
          <a:prstGeom prst="rect">
            <a:avLst/>
          </a:prstGeom>
        </p:spPr>
        <p:txBody>
          <a:bodyPr vert="horz" lIns="91440" tIns="45720" rIns="91440" bIns="45720" rtlCol="0" anchor="b"/>
          <a:lstStyle>
            <a:lvl1pPr algn="r">
              <a:defRPr sz="1200"/>
            </a:lvl1pPr>
          </a:lstStyle>
          <a:p>
            <a:fld id="{A16DA4A5-4CC5-4B64-9EDC-941637C2F0FA}" type="slidenum">
              <a:rPr lang="en-US" smtClean="0"/>
              <a:pPr/>
              <a:t>‹#›</a:t>
            </a:fld>
            <a:endParaRPr lang="en-US"/>
          </a:p>
        </p:txBody>
      </p:sp>
    </p:spTree>
    <p:extLst>
      <p:ext uri="{BB962C8B-B14F-4D97-AF65-F5344CB8AC3E}">
        <p14:creationId xmlns:p14="http://schemas.microsoft.com/office/powerpoint/2010/main" val="35622994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6400" cy="49426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9688" y="1"/>
            <a:ext cx="2946400" cy="494266"/>
          </a:xfrm>
          <a:prstGeom prst="rect">
            <a:avLst/>
          </a:prstGeom>
        </p:spPr>
        <p:txBody>
          <a:bodyPr vert="horz" lIns="91440" tIns="45720" rIns="91440" bIns="45720" rtlCol="0"/>
          <a:lstStyle>
            <a:lvl1pPr algn="r">
              <a:defRPr sz="1200"/>
            </a:lvl1pPr>
          </a:lstStyle>
          <a:p>
            <a:fld id="{EF2D0AFC-6A1A-4B11-B1D2-8B922FC0DC87}" type="datetimeFigureOut">
              <a:rPr lang="en-US" smtClean="0"/>
              <a:pPr/>
              <a:t>1/29/2019</a:t>
            </a:fld>
            <a:endParaRPr lang="en-US"/>
          </a:p>
        </p:txBody>
      </p:sp>
      <p:sp>
        <p:nvSpPr>
          <p:cNvPr id="4" name="Slide Image Placeholder 3"/>
          <p:cNvSpPr>
            <a:spLocks noGrp="1" noRot="1" noChangeAspect="1"/>
          </p:cNvSpPr>
          <p:nvPr>
            <p:ph type="sldImg" idx="2"/>
          </p:nvPr>
        </p:nvSpPr>
        <p:spPr>
          <a:xfrm>
            <a:off x="109538" y="741363"/>
            <a:ext cx="6578600" cy="37020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1" y="4689994"/>
            <a:ext cx="5438775" cy="444364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8406"/>
            <a:ext cx="2946400" cy="49426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9688" y="9378406"/>
            <a:ext cx="2946400" cy="494265"/>
          </a:xfrm>
          <a:prstGeom prst="rect">
            <a:avLst/>
          </a:prstGeom>
        </p:spPr>
        <p:txBody>
          <a:bodyPr vert="horz" lIns="91440" tIns="45720" rIns="91440" bIns="45720" rtlCol="0" anchor="b"/>
          <a:lstStyle>
            <a:lvl1pPr algn="r">
              <a:defRPr sz="1200"/>
            </a:lvl1pPr>
          </a:lstStyle>
          <a:p>
            <a:fld id="{EB3AFDBB-8DB3-448B-BA3C-0DD2AF2CBC22}" type="slidenum">
              <a:rPr lang="en-US" smtClean="0"/>
              <a:pPr/>
              <a:t>‹#›</a:t>
            </a:fld>
            <a:endParaRPr lang="en-US"/>
          </a:p>
        </p:txBody>
      </p:sp>
    </p:spTree>
    <p:extLst>
      <p:ext uri="{BB962C8B-B14F-4D97-AF65-F5344CB8AC3E}">
        <p14:creationId xmlns:p14="http://schemas.microsoft.com/office/powerpoint/2010/main" val="2116066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3AFDBB-8DB3-448B-BA3C-0DD2AF2CBC22}"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754891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3AFDBB-8DB3-448B-BA3C-0DD2AF2CBC22}" type="slidenum">
              <a:rPr lang="en-US" smtClean="0"/>
              <a:pPr/>
              <a:t>5</a:t>
            </a:fld>
            <a:endParaRPr lang="en-US"/>
          </a:p>
        </p:txBody>
      </p:sp>
    </p:spTree>
    <p:extLst>
      <p:ext uri="{BB962C8B-B14F-4D97-AF65-F5344CB8AC3E}">
        <p14:creationId xmlns:p14="http://schemas.microsoft.com/office/powerpoint/2010/main" val="2907753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3AFDBB-8DB3-448B-BA3C-0DD2AF2CBC22}" type="slidenum">
              <a:rPr lang="en-US" smtClean="0"/>
              <a:pPr/>
              <a:t>11</a:t>
            </a:fld>
            <a:endParaRPr lang="en-US"/>
          </a:p>
        </p:txBody>
      </p:sp>
    </p:spTree>
    <p:extLst>
      <p:ext uri="{BB962C8B-B14F-4D97-AF65-F5344CB8AC3E}">
        <p14:creationId xmlns:p14="http://schemas.microsoft.com/office/powerpoint/2010/main" val="3504835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3AFDBB-8DB3-448B-BA3C-0DD2AF2CBC22}"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4162631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309D15-E1E8-458B-8A9A-CEDC445DEC0A}" type="datetimeFigureOut">
              <a:rPr lang="en-US" smtClean="0"/>
              <a:pPr/>
              <a:t>1/29/2019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958D99-9FE5-45E5-BDE1-E9F7CA8FC23D}" type="slidenum">
              <a:rPr lang="en-US" smtClean="0"/>
              <a:pPr/>
              <a:t>‹#›</a:t>
            </a:fld>
            <a:endParaRPr lang="en-US"/>
          </a:p>
        </p:txBody>
      </p:sp>
    </p:spTree>
    <p:extLst>
      <p:ext uri="{BB962C8B-B14F-4D97-AF65-F5344CB8AC3E}">
        <p14:creationId xmlns:p14="http://schemas.microsoft.com/office/powerpoint/2010/main" val="3064693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309D15-E1E8-458B-8A9A-CEDC445DEC0A}" type="datetimeFigureOut">
              <a:rPr lang="en-US" smtClean="0"/>
              <a:pPr/>
              <a:t>1/29/2019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958D99-9FE5-45E5-BDE1-E9F7CA8FC23D}" type="slidenum">
              <a:rPr lang="en-US" smtClean="0"/>
              <a:pPr/>
              <a:t>‹#›</a:t>
            </a:fld>
            <a:endParaRPr lang="en-US"/>
          </a:p>
        </p:txBody>
      </p:sp>
    </p:spTree>
    <p:extLst>
      <p:ext uri="{BB962C8B-B14F-4D97-AF65-F5344CB8AC3E}">
        <p14:creationId xmlns:p14="http://schemas.microsoft.com/office/powerpoint/2010/main" val="4122186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6"/>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6"/>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309D15-E1E8-458B-8A9A-CEDC445DEC0A}" type="datetimeFigureOut">
              <a:rPr lang="en-US" smtClean="0"/>
              <a:pPr/>
              <a:t>1/29/2019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958D99-9FE5-45E5-BDE1-E9F7CA8FC23D}" type="slidenum">
              <a:rPr lang="en-US" smtClean="0"/>
              <a:pPr/>
              <a:t>‹#›</a:t>
            </a:fld>
            <a:endParaRPr lang="en-US"/>
          </a:p>
        </p:txBody>
      </p:sp>
    </p:spTree>
    <p:extLst>
      <p:ext uri="{BB962C8B-B14F-4D97-AF65-F5344CB8AC3E}">
        <p14:creationId xmlns:p14="http://schemas.microsoft.com/office/powerpoint/2010/main" val="3597493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309D15-E1E8-458B-8A9A-CEDC445DEC0A}" type="datetimeFigureOut">
              <a:rPr lang="en-US" smtClean="0"/>
              <a:pPr/>
              <a:t>1/29/2019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958D99-9FE5-45E5-BDE1-E9F7CA8FC23D}" type="slidenum">
              <a:rPr lang="en-US" smtClean="0"/>
              <a:pPr/>
              <a:t>‹#›</a:t>
            </a:fld>
            <a:endParaRPr lang="en-US"/>
          </a:p>
        </p:txBody>
      </p:sp>
    </p:spTree>
    <p:extLst>
      <p:ext uri="{BB962C8B-B14F-4D97-AF65-F5344CB8AC3E}">
        <p14:creationId xmlns:p14="http://schemas.microsoft.com/office/powerpoint/2010/main" val="3444422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309D15-E1E8-458B-8A9A-CEDC445DEC0A}" type="datetimeFigureOut">
              <a:rPr lang="en-US" smtClean="0"/>
              <a:pPr/>
              <a:t>1/29/2019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958D99-9FE5-45E5-BDE1-E9F7CA8FC23D}" type="slidenum">
              <a:rPr lang="en-US" smtClean="0"/>
              <a:pPr/>
              <a:t>‹#›</a:t>
            </a:fld>
            <a:endParaRPr lang="en-US"/>
          </a:p>
        </p:txBody>
      </p:sp>
    </p:spTree>
    <p:extLst>
      <p:ext uri="{BB962C8B-B14F-4D97-AF65-F5344CB8AC3E}">
        <p14:creationId xmlns:p14="http://schemas.microsoft.com/office/powerpoint/2010/main" val="1480595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309D15-E1E8-458B-8A9A-CEDC445DEC0A}" type="datetimeFigureOut">
              <a:rPr lang="en-US" smtClean="0"/>
              <a:pPr/>
              <a:t>1/29/2019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958D99-9FE5-45E5-BDE1-E9F7CA8FC23D}" type="slidenum">
              <a:rPr lang="en-US" smtClean="0"/>
              <a:pPr/>
              <a:t>‹#›</a:t>
            </a:fld>
            <a:endParaRPr lang="en-US"/>
          </a:p>
        </p:txBody>
      </p:sp>
    </p:spTree>
    <p:extLst>
      <p:ext uri="{BB962C8B-B14F-4D97-AF65-F5344CB8AC3E}">
        <p14:creationId xmlns:p14="http://schemas.microsoft.com/office/powerpoint/2010/main" val="1753330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309D15-E1E8-458B-8A9A-CEDC445DEC0A}" type="datetimeFigureOut">
              <a:rPr lang="en-US" smtClean="0"/>
              <a:pPr/>
              <a:t>1/29/2019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958D99-9FE5-45E5-BDE1-E9F7CA8FC23D}" type="slidenum">
              <a:rPr lang="en-US" smtClean="0"/>
              <a:pPr/>
              <a:t>‹#›</a:t>
            </a:fld>
            <a:endParaRPr lang="en-US"/>
          </a:p>
        </p:txBody>
      </p:sp>
    </p:spTree>
    <p:extLst>
      <p:ext uri="{BB962C8B-B14F-4D97-AF65-F5344CB8AC3E}">
        <p14:creationId xmlns:p14="http://schemas.microsoft.com/office/powerpoint/2010/main" val="2778761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309D15-E1E8-458B-8A9A-CEDC445DEC0A}" type="datetimeFigureOut">
              <a:rPr lang="en-US" smtClean="0"/>
              <a:pPr/>
              <a:t>1/29/2019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958D99-9FE5-45E5-BDE1-E9F7CA8FC23D}" type="slidenum">
              <a:rPr lang="en-US" smtClean="0"/>
              <a:pPr/>
              <a:t>‹#›</a:t>
            </a:fld>
            <a:endParaRPr lang="en-US"/>
          </a:p>
        </p:txBody>
      </p:sp>
    </p:spTree>
    <p:extLst>
      <p:ext uri="{BB962C8B-B14F-4D97-AF65-F5344CB8AC3E}">
        <p14:creationId xmlns:p14="http://schemas.microsoft.com/office/powerpoint/2010/main" val="4205758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309D15-E1E8-458B-8A9A-CEDC445DEC0A}" type="datetimeFigureOut">
              <a:rPr lang="en-US" smtClean="0"/>
              <a:pPr/>
              <a:t>1/29/2019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958D99-9FE5-45E5-BDE1-E9F7CA8FC23D}" type="slidenum">
              <a:rPr lang="en-US" smtClean="0"/>
              <a:pPr/>
              <a:t>‹#›</a:t>
            </a:fld>
            <a:endParaRPr lang="en-US"/>
          </a:p>
        </p:txBody>
      </p:sp>
    </p:spTree>
    <p:extLst>
      <p:ext uri="{BB962C8B-B14F-4D97-AF65-F5344CB8AC3E}">
        <p14:creationId xmlns:p14="http://schemas.microsoft.com/office/powerpoint/2010/main" val="3942420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309D15-E1E8-458B-8A9A-CEDC445DEC0A}" type="datetimeFigureOut">
              <a:rPr lang="en-US" smtClean="0"/>
              <a:pPr/>
              <a:t>1/29/2019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958D99-9FE5-45E5-BDE1-E9F7CA8FC23D}" type="slidenum">
              <a:rPr lang="en-US" smtClean="0"/>
              <a:pPr/>
              <a:t>‹#›</a:t>
            </a:fld>
            <a:endParaRPr lang="en-US"/>
          </a:p>
        </p:txBody>
      </p:sp>
    </p:spTree>
    <p:extLst>
      <p:ext uri="{BB962C8B-B14F-4D97-AF65-F5344CB8AC3E}">
        <p14:creationId xmlns:p14="http://schemas.microsoft.com/office/powerpoint/2010/main" val="3049318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309D15-E1E8-458B-8A9A-CEDC445DEC0A}" type="datetimeFigureOut">
              <a:rPr lang="en-US" smtClean="0"/>
              <a:pPr/>
              <a:t>1/29/2019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958D99-9FE5-45E5-BDE1-E9F7CA8FC23D}" type="slidenum">
              <a:rPr lang="en-US" smtClean="0"/>
              <a:pPr/>
              <a:t>‹#›</a:t>
            </a:fld>
            <a:endParaRPr lang="en-US"/>
          </a:p>
        </p:txBody>
      </p:sp>
    </p:spTree>
    <p:extLst>
      <p:ext uri="{BB962C8B-B14F-4D97-AF65-F5344CB8AC3E}">
        <p14:creationId xmlns:p14="http://schemas.microsoft.com/office/powerpoint/2010/main" val="3494426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309D15-E1E8-458B-8A9A-CEDC445DEC0A}" type="datetimeFigureOut">
              <a:rPr lang="en-US" smtClean="0"/>
              <a:pPr/>
              <a:t>1/29/2019</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958D99-9FE5-45E5-BDE1-E9F7CA8FC23D}" type="slidenum">
              <a:rPr lang="en-US" smtClean="0"/>
              <a:pPr/>
              <a:t>‹#›</a:t>
            </a:fld>
            <a:endParaRPr lang="en-US"/>
          </a:p>
        </p:txBody>
      </p:sp>
    </p:spTree>
    <p:extLst>
      <p:ext uri="{BB962C8B-B14F-4D97-AF65-F5344CB8AC3E}">
        <p14:creationId xmlns:p14="http://schemas.microsoft.com/office/powerpoint/2010/main" val="39135819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emf"/><Relationship Id="rId7" Type="http://schemas.openxmlformats.org/officeDocument/2006/relationships/image" Target="../media/image11.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emf"/></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533400"/>
            <a:ext cx="10549471" cy="5945444"/>
          </a:xfrm>
          <a:prstGeom prst="rect">
            <a:avLst/>
          </a:prstGeom>
        </p:spPr>
      </p:pic>
      <p:sp>
        <p:nvSpPr>
          <p:cNvPr id="32" name="Rectangle 31"/>
          <p:cNvSpPr/>
          <p:nvPr/>
        </p:nvSpPr>
        <p:spPr>
          <a:xfrm>
            <a:off x="2145323" y="2667000"/>
            <a:ext cx="8522677" cy="1754326"/>
          </a:xfrm>
          <a:prstGeom prst="rect">
            <a:avLst/>
          </a:prstGeom>
        </p:spPr>
        <p:txBody>
          <a:bodyPr wrap="square">
            <a:spAutoFit/>
          </a:bodyPr>
          <a:lstStyle/>
          <a:p>
            <a:pPr algn="ctr"/>
            <a:r>
              <a:rPr lang="mn-MN" sz="3600" b="1" dirty="0" smtClean="0">
                <a:solidFill>
                  <a:srgbClr val="002060"/>
                </a:solidFill>
                <a:latin typeface="Tahoma" charset="0"/>
                <a:ea typeface="Tahoma" charset="0"/>
                <a:cs typeface="Tahoma" charset="0"/>
              </a:rPr>
              <a:t>Сүхбаатар аймгийн</a:t>
            </a:r>
          </a:p>
          <a:p>
            <a:pPr algn="ctr"/>
            <a:r>
              <a:rPr lang="mn-MN" sz="3600" b="1" dirty="0" smtClean="0">
                <a:solidFill>
                  <a:srgbClr val="002060"/>
                </a:solidFill>
                <a:latin typeface="Tahoma" charset="0"/>
                <a:ea typeface="Tahoma" charset="0"/>
                <a:cs typeface="Tahoma" charset="0"/>
              </a:rPr>
              <a:t>нийгэм, эдийн засгийн</a:t>
            </a:r>
            <a:r>
              <a:rPr lang="en-US" sz="3600" b="1" dirty="0" smtClean="0">
                <a:solidFill>
                  <a:srgbClr val="002060"/>
                </a:solidFill>
                <a:latin typeface="Tahoma" charset="0"/>
                <a:ea typeface="Tahoma" charset="0"/>
                <a:cs typeface="Tahoma" charset="0"/>
              </a:rPr>
              <a:t> </a:t>
            </a:r>
            <a:r>
              <a:rPr lang="mn-MN" sz="3600" b="1" dirty="0" smtClean="0">
                <a:solidFill>
                  <a:srgbClr val="002060"/>
                </a:solidFill>
                <a:latin typeface="Tahoma" charset="0"/>
                <a:ea typeface="Tahoma" charset="0"/>
                <a:cs typeface="Tahoma" charset="0"/>
              </a:rPr>
              <a:t>байдал</a:t>
            </a:r>
          </a:p>
          <a:p>
            <a:pPr algn="ctr"/>
            <a:r>
              <a:rPr lang="en-US" sz="3600" b="1" dirty="0" smtClean="0">
                <a:solidFill>
                  <a:srgbClr val="002060"/>
                </a:solidFill>
                <a:latin typeface="Tahoma" charset="0"/>
                <a:ea typeface="Tahoma" charset="0"/>
                <a:cs typeface="Tahoma" charset="0"/>
              </a:rPr>
              <a:t> </a:t>
            </a:r>
            <a:r>
              <a:rPr lang="mn-MN" sz="3600" b="1" dirty="0" smtClean="0">
                <a:solidFill>
                  <a:srgbClr val="002060"/>
                </a:solidFill>
                <a:latin typeface="Tahoma" charset="0"/>
                <a:ea typeface="Tahoma" charset="0"/>
                <a:cs typeface="Tahoma" charset="0"/>
              </a:rPr>
              <a:t>201</a:t>
            </a:r>
            <a:r>
              <a:rPr lang="en-US" sz="3600" b="1" dirty="0" smtClean="0">
                <a:solidFill>
                  <a:srgbClr val="002060"/>
                </a:solidFill>
                <a:latin typeface="Tahoma" charset="0"/>
                <a:ea typeface="Tahoma" charset="0"/>
                <a:cs typeface="Tahoma" charset="0"/>
              </a:rPr>
              <a:t>8</a:t>
            </a:r>
            <a:r>
              <a:rPr lang="mn-MN" sz="3600" b="1" dirty="0" smtClean="0">
                <a:solidFill>
                  <a:srgbClr val="002060"/>
                </a:solidFill>
                <a:latin typeface="Tahoma" charset="0"/>
                <a:ea typeface="Tahoma" charset="0"/>
                <a:cs typeface="Tahoma" charset="0"/>
              </a:rPr>
              <a:t> онд</a:t>
            </a:r>
            <a:endParaRPr lang="en-US" sz="3600" b="1" dirty="0">
              <a:solidFill>
                <a:srgbClr val="002060"/>
              </a:solidFill>
              <a:latin typeface="Tahoma" charset="0"/>
              <a:ea typeface="Tahoma" charset="0"/>
              <a:cs typeface="Tahoma"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1600" y="838200"/>
            <a:ext cx="1066800" cy="109040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838200"/>
            <a:ext cx="998533" cy="1018504"/>
          </a:xfrm>
          <a:prstGeom prst="rect">
            <a:avLst/>
          </a:prstGeom>
        </p:spPr>
      </p:pic>
    </p:spTree>
    <p:extLst>
      <p:ext uri="{BB962C8B-B14F-4D97-AF65-F5344CB8AC3E}">
        <p14:creationId xmlns:p14="http://schemas.microsoft.com/office/powerpoint/2010/main" val="3469500070"/>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219200" y="520368"/>
            <a:ext cx="9677400" cy="461665"/>
          </a:xfrm>
          <a:prstGeom prst="rect">
            <a:avLst/>
          </a:prstGeom>
          <a:noFill/>
        </p:spPr>
        <p:txBody>
          <a:bodyPr wrap="square">
            <a:spAutoFit/>
          </a:bodyPr>
          <a:lstStyle/>
          <a:p>
            <a:r>
              <a:rPr lang="mn-MN" sz="2400" b="1" cap="all" dirty="0" smtClean="0">
                <a:solidFill>
                  <a:srgbClr val="002060"/>
                </a:solidFill>
                <a:latin typeface="Tahoma" panose="020B0604030504040204" pitchFamily="34" charset="0"/>
                <a:ea typeface="Tahoma" panose="020B0604030504040204" pitchFamily="34" charset="0"/>
                <a:cs typeface="Tahoma" panose="020B0604030504040204" pitchFamily="34" charset="0"/>
              </a:rPr>
              <a:t>АЙМГИЙН </a:t>
            </a:r>
            <a:r>
              <a:rPr lang="mn-MN" sz="2400" b="1" cap="all" dirty="0">
                <a:solidFill>
                  <a:srgbClr val="002060"/>
                </a:solidFill>
                <a:latin typeface="Tahoma" panose="020B0604030504040204" pitchFamily="34" charset="0"/>
                <a:ea typeface="Tahoma" panose="020B0604030504040204" pitchFamily="34" charset="0"/>
                <a:cs typeface="Tahoma" panose="020B0604030504040204" pitchFamily="34" charset="0"/>
              </a:rPr>
              <a:t>НЭГДСЭН ТӨСӨВ</a:t>
            </a:r>
            <a:endPar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2590800"/>
            <a:ext cx="3657600" cy="1905000"/>
          </a:xfrm>
          <a:prstGeom prst="rect">
            <a:avLst/>
          </a:prstGeom>
        </p:spPr>
      </p:pic>
      <p:sp>
        <p:nvSpPr>
          <p:cNvPr id="11" name="Rectangle 10"/>
          <p:cNvSpPr/>
          <p:nvPr/>
        </p:nvSpPr>
        <p:spPr>
          <a:xfrm>
            <a:off x="1190624" y="1149307"/>
            <a:ext cx="10620376" cy="830997"/>
          </a:xfrm>
          <a:prstGeom prst="rect">
            <a:avLst/>
          </a:prstGeom>
        </p:spPr>
        <p:txBody>
          <a:bodyPr wrap="square">
            <a:spAutoFit/>
          </a:bodyPr>
          <a:lstStyle/>
          <a:p>
            <a:pPr algn="just"/>
            <a:r>
              <a:rPr lang="mn-MN" sz="2400" dirty="0" smtClean="0">
                <a:latin typeface="Tahoma" panose="020B0604030504040204" pitchFamily="34" charset="0"/>
                <a:ea typeface="Tahoma" panose="020B0604030504040204" pitchFamily="34" charset="0"/>
                <a:cs typeface="Tahoma" panose="020B0604030504040204" pitchFamily="34" charset="0"/>
              </a:rPr>
              <a:t>Аймгийн </a:t>
            </a:r>
            <a:r>
              <a:rPr lang="mn-MN" sz="2400" dirty="0">
                <a:latin typeface="Tahoma" panose="020B0604030504040204" pitchFamily="34" charset="0"/>
                <a:ea typeface="Tahoma" panose="020B0604030504040204" pitchFamily="34" charset="0"/>
                <a:cs typeface="Tahoma" panose="020B0604030504040204" pitchFamily="34" charset="0"/>
              </a:rPr>
              <a:t>төсвийн нийт орлого </a:t>
            </a:r>
            <a:r>
              <a:rPr lang="mn-MN" sz="2400" dirty="0" smtClean="0">
                <a:latin typeface="Tahoma" panose="020B0604030504040204" pitchFamily="34" charset="0"/>
                <a:ea typeface="Tahoma" panose="020B0604030504040204" pitchFamily="34" charset="0"/>
                <a:cs typeface="Tahoma" panose="020B0604030504040204" pitchFamily="34" charset="0"/>
              </a:rPr>
              <a:t>2018 </a:t>
            </a:r>
            <a:r>
              <a:rPr lang="mn-MN" sz="2400" dirty="0">
                <a:latin typeface="Tahoma" panose="020B0604030504040204" pitchFamily="34" charset="0"/>
                <a:ea typeface="Tahoma" panose="020B0604030504040204" pitchFamily="34" charset="0"/>
                <a:cs typeface="Tahoma" panose="020B0604030504040204" pitchFamily="34" charset="0"/>
              </a:rPr>
              <a:t>оны жилийн эцсийн байдлаар </a:t>
            </a:r>
            <a:r>
              <a:rPr lang="mn-MN" sz="2400" dirty="0" smtClean="0">
                <a:latin typeface="Tahoma" panose="020B0604030504040204" pitchFamily="34" charset="0"/>
                <a:ea typeface="Tahoma" panose="020B0604030504040204" pitchFamily="34" charset="0"/>
                <a:cs typeface="Tahoma" panose="020B0604030504040204" pitchFamily="34" charset="0"/>
              </a:rPr>
              <a:t>55.3 </a:t>
            </a:r>
            <a:r>
              <a:rPr lang="mn-MN" sz="2400" dirty="0">
                <a:latin typeface="Tahoma" panose="020B0604030504040204" pitchFamily="34" charset="0"/>
                <a:ea typeface="Tahoma" panose="020B0604030504040204" pitchFamily="34" charset="0"/>
                <a:cs typeface="Tahoma" panose="020B0604030504040204" pitchFamily="34" charset="0"/>
              </a:rPr>
              <a:t>тэрбум төгрөг болж өмнөх оноос </a:t>
            </a:r>
            <a:r>
              <a:rPr lang="mn-MN" sz="2400" dirty="0" smtClean="0">
                <a:latin typeface="Tahoma" panose="020B0604030504040204" pitchFamily="34" charset="0"/>
                <a:ea typeface="Tahoma" panose="020B0604030504040204" pitchFamily="34" charset="0"/>
                <a:cs typeface="Tahoma" panose="020B0604030504040204" pitchFamily="34" charset="0"/>
              </a:rPr>
              <a:t>5.4 (10.8%)-аар  </a:t>
            </a:r>
            <a:r>
              <a:rPr lang="mn-MN" sz="2400" dirty="0">
                <a:latin typeface="Tahoma" panose="020B0604030504040204" pitchFamily="34" charset="0"/>
                <a:ea typeface="Tahoma" panose="020B0604030504040204" pitchFamily="34" charset="0"/>
                <a:cs typeface="Tahoma" panose="020B0604030504040204" pitchFamily="34" charset="0"/>
              </a:rPr>
              <a:t>тэрбум төгрөг </a:t>
            </a:r>
            <a:r>
              <a:rPr lang="mn-MN" sz="2400" dirty="0" smtClean="0">
                <a:latin typeface="Tahoma" panose="020B0604030504040204" pitchFamily="34" charset="0"/>
                <a:ea typeface="Tahoma" panose="020B0604030504040204" pitchFamily="34" charset="0"/>
                <a:cs typeface="Tahoma" panose="020B0604030504040204" pitchFamily="34" charset="0"/>
              </a:rPr>
              <a:t>өсчээ.</a:t>
            </a:r>
            <a:endParaRPr lang="en-US" sz="2400" dirty="0">
              <a:effectLst/>
              <a:latin typeface="Tahoma" panose="020B0604030504040204" pitchFamily="34" charset="0"/>
              <a:ea typeface="Tahoma" panose="020B0604030504040204" pitchFamily="34" charset="0"/>
              <a:cs typeface="Tahoma" panose="020B0604030504040204" pitchFamily="34" charset="0"/>
            </a:endParaRPr>
          </a:p>
        </p:txBody>
      </p:sp>
      <p:sp>
        <p:nvSpPr>
          <p:cNvPr id="12" name="Rectangle 11"/>
          <p:cNvSpPr/>
          <p:nvPr/>
        </p:nvSpPr>
        <p:spPr>
          <a:xfrm>
            <a:off x="5114499" y="2838271"/>
            <a:ext cx="6705600" cy="1200329"/>
          </a:xfrm>
          <a:prstGeom prst="rect">
            <a:avLst/>
          </a:prstGeom>
        </p:spPr>
        <p:txBody>
          <a:bodyPr wrap="square">
            <a:spAutoFit/>
          </a:bodyPr>
          <a:lstStyle/>
          <a:p>
            <a:pPr algn="just"/>
            <a:r>
              <a:rPr lang="mn-MN" sz="2400" dirty="0">
                <a:latin typeface="Tahoma" panose="020B0604030504040204" pitchFamily="34" charset="0"/>
                <a:ea typeface="Tahoma" panose="020B0604030504040204" pitchFamily="34" charset="0"/>
                <a:cs typeface="Tahoma" panose="020B0604030504040204" pitchFamily="34" charset="0"/>
              </a:rPr>
              <a:t>Төсвийн зарлага санхүүжилт </a:t>
            </a:r>
            <a:r>
              <a:rPr lang="mn-MN" sz="2400" dirty="0" smtClean="0">
                <a:latin typeface="Tahoma" panose="020B0604030504040204" pitchFamily="34" charset="0"/>
                <a:ea typeface="Tahoma" panose="020B0604030504040204" pitchFamily="34" charset="0"/>
                <a:cs typeface="Tahoma" panose="020B0604030504040204" pitchFamily="34" charset="0"/>
              </a:rPr>
              <a:t>54.6 </a:t>
            </a:r>
            <a:r>
              <a:rPr lang="mn-MN" sz="2400" dirty="0">
                <a:latin typeface="Tahoma" panose="020B0604030504040204" pitchFamily="34" charset="0"/>
                <a:ea typeface="Tahoma" panose="020B0604030504040204" pitchFamily="34" charset="0"/>
                <a:cs typeface="Tahoma" panose="020B0604030504040204" pitchFamily="34" charset="0"/>
              </a:rPr>
              <a:t>тэрбум төгрөг болж, өмнөх оноос </a:t>
            </a:r>
            <a:r>
              <a:rPr lang="mn-MN" sz="2400" dirty="0" smtClean="0">
                <a:latin typeface="Tahoma" panose="020B0604030504040204" pitchFamily="34" charset="0"/>
                <a:ea typeface="Tahoma" panose="020B0604030504040204" pitchFamily="34" charset="0"/>
                <a:cs typeface="Tahoma" panose="020B0604030504040204" pitchFamily="34" charset="0"/>
              </a:rPr>
              <a:t>4.7 (9.4%)-аар  </a:t>
            </a:r>
            <a:r>
              <a:rPr lang="mn-MN" sz="2400" dirty="0">
                <a:latin typeface="Tahoma" panose="020B0604030504040204" pitchFamily="34" charset="0"/>
                <a:ea typeface="Tahoma" panose="020B0604030504040204" pitchFamily="34" charset="0"/>
                <a:cs typeface="Tahoma" panose="020B0604030504040204" pitchFamily="34" charset="0"/>
              </a:rPr>
              <a:t>тэрбум төгрөг </a:t>
            </a:r>
            <a:r>
              <a:rPr lang="mn-MN" sz="2400" dirty="0" smtClean="0">
                <a:latin typeface="Tahoma" panose="020B0604030504040204" pitchFamily="34" charset="0"/>
                <a:ea typeface="Tahoma" panose="020B0604030504040204" pitchFamily="34" charset="0"/>
                <a:cs typeface="Tahoma" panose="020B0604030504040204" pitchFamily="34" charset="0"/>
              </a:rPr>
              <a:t>өсчээ.</a:t>
            </a:r>
          </a:p>
        </p:txBody>
      </p:sp>
      <p:sp>
        <p:nvSpPr>
          <p:cNvPr id="7" name="Rectangle 6"/>
          <p:cNvSpPr/>
          <p:nvPr/>
        </p:nvSpPr>
        <p:spPr>
          <a:xfrm>
            <a:off x="5181600" y="4724400"/>
            <a:ext cx="6705600" cy="830997"/>
          </a:xfrm>
          <a:prstGeom prst="rect">
            <a:avLst/>
          </a:prstGeom>
        </p:spPr>
        <p:txBody>
          <a:bodyPr wrap="square">
            <a:spAutoFit/>
          </a:bodyPr>
          <a:lstStyle/>
          <a:p>
            <a:r>
              <a:rPr lang="mn-MN" sz="2400" dirty="0">
                <a:latin typeface="Tahoma" panose="020B0604030504040204" pitchFamily="34" charset="0"/>
                <a:cs typeface="Tahoma" panose="020B0604030504040204" pitchFamily="34" charset="0"/>
              </a:rPr>
              <a:t>Жилийн эцсийн байдлаар аймгийн нийт хөрөнгө оруулалт 5</a:t>
            </a:r>
            <a:r>
              <a:rPr lang="en-US" sz="2400" dirty="0">
                <a:latin typeface="Tahoma" panose="020B0604030504040204" pitchFamily="34" charset="0"/>
                <a:cs typeface="Tahoma" panose="020B0604030504040204" pitchFamily="34" charset="0"/>
              </a:rPr>
              <a:t>.5 </a:t>
            </a:r>
            <a:r>
              <a:rPr lang="mn-MN" sz="2400" dirty="0">
                <a:latin typeface="Tahoma" panose="020B0604030504040204" pitchFamily="34" charset="0"/>
                <a:cs typeface="Tahoma" panose="020B0604030504040204" pitchFamily="34" charset="0"/>
              </a:rPr>
              <a:t>тэрбум төгрөг байна.</a:t>
            </a:r>
            <a:endParaRPr lang="en-US" sz="2400" dirty="0">
              <a:latin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3000" y="533400"/>
            <a:ext cx="5198859" cy="461665"/>
          </a:xfrm>
          <a:prstGeom prst="rect">
            <a:avLst/>
          </a:prstGeom>
          <a:noFill/>
        </p:spPr>
        <p:txBody>
          <a:bodyPr wrap="none">
            <a:spAutoFit/>
          </a:bodyPr>
          <a:lstStyle/>
          <a:p>
            <a:pPr algn="ctr"/>
            <a:r>
              <a:rPr lang="mn-MN" sz="2400" b="1" cap="all" dirty="0">
                <a:solidFill>
                  <a:srgbClr val="002060"/>
                </a:solidFill>
                <a:latin typeface="Tahoma" panose="020B0604030504040204" pitchFamily="34" charset="0"/>
                <a:ea typeface="Tahoma" panose="020B0604030504040204" pitchFamily="34" charset="0"/>
                <a:cs typeface="Tahoma" panose="020B0604030504040204" pitchFamily="34" charset="0"/>
              </a:rPr>
              <a:t>ХЭРЭГЛЭЭНИЙ ҮНИЙН ИНДЕКС</a:t>
            </a:r>
            <a:endPar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3547696" y="1334869"/>
            <a:ext cx="8185638" cy="646331"/>
          </a:xfrm>
          <a:prstGeom prst="rect">
            <a:avLst/>
          </a:prstGeom>
        </p:spPr>
        <p:txBody>
          <a:bodyPr wrap="square">
            <a:spAutoFit/>
          </a:bodyPr>
          <a:lstStyle/>
          <a:p>
            <a:r>
              <a:rPr lang="mn-MN" dirty="0">
                <a:latin typeface="Arial" panose="020B0604020202020204" pitchFamily="34" charset="0"/>
                <a:cs typeface="Arial" panose="020B0604020202020204" pitchFamily="34" charset="0"/>
              </a:rPr>
              <a:t>Хэрэглээний бараа, үйлчилгээний үнийн индекс өмнөх оны эцсээс </a:t>
            </a:r>
            <a:r>
              <a:rPr lang="en-US" dirty="0">
                <a:latin typeface="Arial" panose="020B0604020202020204" pitchFamily="34" charset="0"/>
                <a:cs typeface="Arial" panose="020B0604020202020204" pitchFamily="34" charset="0"/>
              </a:rPr>
              <a:t>7</a:t>
            </a:r>
            <a:r>
              <a:rPr lang="mn-MN"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0</a:t>
            </a:r>
            <a:r>
              <a:rPr lang="mn-MN" dirty="0">
                <a:latin typeface="Arial" panose="020B0604020202020204" pitchFamily="34" charset="0"/>
                <a:cs typeface="Arial" panose="020B0604020202020204" pitchFamily="34" charset="0"/>
              </a:rPr>
              <a:t> хувь, өмнөх сараас </a:t>
            </a:r>
            <a:r>
              <a:rPr lang="en-US" dirty="0">
                <a:latin typeface="Arial" panose="020B0604020202020204" pitchFamily="34" charset="0"/>
                <a:cs typeface="Arial" panose="020B0604020202020204" pitchFamily="34" charset="0"/>
              </a:rPr>
              <a:t>0.1</a:t>
            </a:r>
            <a:r>
              <a:rPr lang="mn-MN" dirty="0">
                <a:latin typeface="Arial" panose="020B0604020202020204" pitchFamily="34" charset="0"/>
                <a:cs typeface="Arial" panose="020B0604020202020204" pitchFamily="34" charset="0"/>
              </a:rPr>
              <a:t> хувиар тус тус өссөн байна</a:t>
            </a:r>
            <a:r>
              <a:rPr lang="mn-MN" dirty="0" smtClean="0">
                <a:latin typeface="Arial" panose="020B0604020202020204" pitchFamily="34" charset="0"/>
                <a:cs typeface="Arial" panose="020B0604020202020204" pitchFamily="34" charset="0"/>
              </a:rPr>
              <a:t>.</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3594588" y="1848203"/>
            <a:ext cx="8181242" cy="3416320"/>
          </a:xfrm>
          <a:prstGeom prst="rect">
            <a:avLst/>
          </a:prstGeom>
        </p:spPr>
        <p:txBody>
          <a:bodyPr wrap="square">
            <a:spAutoFit/>
          </a:bodyPr>
          <a:lstStyle/>
          <a:p>
            <a:pPr algn="just"/>
            <a:r>
              <a:rPr lang="mn-MN" b="1" dirty="0">
                <a:solidFill>
                  <a:srgbClr val="0033CC"/>
                </a:solidFill>
                <a:latin typeface="Arial" panose="020B0604020202020204" pitchFamily="34" charset="0"/>
                <a:cs typeface="Arial" panose="020B0604020202020204" pitchFamily="34" charset="0"/>
              </a:rPr>
              <a:t>Хэрэглээний бараа, үйлчилгээний үнэ өмнөх оны эцсээс </a:t>
            </a:r>
            <a:r>
              <a:rPr lang="en-US" b="1" dirty="0">
                <a:solidFill>
                  <a:srgbClr val="0033CC"/>
                </a:solidFill>
                <a:latin typeface="Arial" panose="020B0604020202020204" pitchFamily="34" charset="0"/>
                <a:cs typeface="Arial" panose="020B0604020202020204" pitchFamily="34" charset="0"/>
              </a:rPr>
              <a:t>7</a:t>
            </a:r>
            <a:r>
              <a:rPr lang="mn-MN" b="1" dirty="0">
                <a:solidFill>
                  <a:srgbClr val="0033CC"/>
                </a:solidFill>
                <a:latin typeface="Arial" panose="020B0604020202020204" pitchFamily="34" charset="0"/>
                <a:cs typeface="Arial" panose="020B0604020202020204" pitchFamily="34" charset="0"/>
              </a:rPr>
              <a:t>.</a:t>
            </a:r>
            <a:r>
              <a:rPr lang="en-US" b="1" dirty="0">
                <a:solidFill>
                  <a:srgbClr val="0033CC"/>
                </a:solidFill>
                <a:latin typeface="Arial" panose="020B0604020202020204" pitchFamily="34" charset="0"/>
                <a:cs typeface="Arial" panose="020B0604020202020204" pitchFamily="34" charset="0"/>
              </a:rPr>
              <a:t>0</a:t>
            </a:r>
            <a:r>
              <a:rPr lang="mn-MN" b="1" dirty="0">
                <a:solidFill>
                  <a:srgbClr val="0033CC"/>
                </a:solidFill>
                <a:latin typeface="Arial" panose="020B0604020202020204" pitchFamily="34" charset="0"/>
                <a:cs typeface="Arial" panose="020B0604020202020204" pitchFamily="34" charset="0"/>
              </a:rPr>
              <a:t> хувиар өсөхөд  </a:t>
            </a:r>
            <a:r>
              <a:rPr lang="mn-MN" dirty="0">
                <a:latin typeface="Arial" panose="020B0604020202020204" pitchFamily="34" charset="0"/>
                <a:ea typeface="Calibri" panose="020F0502020204030204" pitchFamily="34" charset="0"/>
                <a:cs typeface="Arial" panose="020B0604020202020204" pitchFamily="34" charset="0"/>
              </a:rPr>
              <a:t>хүнсний бараа, согтууруулах бус ундааны бүлгийн үнэ </a:t>
            </a:r>
            <a:r>
              <a:rPr lang="en-US" dirty="0">
                <a:latin typeface="Arial" panose="020B0604020202020204" pitchFamily="34" charset="0"/>
                <a:ea typeface="Calibri" panose="020F0502020204030204" pitchFamily="34" charset="0"/>
                <a:cs typeface="Arial" panose="020B0604020202020204" pitchFamily="34" charset="0"/>
              </a:rPr>
              <a:t>7</a:t>
            </a:r>
            <a:r>
              <a:rPr lang="mn-MN" dirty="0">
                <a:latin typeface="Arial" panose="020B0604020202020204" pitchFamily="34" charset="0"/>
                <a:ea typeface="Calibri" panose="020F0502020204030204" pitchFamily="34" charset="0"/>
                <a:cs typeface="Arial" panose="020B0604020202020204" pitchFamily="34" charset="0"/>
              </a:rPr>
              <a:t>.</a:t>
            </a:r>
            <a:r>
              <a:rPr lang="en-US" dirty="0">
                <a:latin typeface="Arial" panose="020B0604020202020204" pitchFamily="34" charset="0"/>
                <a:ea typeface="Calibri" panose="020F0502020204030204" pitchFamily="34" charset="0"/>
                <a:cs typeface="Arial" panose="020B0604020202020204" pitchFamily="34" charset="0"/>
              </a:rPr>
              <a:t>1</a:t>
            </a:r>
            <a:r>
              <a:rPr lang="mn-MN" dirty="0">
                <a:latin typeface="Arial" panose="020B0604020202020204" pitchFamily="34" charset="0"/>
                <a:ea typeface="Calibri" panose="020F0502020204030204" pitchFamily="34" charset="0"/>
                <a:cs typeface="Arial" panose="020B0604020202020204" pitchFamily="34" charset="0"/>
              </a:rPr>
              <a:t> хувь, согтууруулах ундаа, тамхи, мансууруулах бодисийн бүлгийн үнэ 1.</a:t>
            </a:r>
            <a:r>
              <a:rPr lang="en-US" dirty="0">
                <a:latin typeface="Arial" panose="020B0604020202020204" pitchFamily="34" charset="0"/>
                <a:ea typeface="Calibri" panose="020F0502020204030204" pitchFamily="34" charset="0"/>
                <a:cs typeface="Arial" panose="020B0604020202020204" pitchFamily="34" charset="0"/>
              </a:rPr>
              <a:t>6</a:t>
            </a:r>
            <a:r>
              <a:rPr lang="mn-MN" dirty="0">
                <a:latin typeface="Arial" panose="020B0604020202020204" pitchFamily="34" charset="0"/>
                <a:ea typeface="Calibri" panose="020F0502020204030204" pitchFamily="34" charset="0"/>
                <a:cs typeface="Arial" panose="020B0604020202020204" pitchFamily="34" charset="0"/>
              </a:rPr>
              <a:t> хувь, хувцас бөс барааны бүлгийн үнэ 13.6 хувь, гэр ахуйн тавилга, гэр ахуйн барааны бүлгийн үнэ </a:t>
            </a:r>
            <a:r>
              <a:rPr lang="en-US" dirty="0">
                <a:latin typeface="Arial" panose="020B0604020202020204" pitchFamily="34" charset="0"/>
                <a:ea typeface="Calibri" panose="020F0502020204030204" pitchFamily="34" charset="0"/>
                <a:cs typeface="Arial" panose="020B0604020202020204" pitchFamily="34" charset="0"/>
              </a:rPr>
              <a:t>3.0</a:t>
            </a:r>
            <a:r>
              <a:rPr lang="mn-MN" dirty="0">
                <a:latin typeface="Arial" panose="020B0604020202020204" pitchFamily="34" charset="0"/>
                <a:ea typeface="Calibri" panose="020F0502020204030204" pitchFamily="34" charset="0"/>
                <a:cs typeface="Arial" panose="020B0604020202020204" pitchFamily="34" charset="0"/>
              </a:rPr>
              <a:t> хувь, эм тариа, эмнэлэгийн үйлчилгээний бүлгийн үнэ </a:t>
            </a:r>
            <a:r>
              <a:rPr lang="en-US" dirty="0">
                <a:latin typeface="Arial" panose="020B0604020202020204" pitchFamily="34" charset="0"/>
                <a:ea typeface="Calibri" panose="020F0502020204030204" pitchFamily="34" charset="0"/>
                <a:cs typeface="Arial" panose="020B0604020202020204" pitchFamily="34" charset="0"/>
              </a:rPr>
              <a:t>5</a:t>
            </a:r>
            <a:r>
              <a:rPr lang="mn-MN" dirty="0">
                <a:latin typeface="Arial" panose="020B0604020202020204" pitchFamily="34" charset="0"/>
                <a:ea typeface="Calibri" panose="020F0502020204030204" pitchFamily="34" charset="0"/>
                <a:cs typeface="Arial" panose="020B0604020202020204" pitchFamily="34" charset="0"/>
              </a:rPr>
              <a:t>.</a:t>
            </a:r>
            <a:r>
              <a:rPr lang="en-US" dirty="0">
                <a:latin typeface="Arial" panose="020B0604020202020204" pitchFamily="34" charset="0"/>
                <a:ea typeface="Calibri" panose="020F0502020204030204" pitchFamily="34" charset="0"/>
                <a:cs typeface="Arial" panose="020B0604020202020204" pitchFamily="34" charset="0"/>
              </a:rPr>
              <a:t>1</a:t>
            </a:r>
            <a:r>
              <a:rPr lang="mn-MN" dirty="0">
                <a:latin typeface="Arial" panose="020B0604020202020204" pitchFamily="34" charset="0"/>
                <a:ea typeface="Calibri" panose="020F0502020204030204" pitchFamily="34" charset="0"/>
                <a:cs typeface="Arial" panose="020B0604020202020204" pitchFamily="34" charset="0"/>
              </a:rPr>
              <a:t> хувь, тээврийн бүлгийн үнэ </a:t>
            </a:r>
            <a:r>
              <a:rPr lang="en-US" dirty="0">
                <a:latin typeface="Arial" panose="020B0604020202020204" pitchFamily="34" charset="0"/>
                <a:ea typeface="Calibri" panose="020F0502020204030204" pitchFamily="34" charset="0"/>
                <a:cs typeface="Arial" panose="020B0604020202020204" pitchFamily="34" charset="0"/>
              </a:rPr>
              <a:t>9</a:t>
            </a:r>
            <a:r>
              <a:rPr lang="mn-MN" dirty="0">
                <a:latin typeface="Arial" panose="020B0604020202020204" pitchFamily="34" charset="0"/>
                <a:ea typeface="Calibri" panose="020F0502020204030204" pitchFamily="34" charset="0"/>
                <a:cs typeface="Arial" panose="020B0604020202020204" pitchFamily="34" charset="0"/>
              </a:rPr>
              <a:t>.</a:t>
            </a:r>
            <a:r>
              <a:rPr lang="en-US" dirty="0">
                <a:latin typeface="Arial" panose="020B0604020202020204" pitchFamily="34" charset="0"/>
                <a:ea typeface="Calibri" panose="020F0502020204030204" pitchFamily="34" charset="0"/>
                <a:cs typeface="Arial" panose="020B0604020202020204" pitchFamily="34" charset="0"/>
              </a:rPr>
              <a:t>8</a:t>
            </a:r>
            <a:r>
              <a:rPr lang="mn-MN" dirty="0">
                <a:latin typeface="Arial" panose="020B0604020202020204" pitchFamily="34" charset="0"/>
                <a:ea typeface="Calibri" panose="020F0502020204030204" pitchFamily="34" charset="0"/>
                <a:cs typeface="Arial" panose="020B0604020202020204" pitchFamily="34" charset="0"/>
              </a:rPr>
              <a:t> хувь, амралт, чөлөөт цаг, соёлын барааны бүлгийн үнэ 1.</a:t>
            </a:r>
            <a:r>
              <a:rPr lang="en-US" dirty="0">
                <a:latin typeface="Arial" panose="020B0604020202020204" pitchFamily="34" charset="0"/>
                <a:ea typeface="Calibri" panose="020F0502020204030204" pitchFamily="34" charset="0"/>
                <a:cs typeface="Arial" panose="020B0604020202020204" pitchFamily="34" charset="0"/>
              </a:rPr>
              <a:t>4</a:t>
            </a:r>
            <a:r>
              <a:rPr lang="mn-MN" dirty="0">
                <a:latin typeface="Arial" panose="020B0604020202020204" pitchFamily="34" charset="0"/>
                <a:ea typeface="Calibri" panose="020F0502020204030204" pitchFamily="34" charset="0"/>
                <a:cs typeface="Arial" panose="020B0604020202020204" pitchFamily="34" charset="0"/>
              </a:rPr>
              <a:t> хувь, орон сууц, ус, цахилгаан, хийн болон бусад түлшний бүлгийн үнэ 2.5 хувь, зочид буудал, нийтийн хоол, дотуур байрны үйлчилгээний бүлгийн үнэ 6.8 хувь, боловсролын үйлчилгээний бүлгийн үнэ 1.5 хувь, холбооны хэрэгсэл, шуудангийн үйлчилгээний бүлгийн үнэ 4.1 хувь, бусад бараа, үйлчилгээний бүлгийн үнэ </a:t>
            </a:r>
            <a:r>
              <a:rPr lang="en-US" dirty="0">
                <a:latin typeface="Arial" panose="020B0604020202020204" pitchFamily="34" charset="0"/>
                <a:ea typeface="Calibri" panose="020F0502020204030204" pitchFamily="34" charset="0"/>
                <a:cs typeface="Arial" panose="020B0604020202020204" pitchFamily="34" charset="0"/>
              </a:rPr>
              <a:t>3</a:t>
            </a:r>
            <a:r>
              <a:rPr lang="mn-MN" dirty="0">
                <a:latin typeface="Arial" panose="020B0604020202020204" pitchFamily="34" charset="0"/>
                <a:ea typeface="Calibri" panose="020F0502020204030204" pitchFamily="34" charset="0"/>
                <a:cs typeface="Arial" panose="020B0604020202020204" pitchFamily="34" charset="0"/>
              </a:rPr>
              <a:t>.</a:t>
            </a:r>
            <a:r>
              <a:rPr lang="en-US" dirty="0">
                <a:latin typeface="Arial" panose="020B0604020202020204" pitchFamily="34" charset="0"/>
                <a:ea typeface="Calibri" panose="020F0502020204030204" pitchFamily="34" charset="0"/>
                <a:cs typeface="Arial" panose="020B0604020202020204" pitchFamily="34" charset="0"/>
              </a:rPr>
              <a:t>1</a:t>
            </a:r>
            <a:r>
              <a:rPr lang="mn-MN" dirty="0">
                <a:latin typeface="Arial" panose="020B0604020202020204" pitchFamily="34" charset="0"/>
                <a:ea typeface="Calibri" panose="020F0502020204030204" pitchFamily="34" charset="0"/>
                <a:cs typeface="Arial" panose="020B0604020202020204" pitchFamily="34" charset="0"/>
              </a:rPr>
              <a:t> хувиар тус тус өссөн нь </a:t>
            </a:r>
            <a:r>
              <a:rPr lang="en-US" dirty="0" err="1">
                <a:latin typeface="Arial" panose="020B0604020202020204" pitchFamily="34" charset="0"/>
                <a:ea typeface="Calibri" panose="020F0502020204030204" pitchFamily="34" charset="0"/>
                <a:cs typeface="Arial" panose="020B0604020202020204" pitchFamily="34" charset="0"/>
              </a:rPr>
              <a:t>нөлөөлжээ</a:t>
            </a:r>
            <a:r>
              <a:rPr lang="en-US" dirty="0">
                <a:latin typeface="Arial" panose="020B0604020202020204" pitchFamily="34" charset="0"/>
                <a:ea typeface="Calibri" panose="020F0502020204030204" pitchFamily="34" charset="0"/>
                <a:cs typeface="Arial" panose="020B0604020202020204" pitchFamily="34" charset="0"/>
              </a:rPr>
              <a:t>. </a:t>
            </a:r>
            <a:endParaRPr lang="mn-MN" dirty="0">
              <a:latin typeface="Arial" panose="020B0604020202020204" pitchFamily="34" charset="0"/>
              <a:ea typeface="Calibri" panose="020F0502020204030204" pitchFamily="34" charset="0"/>
              <a:cs typeface="Arial" panose="020B060402020202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3024506"/>
            <a:ext cx="2209800" cy="168378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6949" y="1112497"/>
            <a:ext cx="2347006" cy="1737406"/>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6741" y="4981389"/>
            <a:ext cx="2282259" cy="1395917"/>
          </a:xfrm>
          <a:prstGeom prst="rect">
            <a:avLst/>
          </a:prstGeom>
        </p:spPr>
      </p:pic>
      <p:sp>
        <p:nvSpPr>
          <p:cNvPr id="3" name="Rectangle 2"/>
          <p:cNvSpPr/>
          <p:nvPr/>
        </p:nvSpPr>
        <p:spPr>
          <a:xfrm>
            <a:off x="3594588" y="5114560"/>
            <a:ext cx="8138746" cy="1754326"/>
          </a:xfrm>
          <a:prstGeom prst="rect">
            <a:avLst/>
          </a:prstGeom>
        </p:spPr>
        <p:txBody>
          <a:bodyPr wrap="square">
            <a:spAutoFit/>
          </a:bodyPr>
          <a:lstStyle/>
          <a:p>
            <a:pPr algn="just"/>
            <a:r>
              <a:rPr lang="mn-MN" b="1" dirty="0">
                <a:solidFill>
                  <a:srgbClr val="0033CC"/>
                </a:solidFill>
                <a:latin typeface="Arial" panose="020B0604020202020204" pitchFamily="34" charset="0"/>
                <a:cs typeface="Arial" panose="020B0604020202020204" pitchFamily="34" charset="0"/>
              </a:rPr>
              <a:t>Хэрэглээний бараа, үйлчилгээний үнэ 2018 оны 12 дугаар сард өмнөх сараас 0.1</a:t>
            </a:r>
            <a:r>
              <a:rPr lang="en-US" b="1" dirty="0">
                <a:solidFill>
                  <a:srgbClr val="0033CC"/>
                </a:solidFill>
                <a:latin typeface="Arial" panose="020B0604020202020204" pitchFamily="34" charset="0"/>
                <a:cs typeface="Arial" panose="020B0604020202020204" pitchFamily="34" charset="0"/>
              </a:rPr>
              <a:t> </a:t>
            </a:r>
            <a:r>
              <a:rPr lang="mn-MN" b="1" dirty="0">
                <a:solidFill>
                  <a:srgbClr val="0033CC"/>
                </a:solidFill>
                <a:latin typeface="Arial" panose="020B0604020202020204" pitchFamily="34" charset="0"/>
                <a:cs typeface="Arial" panose="020B0604020202020204" pitchFamily="34" charset="0"/>
              </a:rPr>
              <a:t>хувиар өсөхөд </a:t>
            </a:r>
            <a:r>
              <a:rPr lang="mn-MN" dirty="0">
                <a:latin typeface="Arial" panose="020B0604020202020204" pitchFamily="34" charset="0"/>
                <a:cs typeface="Arial" panose="020B0604020202020204" pitchFamily="34" charset="0"/>
              </a:rPr>
              <a:t>хүнсний бараа, ундаа, усны бүлгийн үнэ дүнгээрээ 0.8 хувь,</a:t>
            </a:r>
            <a:r>
              <a:rPr lang="mn-MN" dirty="0">
                <a:latin typeface="Arial" panose="020B0604020202020204" pitchFamily="34" charset="0"/>
                <a:ea typeface="Calibri" panose="020F0502020204030204" pitchFamily="34" charset="0"/>
                <a:cs typeface="Arial" panose="020B0604020202020204" pitchFamily="34" charset="0"/>
              </a:rPr>
              <a:t> согтууруулах ундаа, тамхи, мансууруулах бодисийн бүлгийн үнэ 0.2 хувь,</a:t>
            </a:r>
            <a:r>
              <a:rPr lang="mn-MN" dirty="0">
                <a:latin typeface="Arial" panose="020B0604020202020204" pitchFamily="34" charset="0"/>
                <a:cs typeface="Arial" panose="020B0604020202020204" pitchFamily="34" charset="0"/>
              </a:rPr>
              <a:t> гэр ахуйн тавилга, гэр ахуйн барааны бүлгийн үнэ 0.1 хувь, бусад бараа, үйлчилгээний бүлгийн үнэ 0.2 хувиар өссөн нь голлон нөлөөлжээ.</a:t>
            </a:r>
            <a:endParaRPr lang="en-US"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40000"/>
    </mc:Choice>
    <mc:Fallback xmlns="">
      <p:transition spd="slow" advTm="40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447800" y="539592"/>
            <a:ext cx="5043346" cy="461665"/>
          </a:xfrm>
          <a:prstGeom prst="rect">
            <a:avLst/>
          </a:prstGeom>
          <a:noFill/>
        </p:spPr>
        <p:txBody>
          <a:bodyPr wrap="square">
            <a:spAutoFit/>
          </a:bodyPr>
          <a:lstStyle/>
          <a:p>
            <a:pPr algn="ctr"/>
            <a:r>
              <a:rPr lang="mn-MN" sz="2400" b="1" cap="all" dirty="0">
                <a:solidFill>
                  <a:srgbClr val="002060"/>
                </a:solidFill>
                <a:latin typeface="Tahoma" panose="020B0604030504040204" pitchFamily="34" charset="0"/>
                <a:ea typeface="Tahoma" panose="020B0604030504040204" pitchFamily="34" charset="0"/>
                <a:cs typeface="Tahoma" panose="020B0604030504040204" pitchFamily="34" charset="0"/>
              </a:rPr>
              <a:t>БИЗНЕС РЕГИСТРИЙН САН</a:t>
            </a:r>
            <a:endPar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2136" y="1531956"/>
            <a:ext cx="1828800" cy="1524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4473" y="3860849"/>
            <a:ext cx="2552700" cy="1790700"/>
          </a:xfrm>
          <a:prstGeom prst="rect">
            <a:avLst/>
          </a:prstGeom>
        </p:spPr>
      </p:pic>
      <p:sp>
        <p:nvSpPr>
          <p:cNvPr id="4" name="Rectangle 3"/>
          <p:cNvSpPr/>
          <p:nvPr/>
        </p:nvSpPr>
        <p:spPr>
          <a:xfrm>
            <a:off x="4200524" y="1477393"/>
            <a:ext cx="7153275" cy="1047979"/>
          </a:xfrm>
          <a:prstGeom prst="rect">
            <a:avLst/>
          </a:prstGeom>
        </p:spPr>
        <p:txBody>
          <a:bodyPr wrap="square">
            <a:spAutoFit/>
          </a:bodyPr>
          <a:lstStyle/>
          <a:p>
            <a:pPr algn="just">
              <a:lnSpc>
                <a:spcPct val="115000"/>
              </a:lnSpc>
              <a:spcBef>
                <a:spcPts val="600"/>
              </a:spcBef>
              <a:spcAft>
                <a:spcPts val="600"/>
              </a:spcAft>
            </a:pPr>
            <a:r>
              <a:rPr lang="mn-MN" dirty="0">
                <a:latin typeface="Tahoma" panose="020B0604030504040204" pitchFamily="34" charset="0"/>
                <a:ea typeface="Tahoma" panose="020B0604030504040204" pitchFamily="34" charset="0"/>
                <a:cs typeface="Tahoma" panose="020B0604030504040204" pitchFamily="34" charset="0"/>
              </a:rPr>
              <a:t>Статистикийн бизнес регистрийн санд </a:t>
            </a:r>
            <a:r>
              <a:rPr lang="mn-MN" dirty="0" smtClean="0">
                <a:latin typeface="Tahoma" panose="020B0604030504040204" pitchFamily="34" charset="0"/>
                <a:ea typeface="Tahoma" panose="020B0604030504040204" pitchFamily="34" charset="0"/>
                <a:cs typeface="Tahoma" panose="020B0604030504040204" pitchFamily="34" charset="0"/>
              </a:rPr>
              <a:t>2018 </a:t>
            </a:r>
            <a:r>
              <a:rPr lang="mn-MN" dirty="0">
                <a:latin typeface="Tahoma" panose="020B0604030504040204" pitchFamily="34" charset="0"/>
                <a:ea typeface="Tahoma" panose="020B0604030504040204" pitchFamily="34" charset="0"/>
                <a:cs typeface="Tahoma" panose="020B0604030504040204" pitchFamily="34" charset="0"/>
              </a:rPr>
              <a:t>оны эцсийн байдлаар </a:t>
            </a:r>
            <a:r>
              <a:rPr lang="mn-MN" dirty="0" smtClean="0">
                <a:latin typeface="Tahoma" panose="020B0604030504040204" pitchFamily="34" charset="0"/>
                <a:ea typeface="Tahoma" panose="020B0604030504040204" pitchFamily="34" charset="0"/>
                <a:cs typeface="Tahoma" panose="020B0604030504040204" pitchFamily="34" charset="0"/>
              </a:rPr>
              <a:t>1053 аж </a:t>
            </a:r>
            <a:r>
              <a:rPr lang="mn-MN" dirty="0">
                <a:latin typeface="Tahoma" panose="020B0604030504040204" pitchFamily="34" charset="0"/>
                <a:ea typeface="Tahoma" panose="020B0604030504040204" pitchFamily="34" charset="0"/>
                <a:cs typeface="Tahoma" panose="020B0604030504040204" pitchFamily="34" charset="0"/>
              </a:rPr>
              <a:t>ахуйн нэгж, байгууллага бүртгэлтэй байгаагийн </a:t>
            </a:r>
            <a:r>
              <a:rPr lang="mn-MN" dirty="0" smtClean="0">
                <a:latin typeface="Tahoma" panose="020B0604030504040204" pitchFamily="34" charset="0"/>
                <a:ea typeface="Tahoma" panose="020B0604030504040204" pitchFamily="34" charset="0"/>
                <a:cs typeface="Tahoma" panose="020B0604030504040204" pitchFamily="34" charset="0"/>
              </a:rPr>
              <a:t>806 (76.5%) нь </a:t>
            </a:r>
            <a:r>
              <a:rPr lang="mn-MN" dirty="0">
                <a:latin typeface="Tahoma" panose="020B0604030504040204" pitchFamily="34" charset="0"/>
                <a:ea typeface="Tahoma" panose="020B0604030504040204" pitchFamily="34" charset="0"/>
                <a:cs typeface="Tahoma" panose="020B0604030504040204" pitchFamily="34" charset="0"/>
              </a:rPr>
              <a:t>үйл ажиллагаа явуулж байна.</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4238624" y="2751156"/>
            <a:ext cx="7153275" cy="1366528"/>
          </a:xfrm>
          <a:prstGeom prst="rect">
            <a:avLst/>
          </a:prstGeom>
        </p:spPr>
        <p:txBody>
          <a:bodyPr wrap="square">
            <a:spAutoFit/>
          </a:bodyPr>
          <a:lstStyle/>
          <a:p>
            <a:pPr algn="just">
              <a:lnSpc>
                <a:spcPct val="115000"/>
              </a:lnSpc>
              <a:spcBef>
                <a:spcPts val="600"/>
              </a:spcBef>
              <a:spcAft>
                <a:spcPts val="600"/>
              </a:spcAft>
            </a:pPr>
            <a:r>
              <a:rPr lang="mn-MN" dirty="0">
                <a:latin typeface="Tahoma" panose="020B0604030504040204" pitchFamily="34" charset="0"/>
                <a:ea typeface="Tahoma" panose="020B0604030504040204" pitchFamily="34" charset="0"/>
                <a:cs typeface="Tahoma" panose="020B0604030504040204" pitchFamily="34" charset="0"/>
              </a:rPr>
              <a:t>Үйл ажиллагаа явуулж байгаа аж ахуйн нэгж, байгууллагын </a:t>
            </a:r>
            <a:r>
              <a:rPr lang="mn-MN" dirty="0" smtClean="0">
                <a:latin typeface="Tahoma" panose="020B0604030504040204" pitchFamily="34" charset="0"/>
                <a:ea typeface="Tahoma" panose="020B0604030504040204" pitchFamily="34" charset="0"/>
                <a:cs typeface="Tahoma" panose="020B0604030504040204" pitchFamily="34" charset="0"/>
              </a:rPr>
              <a:t>80.9 </a:t>
            </a:r>
            <a:r>
              <a:rPr lang="mn-MN" dirty="0">
                <a:latin typeface="Tahoma" panose="020B0604030504040204" pitchFamily="34" charset="0"/>
                <a:ea typeface="Tahoma" panose="020B0604030504040204" pitchFamily="34" charset="0"/>
                <a:cs typeface="Tahoma" panose="020B0604030504040204" pitchFamily="34" charset="0"/>
              </a:rPr>
              <a:t>хувь нь 1-9 ажиллагчидтай, </a:t>
            </a:r>
            <a:r>
              <a:rPr lang="mn-MN" dirty="0" smtClean="0">
                <a:latin typeface="Tahoma" panose="020B0604030504040204" pitchFamily="34" charset="0"/>
                <a:ea typeface="Tahoma" panose="020B0604030504040204" pitchFamily="34" charset="0"/>
                <a:cs typeface="Tahoma" panose="020B0604030504040204" pitchFamily="34" charset="0"/>
              </a:rPr>
              <a:t>6.2 </a:t>
            </a:r>
            <a:r>
              <a:rPr lang="mn-MN" dirty="0">
                <a:latin typeface="Tahoma" panose="020B0604030504040204" pitchFamily="34" charset="0"/>
                <a:ea typeface="Tahoma" panose="020B0604030504040204" pitchFamily="34" charset="0"/>
                <a:cs typeface="Tahoma" panose="020B0604030504040204" pitchFamily="34" charset="0"/>
              </a:rPr>
              <a:t>хувь нь 10-19 ажиллагчидтай, </a:t>
            </a:r>
            <a:r>
              <a:rPr lang="mn-MN" dirty="0" smtClean="0">
                <a:latin typeface="Tahoma" panose="020B0604030504040204" pitchFamily="34" charset="0"/>
                <a:ea typeface="Tahoma" panose="020B0604030504040204" pitchFamily="34" charset="0"/>
                <a:cs typeface="Tahoma" panose="020B0604030504040204" pitchFamily="34" charset="0"/>
              </a:rPr>
              <a:t>8.9 </a:t>
            </a:r>
            <a:r>
              <a:rPr lang="mn-MN" dirty="0">
                <a:latin typeface="Tahoma" panose="020B0604030504040204" pitchFamily="34" charset="0"/>
                <a:ea typeface="Tahoma" panose="020B0604030504040204" pitchFamily="34" charset="0"/>
                <a:cs typeface="Tahoma" panose="020B0604030504040204" pitchFamily="34" charset="0"/>
              </a:rPr>
              <a:t>хувь нь 20-49 ажиллагчидтай, </a:t>
            </a:r>
            <a:r>
              <a:rPr lang="mn-MN" dirty="0" smtClean="0">
                <a:latin typeface="Tahoma" panose="020B0604030504040204" pitchFamily="34" charset="0"/>
                <a:ea typeface="Tahoma" panose="020B0604030504040204" pitchFamily="34" charset="0"/>
                <a:cs typeface="Tahoma" panose="020B0604030504040204" pitchFamily="34" charset="0"/>
              </a:rPr>
              <a:t>3.1 </a:t>
            </a:r>
            <a:r>
              <a:rPr lang="mn-MN" dirty="0">
                <a:latin typeface="Tahoma" panose="020B0604030504040204" pitchFamily="34" charset="0"/>
                <a:ea typeface="Tahoma" panose="020B0604030504040204" pitchFamily="34" charset="0"/>
                <a:cs typeface="Tahoma" panose="020B0604030504040204" pitchFamily="34" charset="0"/>
              </a:rPr>
              <a:t>хувь нь 50-иас дээш ажиллагчидтай байна. </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4238624" y="4343400"/>
            <a:ext cx="7153275" cy="1047979"/>
          </a:xfrm>
          <a:prstGeom prst="rect">
            <a:avLst/>
          </a:prstGeom>
        </p:spPr>
        <p:txBody>
          <a:bodyPr wrap="square">
            <a:spAutoFit/>
          </a:bodyPr>
          <a:lstStyle/>
          <a:p>
            <a:pPr algn="just">
              <a:lnSpc>
                <a:spcPct val="115000"/>
              </a:lnSpc>
              <a:spcBef>
                <a:spcPts val="600"/>
              </a:spcBef>
              <a:spcAft>
                <a:spcPts val="600"/>
              </a:spcAft>
            </a:pPr>
            <a:r>
              <a:rPr lang="mn-MN" dirty="0">
                <a:latin typeface="Tahoma" panose="020B0604030504040204" pitchFamily="34" charset="0"/>
                <a:ea typeface="Tahoma" panose="020B0604030504040204" pitchFamily="34" charset="0"/>
                <a:cs typeface="Tahoma" panose="020B0604030504040204" pitchFamily="34" charset="0"/>
              </a:rPr>
              <a:t>Үйл ажиллагаа явуулаагүй </a:t>
            </a:r>
            <a:r>
              <a:rPr lang="mn-MN" dirty="0" smtClean="0">
                <a:latin typeface="Tahoma" panose="020B0604030504040204" pitchFamily="34" charset="0"/>
                <a:ea typeface="Tahoma" panose="020B0604030504040204" pitchFamily="34" charset="0"/>
                <a:cs typeface="Tahoma" panose="020B0604030504040204" pitchFamily="34" charset="0"/>
              </a:rPr>
              <a:t>247 </a:t>
            </a:r>
            <a:r>
              <a:rPr lang="mn-MN" dirty="0">
                <a:latin typeface="Tahoma" panose="020B0604030504040204" pitchFamily="34" charset="0"/>
                <a:ea typeface="Tahoma" panose="020B0604030504040204" pitchFamily="34" charset="0"/>
                <a:cs typeface="Tahoma" panose="020B0604030504040204" pitchFamily="34" charset="0"/>
              </a:rPr>
              <a:t>аж ахуйн нэгж, байгууллагын </a:t>
            </a:r>
            <a:r>
              <a:rPr lang="mn-MN" dirty="0" smtClean="0">
                <a:latin typeface="Tahoma" panose="020B0604030504040204" pitchFamily="34" charset="0"/>
                <a:ea typeface="Tahoma" panose="020B0604030504040204" pitchFamily="34" charset="0"/>
                <a:cs typeface="Tahoma" panose="020B0604030504040204" pitchFamily="34" charset="0"/>
              </a:rPr>
              <a:t>90 (36.4%) нь </a:t>
            </a:r>
            <a:r>
              <a:rPr lang="mn-MN" dirty="0">
                <a:latin typeface="Tahoma" panose="020B0604030504040204" pitchFamily="34" charset="0"/>
                <a:ea typeface="Tahoma" panose="020B0604030504040204" pitchFamily="34" charset="0"/>
                <a:cs typeface="Tahoma" panose="020B0604030504040204" pitchFamily="34" charset="0"/>
              </a:rPr>
              <a:t>үйл ажиллагаагаа эхлээгүй, </a:t>
            </a:r>
            <a:r>
              <a:rPr lang="mn-MN" dirty="0" smtClean="0">
                <a:latin typeface="Tahoma" panose="020B0604030504040204" pitchFamily="34" charset="0"/>
                <a:ea typeface="Tahoma" panose="020B0604030504040204" pitchFamily="34" charset="0"/>
                <a:cs typeface="Tahoma" panose="020B0604030504040204" pitchFamily="34" charset="0"/>
              </a:rPr>
              <a:t>108 </a:t>
            </a:r>
            <a:r>
              <a:rPr lang="mn-MN" dirty="0">
                <a:latin typeface="Tahoma" panose="020B0604030504040204" pitchFamily="34" charset="0"/>
                <a:ea typeface="Tahoma" panose="020B0604030504040204" pitchFamily="34" charset="0"/>
                <a:cs typeface="Tahoma" panose="020B0604030504040204" pitchFamily="34" charset="0"/>
              </a:rPr>
              <a:t>(</a:t>
            </a:r>
            <a:r>
              <a:rPr lang="mn-MN" dirty="0" smtClean="0">
                <a:latin typeface="Tahoma" panose="020B0604030504040204" pitchFamily="34" charset="0"/>
                <a:ea typeface="Tahoma" panose="020B0604030504040204" pitchFamily="34" charset="0"/>
                <a:cs typeface="Tahoma" panose="020B0604030504040204" pitchFamily="34" charset="0"/>
              </a:rPr>
              <a:t>43.7%) нь </a:t>
            </a:r>
            <a:r>
              <a:rPr lang="mn-MN" dirty="0">
                <a:latin typeface="Tahoma" panose="020B0604030504040204" pitchFamily="34" charset="0"/>
                <a:ea typeface="Tahoma" panose="020B0604030504040204" pitchFamily="34" charset="0"/>
                <a:cs typeface="Tahoma" panose="020B0604030504040204" pitchFamily="34" charset="0"/>
              </a:rPr>
              <a:t>түр зогсоосон, </a:t>
            </a:r>
            <a:r>
              <a:rPr lang="mn-MN" dirty="0" smtClean="0">
                <a:latin typeface="Tahoma" panose="020B0604030504040204" pitchFamily="34" charset="0"/>
                <a:ea typeface="Tahoma" panose="020B0604030504040204" pitchFamily="34" charset="0"/>
                <a:cs typeface="Tahoma" panose="020B0604030504040204" pitchFamily="34" charset="0"/>
              </a:rPr>
              <a:t>49 (19.8%) нь </a:t>
            </a:r>
            <a:r>
              <a:rPr lang="mn-MN" dirty="0">
                <a:latin typeface="Tahoma" panose="020B0604030504040204" pitchFamily="34" charset="0"/>
                <a:ea typeface="Tahoma" panose="020B0604030504040204" pitchFamily="34" charset="0"/>
                <a:cs typeface="Tahoma" panose="020B0604030504040204" pitchFamily="34" charset="0"/>
              </a:rPr>
              <a:t>бүрэн </a:t>
            </a:r>
            <a:r>
              <a:rPr lang="mn-MN" dirty="0" smtClean="0">
                <a:latin typeface="Tahoma" panose="020B0604030504040204" pitchFamily="34" charset="0"/>
                <a:ea typeface="Tahoma" panose="020B0604030504040204" pitchFamily="34" charset="0"/>
                <a:cs typeface="Tahoma" panose="020B0604030504040204" pitchFamily="34" charset="0"/>
              </a:rPr>
              <a:t>зогсоосон шалтгаантай </a:t>
            </a:r>
            <a:r>
              <a:rPr lang="mn-MN" dirty="0">
                <a:latin typeface="Tahoma" panose="020B0604030504040204" pitchFamily="34" charset="0"/>
                <a:ea typeface="Tahoma" panose="020B0604030504040204" pitchFamily="34" charset="0"/>
                <a:cs typeface="Tahoma" panose="020B0604030504040204" pitchFamily="34" charset="0"/>
              </a:rPr>
              <a:t>байна.</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77760462"/>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47800" y="486514"/>
            <a:ext cx="2916183" cy="461665"/>
          </a:xfrm>
          <a:prstGeom prst="rect">
            <a:avLst/>
          </a:prstGeom>
          <a:noFill/>
        </p:spPr>
        <p:txBody>
          <a:bodyPr wrap="none">
            <a:spAutoFit/>
          </a:bodyPr>
          <a:lstStyle/>
          <a:p>
            <a:pPr algn="ctr"/>
            <a:r>
              <a:rPr lang="mn-MN" sz="2400" b="1" cap="all" dirty="0">
                <a:solidFill>
                  <a:srgbClr val="002060"/>
                </a:solidFill>
                <a:latin typeface="Tahoma" panose="020B0604030504040204" pitchFamily="34" charset="0"/>
                <a:ea typeface="Tahoma" panose="020B0604030504040204" pitchFamily="34" charset="0"/>
                <a:cs typeface="Tahoma" panose="020B0604030504040204" pitchFamily="34" charset="0"/>
              </a:rPr>
              <a:t>ХӨДӨӨ АЖ АХУЙ</a:t>
            </a:r>
            <a:endPar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6" name="Rectangle 15"/>
          <p:cNvSpPr/>
          <p:nvPr/>
        </p:nvSpPr>
        <p:spPr>
          <a:xfrm>
            <a:off x="3197936" y="1457814"/>
            <a:ext cx="1619599" cy="1710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1600" b="1" dirty="0" smtClean="0">
                <a:solidFill>
                  <a:srgbClr val="0033CC"/>
                </a:solidFill>
                <a:latin typeface="Tahoma" panose="020B0604030504040204" pitchFamily="34" charset="0"/>
                <a:ea typeface="Tahoma" panose="020B0604030504040204" pitchFamily="34" charset="0"/>
                <a:cs typeface="Tahoma" panose="020B0604030504040204" pitchFamily="34" charset="0"/>
              </a:rPr>
              <a:t>АДУУ: </a:t>
            </a:r>
            <a:endParaRPr lang="mn-MN" sz="1600" b="1" dirty="0">
              <a:solidFill>
                <a:srgbClr val="0033CC"/>
              </a:solidFill>
              <a:latin typeface="Tahoma" panose="020B0604030504040204" pitchFamily="34" charset="0"/>
              <a:ea typeface="Tahoma" panose="020B0604030504040204" pitchFamily="34" charset="0"/>
              <a:cs typeface="Tahoma" panose="020B0604030504040204" pitchFamily="34" charset="0"/>
            </a:endParaRPr>
          </a:p>
          <a:p>
            <a:pPr algn="ctr"/>
            <a:r>
              <a:rPr lang="mn-MN"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327.3</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mn-MN"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мянган</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mn-MN"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толгой, өмнөх оноос 3.7 хувиар өссөн. </a:t>
            </a:r>
            <a:endParaRPr lang="en-US" sz="16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p:cNvSpPr/>
          <p:nvPr/>
        </p:nvSpPr>
        <p:spPr>
          <a:xfrm>
            <a:off x="6644511" y="1703147"/>
            <a:ext cx="1730129" cy="1502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1600" b="1" dirty="0" smtClean="0">
                <a:solidFill>
                  <a:srgbClr val="0033CC"/>
                </a:solidFill>
                <a:latin typeface="Tahoma" panose="020B0604030504040204" pitchFamily="34" charset="0"/>
                <a:ea typeface="Tahoma" panose="020B0604030504040204" pitchFamily="34" charset="0"/>
                <a:cs typeface="Tahoma" panose="020B0604030504040204" pitchFamily="34" charset="0"/>
              </a:rPr>
              <a:t>ҮХЭР: </a:t>
            </a:r>
            <a:endParaRPr lang="mn-MN" sz="1600" b="1" dirty="0">
              <a:solidFill>
                <a:srgbClr val="0033CC"/>
              </a:solidFill>
              <a:latin typeface="Tahoma" panose="020B0604030504040204" pitchFamily="34" charset="0"/>
              <a:ea typeface="Tahoma" panose="020B0604030504040204" pitchFamily="34" charset="0"/>
              <a:cs typeface="Tahoma" panose="020B0604030504040204" pitchFamily="34" charset="0"/>
            </a:endParaRPr>
          </a:p>
          <a:p>
            <a:pPr algn="ctr"/>
            <a:r>
              <a:rPr lang="mn-MN"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251.6</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mn-MN" sz="1600" dirty="0">
                <a:solidFill>
                  <a:prstClr val="black"/>
                </a:solidFill>
                <a:latin typeface="Tahoma" panose="020B0604030504040204" pitchFamily="34" charset="0"/>
                <a:ea typeface="Tahoma" panose="020B0604030504040204" pitchFamily="34" charset="0"/>
                <a:cs typeface="Tahoma" panose="020B0604030504040204" pitchFamily="34" charset="0"/>
              </a:rPr>
              <a:t>мянган</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mn-MN"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толгой, өмнөх оноос 20.2 хувиар өссөн. </a:t>
            </a:r>
            <a:endParaRPr lang="en-US" sz="16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algn="ctr"/>
            <a:endParaRPr lang="en-US" sz="16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8" name="Rectangle 17"/>
          <p:cNvSpPr/>
          <p:nvPr/>
        </p:nvSpPr>
        <p:spPr>
          <a:xfrm>
            <a:off x="10073678" y="1697704"/>
            <a:ext cx="1584922" cy="1502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1600" b="1" dirty="0" smtClean="0">
                <a:solidFill>
                  <a:srgbClr val="0033CC"/>
                </a:solidFill>
                <a:latin typeface="Tahoma" panose="020B0604030504040204" pitchFamily="34" charset="0"/>
                <a:ea typeface="Tahoma" panose="020B0604030504040204" pitchFamily="34" charset="0"/>
                <a:cs typeface="Tahoma" panose="020B0604030504040204" pitchFamily="34" charset="0"/>
              </a:rPr>
              <a:t>ТЭМЭЭ: </a:t>
            </a:r>
            <a:endParaRPr lang="mn-MN" sz="1600" b="1" dirty="0">
              <a:solidFill>
                <a:srgbClr val="0033CC"/>
              </a:solidFill>
              <a:latin typeface="Tahoma" panose="020B0604030504040204" pitchFamily="34" charset="0"/>
              <a:ea typeface="Tahoma" panose="020B0604030504040204" pitchFamily="34" charset="0"/>
              <a:cs typeface="Tahoma" panose="020B0604030504040204" pitchFamily="34" charset="0"/>
            </a:endParaRPr>
          </a:p>
          <a:p>
            <a:pPr algn="ctr"/>
            <a:r>
              <a:rPr lang="mn-MN"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8.2 мянган</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mn-MN"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толгой, өмнөх оноос 1.3 хувиар буурсан.</a:t>
            </a:r>
            <a:endParaRPr lang="en-US" sz="16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p:cNvSpPr/>
          <p:nvPr/>
        </p:nvSpPr>
        <p:spPr>
          <a:xfrm>
            <a:off x="4164038" y="3702106"/>
            <a:ext cx="1824589" cy="1502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1600" b="1" dirty="0" smtClean="0">
                <a:solidFill>
                  <a:srgbClr val="0033CC"/>
                </a:solidFill>
                <a:latin typeface="Tahoma" panose="020B0604030504040204" pitchFamily="34" charset="0"/>
                <a:ea typeface="Tahoma" panose="020B0604030504040204" pitchFamily="34" charset="0"/>
                <a:cs typeface="Tahoma" panose="020B0604030504040204" pitchFamily="34" charset="0"/>
              </a:rPr>
              <a:t>ХОНЬ: </a:t>
            </a:r>
            <a:endParaRPr lang="mn-MN" sz="1600" b="1" dirty="0">
              <a:solidFill>
                <a:srgbClr val="0033CC"/>
              </a:solidFill>
              <a:latin typeface="Tahoma" panose="020B0604030504040204" pitchFamily="34" charset="0"/>
              <a:ea typeface="Tahoma" panose="020B0604030504040204" pitchFamily="34" charset="0"/>
              <a:cs typeface="Tahoma" panose="020B0604030504040204" pitchFamily="34" charset="0"/>
            </a:endParaRPr>
          </a:p>
          <a:p>
            <a:pPr algn="ctr"/>
            <a:r>
              <a:rPr lang="mn-MN"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1.</a:t>
            </a:r>
            <a:r>
              <a:rPr lang="mn-MN" sz="1600" dirty="0">
                <a:solidFill>
                  <a:prstClr val="black"/>
                </a:solidFill>
                <a:latin typeface="Tahoma" panose="020B0604030504040204" pitchFamily="34" charset="0"/>
                <a:ea typeface="Tahoma" panose="020B0604030504040204" pitchFamily="34" charset="0"/>
                <a:cs typeface="Tahoma" panose="020B0604030504040204" pitchFamily="34" charset="0"/>
              </a:rPr>
              <a:t>9</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mn-MN"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сая толгой, өмнөх оноос 24.6 хувиар өссөн. </a:t>
            </a:r>
            <a:endParaRPr lang="en-US" sz="16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0" name="Rectangle 19"/>
          <p:cNvSpPr/>
          <p:nvPr/>
        </p:nvSpPr>
        <p:spPr>
          <a:xfrm>
            <a:off x="8064227" y="3750998"/>
            <a:ext cx="1734221" cy="1502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1600" b="1" dirty="0" smtClean="0">
                <a:solidFill>
                  <a:srgbClr val="0033CC"/>
                </a:solidFill>
                <a:latin typeface="Tahoma" panose="020B0604030504040204" pitchFamily="34" charset="0"/>
                <a:ea typeface="Tahoma" panose="020B0604030504040204" pitchFamily="34" charset="0"/>
                <a:cs typeface="Tahoma" panose="020B0604030504040204" pitchFamily="34" charset="0"/>
              </a:rPr>
              <a:t>ЯМАА: </a:t>
            </a:r>
            <a:endParaRPr lang="mn-MN" sz="1600" b="1" dirty="0">
              <a:solidFill>
                <a:srgbClr val="0033CC"/>
              </a:solidFill>
              <a:latin typeface="Tahoma" panose="020B0604030504040204" pitchFamily="34" charset="0"/>
              <a:ea typeface="Tahoma" panose="020B0604030504040204" pitchFamily="34" charset="0"/>
              <a:cs typeface="Tahoma" panose="020B0604030504040204" pitchFamily="34" charset="0"/>
            </a:endParaRPr>
          </a:p>
          <a:p>
            <a:pPr algn="ctr"/>
            <a:r>
              <a:rPr lang="mn-MN"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1.</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2 </a:t>
            </a:r>
            <a:r>
              <a:rPr lang="mn-MN"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сая толгой, өмнөх оноос 21.2 хувиар өссөн. </a:t>
            </a:r>
            <a:endParaRPr lang="en-US" sz="16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Rectangle 20"/>
          <p:cNvSpPr/>
          <p:nvPr/>
        </p:nvSpPr>
        <p:spPr>
          <a:xfrm>
            <a:off x="1143000" y="1036918"/>
            <a:ext cx="10686938" cy="410882"/>
          </a:xfrm>
          <a:prstGeom prst="rect">
            <a:avLst/>
          </a:prstGeom>
        </p:spPr>
        <p:txBody>
          <a:bodyPr wrap="square">
            <a:spAutoFit/>
          </a:bodyPr>
          <a:lstStyle/>
          <a:p>
            <a:pPr algn="just">
              <a:lnSpc>
                <a:spcPct val="115000"/>
              </a:lnSpc>
            </a:pP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Аймгийн хэмжээнд 2018 оны эцэст 3.7 сая мал тоологдов.  </a:t>
            </a:r>
          </a:p>
        </p:txBody>
      </p:sp>
      <p:pic>
        <p:nvPicPr>
          <p:cNvPr id="5" name="Picture 4"/>
          <p:cNvPicPr>
            <a:picLocks noChangeAspect="1"/>
          </p:cNvPicPr>
          <p:nvPr/>
        </p:nvPicPr>
        <p:blipFill>
          <a:blip r:embed="rId3"/>
          <a:stretch>
            <a:fillRect/>
          </a:stretch>
        </p:blipFill>
        <p:spPr>
          <a:xfrm>
            <a:off x="1203195" y="1652141"/>
            <a:ext cx="1920582" cy="1440437"/>
          </a:xfrm>
          <a:prstGeom prst="rect">
            <a:avLst/>
          </a:prstGeom>
        </p:spPr>
      </p:pic>
      <p:pic>
        <p:nvPicPr>
          <p:cNvPr id="8" name="Picture 7"/>
          <p:cNvPicPr>
            <a:picLocks noChangeAspect="1"/>
          </p:cNvPicPr>
          <p:nvPr/>
        </p:nvPicPr>
        <p:blipFill>
          <a:blip r:embed="rId4"/>
          <a:stretch>
            <a:fillRect/>
          </a:stretch>
        </p:blipFill>
        <p:spPr>
          <a:xfrm>
            <a:off x="4950753" y="1690934"/>
            <a:ext cx="1693758" cy="1128466"/>
          </a:xfrm>
          <a:prstGeom prst="rect">
            <a:avLst/>
          </a:prstGeom>
        </p:spPr>
      </p:pic>
      <p:pic>
        <p:nvPicPr>
          <p:cNvPr id="14" name="Picture 13"/>
          <p:cNvPicPr>
            <a:picLocks noChangeAspect="1"/>
          </p:cNvPicPr>
          <p:nvPr/>
        </p:nvPicPr>
        <p:blipFill>
          <a:blip r:embed="rId5"/>
          <a:stretch>
            <a:fillRect/>
          </a:stretch>
        </p:blipFill>
        <p:spPr>
          <a:xfrm>
            <a:off x="8501806" y="1690934"/>
            <a:ext cx="1571872" cy="1046891"/>
          </a:xfrm>
          <a:prstGeom prst="rect">
            <a:avLst/>
          </a:prstGeom>
        </p:spPr>
      </p:pic>
      <p:pic>
        <p:nvPicPr>
          <p:cNvPr id="15" name="Picture 14"/>
          <p:cNvPicPr>
            <a:picLocks noChangeAspect="1"/>
          </p:cNvPicPr>
          <p:nvPr/>
        </p:nvPicPr>
        <p:blipFill>
          <a:blip r:embed="rId6"/>
          <a:stretch>
            <a:fillRect/>
          </a:stretch>
        </p:blipFill>
        <p:spPr>
          <a:xfrm>
            <a:off x="2323528" y="3712120"/>
            <a:ext cx="1840510" cy="1380383"/>
          </a:xfrm>
          <a:prstGeom prst="rect">
            <a:avLst/>
          </a:prstGeom>
        </p:spPr>
      </p:pic>
      <p:pic>
        <p:nvPicPr>
          <p:cNvPr id="22" name="Picture 21"/>
          <p:cNvPicPr>
            <a:picLocks noChangeAspect="1"/>
          </p:cNvPicPr>
          <p:nvPr/>
        </p:nvPicPr>
        <p:blipFill>
          <a:blip r:embed="rId7"/>
          <a:stretch>
            <a:fillRect/>
          </a:stretch>
        </p:blipFill>
        <p:spPr>
          <a:xfrm>
            <a:off x="6790863" y="3652343"/>
            <a:ext cx="1273364" cy="1700006"/>
          </a:xfrm>
          <a:prstGeom prst="rect">
            <a:avLst/>
          </a:prstGeom>
        </p:spPr>
      </p:pic>
      <p:sp>
        <p:nvSpPr>
          <p:cNvPr id="23" name="Rectangle 22"/>
          <p:cNvSpPr/>
          <p:nvPr/>
        </p:nvSpPr>
        <p:spPr>
          <a:xfrm>
            <a:off x="1203195" y="5438883"/>
            <a:ext cx="10455405" cy="1366528"/>
          </a:xfrm>
          <a:prstGeom prst="rect">
            <a:avLst/>
          </a:prstGeom>
        </p:spPr>
        <p:txBody>
          <a:bodyPr wrap="square">
            <a:spAutoFit/>
          </a:bodyPr>
          <a:lstStyle/>
          <a:p>
            <a:pPr algn="just">
              <a:lnSpc>
                <a:spcPct val="115000"/>
              </a:lnSpc>
            </a:pP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Аймгийн хэмжээнд 2018 онд төллөх насны 1.5 сая хээлтэгч малын 1.3 сая </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86.0 хувь</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 нь төллөжээ. Нийт гарсан төлийн 1.3 сая </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96.3 хувь</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 нь энэ онд бойжуулсан нь өмнөх оноос 0.1 саяаар өссөн байна. </a:t>
            </a:r>
            <a:r>
              <a:rPr lang="ru-RU" dirty="0" smtClean="0">
                <a:solidFill>
                  <a:prstClr val="black"/>
                </a:solidFill>
                <a:latin typeface="Tahoma" panose="020B0604030504040204" pitchFamily="34" charset="0"/>
                <a:ea typeface="Tahoma" panose="020B0604030504040204" pitchFamily="34" charset="0"/>
                <a:cs typeface="Tahoma" panose="020B0604030504040204" pitchFamily="34" charset="0"/>
              </a:rPr>
              <a:t>Оны </a:t>
            </a:r>
            <a:r>
              <a:rPr lang="ru-RU" dirty="0">
                <a:solidFill>
                  <a:prstClr val="black"/>
                </a:solidFill>
                <a:latin typeface="Tahoma" panose="020B0604030504040204" pitchFamily="34" charset="0"/>
                <a:ea typeface="Tahoma" panose="020B0604030504040204" pitchFamily="34" charset="0"/>
                <a:cs typeface="Tahoma" panose="020B0604030504040204" pitchFamily="34" charset="0"/>
              </a:rPr>
              <a:t>эхэнд тоологдсон нийт малын </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76</a:t>
            </a:r>
            <a:r>
              <a:rPr lang="ru-RU"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0 </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2</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2</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хувь</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r>
              <a:rPr lang="ru-RU"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ru-RU" dirty="0">
                <a:solidFill>
                  <a:prstClr val="black"/>
                </a:solidFill>
                <a:latin typeface="Tahoma" panose="020B0604030504040204" pitchFamily="34" charset="0"/>
                <a:ea typeface="Tahoma" panose="020B0604030504040204" pitchFamily="34" charset="0"/>
                <a:cs typeface="Tahoma" panose="020B0604030504040204" pitchFamily="34" charset="0"/>
              </a:rPr>
              <a:t>мянган том мал </a:t>
            </a:r>
            <a:r>
              <a:rPr lang="ru-RU" dirty="0" smtClean="0">
                <a:solidFill>
                  <a:prstClr val="black"/>
                </a:solidFill>
                <a:latin typeface="Tahoma" panose="020B0604030504040204" pitchFamily="34" charset="0"/>
                <a:ea typeface="Tahoma" panose="020B0604030504040204" pitchFamily="34" charset="0"/>
                <a:cs typeface="Tahoma" panose="020B0604030504040204" pitchFamily="34" charset="0"/>
              </a:rPr>
              <a:t>зүй </a:t>
            </a:r>
            <a:r>
              <a:rPr lang="ru-RU" dirty="0">
                <a:solidFill>
                  <a:prstClr val="black"/>
                </a:solidFill>
                <a:latin typeface="Tahoma" panose="020B0604030504040204" pitchFamily="34" charset="0"/>
                <a:ea typeface="Tahoma" panose="020B0604030504040204" pitchFamily="34" charset="0"/>
                <a:cs typeface="Tahoma" panose="020B0604030504040204" pitchFamily="34" charset="0"/>
              </a:rPr>
              <a:t>бусаар хорогдов. </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Зүй бусаар хорогдсон том малын 0.2 хувь нь өвчнөөр хорогдсон байна. </a:t>
            </a:r>
            <a:endParaRPr lang="mn-MN"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10089815"/>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200" y="2446597"/>
            <a:ext cx="9167088" cy="1779092"/>
          </a:xfrm>
          <a:prstGeom prst="rect">
            <a:avLst/>
          </a:prstGeom>
        </p:spPr>
      </p:pic>
      <p:sp>
        <p:nvSpPr>
          <p:cNvPr id="3" name="Rectangle 2"/>
          <p:cNvSpPr/>
          <p:nvPr/>
        </p:nvSpPr>
        <p:spPr>
          <a:xfrm>
            <a:off x="1497444" y="4467558"/>
            <a:ext cx="10134600" cy="2003625"/>
          </a:xfrm>
          <a:prstGeom prst="rect">
            <a:avLst/>
          </a:prstGeom>
        </p:spPr>
        <p:txBody>
          <a:bodyPr wrap="square">
            <a:spAutoFit/>
          </a:bodyPr>
          <a:lstStyle/>
          <a:p>
            <a:pPr algn="just">
              <a:lnSpc>
                <a:spcPct val="115000"/>
              </a:lnSpc>
            </a:pP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2.6 мянган тн </a:t>
            </a:r>
            <a:r>
              <a:rPr lang="mn-MN" dirty="0">
                <a:solidFill>
                  <a:prstClr val="black"/>
                </a:solidFill>
                <a:latin typeface="Tahoma" panose="020B0604030504040204" pitchFamily="34" charset="0"/>
                <a:ea typeface="Tahoma" panose="020B0604030504040204" pitchFamily="34" charset="0"/>
                <a:cs typeface="Tahoma" panose="020B0604030504040204" pitchFamily="34" charset="0"/>
              </a:rPr>
              <a:t>үр тариа, </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527.7 тн </a:t>
            </a:r>
            <a:r>
              <a:rPr lang="mn-MN" dirty="0">
                <a:solidFill>
                  <a:prstClr val="black"/>
                </a:solidFill>
                <a:latin typeface="Tahoma" panose="020B0604030504040204" pitchFamily="34" charset="0"/>
                <a:ea typeface="Tahoma" panose="020B0604030504040204" pitchFamily="34" charset="0"/>
                <a:cs typeface="Tahoma" panose="020B0604030504040204" pitchFamily="34" charset="0"/>
              </a:rPr>
              <a:t>төмс, </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244.8 тн </a:t>
            </a:r>
            <a:r>
              <a:rPr lang="mn-MN" dirty="0">
                <a:solidFill>
                  <a:prstClr val="black"/>
                </a:solidFill>
                <a:latin typeface="Tahoma" panose="020B0604030504040204" pitchFamily="34" charset="0"/>
                <a:ea typeface="Tahoma" panose="020B0604030504040204" pitchFamily="34" charset="0"/>
                <a:cs typeface="Tahoma" panose="020B0604030504040204" pitchFamily="34" charset="0"/>
              </a:rPr>
              <a:t>хүнсний ногоо, </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492.0 тн техникийн </a:t>
            </a:r>
            <a:r>
              <a:rPr lang="mn-MN" dirty="0">
                <a:solidFill>
                  <a:prstClr val="black"/>
                </a:solidFill>
                <a:latin typeface="Tahoma" panose="020B0604030504040204" pitchFamily="34" charset="0"/>
                <a:ea typeface="Tahoma" panose="020B0604030504040204" pitchFamily="34" charset="0"/>
                <a:cs typeface="Tahoma" panose="020B0604030504040204" pitchFamily="34" charset="0"/>
              </a:rPr>
              <a:t>ургамал, </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892.5 тн тэжээлийн ургамал 2018 онд хураан авч, 15.0 </a:t>
            </a:r>
            <a:r>
              <a:rPr lang="mn-MN" dirty="0">
                <a:solidFill>
                  <a:prstClr val="black"/>
                </a:solidFill>
                <a:latin typeface="Tahoma" panose="020B0604030504040204" pitchFamily="34" charset="0"/>
                <a:ea typeface="Tahoma" panose="020B0604030504040204" pitchFamily="34" charset="0"/>
                <a:cs typeface="Tahoma" panose="020B0604030504040204" pitchFamily="34" charset="0"/>
              </a:rPr>
              <a:t>мянган тн өвс, </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341.7 </a:t>
            </a:r>
            <a:r>
              <a:rPr lang="mn-MN" dirty="0">
                <a:solidFill>
                  <a:prstClr val="black"/>
                </a:solidFill>
                <a:latin typeface="Tahoma" panose="020B0604030504040204" pitchFamily="34" charset="0"/>
                <a:ea typeface="Tahoma" panose="020B0604030504040204" pitchFamily="34" charset="0"/>
                <a:cs typeface="Tahoma" panose="020B0604030504040204" pitchFamily="34" charset="0"/>
              </a:rPr>
              <a:t>тн гар </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тэжээл, 7.2 мянган тн хужир шүү бэлтгэсэн байна. Өмнөх оноос үр тариа 0.7 </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39.3 хувь</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 мянган тн, гар тэжээл 104.6 </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44.1 хувь</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 тн өсч, төмс 44</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7</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7.8</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хувь</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 тн, хүнсний ногоо 11.1 </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4.4 хувь</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 тн, техникийн ургамал 98.0 </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16.6</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хувь</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 тн, бэлтгэсэн өвс 12.9 </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(4</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6</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3</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хувь</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 тн-оор тус тус буурсан </a:t>
            </a:r>
            <a:r>
              <a:rPr lang="mn-MN" dirty="0">
                <a:solidFill>
                  <a:prstClr val="black"/>
                </a:solidFill>
                <a:latin typeface="Tahoma" panose="020B0604030504040204" pitchFamily="34" charset="0"/>
                <a:ea typeface="Tahoma" panose="020B0604030504040204" pitchFamily="34" charset="0"/>
                <a:cs typeface="Tahoma" panose="020B0604030504040204" pitchFamily="34" charset="0"/>
              </a:rPr>
              <a:t>байна.</a:t>
            </a: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1497444" y="838200"/>
            <a:ext cx="10134600" cy="1366528"/>
          </a:xfrm>
          <a:prstGeom prst="rect">
            <a:avLst/>
          </a:prstGeom>
        </p:spPr>
        <p:txBody>
          <a:bodyPr wrap="square">
            <a:spAutoFit/>
          </a:bodyPr>
          <a:lstStyle/>
          <a:p>
            <a:pPr algn="just">
              <a:lnSpc>
                <a:spcPct val="115000"/>
              </a:lnSpc>
            </a:pP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201</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8</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 онд нийт 7.0 </a:t>
            </a:r>
            <a:r>
              <a:rPr lang="mn-MN" dirty="0">
                <a:solidFill>
                  <a:prstClr val="black"/>
                </a:solidFill>
                <a:latin typeface="Tahoma" panose="020B0604030504040204" pitchFamily="34" charset="0"/>
                <a:ea typeface="Tahoma" panose="020B0604030504040204" pitchFamily="34" charset="0"/>
                <a:cs typeface="Tahoma" panose="020B0604030504040204" pitchFamily="34" charset="0"/>
              </a:rPr>
              <a:t>мянган га талбайд тариалалт хийснээс </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5.1 мянган га-д </a:t>
            </a:r>
            <a:r>
              <a:rPr lang="mn-MN" dirty="0">
                <a:solidFill>
                  <a:prstClr val="black"/>
                </a:solidFill>
                <a:latin typeface="Tahoma" panose="020B0604030504040204" pitchFamily="34" charset="0"/>
                <a:ea typeface="Tahoma" panose="020B0604030504040204" pitchFamily="34" charset="0"/>
                <a:cs typeface="Tahoma" panose="020B0604030504040204" pitchFamily="34" charset="0"/>
              </a:rPr>
              <a:t>үр тариа, </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57.</a:t>
            </a:r>
            <a:r>
              <a:rPr lang="mn-MN" dirty="0">
                <a:solidFill>
                  <a:prstClr val="black"/>
                </a:solidFill>
                <a:latin typeface="Tahoma" panose="020B0604030504040204" pitchFamily="34" charset="0"/>
                <a:ea typeface="Tahoma" panose="020B0604030504040204" pitchFamily="34" charset="0"/>
                <a:cs typeface="Tahoma" panose="020B0604030504040204" pitchFamily="34" charset="0"/>
              </a:rPr>
              <a:t>2</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 га-д </a:t>
            </a:r>
            <a:r>
              <a:rPr lang="mn-MN" dirty="0">
                <a:solidFill>
                  <a:prstClr val="black"/>
                </a:solidFill>
                <a:latin typeface="Tahoma" panose="020B0604030504040204" pitchFamily="34" charset="0"/>
                <a:ea typeface="Tahoma" panose="020B0604030504040204" pitchFamily="34" charset="0"/>
                <a:cs typeface="Tahoma" panose="020B0604030504040204" pitchFamily="34" charset="0"/>
              </a:rPr>
              <a:t>төмс, </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29.5 </a:t>
            </a:r>
            <a:r>
              <a:rPr lang="mn-MN" dirty="0">
                <a:solidFill>
                  <a:prstClr val="black"/>
                </a:solidFill>
                <a:latin typeface="Tahoma" panose="020B0604030504040204" pitchFamily="34" charset="0"/>
                <a:ea typeface="Tahoma" panose="020B0604030504040204" pitchFamily="34" charset="0"/>
                <a:cs typeface="Tahoma" panose="020B0604030504040204" pitchFamily="34" charset="0"/>
              </a:rPr>
              <a:t>га-д хүнсний ногоо, </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0.2 га-д тэжээлийн ургамал, 1.6 мянган га-д техникийн ургамал </a:t>
            </a:r>
            <a:r>
              <a:rPr lang="mn-MN" dirty="0">
                <a:solidFill>
                  <a:prstClr val="black"/>
                </a:solidFill>
                <a:latin typeface="Tahoma" panose="020B0604030504040204" pitchFamily="34" charset="0"/>
                <a:ea typeface="Tahoma" panose="020B0604030504040204" pitchFamily="34" charset="0"/>
                <a:cs typeface="Tahoma" panose="020B0604030504040204" pitchFamily="34" charset="0"/>
              </a:rPr>
              <a:t>тариалсан нь өмнөх </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оны мөн үеэс төмс 8</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2</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12.5</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хувь</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 га, хүнсний ногоо 3.2 </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10.1 хувь</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 га, үр тариа 2.4 </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31.3</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хувь</a:t>
            </a: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r>
              <a:rPr lang="mn-MN" dirty="0" smtClean="0">
                <a:solidFill>
                  <a:prstClr val="black"/>
                </a:solidFill>
                <a:latin typeface="Tahoma" panose="020B0604030504040204" pitchFamily="34" charset="0"/>
                <a:ea typeface="Tahoma" panose="020B0604030504040204" pitchFamily="34" charset="0"/>
                <a:cs typeface="Tahoma" panose="020B0604030504040204" pitchFamily="34" charset="0"/>
              </a:rPr>
              <a:t> мянган га-гаар тус тус буурсан </a:t>
            </a:r>
            <a:r>
              <a:rPr lang="mn-MN" dirty="0">
                <a:solidFill>
                  <a:prstClr val="black"/>
                </a:solidFill>
                <a:latin typeface="Tahoma" panose="020B0604030504040204" pitchFamily="34" charset="0"/>
                <a:ea typeface="Tahoma" panose="020B0604030504040204" pitchFamily="34" charset="0"/>
                <a:cs typeface="Tahoma" panose="020B0604030504040204" pitchFamily="34" charset="0"/>
              </a:rPr>
              <a:t>байна.</a:t>
            </a: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47989381"/>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752599" y="544106"/>
            <a:ext cx="1670650" cy="461665"/>
          </a:xfrm>
          <a:prstGeom prst="rect">
            <a:avLst/>
          </a:prstGeom>
          <a:noFill/>
        </p:spPr>
        <p:txBody>
          <a:bodyPr wrap="none">
            <a:spAutoFit/>
          </a:bodyPr>
          <a:lstStyle/>
          <a:p>
            <a:r>
              <a:rPr lang="mn-MN" sz="2400" b="1" cap="all" dirty="0">
                <a:solidFill>
                  <a:srgbClr val="002060"/>
                </a:solidFill>
                <a:latin typeface="Tahoma" panose="020B0604030504040204" pitchFamily="34" charset="0"/>
                <a:ea typeface="Tahoma" panose="020B0604030504040204" pitchFamily="34" charset="0"/>
                <a:cs typeface="Tahoma" panose="020B0604030504040204" pitchFamily="34" charset="0"/>
              </a:rPr>
              <a:t>БАРИЛГА</a:t>
            </a:r>
            <a:endPar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1283" y="1400708"/>
            <a:ext cx="2535367" cy="198310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4114800"/>
            <a:ext cx="2462141" cy="2081141"/>
          </a:xfrm>
          <a:prstGeom prst="rect">
            <a:avLst/>
          </a:prstGeom>
        </p:spPr>
      </p:pic>
      <p:sp>
        <p:nvSpPr>
          <p:cNvPr id="6" name="Rectangle 5"/>
          <p:cNvSpPr/>
          <p:nvPr/>
        </p:nvSpPr>
        <p:spPr>
          <a:xfrm>
            <a:off x="4572000" y="1966231"/>
            <a:ext cx="7239000" cy="2888483"/>
          </a:xfrm>
          <a:prstGeom prst="rect">
            <a:avLst/>
          </a:prstGeom>
        </p:spPr>
        <p:txBody>
          <a:bodyPr wrap="square">
            <a:spAutoFit/>
          </a:bodyPr>
          <a:lstStyle/>
          <a:p>
            <a:pPr indent="457200" algn="just">
              <a:lnSpc>
                <a:spcPct val="115000"/>
              </a:lnSpc>
            </a:pPr>
            <a:r>
              <a:rPr lang="mn-MN" sz="2000" dirty="0">
                <a:latin typeface="Tahoma" panose="020B0604030504040204" pitchFamily="34" charset="0"/>
                <a:ea typeface="Tahoma" panose="020B0604030504040204" pitchFamily="34" charset="0"/>
                <a:cs typeface="Tahoma" panose="020B0604030504040204" pitchFamily="34" charset="0"/>
              </a:rPr>
              <a:t>Барилга угсралт, их засварын ажлын хэмжээ </a:t>
            </a:r>
            <a:r>
              <a:rPr lang="mn-MN" sz="2000" dirty="0" smtClean="0">
                <a:latin typeface="Tahoma" panose="020B0604030504040204" pitchFamily="34" charset="0"/>
                <a:ea typeface="Tahoma" panose="020B0604030504040204" pitchFamily="34" charset="0"/>
                <a:cs typeface="Tahoma" panose="020B0604030504040204" pitchFamily="34" charset="0"/>
              </a:rPr>
              <a:t>2018 </a:t>
            </a:r>
            <a:r>
              <a:rPr lang="mn-MN" sz="2000" dirty="0">
                <a:latin typeface="Tahoma" panose="020B0604030504040204" pitchFamily="34" charset="0"/>
                <a:ea typeface="Tahoma" panose="020B0604030504040204" pitchFamily="34" charset="0"/>
                <a:cs typeface="Tahoma" panose="020B0604030504040204" pitchFamily="34" charset="0"/>
              </a:rPr>
              <a:t>оны урьдчилсан гүйцэтгэлээр </a:t>
            </a:r>
            <a:r>
              <a:rPr lang="mn-MN" sz="2000" dirty="0" smtClean="0">
                <a:latin typeface="Tahoma" panose="020B0604030504040204" pitchFamily="34" charset="0"/>
                <a:ea typeface="Tahoma" panose="020B0604030504040204" pitchFamily="34" charset="0"/>
                <a:cs typeface="Tahoma" panose="020B0604030504040204" pitchFamily="34" charset="0"/>
              </a:rPr>
              <a:t>21.0 </a:t>
            </a:r>
            <a:r>
              <a:rPr lang="mn-MN" sz="2000" dirty="0">
                <a:latin typeface="Tahoma" panose="020B0604030504040204" pitchFamily="34" charset="0"/>
                <a:ea typeface="Tahoma" panose="020B0604030504040204" pitchFamily="34" charset="0"/>
                <a:cs typeface="Tahoma" panose="020B0604030504040204" pitchFamily="34" charset="0"/>
              </a:rPr>
              <a:t>тэрбум төгрөгт хүрч, </a:t>
            </a:r>
            <a:r>
              <a:rPr lang="mn-MN" sz="2000" dirty="0" smtClean="0">
                <a:latin typeface="Tahoma" panose="020B0604030504040204" pitchFamily="34" charset="0"/>
                <a:ea typeface="Tahoma" panose="020B0604030504040204" pitchFamily="34" charset="0"/>
                <a:cs typeface="Tahoma" panose="020B0604030504040204" pitchFamily="34" charset="0"/>
              </a:rPr>
              <a:t>2.3 (10.9%) </a:t>
            </a:r>
            <a:r>
              <a:rPr lang="mn-MN" sz="2000" dirty="0">
                <a:latin typeface="Tahoma" panose="020B0604030504040204" pitchFamily="34" charset="0"/>
                <a:ea typeface="Tahoma" panose="020B0604030504040204" pitchFamily="34" charset="0"/>
                <a:cs typeface="Tahoma" panose="020B0604030504040204" pitchFamily="34" charset="0"/>
              </a:rPr>
              <a:t>тэрбум төгрөгийн </a:t>
            </a:r>
            <a:r>
              <a:rPr lang="mn-MN" sz="2000" dirty="0" smtClean="0">
                <a:latin typeface="Tahoma" panose="020B0604030504040204" pitchFamily="34" charset="0"/>
                <a:ea typeface="Tahoma" panose="020B0604030504040204" pitchFamily="34" charset="0"/>
                <a:cs typeface="Tahoma" panose="020B0604030504040204" pitchFamily="34" charset="0"/>
              </a:rPr>
              <a:t>аймгийн барилгын </a:t>
            </a:r>
            <a:r>
              <a:rPr lang="mn-MN" sz="2000" dirty="0">
                <a:latin typeface="Tahoma" panose="020B0604030504040204" pitchFamily="34" charset="0"/>
                <a:ea typeface="Tahoma" panose="020B0604030504040204" pitchFamily="34" charset="0"/>
                <a:cs typeface="Tahoma" panose="020B0604030504040204" pitchFamily="34" charset="0"/>
              </a:rPr>
              <a:t>байгууллага, </a:t>
            </a:r>
            <a:r>
              <a:rPr lang="mn-MN" sz="2000" dirty="0" smtClean="0">
                <a:latin typeface="Tahoma" panose="020B0604030504040204" pitchFamily="34" charset="0"/>
                <a:ea typeface="Tahoma" panose="020B0604030504040204" pitchFamily="34" charset="0"/>
                <a:cs typeface="Tahoma" panose="020B0604030504040204" pitchFamily="34" charset="0"/>
              </a:rPr>
              <a:t>18.7 (89.1%) </a:t>
            </a:r>
            <a:r>
              <a:rPr lang="mn-MN" sz="2000" dirty="0">
                <a:latin typeface="Tahoma" panose="020B0604030504040204" pitchFamily="34" charset="0"/>
                <a:ea typeface="Tahoma" panose="020B0604030504040204" pitchFamily="34" charset="0"/>
                <a:cs typeface="Tahoma" panose="020B0604030504040204" pitchFamily="34" charset="0"/>
              </a:rPr>
              <a:t>тэрбум төгрөгийн ажлыг </a:t>
            </a:r>
            <a:r>
              <a:rPr lang="mn-MN" sz="2000" dirty="0" smtClean="0">
                <a:latin typeface="Tahoma" panose="020B0604030504040204" pitchFamily="34" charset="0"/>
                <a:ea typeface="Tahoma" panose="020B0604030504040204" pitchFamily="34" charset="0"/>
                <a:cs typeface="Tahoma" panose="020B0604030504040204" pitchFamily="34" charset="0"/>
              </a:rPr>
              <a:t>гадны </a:t>
            </a:r>
            <a:r>
              <a:rPr lang="mn-MN" sz="2000" dirty="0">
                <a:latin typeface="Tahoma" panose="020B0604030504040204" pitchFamily="34" charset="0"/>
                <a:ea typeface="Tahoma" panose="020B0604030504040204" pitchFamily="34" charset="0"/>
                <a:cs typeface="Tahoma" panose="020B0604030504040204" pitchFamily="34" charset="0"/>
              </a:rPr>
              <a:t>барилгын байгууллага гүйцэтгэсэн байна</a:t>
            </a:r>
            <a:r>
              <a:rPr lang="mn-MN" sz="2000" dirty="0" smtClean="0">
                <a:latin typeface="Tahoma" panose="020B0604030504040204" pitchFamily="34" charset="0"/>
                <a:ea typeface="Tahoma" panose="020B0604030504040204" pitchFamily="34" charset="0"/>
                <a:cs typeface="Tahoma" panose="020B0604030504040204" pitchFamily="34" charset="0"/>
              </a:rPr>
              <a:t>.</a:t>
            </a:r>
            <a:endParaRPr lang="en-US" sz="2000" dirty="0" smtClean="0">
              <a:latin typeface="Tahoma" panose="020B0604030504040204" pitchFamily="34" charset="0"/>
              <a:ea typeface="Tahoma" panose="020B0604030504040204" pitchFamily="34" charset="0"/>
              <a:cs typeface="Tahoma" panose="020B0604030504040204" pitchFamily="34" charset="0"/>
            </a:endParaRPr>
          </a:p>
          <a:p>
            <a:pPr indent="457200" algn="just">
              <a:lnSpc>
                <a:spcPct val="115000"/>
              </a:lnSpc>
            </a:pPr>
            <a:endParaRPr lang="en-US" dirty="0">
              <a:latin typeface="Tahoma" panose="020B0604030504040204" pitchFamily="34" charset="0"/>
              <a:ea typeface="Tahoma" panose="020B0604030504040204" pitchFamily="34" charset="0"/>
              <a:cs typeface="Tahoma" panose="020B0604030504040204" pitchFamily="34" charset="0"/>
            </a:endParaRPr>
          </a:p>
          <a:p>
            <a:pPr indent="457200" algn="just">
              <a:lnSpc>
                <a:spcPct val="115000"/>
              </a:lnSpc>
            </a:pPr>
            <a:r>
              <a:rPr lang="mn-MN" sz="2000" dirty="0">
                <a:latin typeface="Tahoma" panose="020B0604030504040204" pitchFamily="34" charset="0"/>
                <a:ea typeface="Tahoma" panose="020B0604030504040204" pitchFamily="34" charset="0"/>
                <a:cs typeface="Tahoma" panose="020B0604030504040204" pitchFamily="34" charset="0"/>
              </a:rPr>
              <a:t>Барилга угсралт, их засварын ажлын </a:t>
            </a:r>
            <a:r>
              <a:rPr lang="mn-MN" sz="2000">
                <a:latin typeface="Tahoma" panose="020B0604030504040204" pitchFamily="34" charset="0"/>
                <a:ea typeface="Tahoma" panose="020B0604030504040204" pitchFamily="34" charset="0"/>
                <a:cs typeface="Tahoma" panose="020B0604030504040204" pitchFamily="34" charset="0"/>
              </a:rPr>
              <a:t>хэмжээ </a:t>
            </a:r>
            <a:r>
              <a:rPr lang="mn-MN" sz="2000" smtClean="0">
                <a:latin typeface="Tahoma" panose="020B0604030504040204" pitchFamily="34" charset="0"/>
                <a:ea typeface="Tahoma" panose="020B0604030504040204" pitchFamily="34" charset="0"/>
                <a:cs typeface="Tahoma" panose="020B0604030504040204" pitchFamily="34" charset="0"/>
              </a:rPr>
              <a:t>2018 </a:t>
            </a:r>
            <a:r>
              <a:rPr lang="mn-MN" sz="2000" dirty="0">
                <a:latin typeface="Tahoma" panose="020B0604030504040204" pitchFamily="34" charset="0"/>
                <a:ea typeface="Tahoma" panose="020B0604030504040204" pitchFamily="34" charset="0"/>
                <a:cs typeface="Tahoma" panose="020B0604030504040204" pitchFamily="34" charset="0"/>
              </a:rPr>
              <a:t>онд өмнөх </a:t>
            </a:r>
            <a:r>
              <a:rPr lang="mn-MN" sz="2000">
                <a:latin typeface="Tahoma" panose="020B0604030504040204" pitchFamily="34" charset="0"/>
                <a:ea typeface="Tahoma" panose="020B0604030504040204" pitchFamily="34" charset="0"/>
                <a:cs typeface="Tahoma" panose="020B0604030504040204" pitchFamily="34" charset="0"/>
              </a:rPr>
              <a:t>оноос </a:t>
            </a:r>
            <a:r>
              <a:rPr lang="mn-MN" sz="2000" smtClean="0">
                <a:latin typeface="Tahoma" panose="020B0604030504040204" pitchFamily="34" charset="0"/>
                <a:ea typeface="Tahoma" panose="020B0604030504040204" pitchFamily="34" charset="0"/>
                <a:cs typeface="Tahoma" panose="020B0604030504040204" pitchFamily="34" charset="0"/>
              </a:rPr>
              <a:t>13.0 тэрбум төгрөгөөр буюу 2.6 дахин өсчээ</a:t>
            </a:r>
            <a:r>
              <a:rPr lang="mn-MN" sz="2000" dirty="0" smtClean="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13794828"/>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533401"/>
            <a:ext cx="10668000" cy="5943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905000" y="660560"/>
            <a:ext cx="4305300" cy="457199"/>
          </a:xfrm>
          <a:noFill/>
        </p:spPr>
        <p:txBody>
          <a:bodyPr>
            <a:noAutofit/>
          </a:bodyPr>
          <a:lstStyle/>
          <a:p>
            <a:pPr algn="l"/>
            <a:r>
              <a:rPr lang="mn-MN" sz="2400" b="1" cap="all" dirty="0">
                <a:solidFill>
                  <a:srgbClr val="002060"/>
                </a:solidFill>
                <a:latin typeface="Tahoma" panose="020B0604030504040204" pitchFamily="34" charset="0"/>
                <a:ea typeface="Tahoma" panose="020B0604030504040204" pitchFamily="34" charset="0"/>
                <a:cs typeface="Tahoma" panose="020B0604030504040204" pitchFamily="34" charset="0"/>
              </a:rPr>
              <a:t>ХҮН АМ</a:t>
            </a:r>
            <a:endParaRPr lang="en-US" sz="2400" b="1" cap="all"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3962400" y="1554807"/>
            <a:ext cx="7772400" cy="4693593"/>
          </a:xfrm>
          <a:prstGeom prst="rect">
            <a:avLst/>
          </a:prstGeom>
        </p:spPr>
        <p:txBody>
          <a:bodyPr wrap="square">
            <a:spAutoFit/>
          </a:bodyPr>
          <a:lstStyle/>
          <a:p>
            <a:pPr algn="just">
              <a:lnSpc>
                <a:spcPct val="115000"/>
              </a:lnSpc>
            </a:pPr>
            <a:r>
              <a:rPr lang="mn-MN" sz="2000" dirty="0" smtClean="0">
                <a:latin typeface="Tahoma" panose="020B0604030504040204" pitchFamily="34" charset="0"/>
                <a:ea typeface="Tahoma" panose="020B0604030504040204" pitchFamily="34" charset="0"/>
                <a:cs typeface="Tahoma" panose="020B0604030504040204" pitchFamily="34" charset="0"/>
              </a:rPr>
              <a:t>Сүхбаатар аймгийн </a:t>
            </a:r>
            <a:r>
              <a:rPr lang="mn-MN" sz="2000" dirty="0">
                <a:latin typeface="Tahoma" panose="020B0604030504040204" pitchFamily="34" charset="0"/>
                <a:ea typeface="Tahoma" panose="020B0604030504040204" pitchFamily="34" charset="0"/>
                <a:cs typeface="Tahoma" panose="020B0604030504040204" pitchFamily="34" charset="0"/>
              </a:rPr>
              <a:t>хүн ам </a:t>
            </a:r>
            <a:r>
              <a:rPr lang="mn-MN" sz="2000" dirty="0" smtClean="0">
                <a:latin typeface="Tahoma" panose="020B0604030504040204" pitchFamily="34" charset="0"/>
                <a:ea typeface="Tahoma" panose="020B0604030504040204" pitchFamily="34" charset="0"/>
                <a:cs typeface="Tahoma" panose="020B0604030504040204" pitchFamily="34" charset="0"/>
              </a:rPr>
              <a:t>201</a:t>
            </a:r>
            <a:r>
              <a:rPr lang="en-US" sz="2000" dirty="0" smtClean="0">
                <a:latin typeface="Tahoma" panose="020B0604030504040204" pitchFamily="34" charset="0"/>
                <a:ea typeface="Tahoma" panose="020B0604030504040204" pitchFamily="34" charset="0"/>
                <a:cs typeface="Tahoma" panose="020B0604030504040204" pitchFamily="34" charset="0"/>
              </a:rPr>
              <a:t>8</a:t>
            </a:r>
            <a:r>
              <a:rPr lang="mn-MN" sz="2000" dirty="0" smtClean="0">
                <a:latin typeface="Tahoma" panose="020B0604030504040204" pitchFamily="34" charset="0"/>
                <a:ea typeface="Tahoma" panose="020B0604030504040204" pitchFamily="34" charset="0"/>
                <a:cs typeface="Tahoma" panose="020B0604030504040204" pitchFamily="34" charset="0"/>
              </a:rPr>
              <a:t> </a:t>
            </a:r>
            <a:r>
              <a:rPr lang="mn-MN" sz="2000" dirty="0">
                <a:latin typeface="Tahoma" panose="020B0604030504040204" pitchFamily="34" charset="0"/>
                <a:ea typeface="Tahoma" panose="020B0604030504040204" pitchFamily="34" charset="0"/>
                <a:cs typeface="Tahoma" panose="020B0604030504040204" pitchFamily="34" charset="0"/>
              </a:rPr>
              <a:t>оны эцэст </a:t>
            </a:r>
            <a:r>
              <a:rPr lang="mn-MN" sz="2000" dirty="0" smtClean="0">
                <a:latin typeface="Tahoma" panose="020B0604030504040204" pitchFamily="34" charset="0"/>
                <a:ea typeface="Tahoma" panose="020B0604030504040204" pitchFamily="34" charset="0"/>
                <a:cs typeface="Tahoma" panose="020B0604030504040204" pitchFamily="34" charset="0"/>
              </a:rPr>
              <a:t>6</a:t>
            </a:r>
            <a:r>
              <a:rPr lang="en-US" sz="2000" dirty="0" smtClean="0">
                <a:latin typeface="Tahoma" panose="020B0604030504040204" pitchFamily="34" charset="0"/>
                <a:ea typeface="Tahoma" panose="020B0604030504040204" pitchFamily="34" charset="0"/>
                <a:cs typeface="Tahoma" panose="020B0604030504040204" pitchFamily="34" charset="0"/>
              </a:rPr>
              <a:t>2</a:t>
            </a:r>
            <a:r>
              <a:rPr lang="mn-MN" sz="2000" dirty="0" smtClean="0">
                <a:latin typeface="Tahoma" panose="020B0604030504040204" pitchFamily="34" charset="0"/>
                <a:ea typeface="Tahoma" panose="020B0604030504040204" pitchFamily="34" charset="0"/>
                <a:cs typeface="Tahoma" panose="020B0604030504040204" pitchFamily="34" charset="0"/>
              </a:rPr>
              <a:t>.</a:t>
            </a:r>
            <a:r>
              <a:rPr lang="en-US" sz="2000" dirty="0" smtClean="0">
                <a:latin typeface="Tahoma" panose="020B0604030504040204" pitchFamily="34" charset="0"/>
                <a:ea typeface="Tahoma" panose="020B0604030504040204" pitchFamily="34" charset="0"/>
                <a:cs typeface="Tahoma" panose="020B0604030504040204" pitchFamily="34" charset="0"/>
              </a:rPr>
              <a:t>5</a:t>
            </a:r>
            <a:r>
              <a:rPr lang="mn-MN" sz="2000" dirty="0" smtClean="0">
                <a:latin typeface="Tahoma" panose="020B0604030504040204" pitchFamily="34" charset="0"/>
                <a:ea typeface="Tahoma" panose="020B0604030504040204" pitchFamily="34" charset="0"/>
                <a:cs typeface="Tahoma" panose="020B0604030504040204" pitchFamily="34" charset="0"/>
              </a:rPr>
              <a:t> мянга болж</a:t>
            </a:r>
            <a:r>
              <a:rPr lang="mn-MN" sz="2000" dirty="0">
                <a:latin typeface="Tahoma" panose="020B0604030504040204" pitchFamily="34" charset="0"/>
                <a:ea typeface="Tahoma" panose="020B0604030504040204" pitchFamily="34" charset="0"/>
                <a:cs typeface="Tahoma" panose="020B0604030504040204" pitchFamily="34" charset="0"/>
              </a:rPr>
              <a:t>, өмнөх оноос </a:t>
            </a:r>
            <a:r>
              <a:rPr lang="mn-MN" sz="2000" dirty="0" smtClean="0">
                <a:latin typeface="Tahoma" panose="020B0604030504040204" pitchFamily="34" charset="0"/>
                <a:ea typeface="Tahoma" panose="020B0604030504040204" pitchFamily="34" charset="0"/>
                <a:cs typeface="Tahoma" panose="020B0604030504040204" pitchFamily="34" charset="0"/>
              </a:rPr>
              <a:t>1.</a:t>
            </a:r>
            <a:r>
              <a:rPr lang="en-US" sz="2000" dirty="0" smtClean="0">
                <a:latin typeface="Tahoma" panose="020B0604030504040204" pitchFamily="34" charset="0"/>
                <a:ea typeface="Tahoma" panose="020B0604030504040204" pitchFamily="34" charset="0"/>
                <a:cs typeface="Tahoma" panose="020B0604030504040204" pitchFamily="34" charset="0"/>
              </a:rPr>
              <a:t>2</a:t>
            </a:r>
            <a:r>
              <a:rPr lang="mn-MN" sz="2000" dirty="0" smtClean="0">
                <a:latin typeface="Tahoma" panose="020B0604030504040204" pitchFamily="34" charset="0"/>
                <a:ea typeface="Tahoma" panose="020B0604030504040204" pitchFamily="34" charset="0"/>
                <a:cs typeface="Tahoma" panose="020B0604030504040204" pitchFamily="34" charset="0"/>
              </a:rPr>
              <a:t> </a:t>
            </a:r>
            <a:r>
              <a:rPr lang="mn-MN" sz="2000" dirty="0">
                <a:latin typeface="Tahoma" panose="020B0604030504040204" pitchFamily="34" charset="0"/>
                <a:ea typeface="Tahoma" panose="020B0604030504040204" pitchFamily="34" charset="0"/>
                <a:cs typeface="Tahoma" panose="020B0604030504040204" pitchFamily="34" charset="0"/>
              </a:rPr>
              <a:t>мянган </a:t>
            </a:r>
            <a:r>
              <a:rPr lang="mn-MN" sz="2000" dirty="0" smtClean="0">
                <a:latin typeface="Tahoma" panose="020B0604030504040204" pitchFamily="34" charset="0"/>
                <a:ea typeface="Tahoma" panose="020B0604030504040204" pitchFamily="34" charset="0"/>
                <a:cs typeface="Tahoma" panose="020B0604030504040204" pitchFamily="34" charset="0"/>
              </a:rPr>
              <a:t>(</a:t>
            </a:r>
            <a:r>
              <a:rPr lang="en-US" sz="2000" dirty="0">
                <a:latin typeface="Tahoma" panose="020B0604030504040204" pitchFamily="34" charset="0"/>
                <a:ea typeface="Tahoma" panose="020B0604030504040204" pitchFamily="34" charset="0"/>
                <a:cs typeface="Tahoma" panose="020B0604030504040204" pitchFamily="34" charset="0"/>
              </a:rPr>
              <a:t>1</a:t>
            </a:r>
            <a:r>
              <a:rPr lang="mn-MN" sz="2000" dirty="0" smtClean="0">
                <a:latin typeface="Tahoma" panose="020B0604030504040204" pitchFamily="34" charset="0"/>
                <a:ea typeface="Tahoma" panose="020B0604030504040204" pitchFamily="34" charset="0"/>
                <a:cs typeface="Tahoma" panose="020B0604030504040204" pitchFamily="34" charset="0"/>
              </a:rPr>
              <a:t>.</a:t>
            </a:r>
            <a:r>
              <a:rPr lang="en-US" sz="2000" dirty="0" smtClean="0">
                <a:latin typeface="Tahoma" panose="020B0604030504040204" pitchFamily="34" charset="0"/>
                <a:ea typeface="Tahoma" panose="020B0604030504040204" pitchFamily="34" charset="0"/>
                <a:cs typeface="Tahoma" panose="020B0604030504040204" pitchFamily="34" charset="0"/>
              </a:rPr>
              <a:t>9</a:t>
            </a:r>
            <a:r>
              <a:rPr lang="mn-MN" sz="2000" dirty="0" smtClean="0">
                <a:latin typeface="Tahoma" panose="020B0604030504040204" pitchFamily="34" charset="0"/>
                <a:ea typeface="Tahoma" panose="020B0604030504040204" pitchFamily="34" charset="0"/>
                <a:cs typeface="Tahoma" panose="020B0604030504040204" pitchFamily="34" charset="0"/>
              </a:rPr>
              <a:t>%) </a:t>
            </a:r>
            <a:r>
              <a:rPr lang="mn-MN" sz="2000" dirty="0">
                <a:latin typeface="Tahoma" panose="020B0604030504040204" pitchFamily="34" charset="0"/>
                <a:ea typeface="Tahoma" panose="020B0604030504040204" pitchFamily="34" charset="0"/>
                <a:cs typeface="Tahoma" panose="020B0604030504040204" pitchFamily="34" charset="0"/>
              </a:rPr>
              <a:t>хүнээр өслөө</a:t>
            </a:r>
            <a:r>
              <a:rPr lang="mn-MN" sz="2000" dirty="0" smtClean="0">
                <a:latin typeface="Tahoma" panose="020B0604030504040204" pitchFamily="34" charset="0"/>
                <a:ea typeface="Tahoma" panose="020B0604030504040204" pitchFamily="34" charset="0"/>
                <a:cs typeface="Tahoma" panose="020B0604030504040204" pitchFamily="34" charset="0"/>
              </a:rPr>
              <a:t>.</a:t>
            </a:r>
          </a:p>
          <a:p>
            <a:pPr algn="just">
              <a:lnSpc>
                <a:spcPct val="115000"/>
              </a:lnSpc>
            </a:pPr>
            <a:endParaRPr lang="mn-MN" sz="2000" dirty="0">
              <a:latin typeface="Tahoma" panose="020B0604030504040204" pitchFamily="34" charset="0"/>
              <a:ea typeface="Tahoma" panose="020B0604030504040204" pitchFamily="34" charset="0"/>
              <a:cs typeface="Tahoma" panose="020B0604030504040204" pitchFamily="34" charset="0"/>
            </a:endParaRPr>
          </a:p>
          <a:p>
            <a:pPr algn="just">
              <a:lnSpc>
                <a:spcPct val="115000"/>
              </a:lnSpc>
            </a:pPr>
            <a:r>
              <a:rPr lang="mn-MN" sz="2000" dirty="0" smtClean="0">
                <a:latin typeface="Tahoma" panose="020B0604030504040204" pitchFamily="34" charset="0"/>
                <a:ea typeface="Tahoma" panose="020B0604030504040204" pitchFamily="34" charset="0"/>
                <a:cs typeface="Tahoma" panose="020B0604030504040204" pitchFamily="34" charset="0"/>
              </a:rPr>
              <a:t>Аймгийн </a:t>
            </a:r>
            <a:r>
              <a:rPr lang="mn-MN" sz="2000" dirty="0">
                <a:latin typeface="Tahoma" panose="020B0604030504040204" pitchFamily="34" charset="0"/>
                <a:ea typeface="Tahoma" panose="020B0604030504040204" pitchFamily="34" charset="0"/>
                <a:cs typeface="Tahoma" panose="020B0604030504040204" pitchFamily="34" charset="0"/>
              </a:rPr>
              <a:t>хэмжээнд </a:t>
            </a:r>
            <a:r>
              <a:rPr lang="mn-MN" sz="2000" dirty="0" smtClean="0">
                <a:latin typeface="Tahoma" panose="020B0604030504040204" pitchFamily="34" charset="0"/>
                <a:ea typeface="Tahoma" panose="020B0604030504040204" pitchFamily="34" charset="0"/>
                <a:cs typeface="Tahoma" panose="020B0604030504040204" pitchFamily="34" charset="0"/>
              </a:rPr>
              <a:t>201</a:t>
            </a:r>
            <a:r>
              <a:rPr lang="en-US" sz="2000" dirty="0" smtClean="0">
                <a:latin typeface="Tahoma" panose="020B0604030504040204" pitchFamily="34" charset="0"/>
                <a:ea typeface="Tahoma" panose="020B0604030504040204" pitchFamily="34" charset="0"/>
                <a:cs typeface="Tahoma" panose="020B0604030504040204" pitchFamily="34" charset="0"/>
              </a:rPr>
              <a:t>8</a:t>
            </a:r>
            <a:r>
              <a:rPr lang="mn-MN" sz="2000" dirty="0" smtClean="0">
                <a:latin typeface="Tahoma" panose="020B0604030504040204" pitchFamily="34" charset="0"/>
                <a:ea typeface="Tahoma" panose="020B0604030504040204" pitchFamily="34" charset="0"/>
                <a:cs typeface="Tahoma" panose="020B0604030504040204" pitchFamily="34" charset="0"/>
              </a:rPr>
              <a:t> </a:t>
            </a:r>
            <a:r>
              <a:rPr lang="mn-MN" sz="2000" dirty="0">
                <a:latin typeface="Tahoma" panose="020B0604030504040204" pitchFamily="34" charset="0"/>
                <a:ea typeface="Tahoma" panose="020B0604030504040204" pitchFamily="34" charset="0"/>
                <a:cs typeface="Tahoma" panose="020B0604030504040204" pitchFamily="34" charset="0"/>
              </a:rPr>
              <a:t>оны байдлаар </a:t>
            </a:r>
            <a:r>
              <a:rPr lang="mn-MN" sz="2000" dirty="0" smtClean="0">
                <a:latin typeface="Tahoma" panose="020B0604030504040204" pitchFamily="34" charset="0"/>
                <a:ea typeface="Tahoma" panose="020B0604030504040204" pitchFamily="34" charset="0"/>
                <a:cs typeface="Tahoma" panose="020B0604030504040204" pitchFamily="34" charset="0"/>
              </a:rPr>
              <a:t>1</a:t>
            </a:r>
            <a:r>
              <a:rPr lang="en-US" sz="2000" dirty="0" smtClean="0">
                <a:latin typeface="Tahoma" panose="020B0604030504040204" pitchFamily="34" charset="0"/>
                <a:ea typeface="Tahoma" panose="020B0604030504040204" pitchFamily="34" charset="0"/>
                <a:cs typeface="Tahoma" panose="020B0604030504040204" pitchFamily="34" charset="0"/>
              </a:rPr>
              <a:t>307</a:t>
            </a:r>
            <a:r>
              <a:rPr lang="mn-MN" sz="2000" dirty="0" smtClean="0">
                <a:latin typeface="Tahoma" panose="020B0604030504040204" pitchFamily="34" charset="0"/>
                <a:ea typeface="Tahoma" panose="020B0604030504040204" pitchFamily="34" charset="0"/>
                <a:cs typeface="Tahoma" panose="020B0604030504040204" pitchFamily="34" charset="0"/>
              </a:rPr>
              <a:t> </a:t>
            </a:r>
            <a:r>
              <a:rPr lang="mn-MN" sz="2000" dirty="0">
                <a:latin typeface="Tahoma" panose="020B0604030504040204" pitchFamily="34" charset="0"/>
                <a:ea typeface="Tahoma" panose="020B0604030504040204" pitchFamily="34" charset="0"/>
                <a:cs typeface="Tahoma" panose="020B0604030504040204" pitchFamily="34" charset="0"/>
              </a:rPr>
              <a:t>хүүхэд </a:t>
            </a:r>
            <a:r>
              <a:rPr lang="mn-MN" sz="2000" dirty="0" smtClean="0">
                <a:latin typeface="Tahoma" panose="020B0604030504040204" pitchFamily="34" charset="0"/>
                <a:ea typeface="Tahoma" panose="020B0604030504040204" pitchFamily="34" charset="0"/>
                <a:cs typeface="Tahoma" panose="020B0604030504040204" pitchFamily="34" charset="0"/>
              </a:rPr>
              <a:t>төрсөн </a:t>
            </a:r>
            <a:r>
              <a:rPr lang="mn-MN" sz="2000" dirty="0">
                <a:latin typeface="Tahoma" panose="020B0604030504040204" pitchFamily="34" charset="0"/>
                <a:ea typeface="Tahoma" panose="020B0604030504040204" pitchFamily="34" charset="0"/>
                <a:cs typeface="Tahoma" panose="020B0604030504040204" pitchFamily="34" charset="0"/>
              </a:rPr>
              <a:t>байна.</a:t>
            </a:r>
          </a:p>
          <a:p>
            <a:pPr algn="just">
              <a:lnSpc>
                <a:spcPct val="115000"/>
              </a:lnSpc>
            </a:pPr>
            <a:r>
              <a:rPr lang="mn-MN" sz="2000" b="1" dirty="0" smtClean="0">
                <a:latin typeface="Tahoma" panose="020B0604030504040204" pitchFamily="34" charset="0"/>
                <a:ea typeface="Tahoma" panose="020B0604030504040204" pitchFamily="34" charset="0"/>
                <a:cs typeface="Tahoma" panose="020B0604030504040204" pitchFamily="34" charset="0"/>
              </a:rPr>
              <a:t>     </a:t>
            </a:r>
            <a:endParaRPr lang="mn-MN" sz="2000" dirty="0" smtClean="0">
              <a:latin typeface="Tahoma" panose="020B0604030504040204" pitchFamily="34" charset="0"/>
              <a:ea typeface="Tahoma" panose="020B0604030504040204" pitchFamily="34" charset="0"/>
              <a:cs typeface="Tahoma" panose="020B0604030504040204" pitchFamily="34" charset="0"/>
            </a:endParaRPr>
          </a:p>
          <a:p>
            <a:pPr algn="just">
              <a:lnSpc>
                <a:spcPct val="115000"/>
              </a:lnSpc>
            </a:pPr>
            <a:r>
              <a:rPr lang="mn-MN" sz="2000" dirty="0">
                <a:latin typeface="Tahoma" panose="020B0604030504040204" pitchFamily="34" charset="0"/>
                <a:ea typeface="Tahoma" panose="020B0604030504040204" pitchFamily="34" charset="0"/>
                <a:cs typeface="Tahoma" panose="020B0604030504040204" pitchFamily="34" charset="0"/>
              </a:rPr>
              <a:t>Төрсөн хүүхэд өмнөх оноос </a:t>
            </a:r>
            <a:r>
              <a:rPr lang="en-US" sz="2000" dirty="0" smtClean="0">
                <a:latin typeface="Tahoma" panose="020B0604030504040204" pitchFamily="34" charset="0"/>
                <a:ea typeface="Tahoma" panose="020B0604030504040204" pitchFamily="34" charset="0"/>
                <a:cs typeface="Tahoma" panose="020B0604030504040204" pitchFamily="34" charset="0"/>
              </a:rPr>
              <a:t>32</a:t>
            </a:r>
            <a:r>
              <a:rPr lang="mn-MN" sz="2000" dirty="0" smtClean="0">
                <a:latin typeface="Tahoma" panose="020B0604030504040204" pitchFamily="34" charset="0"/>
                <a:ea typeface="Tahoma" panose="020B0604030504040204" pitchFamily="34" charset="0"/>
                <a:cs typeface="Tahoma" panose="020B0604030504040204" pitchFamily="34" charset="0"/>
              </a:rPr>
              <a:t> (</a:t>
            </a:r>
            <a:r>
              <a:rPr lang="en-US" sz="2000" dirty="0">
                <a:latin typeface="Tahoma" panose="020B0604030504040204" pitchFamily="34" charset="0"/>
                <a:ea typeface="Tahoma" panose="020B0604030504040204" pitchFamily="34" charset="0"/>
                <a:cs typeface="Tahoma" panose="020B0604030504040204" pitchFamily="34" charset="0"/>
              </a:rPr>
              <a:t>2</a:t>
            </a:r>
            <a:r>
              <a:rPr lang="mn-MN" sz="2000" dirty="0" smtClean="0">
                <a:latin typeface="Tahoma" panose="020B0604030504040204" pitchFamily="34" charset="0"/>
                <a:ea typeface="Tahoma" panose="020B0604030504040204" pitchFamily="34" charset="0"/>
                <a:cs typeface="Tahoma" panose="020B0604030504040204" pitchFamily="34" charset="0"/>
              </a:rPr>
              <a:t>.</a:t>
            </a:r>
            <a:r>
              <a:rPr lang="en-US" sz="2000" dirty="0" smtClean="0">
                <a:latin typeface="Tahoma" panose="020B0604030504040204" pitchFamily="34" charset="0"/>
                <a:ea typeface="Tahoma" panose="020B0604030504040204" pitchFamily="34" charset="0"/>
                <a:cs typeface="Tahoma" panose="020B0604030504040204" pitchFamily="34" charset="0"/>
              </a:rPr>
              <a:t>5</a:t>
            </a:r>
            <a:r>
              <a:rPr lang="mn-MN" sz="2000" dirty="0" smtClean="0">
                <a:latin typeface="Tahoma" panose="020B0604030504040204" pitchFamily="34" charset="0"/>
                <a:ea typeface="Tahoma" panose="020B0604030504040204" pitchFamily="34" charset="0"/>
                <a:cs typeface="Tahoma" panose="020B0604030504040204" pitchFamily="34" charset="0"/>
              </a:rPr>
              <a:t>%)-аар, </a:t>
            </a:r>
            <a:r>
              <a:rPr lang="mn-MN" sz="2000" dirty="0">
                <a:latin typeface="Tahoma" panose="020B0604030504040204" pitchFamily="34" charset="0"/>
                <a:ea typeface="Tahoma" panose="020B0604030504040204" pitchFamily="34" charset="0"/>
                <a:cs typeface="Tahoma" panose="020B0604030504040204" pitchFamily="34" charset="0"/>
              </a:rPr>
              <a:t>нас барсан хүн </a:t>
            </a:r>
            <a:r>
              <a:rPr lang="en-US" sz="2000" dirty="0" smtClean="0">
                <a:latin typeface="Tahoma" panose="020B0604030504040204" pitchFamily="34" charset="0"/>
                <a:ea typeface="Tahoma" panose="020B0604030504040204" pitchFamily="34" charset="0"/>
                <a:cs typeface="Tahoma" panose="020B0604030504040204" pitchFamily="34" charset="0"/>
              </a:rPr>
              <a:t>40</a:t>
            </a:r>
            <a:r>
              <a:rPr lang="mn-MN" sz="2000" dirty="0" smtClean="0">
                <a:latin typeface="Tahoma" panose="020B0604030504040204" pitchFamily="34" charset="0"/>
                <a:ea typeface="Tahoma" panose="020B0604030504040204" pitchFamily="34" charset="0"/>
                <a:cs typeface="Tahoma" panose="020B0604030504040204" pitchFamily="34" charset="0"/>
              </a:rPr>
              <a:t> (</a:t>
            </a:r>
            <a:r>
              <a:rPr lang="en-US" sz="2000" dirty="0" smtClean="0">
                <a:latin typeface="Tahoma" panose="020B0604030504040204" pitchFamily="34" charset="0"/>
                <a:ea typeface="Tahoma" panose="020B0604030504040204" pitchFamily="34" charset="0"/>
                <a:cs typeface="Tahoma" panose="020B0604030504040204" pitchFamily="34" charset="0"/>
              </a:rPr>
              <a:t>12</a:t>
            </a:r>
            <a:r>
              <a:rPr lang="mn-MN" sz="2000" dirty="0" smtClean="0">
                <a:latin typeface="Tahoma" panose="020B0604030504040204" pitchFamily="34" charset="0"/>
                <a:ea typeface="Tahoma" panose="020B0604030504040204" pitchFamily="34" charset="0"/>
                <a:cs typeface="Tahoma" panose="020B0604030504040204" pitchFamily="34" charset="0"/>
              </a:rPr>
              <a:t>.</a:t>
            </a:r>
            <a:r>
              <a:rPr lang="en-US" sz="2000" dirty="0" smtClean="0">
                <a:latin typeface="Tahoma" panose="020B0604030504040204" pitchFamily="34" charset="0"/>
                <a:ea typeface="Tahoma" panose="020B0604030504040204" pitchFamily="34" charset="0"/>
                <a:cs typeface="Tahoma" panose="020B0604030504040204" pitchFamily="34" charset="0"/>
              </a:rPr>
              <a:t>7</a:t>
            </a:r>
            <a:r>
              <a:rPr lang="mn-MN" sz="2000" dirty="0" smtClean="0">
                <a:latin typeface="Tahoma" panose="020B0604030504040204" pitchFamily="34" charset="0"/>
                <a:ea typeface="Tahoma" panose="020B0604030504040204" pitchFamily="34" charset="0"/>
                <a:cs typeface="Tahoma" panose="020B0604030504040204" pitchFamily="34" charset="0"/>
              </a:rPr>
              <a:t>%)-аар тус тус өсчээ</a:t>
            </a:r>
            <a:r>
              <a:rPr lang="mn-MN" sz="2000" dirty="0">
                <a:latin typeface="Tahoma" panose="020B0604030504040204" pitchFamily="34" charset="0"/>
                <a:ea typeface="Tahoma" panose="020B0604030504040204" pitchFamily="34" charset="0"/>
                <a:cs typeface="Tahoma" panose="020B0604030504040204" pitchFamily="34" charset="0"/>
              </a:rPr>
              <a:t>. 1000 хүнд ногдох төрөлт </a:t>
            </a:r>
            <a:r>
              <a:rPr lang="mn-MN" sz="2000" dirty="0" smtClean="0">
                <a:latin typeface="Tahoma" panose="020B0604030504040204" pitchFamily="34" charset="0"/>
                <a:ea typeface="Tahoma" panose="020B0604030504040204" pitchFamily="34" charset="0"/>
                <a:cs typeface="Tahoma" panose="020B0604030504040204" pitchFamily="34" charset="0"/>
              </a:rPr>
              <a:t>21.5, </a:t>
            </a:r>
            <a:r>
              <a:rPr lang="mn-MN" sz="2000" dirty="0">
                <a:latin typeface="Tahoma" panose="020B0604030504040204" pitchFamily="34" charset="0"/>
                <a:ea typeface="Tahoma" panose="020B0604030504040204" pitchFamily="34" charset="0"/>
                <a:cs typeface="Tahoma" panose="020B0604030504040204" pitchFamily="34" charset="0"/>
              </a:rPr>
              <a:t>нас баралт </a:t>
            </a:r>
            <a:r>
              <a:rPr lang="mn-MN" sz="2000" dirty="0" smtClean="0">
                <a:latin typeface="Tahoma" panose="020B0604030504040204" pitchFamily="34" charset="0"/>
                <a:ea typeface="Tahoma" panose="020B0604030504040204" pitchFamily="34" charset="0"/>
                <a:cs typeface="Tahoma" panose="020B0604030504040204" pitchFamily="34" charset="0"/>
              </a:rPr>
              <a:t>5.9, </a:t>
            </a:r>
            <a:r>
              <a:rPr lang="mn-MN" sz="2000" dirty="0">
                <a:latin typeface="Tahoma" panose="020B0604030504040204" pitchFamily="34" charset="0"/>
                <a:ea typeface="Tahoma" panose="020B0604030504040204" pitchFamily="34" charset="0"/>
                <a:cs typeface="Tahoma" panose="020B0604030504040204" pitchFamily="34" charset="0"/>
              </a:rPr>
              <a:t>ердийн цэвэр өсөлт </a:t>
            </a:r>
            <a:r>
              <a:rPr lang="mn-MN" sz="2000" dirty="0" smtClean="0">
                <a:latin typeface="Tahoma" panose="020B0604030504040204" pitchFamily="34" charset="0"/>
                <a:ea typeface="Tahoma" panose="020B0604030504040204" pitchFamily="34" charset="0"/>
                <a:cs typeface="Tahoma" panose="020B0604030504040204" pitchFamily="34" charset="0"/>
              </a:rPr>
              <a:t>15.6 </a:t>
            </a:r>
            <a:r>
              <a:rPr lang="mn-MN" sz="2000" dirty="0">
                <a:latin typeface="Tahoma" panose="020B0604030504040204" pitchFamily="34" charset="0"/>
                <a:ea typeface="Tahoma" panose="020B0604030504040204" pitchFamily="34" charset="0"/>
                <a:cs typeface="Tahoma" panose="020B0604030504040204" pitchFamily="34" charset="0"/>
              </a:rPr>
              <a:t>байна. </a:t>
            </a:r>
            <a:endParaRPr lang="mn-MN" sz="2000" dirty="0" smtClean="0">
              <a:latin typeface="Tahoma" panose="020B0604030504040204" pitchFamily="34" charset="0"/>
              <a:ea typeface="Tahoma" panose="020B0604030504040204" pitchFamily="34" charset="0"/>
              <a:cs typeface="Tahoma" panose="020B0604030504040204" pitchFamily="34" charset="0"/>
            </a:endParaRPr>
          </a:p>
          <a:p>
            <a:pPr algn="just">
              <a:lnSpc>
                <a:spcPct val="115000"/>
              </a:lnSpc>
            </a:pPr>
            <a:endParaRPr lang="mn-MN" sz="2000" dirty="0">
              <a:latin typeface="Tahoma" panose="020B0604030504040204" pitchFamily="34" charset="0"/>
              <a:ea typeface="Tahoma" panose="020B0604030504040204" pitchFamily="34" charset="0"/>
              <a:cs typeface="Tahoma" panose="020B0604030504040204" pitchFamily="34" charset="0"/>
            </a:endParaRPr>
          </a:p>
          <a:p>
            <a:pPr algn="just">
              <a:lnSpc>
                <a:spcPct val="115000"/>
              </a:lnSpc>
            </a:pPr>
            <a:r>
              <a:rPr lang="mn-MN" sz="2000" dirty="0" smtClean="0">
                <a:latin typeface="Tahoma" panose="020B0604030504040204" pitchFamily="34" charset="0"/>
                <a:ea typeface="Tahoma" panose="020B0604030504040204" pitchFamily="34" charset="0"/>
                <a:cs typeface="Tahoma" panose="020B0604030504040204" pitchFamily="34" charset="0"/>
              </a:rPr>
              <a:t>1000 </a:t>
            </a:r>
            <a:r>
              <a:rPr lang="mn-MN" sz="2000" dirty="0">
                <a:latin typeface="Tahoma" panose="020B0604030504040204" pitchFamily="34" charset="0"/>
                <a:ea typeface="Tahoma" panose="020B0604030504040204" pitchFamily="34" charset="0"/>
                <a:cs typeface="Tahoma" panose="020B0604030504040204" pitchFamily="34" charset="0"/>
              </a:rPr>
              <a:t>хүнд ногдох төрөлт өмнөх </a:t>
            </a:r>
            <a:r>
              <a:rPr lang="mn-MN" sz="2000" dirty="0" smtClean="0">
                <a:latin typeface="Tahoma" panose="020B0604030504040204" pitchFamily="34" charset="0"/>
                <a:ea typeface="Tahoma" panose="020B0604030504040204" pitchFamily="34" charset="0"/>
                <a:cs typeface="Tahoma" panose="020B0604030504040204" pitchFamily="34" charset="0"/>
              </a:rPr>
              <a:t>онтой адил түвшинд, </a:t>
            </a:r>
            <a:r>
              <a:rPr lang="mn-MN" sz="2000" dirty="0">
                <a:latin typeface="Tahoma" panose="020B0604030504040204" pitchFamily="34" charset="0"/>
                <a:ea typeface="Tahoma" panose="020B0604030504040204" pitchFamily="34" charset="0"/>
                <a:cs typeface="Tahoma" panose="020B0604030504040204" pitchFamily="34" charset="0"/>
              </a:rPr>
              <a:t>нас баралт </a:t>
            </a:r>
            <a:r>
              <a:rPr lang="mn-MN" sz="2000" dirty="0" smtClean="0">
                <a:latin typeface="Tahoma" panose="020B0604030504040204" pitchFamily="34" charset="0"/>
                <a:ea typeface="Tahoma" panose="020B0604030504040204" pitchFamily="34" charset="0"/>
                <a:cs typeface="Tahoma" panose="020B0604030504040204" pitchFamily="34" charset="0"/>
              </a:rPr>
              <a:t>0.6 пунктээр өсч, </a:t>
            </a:r>
            <a:r>
              <a:rPr lang="mn-MN" sz="2000" dirty="0">
                <a:latin typeface="Tahoma" panose="020B0604030504040204" pitchFamily="34" charset="0"/>
                <a:ea typeface="Tahoma" panose="020B0604030504040204" pitchFamily="34" charset="0"/>
                <a:cs typeface="Tahoma" panose="020B0604030504040204" pitchFamily="34" charset="0"/>
              </a:rPr>
              <a:t>хүн амын ердийн цэвэр өсөлт </a:t>
            </a:r>
            <a:r>
              <a:rPr lang="mn-MN" sz="2000" dirty="0" smtClean="0">
                <a:latin typeface="Tahoma" panose="020B0604030504040204" pitchFamily="34" charset="0"/>
                <a:ea typeface="Tahoma" panose="020B0604030504040204" pitchFamily="34" charset="0"/>
                <a:cs typeface="Tahoma" panose="020B0604030504040204" pitchFamily="34" charset="0"/>
              </a:rPr>
              <a:t>0.8 хувиар буурчээ.</a:t>
            </a:r>
            <a:endParaRPr lang="en-US" sz="200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1548959"/>
            <a:ext cx="1752600" cy="180348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3733878"/>
            <a:ext cx="1751608" cy="2209722"/>
          </a:xfrm>
          <a:prstGeom prst="rect">
            <a:avLst/>
          </a:prstGeom>
        </p:spPr>
      </p:pic>
    </p:spTree>
    <p:extLst>
      <p:ext uri="{BB962C8B-B14F-4D97-AF65-F5344CB8AC3E}">
        <p14:creationId xmlns:p14="http://schemas.microsoft.com/office/powerpoint/2010/main" val="84742685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7"/>
          <p:cNvSpPr>
            <a:spLocks noGrp="1"/>
          </p:cNvSpPr>
          <p:nvPr>
            <p:ph type="title"/>
          </p:nvPr>
        </p:nvSpPr>
        <p:spPr>
          <a:xfrm>
            <a:off x="1147185" y="511443"/>
            <a:ext cx="8373629" cy="462551"/>
          </a:xfrm>
        </p:spPr>
        <p:txBody>
          <a:bodyPr>
            <a:normAutofit/>
          </a:bodyPr>
          <a:lstStyle/>
          <a:p>
            <a:pPr algn="l"/>
            <a:r>
              <a:rPr lang="mn-MN" sz="2400" b="1" cap="all" dirty="0">
                <a:solidFill>
                  <a:srgbClr val="002060"/>
                </a:solidFill>
                <a:latin typeface="Tahoma" panose="020B0604030504040204" pitchFamily="34" charset="0"/>
                <a:ea typeface="Tahoma" panose="020B0604030504040204" pitchFamily="34" charset="0"/>
                <a:cs typeface="Tahoma" panose="020B0604030504040204" pitchFamily="34" charset="0"/>
              </a:rPr>
              <a:t>БҮРТГЭЛТЭЙ АЖИЛГҮЙ ИРГЭД</a:t>
            </a:r>
            <a:r>
              <a:rPr lang="en-US" sz="2400" b="1" cap="all" dirty="0">
                <a:solidFill>
                  <a:srgbClr val="002060"/>
                </a:solidFill>
                <a:latin typeface="Tahoma" panose="020B0604030504040204" pitchFamily="34" charset="0"/>
                <a:ea typeface="Tahoma" panose="020B0604030504040204" pitchFamily="34" charset="0"/>
                <a:cs typeface="Tahoma" panose="020B0604030504040204" pitchFamily="34" charset="0"/>
              </a:rPr>
              <a:t> </a:t>
            </a:r>
          </a:p>
        </p:txBody>
      </p:sp>
      <p:grpSp>
        <p:nvGrpSpPr>
          <p:cNvPr id="8" name="Group 7"/>
          <p:cNvGrpSpPr/>
          <p:nvPr/>
        </p:nvGrpSpPr>
        <p:grpSpPr>
          <a:xfrm>
            <a:off x="1060449" y="977901"/>
            <a:ext cx="7904356" cy="2032575"/>
            <a:chOff x="2119972" y="873371"/>
            <a:chExt cx="5923591" cy="2032575"/>
          </a:xfrm>
        </p:grpSpPr>
        <p:pic>
          <p:nvPicPr>
            <p:cNvPr id="11" name="Picture 10"/>
            <p:cNvPicPr>
              <a:picLocks noChangeAspect="1"/>
            </p:cNvPicPr>
            <p:nvPr/>
          </p:nvPicPr>
          <p:blipFill>
            <a:blip r:embed="rId3"/>
            <a:stretch>
              <a:fillRect/>
            </a:stretch>
          </p:blipFill>
          <p:spPr>
            <a:xfrm>
              <a:off x="2220419" y="1375123"/>
              <a:ext cx="2008909" cy="891048"/>
            </a:xfrm>
            <a:prstGeom prst="rect">
              <a:avLst/>
            </a:prstGeom>
          </p:spPr>
        </p:pic>
        <p:pic>
          <p:nvPicPr>
            <p:cNvPr id="12" name="Picture 11"/>
            <p:cNvPicPr>
              <a:picLocks noChangeAspect="1"/>
            </p:cNvPicPr>
            <p:nvPr/>
          </p:nvPicPr>
          <p:blipFill>
            <a:blip r:embed="rId4"/>
            <a:stretch>
              <a:fillRect/>
            </a:stretch>
          </p:blipFill>
          <p:spPr>
            <a:xfrm>
              <a:off x="4248044" y="1375123"/>
              <a:ext cx="642635" cy="891048"/>
            </a:xfrm>
            <a:prstGeom prst="rect">
              <a:avLst/>
            </a:prstGeom>
          </p:spPr>
        </p:pic>
        <p:sp>
          <p:nvSpPr>
            <p:cNvPr id="13" name="Rectangle 12"/>
            <p:cNvSpPr/>
            <p:nvPr/>
          </p:nvSpPr>
          <p:spPr>
            <a:xfrm>
              <a:off x="2119972" y="2321171"/>
              <a:ext cx="2852435" cy="338554"/>
            </a:xfrm>
            <a:prstGeom prst="rect">
              <a:avLst/>
            </a:prstGeom>
          </p:spPr>
          <p:txBody>
            <a:bodyPr wrap="square">
              <a:spAutoFit/>
            </a:bodyPr>
            <a:lstStyle/>
            <a:p>
              <a:r>
                <a:rPr lang="mn-MN" sz="1600" dirty="0" smtClean="0">
                  <a:solidFill>
                    <a:srgbClr val="00D0A8"/>
                  </a:solidFill>
                  <a:latin typeface="Arial" charset="0"/>
                  <a:ea typeface="Calibri" charset="0"/>
                </a:rPr>
                <a:t>647</a:t>
              </a:r>
              <a:r>
                <a:rPr lang="en-US" sz="1600" dirty="0" smtClean="0">
                  <a:solidFill>
                    <a:srgbClr val="00D0A8"/>
                  </a:solidFill>
                  <a:latin typeface="Arial" charset="0"/>
                  <a:ea typeface="Calibri" charset="0"/>
                </a:rPr>
                <a:t> </a:t>
              </a:r>
              <a:r>
                <a:rPr lang="mn-MN" sz="1600" dirty="0" smtClean="0">
                  <a:solidFill>
                    <a:srgbClr val="00D0A8"/>
                  </a:solidFill>
                  <a:latin typeface="Arial" charset="0"/>
                  <a:ea typeface="Calibri" charset="0"/>
                </a:rPr>
                <a:t>нь бүртгэлтэй </a:t>
              </a:r>
              <a:r>
                <a:rPr lang="mn-MN" sz="1600" dirty="0">
                  <a:solidFill>
                    <a:srgbClr val="00D0A8"/>
                  </a:solidFill>
                  <a:latin typeface="Arial" charset="0"/>
                  <a:ea typeface="Calibri" charset="0"/>
                </a:rPr>
                <a:t>ажилгүй иргэд</a:t>
              </a:r>
              <a:r>
                <a:rPr lang="en-US" sz="1600" dirty="0">
                  <a:solidFill>
                    <a:srgbClr val="00D0A8"/>
                  </a:solidFill>
                </a:rPr>
                <a:t> </a:t>
              </a:r>
            </a:p>
          </p:txBody>
        </p:sp>
        <p:sp>
          <p:nvSpPr>
            <p:cNvPr id="14" name="Rectangle 13"/>
            <p:cNvSpPr/>
            <p:nvPr/>
          </p:nvSpPr>
          <p:spPr>
            <a:xfrm>
              <a:off x="5065413" y="2321171"/>
              <a:ext cx="2978150" cy="584775"/>
            </a:xfrm>
            <a:prstGeom prst="rect">
              <a:avLst/>
            </a:prstGeom>
          </p:spPr>
          <p:txBody>
            <a:bodyPr wrap="square">
              <a:spAutoFit/>
            </a:bodyPr>
            <a:lstStyle/>
            <a:p>
              <a:r>
                <a:rPr lang="en-US" sz="1600" dirty="0" smtClean="0">
                  <a:solidFill>
                    <a:srgbClr val="00B0F0"/>
                  </a:solidFill>
                  <a:latin typeface="Arial" charset="0"/>
                  <a:ea typeface="Calibri" charset="0"/>
                </a:rPr>
                <a:t>2</a:t>
              </a:r>
              <a:r>
                <a:rPr lang="mn-MN" sz="1600" dirty="0" smtClean="0">
                  <a:solidFill>
                    <a:srgbClr val="00B0F0"/>
                  </a:solidFill>
                  <a:latin typeface="Arial" charset="0"/>
                  <a:ea typeface="Calibri" charset="0"/>
                </a:rPr>
                <a:t>07</a:t>
              </a:r>
              <a:r>
                <a:rPr lang="en-US" sz="1600" dirty="0" smtClean="0">
                  <a:solidFill>
                    <a:srgbClr val="00B0F0"/>
                  </a:solidFill>
                  <a:latin typeface="Arial" charset="0"/>
                  <a:ea typeface="Calibri" charset="0"/>
                </a:rPr>
                <a:t> </a:t>
              </a:r>
              <a:r>
                <a:rPr lang="is-IS" sz="1600" dirty="0" smtClean="0">
                  <a:solidFill>
                    <a:srgbClr val="00B0F0"/>
                  </a:solidFill>
                  <a:latin typeface="Arial" charset="0"/>
                  <a:ea typeface="Calibri" charset="0"/>
                </a:rPr>
                <a:t>нь </a:t>
              </a:r>
              <a:r>
                <a:rPr lang="is-IS" sz="1600" dirty="0">
                  <a:solidFill>
                    <a:srgbClr val="00B0F0"/>
                  </a:solidFill>
                  <a:latin typeface="Arial" charset="0"/>
                  <a:ea typeface="Calibri" charset="0"/>
                </a:rPr>
                <a:t>ажилтай боловч өөр ажил хайж байгаа иргэд</a:t>
              </a:r>
              <a:endParaRPr lang="en-US" sz="1600" dirty="0">
                <a:solidFill>
                  <a:srgbClr val="00B0F0"/>
                </a:solidFill>
              </a:endParaRPr>
            </a:p>
          </p:txBody>
        </p:sp>
        <p:sp>
          <p:nvSpPr>
            <p:cNvPr id="16" name="Rectangle 15"/>
            <p:cNvSpPr/>
            <p:nvPr/>
          </p:nvSpPr>
          <p:spPr>
            <a:xfrm>
              <a:off x="2500973" y="873371"/>
              <a:ext cx="1219200" cy="523220"/>
            </a:xfrm>
            <a:prstGeom prst="rect">
              <a:avLst/>
            </a:prstGeom>
          </p:spPr>
          <p:txBody>
            <a:bodyPr wrap="square">
              <a:spAutoFit/>
            </a:bodyPr>
            <a:lstStyle/>
            <a:p>
              <a:r>
                <a:rPr lang="en-US" sz="2800" dirty="0" smtClean="0">
                  <a:solidFill>
                    <a:srgbClr val="00B050"/>
                  </a:solidFill>
                  <a:latin typeface="Arial" charset="0"/>
                  <a:ea typeface="Calibri" charset="0"/>
                </a:rPr>
                <a:t>7</a:t>
              </a:r>
              <a:r>
                <a:rPr lang="mn-MN" sz="2800" dirty="0" smtClean="0">
                  <a:solidFill>
                    <a:srgbClr val="00B050"/>
                  </a:solidFill>
                  <a:latin typeface="Arial" charset="0"/>
                  <a:ea typeface="Calibri" charset="0"/>
                </a:rPr>
                <a:t>5</a:t>
              </a:r>
              <a:r>
                <a:rPr lang="en-US" sz="2800" dirty="0" smtClean="0">
                  <a:solidFill>
                    <a:srgbClr val="00B050"/>
                  </a:solidFill>
                  <a:latin typeface="Arial" charset="0"/>
                  <a:ea typeface="Calibri" charset="0"/>
                </a:rPr>
                <a:t>.</a:t>
              </a:r>
              <a:r>
                <a:rPr lang="mn-MN" sz="2800" dirty="0" smtClean="0">
                  <a:solidFill>
                    <a:srgbClr val="00B050"/>
                  </a:solidFill>
                  <a:latin typeface="Arial" charset="0"/>
                  <a:ea typeface="Calibri" charset="0"/>
                </a:rPr>
                <a:t>8</a:t>
              </a:r>
              <a:r>
                <a:rPr lang="en-US" sz="2800" dirty="0" smtClean="0">
                  <a:solidFill>
                    <a:srgbClr val="00B050"/>
                  </a:solidFill>
                  <a:latin typeface="Arial" charset="0"/>
                  <a:ea typeface="Calibri" charset="0"/>
                </a:rPr>
                <a:t>%</a:t>
              </a:r>
              <a:endParaRPr lang="en-US" sz="2800" dirty="0">
                <a:solidFill>
                  <a:srgbClr val="00B050"/>
                </a:solidFill>
              </a:endParaRPr>
            </a:p>
          </p:txBody>
        </p:sp>
        <p:sp>
          <p:nvSpPr>
            <p:cNvPr id="17" name="Rectangle 16"/>
            <p:cNvSpPr/>
            <p:nvPr/>
          </p:nvSpPr>
          <p:spPr>
            <a:xfrm>
              <a:off x="4177373" y="873371"/>
              <a:ext cx="1200150" cy="523220"/>
            </a:xfrm>
            <a:prstGeom prst="rect">
              <a:avLst/>
            </a:prstGeom>
          </p:spPr>
          <p:txBody>
            <a:bodyPr wrap="square">
              <a:spAutoFit/>
            </a:bodyPr>
            <a:lstStyle/>
            <a:p>
              <a:r>
                <a:rPr lang="en-US" sz="2800" dirty="0" smtClean="0">
                  <a:solidFill>
                    <a:srgbClr val="00B0F0"/>
                  </a:solidFill>
                  <a:latin typeface="Arial" charset="0"/>
                  <a:ea typeface="Calibri" charset="0"/>
                </a:rPr>
                <a:t>2</a:t>
              </a:r>
              <a:r>
                <a:rPr lang="mn-MN" sz="2800" dirty="0" smtClean="0">
                  <a:solidFill>
                    <a:srgbClr val="00B0F0"/>
                  </a:solidFill>
                  <a:latin typeface="Arial" charset="0"/>
                  <a:ea typeface="Calibri" charset="0"/>
                </a:rPr>
                <a:t>4</a:t>
              </a:r>
              <a:r>
                <a:rPr lang="en-US" sz="2800" dirty="0" smtClean="0">
                  <a:solidFill>
                    <a:srgbClr val="00B0F0"/>
                  </a:solidFill>
                  <a:latin typeface="Arial" charset="0"/>
                  <a:ea typeface="Calibri" charset="0"/>
                </a:rPr>
                <a:t>.</a:t>
              </a:r>
              <a:r>
                <a:rPr lang="mn-MN" sz="2800" dirty="0" smtClean="0">
                  <a:solidFill>
                    <a:srgbClr val="00B0F0"/>
                  </a:solidFill>
                  <a:latin typeface="Arial" charset="0"/>
                  <a:ea typeface="Calibri" charset="0"/>
                </a:rPr>
                <a:t>2</a:t>
              </a:r>
              <a:r>
                <a:rPr lang="en-US" sz="2800" dirty="0" smtClean="0">
                  <a:solidFill>
                    <a:srgbClr val="00B0F0"/>
                  </a:solidFill>
                  <a:latin typeface="Arial" charset="0"/>
                  <a:ea typeface="Calibri" charset="0"/>
                </a:rPr>
                <a:t>%</a:t>
              </a:r>
              <a:endParaRPr lang="en-US" sz="2800" dirty="0">
                <a:solidFill>
                  <a:srgbClr val="00B0F0"/>
                </a:solidFill>
              </a:endParaRPr>
            </a:p>
          </p:txBody>
        </p:sp>
      </p:grpSp>
      <p:sp>
        <p:nvSpPr>
          <p:cNvPr id="19" name="Rectangle 18"/>
          <p:cNvSpPr/>
          <p:nvPr/>
        </p:nvSpPr>
        <p:spPr>
          <a:xfrm>
            <a:off x="5334000" y="1045601"/>
            <a:ext cx="6553200" cy="1077218"/>
          </a:xfrm>
          <a:prstGeom prst="rect">
            <a:avLst/>
          </a:prstGeom>
        </p:spPr>
        <p:txBody>
          <a:bodyPr wrap="square">
            <a:spAutoFit/>
          </a:bodyPr>
          <a:lstStyle/>
          <a:p>
            <a:pPr algn="just"/>
            <a:r>
              <a:rPr lang="mn-MN" sz="1600" dirty="0">
                <a:solidFill>
                  <a:prstClr val="black"/>
                </a:solidFill>
                <a:latin typeface="Tahoma" charset="0"/>
                <a:ea typeface="Calibri" charset="0"/>
              </a:rPr>
              <a:t>Хөдөлмөр эрхлэлтийн байгууллагад ажил хайж бүртгүүлсэн иргэд </a:t>
            </a:r>
            <a:r>
              <a:rPr lang="mn-MN" sz="1600" dirty="0" smtClean="0">
                <a:solidFill>
                  <a:prstClr val="black"/>
                </a:solidFill>
                <a:latin typeface="Tahoma" charset="0"/>
                <a:ea typeface="Calibri" charset="0"/>
              </a:rPr>
              <a:t>201</a:t>
            </a:r>
            <a:r>
              <a:rPr lang="en-US" sz="1600" dirty="0" smtClean="0">
                <a:solidFill>
                  <a:prstClr val="black"/>
                </a:solidFill>
                <a:latin typeface="Tahoma" charset="0"/>
                <a:ea typeface="Calibri" charset="0"/>
              </a:rPr>
              <a:t>8</a:t>
            </a:r>
            <a:r>
              <a:rPr lang="mn-MN" sz="1600" dirty="0" smtClean="0">
                <a:solidFill>
                  <a:prstClr val="black"/>
                </a:solidFill>
                <a:latin typeface="Tahoma" charset="0"/>
                <a:ea typeface="Calibri" charset="0"/>
              </a:rPr>
              <a:t> </a:t>
            </a:r>
            <a:r>
              <a:rPr lang="mn-MN" sz="1600" dirty="0">
                <a:solidFill>
                  <a:prstClr val="black"/>
                </a:solidFill>
                <a:latin typeface="Tahoma" charset="0"/>
                <a:ea typeface="Calibri" charset="0"/>
              </a:rPr>
              <a:t>оны </a:t>
            </a:r>
            <a:r>
              <a:rPr lang="en-US" sz="1600" dirty="0" smtClean="0">
                <a:solidFill>
                  <a:prstClr val="black"/>
                </a:solidFill>
                <a:latin typeface="Tahoma" charset="0"/>
                <a:ea typeface="Calibri" charset="0"/>
              </a:rPr>
              <a:t>12</a:t>
            </a:r>
            <a:r>
              <a:rPr lang="mn-MN" sz="1600" dirty="0" smtClean="0">
                <a:solidFill>
                  <a:prstClr val="black"/>
                </a:solidFill>
                <a:latin typeface="Tahoma" charset="0"/>
                <a:ea typeface="Calibri" charset="0"/>
              </a:rPr>
              <a:t> дугаар </a:t>
            </a:r>
            <a:r>
              <a:rPr lang="mn-MN" sz="1600" dirty="0">
                <a:solidFill>
                  <a:prstClr val="black"/>
                </a:solidFill>
                <a:latin typeface="Tahoma" charset="0"/>
                <a:ea typeface="Calibri" charset="0"/>
              </a:rPr>
              <a:t>сарын эцэст </a:t>
            </a:r>
            <a:r>
              <a:rPr lang="mn-MN" sz="1600" dirty="0" smtClean="0">
                <a:solidFill>
                  <a:prstClr val="black"/>
                </a:solidFill>
                <a:latin typeface="Tahoma" charset="0"/>
                <a:ea typeface="Calibri" charset="0"/>
              </a:rPr>
              <a:t>854 </a:t>
            </a:r>
            <a:r>
              <a:rPr lang="mn-MN" sz="1600" dirty="0">
                <a:solidFill>
                  <a:prstClr val="black"/>
                </a:solidFill>
                <a:latin typeface="Tahoma" charset="0"/>
                <a:ea typeface="Calibri" charset="0"/>
              </a:rPr>
              <a:t>болсны, </a:t>
            </a:r>
            <a:r>
              <a:rPr lang="mn-MN" sz="1600" dirty="0" smtClean="0">
                <a:solidFill>
                  <a:prstClr val="black"/>
                </a:solidFill>
                <a:latin typeface="Tahoma" charset="0"/>
                <a:ea typeface="Calibri" charset="0"/>
              </a:rPr>
              <a:t>647 (75.8%) нь </a:t>
            </a:r>
            <a:r>
              <a:rPr lang="mn-MN" sz="1600" dirty="0">
                <a:solidFill>
                  <a:prstClr val="black"/>
                </a:solidFill>
                <a:latin typeface="Tahoma" charset="0"/>
                <a:ea typeface="Calibri" charset="0"/>
              </a:rPr>
              <a:t>бүртгэлтэй ажилгүй </a:t>
            </a:r>
            <a:r>
              <a:rPr lang="mn-MN" sz="1600" dirty="0" smtClean="0">
                <a:solidFill>
                  <a:prstClr val="black"/>
                </a:solidFill>
                <a:latin typeface="Tahoma" charset="0"/>
                <a:ea typeface="Calibri" charset="0"/>
              </a:rPr>
              <a:t>иргэд, </a:t>
            </a:r>
            <a:r>
              <a:rPr lang="en-US" sz="1600" dirty="0" smtClean="0">
                <a:solidFill>
                  <a:prstClr val="black"/>
                </a:solidFill>
                <a:latin typeface="Tahoma" charset="0"/>
                <a:ea typeface="Calibri" charset="0"/>
              </a:rPr>
              <a:t>2</a:t>
            </a:r>
            <a:r>
              <a:rPr lang="mn-MN" sz="1600" dirty="0" smtClean="0">
                <a:solidFill>
                  <a:prstClr val="black"/>
                </a:solidFill>
                <a:latin typeface="Tahoma" charset="0"/>
                <a:ea typeface="Calibri" charset="0"/>
              </a:rPr>
              <a:t>07</a:t>
            </a:r>
            <a:r>
              <a:rPr lang="en-US" sz="1600" dirty="0" smtClean="0">
                <a:solidFill>
                  <a:prstClr val="black"/>
                </a:solidFill>
                <a:latin typeface="Tahoma" charset="0"/>
                <a:ea typeface="Calibri" charset="0"/>
              </a:rPr>
              <a:t> </a:t>
            </a:r>
            <a:r>
              <a:rPr lang="mn-MN" sz="1600" dirty="0" smtClean="0">
                <a:solidFill>
                  <a:prstClr val="black"/>
                </a:solidFill>
                <a:latin typeface="Tahoma" charset="0"/>
                <a:ea typeface="Calibri" charset="0"/>
              </a:rPr>
              <a:t>(24.2%) нь </a:t>
            </a:r>
            <a:r>
              <a:rPr lang="mn-MN" sz="1600" dirty="0">
                <a:solidFill>
                  <a:prstClr val="black"/>
                </a:solidFill>
                <a:latin typeface="Tahoma" charset="0"/>
                <a:ea typeface="Calibri" charset="0"/>
              </a:rPr>
              <a:t>ажилтай боловч </a:t>
            </a:r>
            <a:r>
              <a:rPr lang="mn-MN" sz="1600" dirty="0">
                <a:solidFill>
                  <a:prstClr val="black"/>
                </a:solidFill>
                <a:latin typeface="Arial" panose="020B0604020202020204" pitchFamily="34" charset="0"/>
                <a:ea typeface="Calibri" charset="0"/>
              </a:rPr>
              <a:t>өө</a:t>
            </a:r>
            <a:r>
              <a:rPr lang="mn-MN" sz="1600" dirty="0">
                <a:solidFill>
                  <a:prstClr val="black"/>
                </a:solidFill>
                <a:latin typeface="Tahoma" charset="0"/>
                <a:ea typeface="Calibri" charset="0"/>
              </a:rPr>
              <a:t>р ажил хайж байгаа иргэд байна.</a:t>
            </a:r>
            <a:endParaRPr lang="en-US" sz="1600" dirty="0">
              <a:solidFill>
                <a:prstClr val="black"/>
              </a:solidFill>
              <a:latin typeface="Tahoma" charset="0"/>
              <a:ea typeface="Calibri" charset="0"/>
            </a:endParaRPr>
          </a:p>
        </p:txBody>
      </p:sp>
      <p:grpSp>
        <p:nvGrpSpPr>
          <p:cNvPr id="20" name="Group 19"/>
          <p:cNvGrpSpPr/>
          <p:nvPr/>
        </p:nvGrpSpPr>
        <p:grpSpPr>
          <a:xfrm>
            <a:off x="1143000" y="3124200"/>
            <a:ext cx="5316899" cy="1563327"/>
            <a:chOff x="1371600" y="2819400"/>
            <a:chExt cx="4630255" cy="1563327"/>
          </a:xfrm>
        </p:grpSpPr>
        <p:grpSp>
          <p:nvGrpSpPr>
            <p:cNvPr id="21" name="Group 20"/>
            <p:cNvGrpSpPr/>
            <p:nvPr/>
          </p:nvGrpSpPr>
          <p:grpSpPr>
            <a:xfrm>
              <a:off x="1371600" y="3276600"/>
              <a:ext cx="4630255" cy="1106127"/>
              <a:chOff x="1371600" y="3276600"/>
              <a:chExt cx="4630255" cy="1106127"/>
            </a:xfrm>
          </p:grpSpPr>
          <p:pic>
            <p:nvPicPr>
              <p:cNvPr id="23" name="Picture 22"/>
              <p:cNvPicPr>
                <a:picLocks noChangeAspect="1"/>
              </p:cNvPicPr>
              <p:nvPr/>
            </p:nvPicPr>
            <p:blipFill>
              <a:blip r:embed="rId5"/>
              <a:stretch>
                <a:fillRect/>
              </a:stretch>
            </p:blipFill>
            <p:spPr>
              <a:xfrm>
                <a:off x="1371600" y="3368959"/>
                <a:ext cx="303876" cy="895351"/>
              </a:xfrm>
              <a:prstGeom prst="rect">
                <a:avLst/>
              </a:prstGeom>
            </p:spPr>
          </p:pic>
          <p:grpSp>
            <p:nvGrpSpPr>
              <p:cNvPr id="24" name="Group 23"/>
              <p:cNvGrpSpPr/>
              <p:nvPr/>
            </p:nvGrpSpPr>
            <p:grpSpPr>
              <a:xfrm>
                <a:off x="1676400" y="3276600"/>
                <a:ext cx="4325455" cy="1106127"/>
                <a:chOff x="1676400" y="3276600"/>
                <a:chExt cx="4325455" cy="1106127"/>
              </a:xfrm>
            </p:grpSpPr>
            <p:pic>
              <p:nvPicPr>
                <p:cNvPr id="25" name="Picture 24"/>
                <p:cNvPicPr>
                  <a:picLocks noChangeAspect="1"/>
                </p:cNvPicPr>
                <p:nvPr/>
              </p:nvPicPr>
              <p:blipFill>
                <a:blip r:embed="rId6"/>
                <a:stretch>
                  <a:fillRect/>
                </a:stretch>
              </p:blipFill>
              <p:spPr>
                <a:xfrm>
                  <a:off x="2927350" y="3366237"/>
                  <a:ext cx="304800" cy="898072"/>
                </a:xfrm>
                <a:prstGeom prst="rect">
                  <a:avLst/>
                </a:prstGeom>
              </p:spPr>
            </p:pic>
            <p:sp>
              <p:nvSpPr>
                <p:cNvPr id="26" name="Rectangle 25"/>
                <p:cNvSpPr/>
                <p:nvPr/>
              </p:nvSpPr>
              <p:spPr>
                <a:xfrm>
                  <a:off x="1708150" y="3815273"/>
                  <a:ext cx="1219200" cy="523221"/>
                </a:xfrm>
                <a:prstGeom prst="rect">
                  <a:avLst/>
                </a:prstGeom>
              </p:spPr>
              <p:txBody>
                <a:bodyPr wrap="square">
                  <a:spAutoFit/>
                </a:bodyPr>
                <a:lstStyle/>
                <a:p>
                  <a:r>
                    <a:rPr lang="mn-MN" sz="2800" dirty="0" smtClean="0">
                      <a:solidFill>
                        <a:srgbClr val="002060"/>
                      </a:solidFill>
                      <a:latin typeface="Arial" charset="0"/>
                      <a:ea typeface="Calibri" charset="0"/>
                    </a:rPr>
                    <a:t>  27</a:t>
                  </a:r>
                  <a:r>
                    <a:rPr lang="en-US" sz="2800" dirty="0" smtClean="0">
                      <a:solidFill>
                        <a:srgbClr val="002060"/>
                      </a:solidFill>
                      <a:latin typeface="Arial" charset="0"/>
                      <a:ea typeface="Calibri" charset="0"/>
                    </a:rPr>
                    <a:t>.</a:t>
                  </a:r>
                  <a:r>
                    <a:rPr lang="mn-MN" sz="2800" dirty="0" smtClean="0">
                      <a:solidFill>
                        <a:srgbClr val="002060"/>
                      </a:solidFill>
                      <a:latin typeface="Arial" charset="0"/>
                      <a:ea typeface="Calibri" charset="0"/>
                    </a:rPr>
                    <a:t>0</a:t>
                  </a:r>
                  <a:r>
                    <a:rPr lang="en-US" sz="2800" dirty="0" smtClean="0">
                      <a:solidFill>
                        <a:srgbClr val="002060"/>
                      </a:solidFill>
                      <a:latin typeface="Arial" charset="0"/>
                      <a:ea typeface="Calibri" charset="0"/>
                    </a:rPr>
                    <a:t>%</a:t>
                  </a:r>
                  <a:endParaRPr lang="en-US" sz="2800" dirty="0">
                    <a:solidFill>
                      <a:srgbClr val="002060"/>
                    </a:solidFill>
                  </a:endParaRPr>
                </a:p>
              </p:txBody>
            </p:sp>
            <p:sp>
              <p:nvSpPr>
                <p:cNvPr id="27" name="Rectangle 26"/>
                <p:cNvSpPr/>
                <p:nvPr/>
              </p:nvSpPr>
              <p:spPr>
                <a:xfrm>
                  <a:off x="3397802" y="3859506"/>
                  <a:ext cx="1219200" cy="523221"/>
                </a:xfrm>
                <a:prstGeom prst="rect">
                  <a:avLst/>
                </a:prstGeom>
              </p:spPr>
              <p:txBody>
                <a:bodyPr wrap="square">
                  <a:spAutoFit/>
                </a:bodyPr>
                <a:lstStyle/>
                <a:p>
                  <a:r>
                    <a:rPr lang="mn-MN" sz="2800" dirty="0">
                      <a:solidFill>
                        <a:srgbClr val="00B0F0"/>
                      </a:solidFill>
                      <a:latin typeface="Arial" charset="0"/>
                      <a:ea typeface="Calibri" charset="0"/>
                    </a:rPr>
                    <a:t>3</a:t>
                  </a:r>
                  <a:r>
                    <a:rPr lang="en-US" sz="2800" dirty="0" smtClean="0">
                      <a:solidFill>
                        <a:srgbClr val="00B0F0"/>
                      </a:solidFill>
                      <a:latin typeface="Arial" charset="0"/>
                      <a:ea typeface="Calibri" charset="0"/>
                    </a:rPr>
                    <a:t>.</a:t>
                  </a:r>
                  <a:r>
                    <a:rPr lang="mn-MN" sz="2800" dirty="0" smtClean="0">
                      <a:solidFill>
                        <a:srgbClr val="00B0F0"/>
                      </a:solidFill>
                      <a:latin typeface="Arial" charset="0"/>
                      <a:ea typeface="Calibri" charset="0"/>
                    </a:rPr>
                    <a:t>4</a:t>
                  </a:r>
                  <a:r>
                    <a:rPr lang="en-US" sz="2800" dirty="0" smtClean="0">
                      <a:solidFill>
                        <a:srgbClr val="00B0F0"/>
                      </a:solidFill>
                      <a:latin typeface="Arial" charset="0"/>
                      <a:ea typeface="Calibri" charset="0"/>
                    </a:rPr>
                    <a:t>%</a:t>
                  </a:r>
                  <a:endParaRPr lang="en-US" sz="2800" dirty="0">
                    <a:solidFill>
                      <a:srgbClr val="00B0F0"/>
                    </a:solidFill>
                  </a:endParaRPr>
                </a:p>
              </p:txBody>
            </p:sp>
            <p:sp>
              <p:nvSpPr>
                <p:cNvPr id="28" name="TextBox 27"/>
                <p:cNvSpPr txBox="1"/>
                <p:nvPr/>
              </p:nvSpPr>
              <p:spPr>
                <a:xfrm>
                  <a:off x="1676400" y="3276600"/>
                  <a:ext cx="1297809" cy="646331"/>
                </a:xfrm>
                <a:prstGeom prst="rect">
                  <a:avLst/>
                </a:prstGeom>
                <a:noFill/>
              </p:spPr>
              <p:txBody>
                <a:bodyPr wrap="square" rtlCol="0">
                  <a:spAutoFit/>
                </a:bodyPr>
                <a:lstStyle/>
                <a:p>
                  <a:pPr algn="ctr"/>
                  <a:r>
                    <a:rPr lang="en-US" dirty="0" err="1">
                      <a:solidFill>
                        <a:srgbClr val="002060"/>
                      </a:solidFill>
                    </a:rPr>
                    <a:t>Өмнөх</a:t>
                  </a:r>
                  <a:r>
                    <a:rPr lang="en-US" dirty="0">
                      <a:solidFill>
                        <a:srgbClr val="002060"/>
                      </a:solidFill>
                    </a:rPr>
                    <a:t> </a:t>
                  </a:r>
                  <a:r>
                    <a:rPr lang="mn-MN" dirty="0">
                      <a:solidFill>
                        <a:srgbClr val="002060"/>
                      </a:solidFill>
                    </a:rPr>
                    <a:t>оны</a:t>
                  </a:r>
                  <a:r>
                    <a:rPr lang="en-US" dirty="0">
                      <a:solidFill>
                        <a:srgbClr val="002060"/>
                      </a:solidFill>
                    </a:rPr>
                    <a:t> </a:t>
                  </a:r>
                  <a:r>
                    <a:rPr lang="mn-MN" dirty="0">
                      <a:solidFill>
                        <a:srgbClr val="002060"/>
                      </a:solidFill>
                    </a:rPr>
                    <a:t>мөн үе</a:t>
                  </a:r>
                </a:p>
              </p:txBody>
            </p:sp>
            <p:sp>
              <p:nvSpPr>
                <p:cNvPr id="29" name="TextBox 28"/>
                <p:cNvSpPr txBox="1"/>
                <p:nvPr/>
              </p:nvSpPr>
              <p:spPr>
                <a:xfrm>
                  <a:off x="3178148" y="3276600"/>
                  <a:ext cx="1297809" cy="646331"/>
                </a:xfrm>
                <a:prstGeom prst="rect">
                  <a:avLst/>
                </a:prstGeom>
                <a:noFill/>
              </p:spPr>
              <p:txBody>
                <a:bodyPr wrap="square" rtlCol="0">
                  <a:spAutoFit/>
                </a:bodyPr>
                <a:lstStyle/>
                <a:p>
                  <a:pPr algn="ctr"/>
                  <a:r>
                    <a:rPr lang="mn-MN" dirty="0">
                      <a:solidFill>
                        <a:srgbClr val="00B0F0"/>
                      </a:solidFill>
                    </a:rPr>
                    <a:t>Өмнөх</a:t>
                  </a:r>
                </a:p>
                <a:p>
                  <a:pPr algn="ctr"/>
                  <a:r>
                    <a:rPr lang="mn-MN" dirty="0">
                      <a:solidFill>
                        <a:srgbClr val="00B0F0"/>
                      </a:solidFill>
                    </a:rPr>
                    <a:t>сараас</a:t>
                  </a:r>
                </a:p>
              </p:txBody>
            </p:sp>
            <p:sp>
              <p:nvSpPr>
                <p:cNvPr id="31" name="Rectangle 30"/>
                <p:cNvSpPr/>
                <p:nvPr/>
              </p:nvSpPr>
              <p:spPr>
                <a:xfrm>
                  <a:off x="4782655" y="3859506"/>
                  <a:ext cx="1219200" cy="523221"/>
                </a:xfrm>
                <a:prstGeom prst="rect">
                  <a:avLst/>
                </a:prstGeom>
              </p:spPr>
              <p:txBody>
                <a:bodyPr wrap="square">
                  <a:spAutoFit/>
                </a:bodyPr>
                <a:lstStyle/>
                <a:p>
                  <a:r>
                    <a:rPr lang="mn-MN" sz="2800" dirty="0" smtClean="0">
                      <a:solidFill>
                        <a:srgbClr val="00B0F0"/>
                      </a:solidFill>
                      <a:latin typeface="Arial" charset="0"/>
                      <a:ea typeface="Calibri" charset="0"/>
                    </a:rPr>
                    <a:t>48</a:t>
                  </a:r>
                  <a:r>
                    <a:rPr lang="en-US" sz="2800" dirty="0" smtClean="0">
                      <a:solidFill>
                        <a:srgbClr val="00B0F0"/>
                      </a:solidFill>
                      <a:latin typeface="Arial" charset="0"/>
                      <a:ea typeface="Calibri" charset="0"/>
                    </a:rPr>
                    <a:t>.</a:t>
                  </a:r>
                  <a:r>
                    <a:rPr lang="mn-MN" sz="2800" dirty="0" smtClean="0">
                      <a:solidFill>
                        <a:srgbClr val="00B0F0"/>
                      </a:solidFill>
                      <a:latin typeface="Arial" charset="0"/>
                      <a:ea typeface="Calibri" charset="0"/>
                    </a:rPr>
                    <a:t>1</a:t>
                  </a:r>
                  <a:r>
                    <a:rPr lang="en-US" sz="2800" dirty="0" smtClean="0">
                      <a:solidFill>
                        <a:srgbClr val="00B0F0"/>
                      </a:solidFill>
                      <a:latin typeface="Arial" charset="0"/>
                      <a:ea typeface="Calibri" charset="0"/>
                    </a:rPr>
                    <a:t>%</a:t>
                  </a:r>
                  <a:endParaRPr lang="en-US" sz="2800" dirty="0">
                    <a:solidFill>
                      <a:srgbClr val="00B0F0"/>
                    </a:solidFill>
                  </a:endParaRPr>
                </a:p>
              </p:txBody>
            </p:sp>
          </p:grpSp>
        </p:grpSp>
        <p:sp>
          <p:nvSpPr>
            <p:cNvPr id="22" name="Rectangle 21"/>
            <p:cNvSpPr/>
            <p:nvPr/>
          </p:nvSpPr>
          <p:spPr>
            <a:xfrm>
              <a:off x="1473200" y="2819400"/>
              <a:ext cx="3183885" cy="338554"/>
            </a:xfrm>
            <a:prstGeom prst="rect">
              <a:avLst/>
            </a:prstGeom>
          </p:spPr>
          <p:txBody>
            <a:bodyPr wrap="none">
              <a:spAutoFit/>
            </a:bodyPr>
            <a:lstStyle/>
            <a:p>
              <a:r>
                <a:rPr lang="mn-MN" sz="1600" dirty="0">
                  <a:solidFill>
                    <a:prstClr val="black"/>
                  </a:solidFill>
                  <a:latin typeface="Tahoma" charset="0"/>
                  <a:ea typeface="Tahoma" charset="0"/>
                  <a:cs typeface="Tahoma" charset="0"/>
                </a:rPr>
                <a:t>Нийт бүртгэлтэй ажилгүй иргэд</a:t>
              </a:r>
              <a:endParaRPr lang="en-US" sz="1600" dirty="0">
                <a:solidFill>
                  <a:prstClr val="black"/>
                </a:solidFill>
                <a:latin typeface="Tahoma" charset="0"/>
                <a:ea typeface="Tahoma" charset="0"/>
                <a:cs typeface="Tahoma" charset="0"/>
              </a:endParaRPr>
            </a:p>
          </p:txBody>
        </p:sp>
      </p:grpSp>
      <p:sp>
        <p:nvSpPr>
          <p:cNvPr id="32" name="Rectangle 31"/>
          <p:cNvSpPr/>
          <p:nvPr/>
        </p:nvSpPr>
        <p:spPr>
          <a:xfrm>
            <a:off x="5334000" y="3200400"/>
            <a:ext cx="6553200" cy="830997"/>
          </a:xfrm>
          <a:prstGeom prst="rect">
            <a:avLst/>
          </a:prstGeom>
        </p:spPr>
        <p:txBody>
          <a:bodyPr wrap="square">
            <a:spAutoFit/>
          </a:bodyPr>
          <a:lstStyle/>
          <a:p>
            <a:pPr algn="just"/>
            <a:r>
              <a:rPr lang="en-US" sz="1600" dirty="0" err="1">
                <a:solidFill>
                  <a:prstClr val="black"/>
                </a:solidFill>
                <a:latin typeface="Arial" panose="020B0604020202020204" pitchFamily="34" charset="0"/>
                <a:ea typeface="Calibri" charset="0"/>
              </a:rPr>
              <a:t>Нийт</a:t>
            </a:r>
            <a:r>
              <a:rPr lang="en-US" sz="1600" dirty="0">
                <a:solidFill>
                  <a:prstClr val="black"/>
                </a:solidFill>
                <a:latin typeface="Arial" panose="020B0604020202020204" pitchFamily="34" charset="0"/>
                <a:ea typeface="Calibri" charset="0"/>
              </a:rPr>
              <a:t> </a:t>
            </a:r>
            <a:r>
              <a:rPr lang="en-US" sz="1600" dirty="0" err="1">
                <a:solidFill>
                  <a:prstClr val="black"/>
                </a:solidFill>
                <a:latin typeface="Arial" panose="020B0604020202020204" pitchFamily="34" charset="0"/>
                <a:ea typeface="Calibri" charset="0"/>
              </a:rPr>
              <a:t>бүртгэлтэй</a:t>
            </a:r>
            <a:r>
              <a:rPr lang="en-US" sz="1600" dirty="0">
                <a:solidFill>
                  <a:prstClr val="black"/>
                </a:solidFill>
                <a:latin typeface="Arial" panose="020B0604020202020204" pitchFamily="34" charset="0"/>
                <a:ea typeface="Calibri" charset="0"/>
              </a:rPr>
              <a:t> </a:t>
            </a:r>
            <a:r>
              <a:rPr lang="en-US" sz="1600" dirty="0" err="1">
                <a:solidFill>
                  <a:prstClr val="black"/>
                </a:solidFill>
                <a:latin typeface="Arial" panose="020B0604020202020204" pitchFamily="34" charset="0"/>
                <a:ea typeface="Calibri" charset="0"/>
              </a:rPr>
              <a:t>ажилгүй</a:t>
            </a:r>
            <a:r>
              <a:rPr lang="en-US" sz="1600" dirty="0">
                <a:solidFill>
                  <a:prstClr val="black"/>
                </a:solidFill>
                <a:latin typeface="Arial" panose="020B0604020202020204" pitchFamily="34" charset="0"/>
                <a:ea typeface="Calibri" charset="0"/>
              </a:rPr>
              <a:t> </a:t>
            </a:r>
            <a:r>
              <a:rPr lang="en-US" sz="1600" dirty="0" err="1">
                <a:solidFill>
                  <a:prstClr val="black"/>
                </a:solidFill>
                <a:latin typeface="Arial" panose="020B0604020202020204" pitchFamily="34" charset="0"/>
                <a:ea typeface="Calibri" charset="0"/>
              </a:rPr>
              <a:t>иргэд</a:t>
            </a:r>
            <a:r>
              <a:rPr lang="en-US" sz="1600" dirty="0">
                <a:solidFill>
                  <a:prstClr val="black"/>
                </a:solidFill>
                <a:latin typeface="Arial" panose="020B0604020202020204" pitchFamily="34" charset="0"/>
                <a:ea typeface="Calibri" charset="0"/>
              </a:rPr>
              <a:t> </a:t>
            </a:r>
            <a:r>
              <a:rPr lang="en-US" sz="1600" dirty="0" err="1">
                <a:solidFill>
                  <a:prstClr val="black"/>
                </a:solidFill>
                <a:latin typeface="Arial" panose="020B0604020202020204" pitchFamily="34" charset="0"/>
                <a:ea typeface="Calibri" charset="0"/>
              </a:rPr>
              <a:t>өмнөх</a:t>
            </a:r>
            <a:r>
              <a:rPr lang="en-US" sz="1600" dirty="0">
                <a:solidFill>
                  <a:prstClr val="black"/>
                </a:solidFill>
                <a:latin typeface="Arial" panose="020B0604020202020204" pitchFamily="34" charset="0"/>
                <a:ea typeface="Calibri" charset="0"/>
              </a:rPr>
              <a:t> </a:t>
            </a:r>
            <a:r>
              <a:rPr lang="en-US" sz="1600" dirty="0" err="1">
                <a:solidFill>
                  <a:prstClr val="black"/>
                </a:solidFill>
                <a:latin typeface="Arial" panose="020B0604020202020204" pitchFamily="34" charset="0"/>
                <a:ea typeface="Calibri" charset="0"/>
              </a:rPr>
              <a:t>оны</a:t>
            </a:r>
            <a:r>
              <a:rPr lang="en-US" sz="1600" dirty="0">
                <a:solidFill>
                  <a:prstClr val="black"/>
                </a:solidFill>
                <a:latin typeface="Arial" panose="020B0604020202020204" pitchFamily="34" charset="0"/>
                <a:ea typeface="Calibri" charset="0"/>
              </a:rPr>
              <a:t> </a:t>
            </a:r>
            <a:r>
              <a:rPr lang="en-US" sz="1600" dirty="0" err="1">
                <a:solidFill>
                  <a:prstClr val="black"/>
                </a:solidFill>
                <a:latin typeface="Arial" panose="020B0604020202020204" pitchFamily="34" charset="0"/>
                <a:ea typeface="Calibri" charset="0"/>
              </a:rPr>
              <a:t>мөн</a:t>
            </a:r>
            <a:r>
              <a:rPr lang="en-US" sz="1600" dirty="0">
                <a:solidFill>
                  <a:prstClr val="black"/>
                </a:solidFill>
                <a:latin typeface="Arial" panose="020B0604020202020204" pitchFamily="34" charset="0"/>
                <a:ea typeface="Calibri" charset="0"/>
              </a:rPr>
              <a:t> </a:t>
            </a:r>
            <a:r>
              <a:rPr lang="en-US" sz="1600" dirty="0" err="1">
                <a:solidFill>
                  <a:prstClr val="black"/>
                </a:solidFill>
                <a:latin typeface="Arial" panose="020B0604020202020204" pitchFamily="34" charset="0"/>
                <a:ea typeface="Calibri" charset="0"/>
              </a:rPr>
              <a:t>үеэс</a:t>
            </a:r>
            <a:r>
              <a:rPr lang="en-US" sz="1600" dirty="0">
                <a:solidFill>
                  <a:prstClr val="black"/>
                </a:solidFill>
                <a:latin typeface="Arial" panose="020B0604020202020204" pitchFamily="34" charset="0"/>
                <a:ea typeface="Calibri" charset="0"/>
              </a:rPr>
              <a:t> </a:t>
            </a:r>
            <a:r>
              <a:rPr lang="mn-MN" sz="1600" dirty="0" smtClean="0">
                <a:solidFill>
                  <a:prstClr val="black"/>
                </a:solidFill>
                <a:latin typeface="Arial" panose="020B0604020202020204" pitchFamily="34" charset="0"/>
                <a:ea typeface="Calibri" charset="0"/>
              </a:rPr>
              <a:t>239</a:t>
            </a:r>
            <a:r>
              <a:rPr lang="en-US" sz="1600" dirty="0" smtClean="0">
                <a:solidFill>
                  <a:prstClr val="black"/>
                </a:solidFill>
                <a:latin typeface="Arial" panose="020B0604020202020204" pitchFamily="34" charset="0"/>
                <a:ea typeface="Calibri" charset="0"/>
              </a:rPr>
              <a:t> (</a:t>
            </a:r>
            <a:r>
              <a:rPr lang="mn-MN" sz="1600" dirty="0" smtClean="0">
                <a:solidFill>
                  <a:prstClr val="black"/>
                </a:solidFill>
                <a:latin typeface="Arial" panose="020B0604020202020204" pitchFamily="34" charset="0"/>
                <a:ea typeface="Calibri" charset="0"/>
              </a:rPr>
              <a:t>27</a:t>
            </a:r>
            <a:r>
              <a:rPr lang="en-US" sz="1600" dirty="0" smtClean="0">
                <a:solidFill>
                  <a:prstClr val="black"/>
                </a:solidFill>
                <a:latin typeface="Arial" panose="020B0604020202020204" pitchFamily="34" charset="0"/>
                <a:ea typeface="Calibri" charset="0"/>
              </a:rPr>
              <a:t>.</a:t>
            </a:r>
            <a:r>
              <a:rPr lang="mn-MN" sz="1600" dirty="0" smtClean="0">
                <a:solidFill>
                  <a:prstClr val="black"/>
                </a:solidFill>
                <a:latin typeface="Arial" panose="020B0604020202020204" pitchFamily="34" charset="0"/>
                <a:ea typeface="Calibri" charset="0"/>
              </a:rPr>
              <a:t>0</a:t>
            </a:r>
            <a:r>
              <a:rPr lang="en-US" sz="1600" dirty="0" smtClean="0">
                <a:solidFill>
                  <a:prstClr val="black"/>
                </a:solidFill>
                <a:latin typeface="Arial" panose="020B0604020202020204" pitchFamily="34" charset="0"/>
                <a:ea typeface="Calibri" charset="0"/>
              </a:rPr>
              <a:t>%) </a:t>
            </a:r>
            <a:r>
              <a:rPr lang="en-US" sz="1600" dirty="0" err="1" smtClean="0">
                <a:solidFill>
                  <a:prstClr val="black"/>
                </a:solidFill>
                <a:latin typeface="Arial" panose="020B0604020202020204" pitchFamily="34" charset="0"/>
                <a:ea typeface="Calibri" charset="0"/>
              </a:rPr>
              <a:t>хүнээр</a:t>
            </a:r>
            <a:r>
              <a:rPr lang="en-US" sz="1600" dirty="0" smtClean="0">
                <a:solidFill>
                  <a:prstClr val="black"/>
                </a:solidFill>
                <a:latin typeface="Arial" panose="020B0604020202020204" pitchFamily="34" charset="0"/>
                <a:ea typeface="Calibri" charset="0"/>
              </a:rPr>
              <a:t>, </a:t>
            </a:r>
            <a:r>
              <a:rPr lang="en-US" sz="1600" dirty="0" err="1">
                <a:solidFill>
                  <a:prstClr val="black"/>
                </a:solidFill>
                <a:latin typeface="Arial" panose="020B0604020202020204" pitchFamily="34" charset="0"/>
                <a:ea typeface="Calibri" charset="0"/>
              </a:rPr>
              <a:t>өмнөх</a:t>
            </a:r>
            <a:r>
              <a:rPr lang="en-US" sz="1600" dirty="0">
                <a:solidFill>
                  <a:prstClr val="black"/>
                </a:solidFill>
                <a:latin typeface="Arial" panose="020B0604020202020204" pitchFamily="34" charset="0"/>
                <a:ea typeface="Calibri" charset="0"/>
              </a:rPr>
              <a:t> </a:t>
            </a:r>
            <a:r>
              <a:rPr lang="en-US" sz="1600" dirty="0" err="1">
                <a:solidFill>
                  <a:prstClr val="black"/>
                </a:solidFill>
                <a:latin typeface="Arial" panose="020B0604020202020204" pitchFamily="34" charset="0"/>
                <a:ea typeface="Calibri" charset="0"/>
              </a:rPr>
              <a:t>сараас</a:t>
            </a:r>
            <a:r>
              <a:rPr lang="en-US" sz="1600" dirty="0">
                <a:solidFill>
                  <a:prstClr val="black"/>
                </a:solidFill>
                <a:latin typeface="Arial" panose="020B0604020202020204" pitchFamily="34" charset="0"/>
                <a:ea typeface="Calibri" charset="0"/>
              </a:rPr>
              <a:t> </a:t>
            </a:r>
            <a:r>
              <a:rPr lang="mn-MN" sz="1600" dirty="0" smtClean="0">
                <a:solidFill>
                  <a:prstClr val="black"/>
                </a:solidFill>
                <a:latin typeface="Arial" panose="020B0604020202020204" pitchFamily="34" charset="0"/>
                <a:ea typeface="Calibri" charset="0"/>
              </a:rPr>
              <a:t>23</a:t>
            </a:r>
            <a:r>
              <a:rPr lang="en-US" sz="1600" dirty="0" smtClean="0">
                <a:solidFill>
                  <a:prstClr val="black"/>
                </a:solidFill>
                <a:latin typeface="Arial" panose="020B0604020202020204" pitchFamily="34" charset="0"/>
                <a:ea typeface="Calibri" charset="0"/>
              </a:rPr>
              <a:t> (</a:t>
            </a:r>
            <a:r>
              <a:rPr lang="mn-MN" sz="1600" dirty="0">
                <a:solidFill>
                  <a:prstClr val="black"/>
                </a:solidFill>
                <a:latin typeface="Arial" panose="020B0604020202020204" pitchFamily="34" charset="0"/>
                <a:ea typeface="Calibri" charset="0"/>
              </a:rPr>
              <a:t>3</a:t>
            </a:r>
            <a:r>
              <a:rPr lang="en-US" sz="1600" dirty="0" smtClean="0">
                <a:solidFill>
                  <a:prstClr val="black"/>
                </a:solidFill>
                <a:latin typeface="Arial" panose="020B0604020202020204" pitchFamily="34" charset="0"/>
                <a:ea typeface="Calibri" charset="0"/>
              </a:rPr>
              <a:t>.</a:t>
            </a:r>
            <a:r>
              <a:rPr lang="mn-MN" sz="1600" dirty="0" smtClean="0">
                <a:solidFill>
                  <a:prstClr val="black"/>
                </a:solidFill>
                <a:latin typeface="Arial" panose="020B0604020202020204" pitchFamily="34" charset="0"/>
                <a:ea typeface="Calibri" charset="0"/>
              </a:rPr>
              <a:t>4</a:t>
            </a:r>
            <a:r>
              <a:rPr lang="en-US" sz="1600" dirty="0" smtClean="0">
                <a:solidFill>
                  <a:prstClr val="black"/>
                </a:solidFill>
                <a:latin typeface="Arial" panose="020B0604020202020204" pitchFamily="34" charset="0"/>
                <a:ea typeface="Calibri" charset="0"/>
              </a:rPr>
              <a:t>%) </a:t>
            </a:r>
            <a:r>
              <a:rPr lang="en-US" sz="1600" dirty="0" err="1" smtClean="0">
                <a:solidFill>
                  <a:prstClr val="black"/>
                </a:solidFill>
                <a:latin typeface="Arial" panose="020B0604020202020204" pitchFamily="34" charset="0"/>
                <a:ea typeface="Calibri" charset="0"/>
              </a:rPr>
              <a:t>хүнээр</a:t>
            </a:r>
            <a:r>
              <a:rPr lang="mn-MN" sz="1600" dirty="0" smtClean="0">
                <a:solidFill>
                  <a:prstClr val="black"/>
                </a:solidFill>
                <a:latin typeface="Arial" panose="020B0604020202020204" pitchFamily="34" charset="0"/>
                <a:ea typeface="Calibri" charset="0"/>
              </a:rPr>
              <a:t> тус тус буурч</a:t>
            </a:r>
            <a:r>
              <a:rPr lang="en-US" sz="1600" dirty="0" smtClean="0">
                <a:solidFill>
                  <a:prstClr val="black"/>
                </a:solidFill>
                <a:latin typeface="Arial" panose="020B0604020202020204" pitchFamily="34" charset="0"/>
                <a:ea typeface="Calibri" charset="0"/>
              </a:rPr>
              <a:t>, </a:t>
            </a:r>
            <a:r>
              <a:rPr lang="mn-MN" sz="1600" dirty="0" smtClean="0">
                <a:solidFill>
                  <a:prstClr val="black"/>
                </a:solidFill>
                <a:latin typeface="Arial" panose="020B0604020202020204" pitchFamily="34" charset="0"/>
                <a:ea typeface="Calibri" charset="0"/>
              </a:rPr>
              <a:t>647</a:t>
            </a:r>
            <a:r>
              <a:rPr lang="en-US" sz="1600" dirty="0" smtClean="0">
                <a:solidFill>
                  <a:prstClr val="black"/>
                </a:solidFill>
                <a:latin typeface="Arial" panose="020B0604020202020204" pitchFamily="34" charset="0"/>
                <a:ea typeface="Calibri" charset="0"/>
              </a:rPr>
              <a:t> </a:t>
            </a:r>
            <a:r>
              <a:rPr lang="en-US" sz="1600" dirty="0" err="1">
                <a:solidFill>
                  <a:prstClr val="black"/>
                </a:solidFill>
                <a:latin typeface="Arial" panose="020B0604020202020204" pitchFamily="34" charset="0"/>
                <a:ea typeface="Calibri" charset="0"/>
              </a:rPr>
              <a:t>бол</a:t>
            </a:r>
            <a:r>
              <a:rPr lang="mn-MN" sz="1600" dirty="0">
                <a:solidFill>
                  <a:prstClr val="black"/>
                </a:solidFill>
                <a:latin typeface="Arial" panose="020B0604020202020204" pitchFamily="34" charset="0"/>
                <a:ea typeface="Calibri" charset="0"/>
              </a:rPr>
              <a:t>сны </a:t>
            </a:r>
            <a:r>
              <a:rPr lang="en-US" sz="1600" dirty="0" smtClean="0">
                <a:solidFill>
                  <a:prstClr val="black"/>
                </a:solidFill>
                <a:latin typeface="Arial" panose="020B0604020202020204" pitchFamily="34" charset="0"/>
                <a:ea typeface="Calibri" charset="0"/>
              </a:rPr>
              <a:t>3</a:t>
            </a:r>
            <a:r>
              <a:rPr lang="mn-MN" sz="1600" dirty="0" smtClean="0">
                <a:solidFill>
                  <a:prstClr val="black"/>
                </a:solidFill>
                <a:latin typeface="Arial" panose="020B0604020202020204" pitchFamily="34" charset="0"/>
                <a:ea typeface="Calibri" charset="0"/>
              </a:rPr>
              <a:t>11</a:t>
            </a:r>
            <a:r>
              <a:rPr lang="en-US" sz="1600" dirty="0" smtClean="0">
                <a:solidFill>
                  <a:prstClr val="black"/>
                </a:solidFill>
                <a:latin typeface="Arial" panose="020B0604020202020204" pitchFamily="34" charset="0"/>
                <a:ea typeface="Calibri" charset="0"/>
              </a:rPr>
              <a:t> (</a:t>
            </a:r>
            <a:r>
              <a:rPr lang="mn-MN" sz="1600" dirty="0" smtClean="0">
                <a:solidFill>
                  <a:prstClr val="black"/>
                </a:solidFill>
                <a:latin typeface="Arial" panose="020B0604020202020204" pitchFamily="34" charset="0"/>
                <a:ea typeface="Calibri" charset="0"/>
              </a:rPr>
              <a:t>48.1</a:t>
            </a:r>
            <a:r>
              <a:rPr lang="en-US" sz="1600" dirty="0" smtClean="0">
                <a:solidFill>
                  <a:prstClr val="black"/>
                </a:solidFill>
                <a:latin typeface="Arial" panose="020B0604020202020204" pitchFamily="34" charset="0"/>
                <a:ea typeface="Calibri" charset="0"/>
              </a:rPr>
              <a:t>%) </a:t>
            </a:r>
            <a:r>
              <a:rPr lang="en-US" sz="1600" dirty="0" err="1" smtClean="0">
                <a:solidFill>
                  <a:prstClr val="black"/>
                </a:solidFill>
                <a:latin typeface="Arial" panose="020B0604020202020204" pitchFamily="34" charset="0"/>
                <a:ea typeface="Calibri" charset="0"/>
              </a:rPr>
              <a:t>нь</a:t>
            </a:r>
            <a:r>
              <a:rPr lang="en-US" sz="1600" dirty="0" smtClean="0">
                <a:solidFill>
                  <a:prstClr val="black"/>
                </a:solidFill>
                <a:latin typeface="Arial" panose="020B0604020202020204" pitchFamily="34" charset="0"/>
                <a:ea typeface="Calibri" charset="0"/>
              </a:rPr>
              <a:t> </a:t>
            </a:r>
            <a:r>
              <a:rPr lang="en-US" sz="1600" dirty="0" err="1">
                <a:solidFill>
                  <a:prstClr val="black"/>
                </a:solidFill>
                <a:latin typeface="Arial" panose="020B0604020202020204" pitchFamily="34" charset="0"/>
                <a:ea typeface="Calibri" charset="0"/>
              </a:rPr>
              <a:t>эмэгтэйчүүд</a:t>
            </a:r>
            <a:r>
              <a:rPr lang="en-US" sz="1600" dirty="0">
                <a:solidFill>
                  <a:prstClr val="black"/>
                </a:solidFill>
                <a:latin typeface="Arial" panose="020B0604020202020204" pitchFamily="34" charset="0"/>
                <a:ea typeface="Calibri" charset="0"/>
              </a:rPr>
              <a:t> </a:t>
            </a:r>
            <a:r>
              <a:rPr lang="en-US" sz="1600" dirty="0" err="1">
                <a:solidFill>
                  <a:prstClr val="black"/>
                </a:solidFill>
                <a:latin typeface="Arial" panose="020B0604020202020204" pitchFamily="34" charset="0"/>
                <a:ea typeface="Calibri" charset="0"/>
              </a:rPr>
              <a:t>байна</a:t>
            </a:r>
            <a:r>
              <a:rPr lang="en-US" sz="1600" dirty="0">
                <a:solidFill>
                  <a:prstClr val="black"/>
                </a:solidFill>
                <a:latin typeface="Arial" panose="020B0604020202020204" pitchFamily="34" charset="0"/>
                <a:ea typeface="Calibri" charset="0"/>
              </a:rPr>
              <a:t>. </a:t>
            </a:r>
          </a:p>
        </p:txBody>
      </p:sp>
      <p:pic>
        <p:nvPicPr>
          <p:cNvPr id="33" name="Picture 32"/>
          <p:cNvPicPr>
            <a:picLocks noChangeAspect="1"/>
          </p:cNvPicPr>
          <p:nvPr/>
        </p:nvPicPr>
        <p:blipFill>
          <a:blip r:embed="rId7"/>
          <a:stretch>
            <a:fillRect/>
          </a:stretch>
        </p:blipFill>
        <p:spPr>
          <a:xfrm>
            <a:off x="1371600" y="5181600"/>
            <a:ext cx="3048000" cy="853548"/>
          </a:xfrm>
          <a:prstGeom prst="rect">
            <a:avLst/>
          </a:prstGeom>
        </p:spPr>
      </p:pic>
      <p:sp>
        <p:nvSpPr>
          <p:cNvPr id="34" name="Rectangle 33"/>
          <p:cNvSpPr/>
          <p:nvPr/>
        </p:nvSpPr>
        <p:spPr>
          <a:xfrm>
            <a:off x="5334000" y="5002429"/>
            <a:ext cx="6553200" cy="1077218"/>
          </a:xfrm>
          <a:prstGeom prst="rect">
            <a:avLst/>
          </a:prstGeom>
        </p:spPr>
        <p:txBody>
          <a:bodyPr wrap="square">
            <a:spAutoFit/>
          </a:bodyPr>
          <a:lstStyle/>
          <a:p>
            <a:pPr algn="just"/>
            <a:r>
              <a:rPr lang="en-US" sz="1600" dirty="0" err="1" smtClean="0">
                <a:solidFill>
                  <a:prstClr val="black"/>
                </a:solidFill>
                <a:latin typeface="Arial" panose="020B0604020202020204" pitchFamily="34" charset="0"/>
                <a:ea typeface="Tahoma" panose="020B0604030504040204" pitchFamily="34" charset="0"/>
                <a:cs typeface="Tahoma" panose="020B0604030504040204" pitchFamily="34" charset="0"/>
              </a:rPr>
              <a:t>Аймг</a:t>
            </a:r>
            <a:r>
              <a:rPr lang="mn-MN" sz="1600" dirty="0" smtClean="0">
                <a:solidFill>
                  <a:prstClr val="black"/>
                </a:solidFill>
                <a:latin typeface="Arial" panose="020B0604020202020204" pitchFamily="34" charset="0"/>
                <a:ea typeface="Tahoma" panose="020B0604030504040204" pitchFamily="34" charset="0"/>
                <a:cs typeface="Tahoma" panose="020B0604030504040204" pitchFamily="34" charset="0"/>
              </a:rPr>
              <a:t>ийн </a:t>
            </a:r>
            <a:r>
              <a:rPr lang="en-US" sz="1600" dirty="0" err="1" smtClean="0">
                <a:solidFill>
                  <a:prstClr val="black"/>
                </a:solidFill>
                <a:latin typeface="Arial" panose="020B0604020202020204" pitchFamily="34" charset="0"/>
                <a:ea typeface="Tahoma" panose="020B0604030504040204" pitchFamily="34" charset="0"/>
                <a:cs typeface="Tahoma" panose="020B0604030504040204" pitchFamily="34" charset="0"/>
              </a:rPr>
              <a:t>хөдөлмөр</a:t>
            </a:r>
            <a:r>
              <a:rPr lang="en-US" sz="1600" dirty="0" smtClean="0">
                <a:solidFill>
                  <a:prstClr val="black"/>
                </a:solidFill>
                <a:latin typeface="Arial" panose="020B0604020202020204" pitchFamily="34" charset="0"/>
                <a:ea typeface="Tahoma" panose="020B0604030504040204" pitchFamily="34" charset="0"/>
                <a:cs typeface="Tahoma" panose="020B0604030504040204" pitchFamily="34" charset="0"/>
              </a:rPr>
              <a:t> </a:t>
            </a:r>
            <a:r>
              <a:rPr lang="en-US" sz="1600" dirty="0" err="1">
                <a:solidFill>
                  <a:prstClr val="black"/>
                </a:solidFill>
                <a:latin typeface="Arial" panose="020B0604020202020204" pitchFamily="34" charset="0"/>
                <a:ea typeface="Tahoma" panose="020B0604030504040204" pitchFamily="34" charset="0"/>
                <a:cs typeface="Tahoma" panose="020B0604030504040204" pitchFamily="34" charset="0"/>
              </a:rPr>
              <a:t>эрхлэлтийн</a:t>
            </a:r>
            <a:r>
              <a:rPr lang="en-US" sz="1600" dirty="0">
                <a:solidFill>
                  <a:prstClr val="black"/>
                </a:solidFill>
                <a:latin typeface="Arial" panose="020B0604020202020204" pitchFamily="34" charset="0"/>
                <a:ea typeface="Tahoma" panose="020B0604030504040204" pitchFamily="34" charset="0"/>
                <a:cs typeface="Tahoma" panose="020B0604030504040204" pitchFamily="34" charset="0"/>
              </a:rPr>
              <a:t> </a:t>
            </a:r>
            <a:r>
              <a:rPr lang="en-US" sz="1600" dirty="0" err="1">
                <a:solidFill>
                  <a:prstClr val="black"/>
                </a:solidFill>
                <a:latin typeface="Arial" panose="020B0604020202020204" pitchFamily="34" charset="0"/>
                <a:ea typeface="Tahoma" panose="020B0604030504040204" pitchFamily="34" charset="0"/>
                <a:cs typeface="Tahoma" panose="020B0604030504040204" pitchFamily="34" charset="0"/>
              </a:rPr>
              <a:t>байгууллагад</a:t>
            </a:r>
            <a:r>
              <a:rPr lang="en-US" sz="1600" dirty="0">
                <a:solidFill>
                  <a:prstClr val="black"/>
                </a:solidFill>
                <a:latin typeface="Arial" panose="020B0604020202020204" pitchFamily="34" charset="0"/>
                <a:ea typeface="Tahoma" panose="020B0604030504040204" pitchFamily="34" charset="0"/>
                <a:cs typeface="Tahoma" panose="020B0604030504040204" pitchFamily="34" charset="0"/>
              </a:rPr>
              <a:t> </a:t>
            </a:r>
            <a:r>
              <a:rPr lang="en-US" sz="1600" dirty="0" smtClean="0">
                <a:solidFill>
                  <a:prstClr val="black"/>
                </a:solidFill>
                <a:latin typeface="Arial" panose="020B0604020202020204" pitchFamily="34" charset="0"/>
                <a:ea typeface="Tahoma" panose="020B0604030504040204" pitchFamily="34" charset="0"/>
                <a:cs typeface="Tahoma" panose="020B0604030504040204" pitchFamily="34" charset="0"/>
              </a:rPr>
              <a:t>201</a:t>
            </a:r>
            <a:r>
              <a:rPr lang="mn-MN" sz="1600" dirty="0" smtClean="0">
                <a:solidFill>
                  <a:prstClr val="black"/>
                </a:solidFill>
                <a:latin typeface="Arial" panose="020B0604020202020204" pitchFamily="34" charset="0"/>
                <a:ea typeface="Tahoma" panose="020B0604030504040204" pitchFamily="34" charset="0"/>
                <a:cs typeface="Tahoma" panose="020B0604030504040204" pitchFamily="34" charset="0"/>
              </a:rPr>
              <a:t>8</a:t>
            </a:r>
            <a:r>
              <a:rPr lang="en-US" sz="1600" dirty="0" smtClean="0">
                <a:solidFill>
                  <a:prstClr val="black"/>
                </a:solidFill>
                <a:latin typeface="Arial" panose="020B0604020202020204" pitchFamily="34" charset="0"/>
                <a:ea typeface="Tahoma" panose="020B0604030504040204" pitchFamily="34" charset="0"/>
                <a:cs typeface="Tahoma" panose="020B0604030504040204" pitchFamily="34" charset="0"/>
              </a:rPr>
              <a:t> </a:t>
            </a:r>
            <a:r>
              <a:rPr lang="en-US" sz="1600" dirty="0" err="1" smtClean="0">
                <a:solidFill>
                  <a:prstClr val="black"/>
                </a:solidFill>
                <a:latin typeface="Arial" panose="020B0604020202020204" pitchFamily="34" charset="0"/>
                <a:ea typeface="Tahoma" panose="020B0604030504040204" pitchFamily="34" charset="0"/>
                <a:cs typeface="Tahoma" panose="020B0604030504040204" pitchFamily="34" charset="0"/>
              </a:rPr>
              <a:t>он</a:t>
            </a:r>
            <a:r>
              <a:rPr lang="mn-MN" sz="1600" dirty="0" smtClean="0">
                <a:solidFill>
                  <a:prstClr val="black"/>
                </a:solidFill>
                <a:latin typeface="Arial" panose="020B0604020202020204" pitchFamily="34" charset="0"/>
                <a:ea typeface="Tahoma" panose="020B0604030504040204" pitchFamily="34" charset="0"/>
                <a:cs typeface="Tahoma" panose="020B0604030504040204" pitchFamily="34" charset="0"/>
              </a:rPr>
              <a:t>д </a:t>
            </a:r>
            <a:r>
              <a:rPr lang="en-US" sz="1600" dirty="0" err="1" smtClean="0">
                <a:solidFill>
                  <a:prstClr val="black"/>
                </a:solidFill>
                <a:latin typeface="Arial" panose="020B0604020202020204" pitchFamily="34" charset="0"/>
                <a:ea typeface="Tahoma" panose="020B0604030504040204" pitchFamily="34" charset="0"/>
                <a:cs typeface="Tahoma" panose="020B0604030504040204" pitchFamily="34" charset="0"/>
              </a:rPr>
              <a:t>ажилгүй</a:t>
            </a:r>
            <a:r>
              <a:rPr lang="en-US" sz="1600" dirty="0" smtClean="0">
                <a:solidFill>
                  <a:prstClr val="black"/>
                </a:solidFill>
                <a:latin typeface="Arial" panose="020B0604020202020204" pitchFamily="34" charset="0"/>
                <a:ea typeface="Tahoma" panose="020B0604030504040204" pitchFamily="34" charset="0"/>
                <a:cs typeface="Tahoma" panose="020B0604030504040204" pitchFamily="34" charset="0"/>
              </a:rPr>
              <a:t> </a:t>
            </a:r>
            <a:r>
              <a:rPr lang="mn-MN" sz="1600" dirty="0" smtClean="0">
                <a:solidFill>
                  <a:prstClr val="black"/>
                </a:solidFill>
                <a:latin typeface="Arial" panose="020B0604020202020204" pitchFamily="34" charset="0"/>
                <a:ea typeface="Tahoma" panose="020B0604030504040204" pitchFamily="34" charset="0"/>
                <a:cs typeface="Tahoma" panose="020B0604030504040204" pitchFamily="34" charset="0"/>
              </a:rPr>
              <a:t>3230 </a:t>
            </a:r>
            <a:r>
              <a:rPr lang="en-US" sz="1600" dirty="0" err="1" smtClean="0">
                <a:solidFill>
                  <a:prstClr val="black"/>
                </a:solidFill>
                <a:latin typeface="Arial" panose="020B0604020202020204" pitchFamily="34" charset="0"/>
                <a:ea typeface="Tahoma" panose="020B0604030504040204" pitchFamily="34" charset="0"/>
                <a:cs typeface="Tahoma" panose="020B0604030504040204" pitchFamily="34" charset="0"/>
              </a:rPr>
              <a:t>иргэн</a:t>
            </a:r>
            <a:r>
              <a:rPr lang="en-US" sz="1600" dirty="0" smtClean="0">
                <a:solidFill>
                  <a:prstClr val="black"/>
                </a:solidFill>
                <a:latin typeface="Arial" panose="020B0604020202020204" pitchFamily="34" charset="0"/>
                <a:ea typeface="Tahoma" panose="020B0604030504040204" pitchFamily="34" charset="0"/>
                <a:cs typeface="Tahoma" panose="020B0604030504040204" pitchFamily="34" charset="0"/>
              </a:rPr>
              <a:t> </a:t>
            </a:r>
            <a:r>
              <a:rPr lang="en-US" sz="1600" dirty="0" err="1">
                <a:solidFill>
                  <a:prstClr val="black"/>
                </a:solidFill>
                <a:latin typeface="Arial" panose="020B0604020202020204" pitchFamily="34" charset="0"/>
                <a:ea typeface="Tahoma" panose="020B0604030504040204" pitchFamily="34" charset="0"/>
                <a:cs typeface="Tahoma" panose="020B0604030504040204" pitchFamily="34" charset="0"/>
              </a:rPr>
              <a:t>шинээр</a:t>
            </a:r>
            <a:r>
              <a:rPr lang="en-US" sz="1600" dirty="0">
                <a:solidFill>
                  <a:prstClr val="black"/>
                </a:solidFill>
                <a:latin typeface="Arial" panose="020B0604020202020204" pitchFamily="34" charset="0"/>
                <a:ea typeface="Tahoma" panose="020B0604030504040204" pitchFamily="34" charset="0"/>
                <a:cs typeface="Tahoma" panose="020B0604030504040204" pitchFamily="34" charset="0"/>
              </a:rPr>
              <a:t> </a:t>
            </a:r>
            <a:r>
              <a:rPr lang="en-US" sz="1600" dirty="0" err="1">
                <a:solidFill>
                  <a:prstClr val="black"/>
                </a:solidFill>
                <a:latin typeface="Arial" panose="020B0604020202020204" pitchFamily="34" charset="0"/>
                <a:ea typeface="Tahoma" panose="020B0604030504040204" pitchFamily="34" charset="0"/>
                <a:cs typeface="Tahoma" panose="020B0604030504040204" pitchFamily="34" charset="0"/>
              </a:rPr>
              <a:t>бүртгүүлж</a:t>
            </a:r>
            <a:r>
              <a:rPr lang="en-US" sz="1600" dirty="0">
                <a:solidFill>
                  <a:prstClr val="black"/>
                </a:solidFill>
                <a:latin typeface="Arial" panose="020B0604020202020204" pitchFamily="34" charset="0"/>
                <a:ea typeface="Tahoma" panose="020B0604030504040204" pitchFamily="34" charset="0"/>
                <a:cs typeface="Tahoma" panose="020B0604030504040204" pitchFamily="34" charset="0"/>
              </a:rPr>
              <a:t>, </a:t>
            </a:r>
            <a:r>
              <a:rPr lang="en-US" sz="1600" dirty="0" err="1">
                <a:solidFill>
                  <a:prstClr val="black"/>
                </a:solidFill>
                <a:latin typeface="Arial" panose="020B0604020202020204" pitchFamily="34" charset="0"/>
                <a:ea typeface="Tahoma" panose="020B0604030504040204" pitchFamily="34" charset="0"/>
                <a:cs typeface="Tahoma" panose="020B0604030504040204" pitchFamily="34" charset="0"/>
              </a:rPr>
              <a:t>бүртгэлтэй</a:t>
            </a:r>
            <a:r>
              <a:rPr lang="en-US" sz="1600" dirty="0">
                <a:solidFill>
                  <a:prstClr val="black"/>
                </a:solidFill>
                <a:latin typeface="Arial" panose="020B0604020202020204" pitchFamily="34" charset="0"/>
                <a:ea typeface="Tahoma" panose="020B0604030504040204" pitchFamily="34" charset="0"/>
                <a:cs typeface="Tahoma" panose="020B0604030504040204" pitchFamily="34" charset="0"/>
              </a:rPr>
              <a:t> </a:t>
            </a:r>
            <a:r>
              <a:rPr lang="en-US" sz="1600" dirty="0" err="1" smtClean="0">
                <a:solidFill>
                  <a:prstClr val="black"/>
                </a:solidFill>
                <a:latin typeface="Arial" panose="020B0604020202020204" pitchFamily="34" charset="0"/>
                <a:ea typeface="Tahoma" panose="020B0604030504040204" pitchFamily="34" charset="0"/>
                <a:cs typeface="Tahoma" panose="020B0604030504040204" pitchFamily="34" charset="0"/>
              </a:rPr>
              <a:t>байсан</a:t>
            </a:r>
            <a:r>
              <a:rPr lang="en-US" sz="1600" dirty="0">
                <a:solidFill>
                  <a:prstClr val="black"/>
                </a:solidFill>
                <a:latin typeface="Arial" panose="020B0604020202020204" pitchFamily="34" charset="0"/>
                <a:ea typeface="Tahoma" panose="020B0604030504040204" pitchFamily="34" charset="0"/>
                <a:cs typeface="Tahoma" panose="020B0604030504040204" pitchFamily="34" charset="0"/>
              </a:rPr>
              <a:t> </a:t>
            </a:r>
            <a:r>
              <a:rPr lang="mn-MN" sz="1600" dirty="0" smtClean="0">
                <a:solidFill>
                  <a:prstClr val="black"/>
                </a:solidFill>
                <a:latin typeface="Arial" panose="020B0604020202020204" pitchFamily="34" charset="0"/>
                <a:ea typeface="Tahoma" panose="020B0604030504040204" pitchFamily="34" charset="0"/>
                <a:cs typeface="Tahoma" panose="020B0604030504040204" pitchFamily="34" charset="0"/>
              </a:rPr>
              <a:t>938</a:t>
            </a:r>
            <a:r>
              <a:rPr lang="en-US" sz="1600" dirty="0" smtClean="0">
                <a:solidFill>
                  <a:prstClr val="black"/>
                </a:solidFill>
                <a:latin typeface="Arial" panose="020B0604020202020204" pitchFamily="34" charset="0"/>
                <a:ea typeface="Tahoma" panose="020B0604030504040204" pitchFamily="34" charset="0"/>
                <a:cs typeface="Tahoma" panose="020B0604030504040204" pitchFamily="34" charset="0"/>
              </a:rPr>
              <a:t> </a:t>
            </a:r>
            <a:r>
              <a:rPr lang="en-US" sz="1600" dirty="0" err="1" smtClean="0">
                <a:solidFill>
                  <a:prstClr val="black"/>
                </a:solidFill>
                <a:latin typeface="Arial" panose="020B0604020202020204" pitchFamily="34" charset="0"/>
                <a:ea typeface="Tahoma" panose="020B0604030504040204" pitchFamily="34" charset="0"/>
                <a:cs typeface="Tahoma" panose="020B0604030504040204" pitchFamily="34" charset="0"/>
              </a:rPr>
              <a:t>иргэн</a:t>
            </a:r>
            <a:r>
              <a:rPr lang="en-US" sz="1600" dirty="0" smtClean="0">
                <a:solidFill>
                  <a:prstClr val="black"/>
                </a:solidFill>
                <a:latin typeface="Arial" panose="020B0604020202020204" pitchFamily="34" charset="0"/>
                <a:ea typeface="Tahoma" panose="020B0604030504040204" pitchFamily="34" charset="0"/>
                <a:cs typeface="Tahoma" panose="020B0604030504040204" pitchFamily="34" charset="0"/>
              </a:rPr>
              <a:t> </a:t>
            </a:r>
            <a:r>
              <a:rPr lang="en-US" sz="1600" dirty="0" err="1">
                <a:solidFill>
                  <a:prstClr val="black"/>
                </a:solidFill>
                <a:latin typeface="Arial" panose="020B0604020202020204" pitchFamily="34" charset="0"/>
                <a:ea typeface="Tahoma" panose="020B0604030504040204" pitchFamily="34" charset="0"/>
                <a:cs typeface="Tahoma" panose="020B0604030504040204" pitchFamily="34" charset="0"/>
              </a:rPr>
              <a:t>ажилд</a:t>
            </a:r>
            <a:r>
              <a:rPr lang="en-US" sz="1600" dirty="0">
                <a:solidFill>
                  <a:prstClr val="black"/>
                </a:solidFill>
                <a:latin typeface="Arial" panose="020B0604020202020204" pitchFamily="34" charset="0"/>
                <a:ea typeface="Tahoma" panose="020B0604030504040204" pitchFamily="34" charset="0"/>
                <a:cs typeface="Tahoma" panose="020B0604030504040204" pitchFamily="34" charset="0"/>
              </a:rPr>
              <a:t> </a:t>
            </a:r>
            <a:r>
              <a:rPr lang="en-US" sz="1600" dirty="0" err="1">
                <a:solidFill>
                  <a:prstClr val="black"/>
                </a:solidFill>
                <a:latin typeface="Arial" panose="020B0604020202020204" pitchFamily="34" charset="0"/>
                <a:ea typeface="Tahoma" panose="020B0604030504040204" pitchFamily="34" charset="0"/>
                <a:cs typeface="Tahoma" panose="020B0604030504040204" pitchFamily="34" charset="0"/>
              </a:rPr>
              <a:t>зуучлагдан</a:t>
            </a:r>
            <a:r>
              <a:rPr lang="en-US" sz="1600" dirty="0">
                <a:solidFill>
                  <a:prstClr val="black"/>
                </a:solidFill>
                <a:latin typeface="Arial" panose="020B0604020202020204" pitchFamily="34" charset="0"/>
                <a:ea typeface="Tahoma" panose="020B0604030504040204" pitchFamily="34" charset="0"/>
                <a:cs typeface="Tahoma" panose="020B0604030504040204" pitchFamily="34" charset="0"/>
              </a:rPr>
              <a:t> </a:t>
            </a:r>
            <a:r>
              <a:rPr lang="en-US" sz="1600" dirty="0" err="1" smtClean="0">
                <a:solidFill>
                  <a:prstClr val="black"/>
                </a:solidFill>
                <a:latin typeface="Arial" panose="020B0604020202020204" pitchFamily="34" charset="0"/>
                <a:ea typeface="Tahoma" panose="020B0604030504040204" pitchFamily="34" charset="0"/>
                <a:cs typeface="Tahoma" panose="020B0604030504040204" pitchFamily="34" charset="0"/>
              </a:rPr>
              <a:t>орж</a:t>
            </a:r>
            <a:r>
              <a:rPr lang="en-US" sz="1600" dirty="0" smtClean="0">
                <a:solidFill>
                  <a:prstClr val="black"/>
                </a:solidFill>
                <a:latin typeface="Arial" panose="020B0604020202020204" pitchFamily="34" charset="0"/>
                <a:ea typeface="Tahoma" panose="020B0604030504040204" pitchFamily="34" charset="0"/>
                <a:cs typeface="Tahoma" panose="020B0604030504040204" pitchFamily="34" charset="0"/>
              </a:rPr>
              <a:t>,</a:t>
            </a:r>
            <a:r>
              <a:rPr lang="mn-MN" sz="1600" dirty="0" smtClean="0">
                <a:solidFill>
                  <a:prstClr val="black"/>
                </a:solidFill>
                <a:latin typeface="Arial" panose="020B0604020202020204" pitchFamily="34" charset="0"/>
                <a:ea typeface="Tahoma" panose="020B0604030504040204" pitchFamily="34" charset="0"/>
                <a:cs typeface="Tahoma" panose="020B0604030504040204" pitchFamily="34" charset="0"/>
              </a:rPr>
              <a:t> 2963</a:t>
            </a:r>
            <a:r>
              <a:rPr lang="en-US" sz="1600" dirty="0" smtClean="0">
                <a:solidFill>
                  <a:prstClr val="black"/>
                </a:solidFill>
                <a:latin typeface="Arial" panose="020B0604020202020204" pitchFamily="34" charset="0"/>
                <a:ea typeface="Tahoma" panose="020B0604030504040204" pitchFamily="34" charset="0"/>
                <a:cs typeface="Tahoma" panose="020B0604030504040204" pitchFamily="34" charset="0"/>
              </a:rPr>
              <a:t> </a:t>
            </a:r>
            <a:r>
              <a:rPr lang="en-US" sz="1600" dirty="0" err="1">
                <a:solidFill>
                  <a:prstClr val="black"/>
                </a:solidFill>
                <a:latin typeface="Arial" panose="020B0604020202020204" pitchFamily="34" charset="0"/>
                <a:ea typeface="Tahoma" panose="020B0604030504040204" pitchFamily="34" charset="0"/>
                <a:cs typeface="Tahoma" panose="020B0604030504040204" pitchFamily="34" charset="0"/>
              </a:rPr>
              <a:t>иргэн</a:t>
            </a:r>
            <a:r>
              <a:rPr lang="en-US" sz="1600" dirty="0">
                <a:solidFill>
                  <a:prstClr val="black"/>
                </a:solidFill>
                <a:latin typeface="Arial" panose="020B0604020202020204" pitchFamily="34" charset="0"/>
                <a:ea typeface="Tahoma" panose="020B0604030504040204" pitchFamily="34" charset="0"/>
                <a:cs typeface="Tahoma" panose="020B0604030504040204" pitchFamily="34" charset="0"/>
              </a:rPr>
              <a:t> </a:t>
            </a:r>
            <a:r>
              <a:rPr lang="en-US" sz="1600" dirty="0" err="1">
                <a:solidFill>
                  <a:prstClr val="black"/>
                </a:solidFill>
                <a:latin typeface="Arial" panose="020B0604020202020204" pitchFamily="34" charset="0"/>
                <a:ea typeface="Tahoma" panose="020B0604030504040204" pitchFamily="34" charset="0"/>
                <a:cs typeface="Tahoma" panose="020B0604030504040204" pitchFamily="34" charset="0"/>
              </a:rPr>
              <a:t>ажил</a:t>
            </a:r>
            <a:r>
              <a:rPr lang="en-US" sz="1600" dirty="0">
                <a:solidFill>
                  <a:prstClr val="black"/>
                </a:solidFill>
                <a:latin typeface="Arial" panose="020B0604020202020204" pitchFamily="34" charset="0"/>
                <a:ea typeface="Tahoma" panose="020B0604030504040204" pitchFamily="34" charset="0"/>
                <a:cs typeface="Tahoma" panose="020B0604030504040204" pitchFamily="34" charset="0"/>
              </a:rPr>
              <a:t> </a:t>
            </a:r>
            <a:r>
              <a:rPr lang="en-US" sz="1600" dirty="0" err="1">
                <a:solidFill>
                  <a:prstClr val="black"/>
                </a:solidFill>
                <a:latin typeface="Arial" panose="020B0604020202020204" pitchFamily="34" charset="0"/>
                <a:ea typeface="Tahoma" panose="020B0604030504040204" pitchFamily="34" charset="0"/>
                <a:cs typeface="Tahoma" panose="020B0604030504040204" pitchFamily="34" charset="0"/>
              </a:rPr>
              <a:t>идэвхтэй</a:t>
            </a:r>
            <a:r>
              <a:rPr lang="en-US" sz="1600" dirty="0">
                <a:solidFill>
                  <a:prstClr val="black"/>
                </a:solidFill>
                <a:latin typeface="Arial" panose="020B0604020202020204" pitchFamily="34" charset="0"/>
                <a:ea typeface="Tahoma" panose="020B0604030504040204" pitchFamily="34" charset="0"/>
                <a:cs typeface="Tahoma" panose="020B0604030504040204" pitchFamily="34" charset="0"/>
              </a:rPr>
              <a:t> </a:t>
            </a:r>
            <a:r>
              <a:rPr lang="en-US" sz="1600" dirty="0" err="1">
                <a:solidFill>
                  <a:prstClr val="black"/>
                </a:solidFill>
                <a:latin typeface="Arial" panose="020B0604020202020204" pitchFamily="34" charset="0"/>
                <a:ea typeface="Tahoma" panose="020B0604030504040204" pitchFamily="34" charset="0"/>
                <a:cs typeface="Tahoma" panose="020B0604030504040204" pitchFamily="34" charset="0"/>
              </a:rPr>
              <a:t>хайхгүй</a:t>
            </a:r>
            <a:r>
              <a:rPr lang="en-US" sz="1600" dirty="0">
                <a:solidFill>
                  <a:prstClr val="black"/>
                </a:solidFill>
                <a:latin typeface="Arial" panose="020B0604020202020204" pitchFamily="34" charset="0"/>
                <a:ea typeface="Tahoma" panose="020B0604030504040204" pitchFamily="34" charset="0"/>
                <a:cs typeface="Tahoma" panose="020B0604030504040204" pitchFamily="34" charset="0"/>
              </a:rPr>
              <a:t> </a:t>
            </a:r>
            <a:r>
              <a:rPr lang="en-US" sz="1600" dirty="0" err="1">
                <a:solidFill>
                  <a:prstClr val="black"/>
                </a:solidFill>
                <a:latin typeface="Arial" panose="020B0604020202020204" pitchFamily="34" charset="0"/>
                <a:ea typeface="Tahoma" panose="020B0604030504040204" pitchFamily="34" charset="0"/>
                <a:cs typeface="Tahoma" panose="020B0604030504040204" pitchFamily="34" charset="0"/>
              </a:rPr>
              <a:t>байгаа</a:t>
            </a:r>
            <a:r>
              <a:rPr lang="en-US" sz="1600" dirty="0">
                <a:solidFill>
                  <a:prstClr val="black"/>
                </a:solidFill>
                <a:latin typeface="Arial" panose="020B0604020202020204" pitchFamily="34" charset="0"/>
                <a:ea typeface="Tahoma" panose="020B0604030504040204" pitchFamily="34" charset="0"/>
                <a:cs typeface="Tahoma" panose="020B0604030504040204" pitchFamily="34" charset="0"/>
              </a:rPr>
              <a:t> </a:t>
            </a:r>
            <a:r>
              <a:rPr lang="en-US" sz="1600" dirty="0" err="1">
                <a:solidFill>
                  <a:prstClr val="black"/>
                </a:solidFill>
                <a:latin typeface="Arial" panose="020B0604020202020204" pitchFamily="34" charset="0"/>
                <a:ea typeface="Tahoma" panose="020B0604030504040204" pitchFamily="34" charset="0"/>
                <a:cs typeface="Tahoma" panose="020B0604030504040204" pitchFamily="34" charset="0"/>
              </a:rPr>
              <a:t>шалтгаанаар</a:t>
            </a:r>
            <a:r>
              <a:rPr lang="en-US" sz="1600" dirty="0">
                <a:solidFill>
                  <a:prstClr val="black"/>
                </a:solidFill>
                <a:latin typeface="Arial" panose="020B0604020202020204" pitchFamily="34" charset="0"/>
                <a:ea typeface="Tahoma" panose="020B0604030504040204" pitchFamily="34" charset="0"/>
                <a:cs typeface="Tahoma" panose="020B0604030504040204" pitchFamily="34" charset="0"/>
              </a:rPr>
              <a:t> </a:t>
            </a:r>
            <a:r>
              <a:rPr lang="en-US" sz="1600" dirty="0" err="1">
                <a:solidFill>
                  <a:prstClr val="black"/>
                </a:solidFill>
                <a:latin typeface="Arial" panose="020B0604020202020204" pitchFamily="34" charset="0"/>
                <a:ea typeface="Tahoma" panose="020B0604030504040204" pitchFamily="34" charset="0"/>
                <a:cs typeface="Tahoma" panose="020B0604030504040204" pitchFamily="34" charset="0"/>
              </a:rPr>
              <a:t>бүртгэлээс</a:t>
            </a:r>
            <a:r>
              <a:rPr lang="en-US" sz="1600" dirty="0">
                <a:solidFill>
                  <a:prstClr val="black"/>
                </a:solidFill>
                <a:latin typeface="Arial" panose="020B0604020202020204" pitchFamily="34" charset="0"/>
                <a:ea typeface="Tahoma" panose="020B0604030504040204" pitchFamily="34" charset="0"/>
                <a:cs typeface="Tahoma" panose="020B0604030504040204" pitchFamily="34" charset="0"/>
              </a:rPr>
              <a:t> </a:t>
            </a:r>
            <a:r>
              <a:rPr lang="en-US" sz="1600" dirty="0" err="1">
                <a:solidFill>
                  <a:prstClr val="black"/>
                </a:solidFill>
                <a:latin typeface="Arial" panose="020B0604020202020204" pitchFamily="34" charset="0"/>
                <a:ea typeface="Tahoma" panose="020B0604030504040204" pitchFamily="34" charset="0"/>
                <a:cs typeface="Tahoma" panose="020B0604030504040204" pitchFamily="34" charset="0"/>
              </a:rPr>
              <a:t>хасагдсан</a:t>
            </a:r>
            <a:r>
              <a:rPr lang="en-US" sz="1600" dirty="0">
                <a:solidFill>
                  <a:prstClr val="black"/>
                </a:solidFill>
                <a:latin typeface="Arial" panose="020B0604020202020204" pitchFamily="34" charset="0"/>
                <a:ea typeface="Tahoma" panose="020B0604030504040204" pitchFamily="34" charset="0"/>
                <a:cs typeface="Tahoma" panose="020B0604030504040204" pitchFamily="34" charset="0"/>
              </a:rPr>
              <a:t> </a:t>
            </a:r>
            <a:r>
              <a:rPr lang="en-US" sz="1600" dirty="0" err="1">
                <a:solidFill>
                  <a:prstClr val="black"/>
                </a:solidFill>
                <a:latin typeface="Arial" panose="020B0604020202020204" pitchFamily="34" charset="0"/>
                <a:ea typeface="Tahoma" panose="020B0604030504040204" pitchFamily="34" charset="0"/>
                <a:cs typeface="Tahoma" panose="020B0604030504040204" pitchFamily="34" charset="0"/>
              </a:rPr>
              <a:t>байна</a:t>
            </a:r>
            <a:r>
              <a:rPr lang="en-US" sz="1600" dirty="0">
                <a:solidFill>
                  <a:prstClr val="black"/>
                </a:solidFill>
                <a:latin typeface="Arial" panose="020B0604020202020204" pitchFamily="34" charset="0"/>
                <a:ea typeface="Tahoma" panose="020B0604030504040204" pitchFamily="34" charset="0"/>
                <a:cs typeface="Tahoma" panose="020B0604030504040204" pitchFamily="34" charset="0"/>
              </a:rPr>
              <a:t>. </a:t>
            </a:r>
          </a:p>
        </p:txBody>
      </p:sp>
      <p:sp>
        <p:nvSpPr>
          <p:cNvPr id="35" name="Rectangle 34"/>
          <p:cNvSpPr/>
          <p:nvPr/>
        </p:nvSpPr>
        <p:spPr>
          <a:xfrm>
            <a:off x="1828800" y="6096000"/>
            <a:ext cx="2730500" cy="584775"/>
          </a:xfrm>
          <a:prstGeom prst="rect">
            <a:avLst/>
          </a:prstGeom>
        </p:spPr>
        <p:txBody>
          <a:bodyPr wrap="square">
            <a:spAutoFit/>
          </a:bodyPr>
          <a:lstStyle/>
          <a:p>
            <a:r>
              <a:rPr lang="mn-MN" sz="1600" dirty="0" smtClean="0">
                <a:solidFill>
                  <a:srgbClr val="00D0A8"/>
                </a:solidFill>
                <a:latin typeface="Tahoma" charset="0"/>
                <a:ea typeface="Calibri" charset="0"/>
              </a:rPr>
              <a:t>64</a:t>
            </a:r>
            <a:r>
              <a:rPr lang="en-US" sz="1600" dirty="0" smtClean="0">
                <a:solidFill>
                  <a:srgbClr val="00D0A8"/>
                </a:solidFill>
                <a:latin typeface="Tahoma" charset="0"/>
                <a:ea typeface="Calibri" charset="0"/>
              </a:rPr>
              <a:t>4</a:t>
            </a:r>
            <a:r>
              <a:rPr lang="mn-MN" sz="1600" dirty="0" smtClean="0">
                <a:solidFill>
                  <a:srgbClr val="00D0A8"/>
                </a:solidFill>
                <a:latin typeface="Tahoma" charset="0"/>
                <a:ea typeface="Calibri" charset="0"/>
              </a:rPr>
              <a:t> </a:t>
            </a:r>
            <a:r>
              <a:rPr lang="mn-MN" sz="1600" dirty="0">
                <a:solidFill>
                  <a:srgbClr val="00D0A8"/>
                </a:solidFill>
                <a:latin typeface="Tahoma" charset="0"/>
                <a:ea typeface="Calibri" charset="0"/>
              </a:rPr>
              <a:t>иргэн</a:t>
            </a:r>
            <a:endParaRPr lang="en-US" sz="1600" dirty="0">
              <a:solidFill>
                <a:srgbClr val="00D0A8"/>
              </a:solidFill>
              <a:latin typeface="Tahoma" charset="0"/>
              <a:ea typeface="Calibri" charset="0"/>
            </a:endParaRPr>
          </a:p>
          <a:p>
            <a:r>
              <a:rPr lang="mn-MN" sz="1600" dirty="0">
                <a:solidFill>
                  <a:srgbClr val="00D0A8"/>
                </a:solidFill>
                <a:latin typeface="Tahoma" charset="0"/>
                <a:ea typeface="Calibri" charset="0"/>
              </a:rPr>
              <a:t>ажилд зуучлагдан оржээ</a:t>
            </a:r>
            <a:r>
              <a:rPr lang="en-US" sz="1600" dirty="0">
                <a:solidFill>
                  <a:srgbClr val="00D0A8"/>
                </a:solidFill>
              </a:rPr>
              <a:t> </a:t>
            </a:r>
          </a:p>
        </p:txBody>
      </p:sp>
      <p:pic>
        <p:nvPicPr>
          <p:cNvPr id="37" name="Picture 36"/>
          <p:cNvPicPr>
            <a:picLocks noChangeAspect="1"/>
          </p:cNvPicPr>
          <p:nvPr/>
        </p:nvPicPr>
        <p:blipFill>
          <a:blip r:embed="rId8"/>
          <a:stretch>
            <a:fillRect/>
          </a:stretch>
        </p:blipFill>
        <p:spPr>
          <a:xfrm>
            <a:off x="4419600" y="5181600"/>
            <a:ext cx="533400" cy="881204"/>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62018" y="3599527"/>
            <a:ext cx="1177467" cy="1086958"/>
          </a:xfrm>
          <a:prstGeom prst="rect">
            <a:avLst/>
          </a:prstGeom>
        </p:spPr>
      </p:pic>
      <p:sp>
        <p:nvSpPr>
          <p:cNvPr id="2" name="Rectangle 1">
            <a:extLst>
              <a:ext uri="{FF2B5EF4-FFF2-40B4-BE49-F238E27FC236}">
                <a16:creationId xmlns:a16="http://schemas.microsoft.com/office/drawing/2014/main" xmlns="" id="{ADAF6DE4-563A-430B-8B65-056AE5B5D541}"/>
              </a:ext>
            </a:extLst>
          </p:cNvPr>
          <p:cNvSpPr/>
          <p:nvPr/>
        </p:nvSpPr>
        <p:spPr>
          <a:xfrm>
            <a:off x="6514359" y="4221321"/>
            <a:ext cx="5372841" cy="658642"/>
          </a:xfrm>
          <a:prstGeom prst="rect">
            <a:avLst/>
          </a:prstGeom>
        </p:spPr>
        <p:txBody>
          <a:bodyPr wrap="square">
            <a:spAutoFit/>
          </a:bodyPr>
          <a:lstStyle/>
          <a:p>
            <a:pPr indent="457200" algn="just">
              <a:lnSpc>
                <a:spcPct val="115000"/>
              </a:lnSpc>
            </a:pPr>
            <a:r>
              <a:rPr lang="mn-MN" sz="1600" dirty="0">
                <a:solidFill>
                  <a:prstClr val="black"/>
                </a:solidFill>
                <a:latin typeface="Tahoma" panose="020B0604030504040204" pitchFamily="34" charset="0"/>
                <a:ea typeface="Tahoma" panose="020B0604030504040204" pitchFamily="34" charset="0"/>
                <a:cs typeface="Tahoma" panose="020B0604030504040204" pitchFamily="34" charset="0"/>
              </a:rPr>
              <a:t>Бүртгэлтэй ажилгүй иргэдийн </a:t>
            </a:r>
            <a:r>
              <a:rPr lang="mn-MN"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58.1 </a:t>
            </a:r>
            <a:r>
              <a:rPr lang="mn-MN" sz="1600" dirty="0">
                <a:solidFill>
                  <a:prstClr val="black"/>
                </a:solidFill>
                <a:latin typeface="Tahoma" panose="020B0604030504040204" pitchFamily="34" charset="0"/>
                <a:ea typeface="Tahoma" panose="020B0604030504040204" pitchFamily="34" charset="0"/>
                <a:cs typeface="Tahoma" panose="020B0604030504040204" pitchFamily="34" charset="0"/>
              </a:rPr>
              <a:t>хувийг 15-34 насны залуучууд эзэлж байна. </a:t>
            </a:r>
            <a:endParaRPr lang="en-US"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36" name="Picture 35"/>
          <p:cNvPicPr>
            <a:picLocks noChangeAspect="1"/>
          </p:cNvPicPr>
          <p:nvPr/>
        </p:nvPicPr>
        <p:blipFill>
          <a:blip r:embed="rId6"/>
          <a:stretch>
            <a:fillRect/>
          </a:stretch>
        </p:blipFill>
        <p:spPr>
          <a:xfrm>
            <a:off x="3448738" y="1477655"/>
            <a:ext cx="437462" cy="884545"/>
          </a:xfrm>
          <a:prstGeom prst="rect">
            <a:avLst/>
          </a:prstGeom>
        </p:spPr>
      </p:pic>
    </p:spTree>
    <p:extLst>
      <p:ext uri="{BB962C8B-B14F-4D97-AF65-F5344CB8AC3E}">
        <p14:creationId xmlns:p14="http://schemas.microsoft.com/office/powerpoint/2010/main" val="919149639"/>
      </p:ext>
    </p:extLst>
  </p:cSld>
  <p:clrMapOvr>
    <a:masterClrMapping/>
  </p:clrMapOvr>
  <mc:AlternateContent xmlns:mc="http://schemas.openxmlformats.org/markup-compatibility/2006" xmlns:p14="http://schemas.microsoft.com/office/powerpoint/2010/main">
    <mc:Choice Requires="p14">
      <p:transition spd="slow" p14:dur="2000" advTm="40000"/>
    </mc:Choice>
    <mc:Fallback xmlns="">
      <p:transition spd="slow" advTm="40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295400" y="404149"/>
            <a:ext cx="906887" cy="815051"/>
          </a:xfrm>
          <a:prstGeom prst="rect">
            <a:avLst/>
          </a:prstGeom>
        </p:spPr>
      </p:pic>
      <p:sp>
        <p:nvSpPr>
          <p:cNvPr id="10" name="Rectangle 9"/>
          <p:cNvSpPr/>
          <p:nvPr/>
        </p:nvSpPr>
        <p:spPr>
          <a:xfrm>
            <a:off x="2438400" y="533400"/>
            <a:ext cx="8915400" cy="461665"/>
          </a:xfrm>
          <a:prstGeom prst="rect">
            <a:avLst/>
          </a:prstGeom>
          <a:noFill/>
        </p:spPr>
        <p:txBody>
          <a:bodyPr wrap="square">
            <a:spAutoFit/>
          </a:bodyPr>
          <a:lstStyle/>
          <a:p>
            <a:r>
              <a:rPr lang="mn-MN" sz="2400" b="1" cap="all" dirty="0">
                <a:solidFill>
                  <a:srgbClr val="002060"/>
                </a:solidFill>
                <a:latin typeface="Tahoma" panose="020B0604030504040204" pitchFamily="34" charset="0"/>
                <a:ea typeface="Tahoma" panose="020B0604030504040204" pitchFamily="34" charset="0"/>
                <a:cs typeface="Tahoma" panose="020B0604030504040204" pitchFamily="34" charset="0"/>
              </a:rPr>
              <a:t>НИЙГМИЙН ДААТГАЛ, ХАЛАМЖ</a:t>
            </a:r>
            <a:r>
              <a:rPr lang="en-US" sz="2400" b="1" cap="all" dirty="0">
                <a:solidFill>
                  <a:srgbClr val="002060"/>
                </a:solidFill>
                <a:latin typeface="Tahoma" panose="020B0604030504040204" pitchFamily="34" charset="0"/>
                <a:ea typeface="Tahoma" panose="020B0604030504040204" pitchFamily="34" charset="0"/>
                <a:cs typeface="Tahoma" panose="020B0604030504040204" pitchFamily="34" charset="0"/>
              </a:rPr>
              <a:t> </a:t>
            </a:r>
          </a:p>
        </p:txBody>
      </p:sp>
      <p:pic>
        <p:nvPicPr>
          <p:cNvPr id="11" name="Picture 10"/>
          <p:cNvPicPr>
            <a:picLocks noChangeAspect="1"/>
          </p:cNvPicPr>
          <p:nvPr/>
        </p:nvPicPr>
        <p:blipFill>
          <a:blip r:embed="rId3"/>
          <a:stretch>
            <a:fillRect/>
          </a:stretch>
        </p:blipFill>
        <p:spPr>
          <a:xfrm>
            <a:off x="1121391" y="1295400"/>
            <a:ext cx="10537209" cy="990600"/>
          </a:xfrm>
          <a:prstGeom prst="rect">
            <a:avLst/>
          </a:prstGeom>
        </p:spPr>
      </p:pic>
      <p:pic>
        <p:nvPicPr>
          <p:cNvPr id="12" name="Picture 11"/>
          <p:cNvPicPr>
            <a:picLocks noChangeAspect="1"/>
          </p:cNvPicPr>
          <p:nvPr/>
        </p:nvPicPr>
        <p:blipFill>
          <a:blip r:embed="rId4"/>
          <a:stretch>
            <a:fillRect/>
          </a:stretch>
        </p:blipFill>
        <p:spPr>
          <a:xfrm>
            <a:off x="1121391" y="2575683"/>
            <a:ext cx="10615182" cy="990600"/>
          </a:xfrm>
          <a:prstGeom prst="rect">
            <a:avLst/>
          </a:prstGeom>
        </p:spPr>
      </p:pic>
      <p:pic>
        <p:nvPicPr>
          <p:cNvPr id="13" name="Picture 12"/>
          <p:cNvPicPr>
            <a:picLocks noChangeAspect="1"/>
          </p:cNvPicPr>
          <p:nvPr/>
        </p:nvPicPr>
        <p:blipFill>
          <a:blip r:embed="rId5"/>
          <a:stretch>
            <a:fillRect/>
          </a:stretch>
        </p:blipFill>
        <p:spPr>
          <a:xfrm>
            <a:off x="1130250" y="3810000"/>
            <a:ext cx="10528350" cy="990600"/>
          </a:xfrm>
          <a:prstGeom prst="rect">
            <a:avLst/>
          </a:prstGeom>
        </p:spPr>
      </p:pic>
      <p:pic>
        <p:nvPicPr>
          <p:cNvPr id="14" name="Picture 13"/>
          <p:cNvPicPr>
            <a:picLocks noChangeAspect="1"/>
          </p:cNvPicPr>
          <p:nvPr/>
        </p:nvPicPr>
        <p:blipFill>
          <a:blip r:embed="rId6"/>
          <a:stretch>
            <a:fillRect/>
          </a:stretch>
        </p:blipFill>
        <p:spPr>
          <a:xfrm>
            <a:off x="1135565" y="5029200"/>
            <a:ext cx="10523035" cy="1143000"/>
          </a:xfrm>
          <a:prstGeom prst="rect">
            <a:avLst/>
          </a:prstGeom>
        </p:spPr>
      </p:pic>
      <p:sp>
        <p:nvSpPr>
          <p:cNvPr id="17" name="Rectangle 16"/>
          <p:cNvSpPr/>
          <p:nvPr/>
        </p:nvSpPr>
        <p:spPr>
          <a:xfrm>
            <a:off x="2363972" y="2547023"/>
            <a:ext cx="9294627" cy="1169551"/>
          </a:xfrm>
          <a:prstGeom prst="rect">
            <a:avLst/>
          </a:prstGeom>
        </p:spPr>
        <p:txBody>
          <a:bodyPr wrap="square">
            <a:spAutoFit/>
          </a:bodyPr>
          <a:lstStyle/>
          <a:p>
            <a:pPr algn="just"/>
            <a:r>
              <a:rPr lang="mn-MN" sz="1400" dirty="0">
                <a:latin typeface="Tahoma" panose="020B0604030504040204" pitchFamily="34" charset="0"/>
                <a:ea typeface="Tahoma" panose="020B0604030504040204" pitchFamily="34" charset="0"/>
                <a:cs typeface="Tahoma" panose="020B0604030504040204" pitchFamily="34" charset="0"/>
              </a:rPr>
              <a:t>Харин</a:t>
            </a:r>
            <a:r>
              <a:rPr lang="mn-MN" sz="1400" b="1" dirty="0">
                <a:latin typeface="Tahoma" panose="020B0604030504040204" pitchFamily="34" charset="0"/>
                <a:ea typeface="Tahoma" panose="020B0604030504040204" pitchFamily="34" charset="0"/>
                <a:cs typeface="Tahoma" panose="020B0604030504040204" pitchFamily="34" charset="0"/>
              </a:rPr>
              <a:t> </a:t>
            </a:r>
            <a:r>
              <a:rPr lang="mn-MN" sz="1400" dirty="0">
                <a:latin typeface="Tahoma" panose="020B0604030504040204" pitchFamily="34" charset="0"/>
                <a:cs typeface="Tahoma" panose="020B0604030504040204" pitchFamily="34" charset="0"/>
              </a:rPr>
              <a:t>нийгмийн даатгалын сангаас нийт </a:t>
            </a:r>
            <a:r>
              <a:rPr lang="en-US" sz="1400" dirty="0">
                <a:latin typeface="Tahoma" panose="020B0604030504040204" pitchFamily="34" charset="0"/>
                <a:cs typeface="Tahoma" panose="020B0604030504040204" pitchFamily="34" charset="0"/>
              </a:rPr>
              <a:t>8.4 </a:t>
            </a:r>
            <a:r>
              <a:rPr lang="mn-MN" sz="1400" dirty="0">
                <a:latin typeface="Tahoma" panose="020B0604030504040204" pitchFamily="34" charset="0"/>
                <a:cs typeface="Tahoma" panose="020B0604030504040204" pitchFamily="34" charset="0"/>
              </a:rPr>
              <a:t>мянган иргэнд 2</a:t>
            </a:r>
            <a:r>
              <a:rPr lang="en-US" sz="1400" dirty="0">
                <a:latin typeface="Tahoma" panose="020B0604030504040204" pitchFamily="34" charset="0"/>
                <a:cs typeface="Tahoma" panose="020B0604030504040204" pitchFamily="34" charset="0"/>
              </a:rPr>
              <a:t>7.2</a:t>
            </a:r>
            <a:r>
              <a:rPr lang="mn-MN" sz="1400" dirty="0">
                <a:latin typeface="Tahoma" panose="020B0604030504040204" pitchFamily="34" charset="0"/>
                <a:cs typeface="Tahoma" panose="020B0604030504040204" pitchFamily="34" charset="0"/>
              </a:rPr>
              <a:t> тэрбум төгрөгийн тэтгэвэр </a:t>
            </a:r>
            <a:r>
              <a:rPr lang="mn-MN" sz="1400" dirty="0" smtClean="0">
                <a:latin typeface="Tahoma" panose="020B0604030504040204" pitchFamily="34" charset="0"/>
                <a:cs typeface="Tahoma" panose="020B0604030504040204" pitchFamily="34" charset="0"/>
              </a:rPr>
              <a:t>олгожээ</a:t>
            </a:r>
            <a:endParaRPr lang="en-US" sz="1400" dirty="0">
              <a:latin typeface="Tahoma" panose="020B0604030504040204" pitchFamily="34" charset="0"/>
              <a:cs typeface="Tahoma" panose="020B0604030504040204" pitchFamily="34" charset="0"/>
            </a:endParaRPr>
          </a:p>
          <a:p>
            <a:pPr algn="just"/>
            <a:r>
              <a:rPr lang="mn-MN" sz="1400" b="1" dirty="0" smtClean="0">
                <a:latin typeface="Tahoma" panose="020B0604030504040204" pitchFamily="34" charset="0"/>
                <a:ea typeface="Tahoma" panose="020B0604030504040204" pitchFamily="34" charset="0"/>
                <a:cs typeface="Tahoma" panose="020B0604030504040204" pitchFamily="34" charset="0"/>
              </a:rPr>
              <a:t>Олгосон </a:t>
            </a:r>
            <a:r>
              <a:rPr lang="mn-MN" sz="1400" b="1" dirty="0">
                <a:latin typeface="Tahoma" panose="020B0604030504040204" pitchFamily="34" charset="0"/>
                <a:ea typeface="Tahoma" panose="020B0604030504040204" pitchFamily="34" charset="0"/>
                <a:cs typeface="Tahoma" panose="020B0604030504040204" pitchFamily="34" charset="0"/>
              </a:rPr>
              <a:t>тэтгэврийг төрлөөр нь авч үзвэл</a:t>
            </a:r>
            <a:r>
              <a:rPr lang="en-US" sz="1400" b="1" dirty="0">
                <a:latin typeface="Tahoma" panose="020B0604030504040204" pitchFamily="34" charset="0"/>
                <a:ea typeface="Tahoma" panose="020B0604030504040204" pitchFamily="34" charset="0"/>
                <a:cs typeface="Tahoma" panose="020B0604030504040204" pitchFamily="34" charset="0"/>
              </a:rPr>
              <a:t>:</a:t>
            </a:r>
            <a:r>
              <a:rPr lang="mn-MN" sz="1400" b="1" dirty="0">
                <a:latin typeface="Tahoma" panose="020B0604030504040204" pitchFamily="34" charset="0"/>
                <a:ea typeface="Tahoma" panose="020B0604030504040204" pitchFamily="34" charset="0"/>
                <a:cs typeface="Tahoma" panose="020B0604030504040204" pitchFamily="34" charset="0"/>
              </a:rPr>
              <a:t> </a:t>
            </a:r>
            <a:r>
              <a:rPr lang="en-US" sz="1400" dirty="0">
                <a:latin typeface="Tahoma" panose="020B0604030504040204" pitchFamily="34" charset="0"/>
                <a:cs typeface="Tahoma" panose="020B0604030504040204" pitchFamily="34" charset="0"/>
              </a:rPr>
              <a:t>6.2 </a:t>
            </a:r>
            <a:r>
              <a:rPr lang="mn-MN" sz="1400" dirty="0">
                <a:latin typeface="Tahoma" panose="020B0604030504040204" pitchFamily="34" charset="0"/>
                <a:cs typeface="Tahoma" panose="020B0604030504040204" pitchFamily="34" charset="0"/>
              </a:rPr>
              <a:t>мянган </a:t>
            </a:r>
            <a:r>
              <a:rPr lang="en-US" sz="1400" dirty="0" err="1">
                <a:latin typeface="Tahoma" panose="020B0604030504040204" pitchFamily="34" charset="0"/>
                <a:cs typeface="Tahoma" panose="020B0604030504040204" pitchFamily="34" charset="0"/>
              </a:rPr>
              <a:t>өндөр</a:t>
            </a:r>
            <a:r>
              <a:rPr lang="en-US" sz="1400" dirty="0">
                <a:latin typeface="Tahoma" panose="020B0604030504040204" pitchFamily="34" charset="0"/>
                <a:cs typeface="Tahoma" panose="020B0604030504040204" pitchFamily="34" charset="0"/>
              </a:rPr>
              <a:t> </a:t>
            </a:r>
            <a:r>
              <a:rPr lang="en-US" sz="1400" dirty="0" err="1">
                <a:latin typeface="Tahoma" panose="020B0604030504040204" pitchFamily="34" charset="0"/>
                <a:cs typeface="Tahoma" panose="020B0604030504040204" pitchFamily="34" charset="0"/>
              </a:rPr>
              <a:t>настанд</a:t>
            </a:r>
            <a:r>
              <a:rPr lang="en-US" sz="1400" dirty="0">
                <a:latin typeface="Tahoma" panose="020B0604030504040204" pitchFamily="34" charset="0"/>
                <a:cs typeface="Tahoma" panose="020B0604030504040204" pitchFamily="34" charset="0"/>
              </a:rPr>
              <a:t> 20.4 </a:t>
            </a:r>
            <a:r>
              <a:rPr lang="mn-MN" sz="1400" dirty="0">
                <a:latin typeface="Tahoma" panose="020B0604030504040204" pitchFamily="34" charset="0"/>
                <a:cs typeface="Tahoma" panose="020B0604030504040204" pitchFamily="34" charset="0"/>
              </a:rPr>
              <a:t>тэрбум төгрөг,</a:t>
            </a:r>
            <a:r>
              <a:rPr lang="en-US" sz="1400" dirty="0">
                <a:latin typeface="Tahoma" panose="020B0604030504040204" pitchFamily="34" charset="0"/>
                <a:cs typeface="Tahoma" panose="020B0604030504040204" pitchFamily="34" charset="0"/>
              </a:rPr>
              <a:t> 1.4 </a:t>
            </a:r>
            <a:r>
              <a:rPr lang="mn-MN" sz="1400" dirty="0">
                <a:latin typeface="Tahoma" panose="020B0604030504040204" pitchFamily="34" charset="0"/>
                <a:cs typeface="Tahoma" panose="020B0604030504040204" pitchFamily="34" charset="0"/>
              </a:rPr>
              <a:t>мянган тахир дутуу иргэнд 3</a:t>
            </a:r>
            <a:r>
              <a:rPr lang="en-US" sz="1400" dirty="0">
                <a:latin typeface="Tahoma" panose="020B0604030504040204" pitchFamily="34" charset="0"/>
                <a:cs typeface="Tahoma" panose="020B0604030504040204" pitchFamily="34" charset="0"/>
              </a:rPr>
              <a:t>.6 </a:t>
            </a:r>
            <a:r>
              <a:rPr lang="mn-MN" sz="1400" dirty="0">
                <a:latin typeface="Tahoma" panose="020B0604030504040204" pitchFamily="34" charset="0"/>
                <a:cs typeface="Tahoma" panose="020B0604030504040204" pitchFamily="34" charset="0"/>
              </a:rPr>
              <a:t>тэрбум төгрөг</a:t>
            </a:r>
            <a:r>
              <a:rPr lang="en-US" sz="1400" dirty="0">
                <a:latin typeface="Tahoma" panose="020B0604030504040204" pitchFamily="34" charset="0"/>
                <a:cs typeface="Tahoma" panose="020B0604030504040204" pitchFamily="34" charset="0"/>
              </a:rPr>
              <a:t>, </a:t>
            </a:r>
            <a:r>
              <a:rPr lang="mn-MN" sz="1400" dirty="0">
                <a:latin typeface="Tahoma" panose="020B0604030504040204" pitchFamily="34" charset="0"/>
                <a:cs typeface="Tahoma" panose="020B0604030504040204" pitchFamily="34" charset="0"/>
              </a:rPr>
              <a:t>433 тэжээгчээ алдсан иргэнд </a:t>
            </a:r>
            <a:r>
              <a:rPr lang="en-US" sz="1400" dirty="0">
                <a:latin typeface="Tahoma" panose="020B0604030504040204" pitchFamily="34" charset="0"/>
                <a:cs typeface="Tahoma" panose="020B0604030504040204" pitchFamily="34" charset="0"/>
              </a:rPr>
              <a:t>1.1 </a:t>
            </a:r>
            <a:r>
              <a:rPr lang="mn-MN" sz="1400" dirty="0">
                <a:latin typeface="Tahoma" panose="020B0604030504040204" pitchFamily="34" charset="0"/>
                <a:cs typeface="Tahoma" panose="020B0604030504040204" pitchFamily="34" charset="0"/>
              </a:rPr>
              <a:t>тэрбум төгрөг</a:t>
            </a:r>
            <a:r>
              <a:rPr lang="en-US" sz="1400" dirty="0">
                <a:latin typeface="Tahoma" panose="020B0604030504040204" pitchFamily="34" charset="0"/>
                <a:cs typeface="Tahoma" panose="020B0604030504040204" pitchFamily="34" charset="0"/>
              </a:rPr>
              <a:t>, 320 </a:t>
            </a:r>
            <a:r>
              <a:rPr lang="mn-MN" sz="1400" dirty="0">
                <a:latin typeface="Tahoma" panose="020B0604030504040204" pitchFamily="34" charset="0"/>
                <a:cs typeface="Tahoma" panose="020B0604030504040204" pitchFamily="34" charset="0"/>
              </a:rPr>
              <a:t>иргэнд цэргийн тэтгэвэрт </a:t>
            </a:r>
            <a:r>
              <a:rPr lang="en-US" sz="1400" dirty="0">
                <a:latin typeface="Tahoma" panose="020B0604030504040204" pitchFamily="34" charset="0"/>
                <a:cs typeface="Tahoma" panose="020B0604030504040204" pitchFamily="34" charset="0"/>
              </a:rPr>
              <a:t>1.9 </a:t>
            </a:r>
            <a:r>
              <a:rPr lang="mn-MN" sz="1400" dirty="0">
                <a:latin typeface="Tahoma" panose="020B0604030504040204" pitchFamily="34" charset="0"/>
                <a:cs typeface="Tahoma" panose="020B0604030504040204" pitchFamily="34" charset="0"/>
              </a:rPr>
              <a:t>тэрбум төгрөг, үйлдвэрийн осол мэргэжлээс шалтгаалах өвчтөний даатгалд тус тус бүрэн олгожээ. </a:t>
            </a: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18" name="Rectangle 17"/>
          <p:cNvSpPr/>
          <p:nvPr/>
        </p:nvSpPr>
        <p:spPr>
          <a:xfrm>
            <a:off x="2438400" y="1306286"/>
            <a:ext cx="8991599" cy="1384995"/>
          </a:xfrm>
          <a:prstGeom prst="rect">
            <a:avLst/>
          </a:prstGeom>
        </p:spPr>
        <p:txBody>
          <a:bodyPr wrap="square">
            <a:spAutoFit/>
          </a:bodyPr>
          <a:lstStyle/>
          <a:p>
            <a:pPr algn="just"/>
            <a:r>
              <a:rPr lang="mn-MN" sz="1400" dirty="0" smtClean="0">
                <a:latin typeface="Tahoma" panose="020B0604030504040204" pitchFamily="34" charset="0"/>
                <a:ea typeface="Tahoma" panose="020B0604030504040204" pitchFamily="34" charset="0"/>
                <a:cs typeface="Tahoma" panose="020B0604030504040204" pitchFamily="34" charset="0"/>
              </a:rPr>
              <a:t>Нийгмийн </a:t>
            </a:r>
            <a:r>
              <a:rPr lang="mn-MN" sz="1400" dirty="0">
                <a:latin typeface="Tahoma" panose="020B0604030504040204" pitchFamily="34" charset="0"/>
                <a:ea typeface="Tahoma" panose="020B0604030504040204" pitchFamily="34" charset="0"/>
                <a:cs typeface="Tahoma" panose="020B0604030504040204" pitchFamily="34" charset="0"/>
              </a:rPr>
              <a:t>даатгалын </a:t>
            </a:r>
            <a:r>
              <a:rPr lang="mn-MN" sz="1400" dirty="0" smtClean="0">
                <a:latin typeface="Tahoma" panose="020B0604030504040204" pitchFamily="34" charset="0"/>
                <a:ea typeface="Tahoma" panose="020B0604030504040204" pitchFamily="34" charset="0"/>
                <a:cs typeface="Tahoma" panose="020B0604030504040204" pitchFamily="34" charset="0"/>
              </a:rPr>
              <a:t>хэлтсийн мэдээллээр </a:t>
            </a:r>
            <a:r>
              <a:rPr lang="mn-MN" sz="1400" dirty="0">
                <a:latin typeface="Tahoma" panose="020B0604030504040204" pitchFamily="34" charset="0"/>
                <a:ea typeface="Tahoma" panose="020B0604030504040204" pitchFamily="34" charset="0"/>
                <a:cs typeface="Tahoma" panose="020B0604030504040204" pitchFamily="34" charset="0"/>
              </a:rPr>
              <a:t>нийгмийн даатгалын </a:t>
            </a:r>
            <a:r>
              <a:rPr lang="mn-MN" sz="1400" dirty="0" smtClean="0">
                <a:latin typeface="Tahoma" panose="020B0604030504040204" pitchFamily="34" charset="0"/>
                <a:ea typeface="Tahoma" panose="020B0604030504040204" pitchFamily="34" charset="0"/>
                <a:cs typeface="Tahoma" panose="020B0604030504040204" pitchFamily="34" charset="0"/>
              </a:rPr>
              <a:t>шимтгэлийн </a:t>
            </a:r>
            <a:r>
              <a:rPr lang="mn-MN" sz="1400" dirty="0">
                <a:latin typeface="Tahoma" panose="020B0604030504040204" pitchFamily="34" charset="0"/>
                <a:ea typeface="Tahoma" panose="020B0604030504040204" pitchFamily="34" charset="0"/>
                <a:cs typeface="Tahoma" panose="020B0604030504040204" pitchFamily="34" charset="0"/>
              </a:rPr>
              <a:t>орлого </a:t>
            </a:r>
            <a:r>
              <a:rPr lang="mn-MN" sz="1400" dirty="0" smtClean="0">
                <a:latin typeface="Tahoma" panose="020B0604030504040204" pitchFamily="34" charset="0"/>
                <a:ea typeface="Tahoma" panose="020B0604030504040204" pitchFamily="34" charset="0"/>
                <a:cs typeface="Tahoma" panose="020B0604030504040204" pitchFamily="34" charset="0"/>
              </a:rPr>
              <a:t>2018 </a:t>
            </a:r>
            <a:r>
              <a:rPr lang="mn-MN" sz="1400" dirty="0">
                <a:latin typeface="Tahoma" panose="020B0604030504040204" pitchFamily="34" charset="0"/>
                <a:ea typeface="Tahoma" panose="020B0604030504040204" pitchFamily="34" charset="0"/>
                <a:cs typeface="Tahoma" panose="020B0604030504040204" pitchFamily="34" charset="0"/>
              </a:rPr>
              <a:t>онд </a:t>
            </a:r>
            <a:r>
              <a:rPr lang="mn-MN" sz="1400" dirty="0" smtClean="0">
                <a:latin typeface="Tahoma" panose="020B0604030504040204" pitchFamily="34" charset="0"/>
                <a:ea typeface="Tahoma" panose="020B0604030504040204" pitchFamily="34" charset="0"/>
                <a:cs typeface="Tahoma" panose="020B0604030504040204" pitchFamily="34" charset="0"/>
              </a:rPr>
              <a:t>14.7 тэрбум </a:t>
            </a:r>
            <a:r>
              <a:rPr lang="mn-MN" sz="1400" dirty="0">
                <a:latin typeface="Tahoma" panose="020B0604030504040204" pitchFamily="34" charset="0"/>
                <a:ea typeface="Tahoma" panose="020B0604030504040204" pitchFamily="34" charset="0"/>
                <a:cs typeface="Tahoma" panose="020B0604030504040204" pitchFamily="34" charset="0"/>
              </a:rPr>
              <a:t>төгрөг болж, өмнөх оноос </a:t>
            </a:r>
            <a:r>
              <a:rPr lang="mn-MN" sz="1400" dirty="0" smtClean="0">
                <a:latin typeface="Tahoma" panose="020B0604030504040204" pitchFamily="34" charset="0"/>
                <a:ea typeface="Tahoma" panose="020B0604030504040204" pitchFamily="34" charset="0"/>
                <a:cs typeface="Tahoma" panose="020B0604030504040204" pitchFamily="34" charset="0"/>
              </a:rPr>
              <a:t>0.8 (5.9%) </a:t>
            </a:r>
            <a:r>
              <a:rPr lang="mn-MN" sz="1400" dirty="0">
                <a:latin typeface="Tahoma" panose="020B0604030504040204" pitchFamily="34" charset="0"/>
                <a:ea typeface="Tahoma" panose="020B0604030504040204" pitchFamily="34" charset="0"/>
                <a:cs typeface="Tahoma" panose="020B0604030504040204" pitchFamily="34" charset="0"/>
              </a:rPr>
              <a:t>тэрбум төгрөг, </a:t>
            </a:r>
            <a:r>
              <a:rPr lang="mn-MN" sz="1400" dirty="0">
                <a:latin typeface="Tahoma" panose="020B0604030504040204" pitchFamily="34" charset="0"/>
                <a:cs typeface="Tahoma" panose="020B0604030504040204" pitchFamily="34" charset="0"/>
              </a:rPr>
              <a:t>ү</a:t>
            </a:r>
            <a:r>
              <a:rPr lang="mn-MN" sz="1400" dirty="0" smtClean="0">
                <a:latin typeface="Tahoma" panose="020B0604030504040204" pitchFamily="34" charset="0"/>
                <a:cs typeface="Tahoma" panose="020B0604030504040204" pitchFamily="34" charset="0"/>
              </a:rPr>
              <a:t>үнээс </a:t>
            </a:r>
            <a:r>
              <a:rPr lang="mn-MN" sz="1400" dirty="0">
                <a:latin typeface="Tahoma" panose="020B0604030504040204" pitchFamily="34" charset="0"/>
                <a:cs typeface="Tahoma" panose="020B0604030504040204" pitchFamily="34" charset="0"/>
              </a:rPr>
              <a:t>ажил олгогчоос </a:t>
            </a:r>
            <a:r>
              <a:rPr lang="en-US" sz="1400" dirty="0">
                <a:latin typeface="Tahoma" panose="020B0604030504040204" pitchFamily="34" charset="0"/>
                <a:cs typeface="Tahoma" panose="020B0604030504040204" pitchFamily="34" charset="0"/>
              </a:rPr>
              <a:t>13.3</a:t>
            </a:r>
            <a:r>
              <a:rPr lang="mn-MN" sz="1400" dirty="0">
                <a:latin typeface="Tahoma" panose="020B0604030504040204" pitchFamily="34" charset="0"/>
                <a:cs typeface="Tahoma" panose="020B0604030504040204" pitchFamily="34" charset="0"/>
              </a:rPr>
              <a:t> тэрбум төгрөгний шимтгэл төлсөн нь өмнөх онтой харьцуулахад </a:t>
            </a:r>
            <a:r>
              <a:rPr lang="en-US" sz="1400" dirty="0">
                <a:latin typeface="Tahoma" panose="020B0604030504040204" pitchFamily="34" charset="0"/>
                <a:cs typeface="Tahoma" panose="020B0604030504040204" pitchFamily="34" charset="0"/>
              </a:rPr>
              <a:t>15.6</a:t>
            </a:r>
            <a:r>
              <a:rPr lang="mn-MN" sz="1400" dirty="0">
                <a:latin typeface="Tahoma" panose="020B0604030504040204" pitchFamily="34" charset="0"/>
                <a:cs typeface="Tahoma" panose="020B0604030504040204" pitchFamily="34" charset="0"/>
              </a:rPr>
              <a:t> хувиар өссөн байна</a:t>
            </a:r>
            <a:r>
              <a:rPr lang="mn-MN" sz="1400" dirty="0" smtClean="0">
                <a:latin typeface="Tahoma" panose="020B0604030504040204" pitchFamily="34" charset="0"/>
                <a:cs typeface="Tahoma" panose="020B0604030504040204" pitchFamily="34" charset="0"/>
              </a:rPr>
              <a:t>.</a:t>
            </a:r>
            <a:r>
              <a:rPr lang="mn-MN" sz="1400" dirty="0">
                <a:latin typeface="Tahoma" panose="020B0604030504040204" pitchFamily="34" charset="0"/>
                <a:cs typeface="Tahoma" panose="020B0604030504040204" pitchFamily="34" charset="0"/>
              </a:rPr>
              <a:t> Аймгийн хэмжээнд с</a:t>
            </a:r>
            <a:r>
              <a:rPr lang="en-US" sz="1400" dirty="0" err="1">
                <a:latin typeface="Tahoma" panose="020B0604030504040204" pitchFamily="34" charset="0"/>
                <a:cs typeface="Tahoma" panose="020B0604030504040204" pitchFamily="34" charset="0"/>
              </a:rPr>
              <a:t>айн</a:t>
            </a:r>
            <a:r>
              <a:rPr lang="en-US" sz="1400" dirty="0">
                <a:latin typeface="Tahoma" panose="020B0604030504040204" pitchFamily="34" charset="0"/>
                <a:cs typeface="Tahoma" panose="020B0604030504040204" pitchFamily="34" charset="0"/>
              </a:rPr>
              <a:t> </a:t>
            </a:r>
            <a:r>
              <a:rPr lang="en-US" sz="1400" dirty="0" err="1">
                <a:latin typeface="Tahoma" panose="020B0604030504040204" pitchFamily="34" charset="0"/>
                <a:cs typeface="Tahoma" panose="020B0604030504040204" pitchFamily="34" charset="0"/>
              </a:rPr>
              <a:t>дурын</a:t>
            </a:r>
            <a:r>
              <a:rPr lang="en-US" sz="1400" dirty="0">
                <a:latin typeface="Tahoma" panose="020B0604030504040204" pitchFamily="34" charset="0"/>
                <a:cs typeface="Tahoma" panose="020B0604030504040204" pitchFamily="34" charset="0"/>
              </a:rPr>
              <a:t> </a:t>
            </a:r>
            <a:r>
              <a:rPr lang="en-US" sz="1400" dirty="0" err="1">
                <a:latin typeface="Tahoma" panose="020B0604030504040204" pitchFamily="34" charset="0"/>
                <a:cs typeface="Tahoma" panose="020B0604030504040204" pitchFamily="34" charset="0"/>
              </a:rPr>
              <a:t>даатгуулагчид</a:t>
            </a:r>
            <a:r>
              <a:rPr lang="en-US" sz="1400" dirty="0">
                <a:latin typeface="Tahoma" panose="020B0604030504040204" pitchFamily="34" charset="0"/>
                <a:cs typeface="Tahoma" panose="020B0604030504040204" pitchFamily="34" charset="0"/>
              </a:rPr>
              <a:t> 920.6 </a:t>
            </a:r>
            <a:r>
              <a:rPr lang="en-US" sz="1400" dirty="0" err="1">
                <a:latin typeface="Tahoma" panose="020B0604030504040204" pitchFamily="34" charset="0"/>
                <a:cs typeface="Tahoma" panose="020B0604030504040204" pitchFamily="34" charset="0"/>
              </a:rPr>
              <a:t>сая</a:t>
            </a:r>
            <a:r>
              <a:rPr lang="en-US" sz="1400" dirty="0">
                <a:latin typeface="Tahoma" panose="020B0604030504040204" pitchFamily="34" charset="0"/>
                <a:cs typeface="Tahoma" panose="020B0604030504040204" pitchFamily="34" charset="0"/>
              </a:rPr>
              <a:t> </a:t>
            </a:r>
            <a:r>
              <a:rPr lang="en-US" sz="1400" dirty="0" err="1">
                <a:latin typeface="Tahoma" panose="020B0604030504040204" pitchFamily="34" charset="0"/>
                <a:cs typeface="Tahoma" panose="020B0604030504040204" pitchFamily="34" charset="0"/>
              </a:rPr>
              <a:t>төгрөгний</a:t>
            </a:r>
            <a:r>
              <a:rPr lang="en-US" sz="1400" dirty="0">
                <a:latin typeface="Tahoma" panose="020B0604030504040204" pitchFamily="34" charset="0"/>
                <a:cs typeface="Tahoma" panose="020B0604030504040204" pitchFamily="34" charset="0"/>
              </a:rPr>
              <a:t> </a:t>
            </a:r>
            <a:r>
              <a:rPr lang="en-US" sz="1400" dirty="0" err="1">
                <a:latin typeface="Tahoma" panose="020B0604030504040204" pitchFamily="34" charset="0"/>
                <a:cs typeface="Tahoma" panose="020B0604030504040204" pitchFamily="34" charset="0"/>
              </a:rPr>
              <a:t>шимтгэл</a:t>
            </a:r>
            <a:r>
              <a:rPr lang="mn-MN" sz="1400" dirty="0">
                <a:latin typeface="Tahoma" panose="020B0604030504040204" pitchFamily="34" charset="0"/>
                <a:cs typeface="Tahoma" panose="020B0604030504040204" pitchFamily="34" charset="0"/>
              </a:rPr>
              <a:t> төлсөн нь өмнөх онтой харьцуулахад </a:t>
            </a:r>
            <a:r>
              <a:rPr lang="en-US" sz="1400" dirty="0">
                <a:latin typeface="Tahoma" panose="020B0604030504040204" pitchFamily="34" charset="0"/>
                <a:cs typeface="Tahoma" panose="020B0604030504040204" pitchFamily="34" charset="0"/>
              </a:rPr>
              <a:t>39.2</a:t>
            </a:r>
            <a:r>
              <a:rPr lang="mn-MN" sz="1400" dirty="0">
                <a:latin typeface="Tahoma" panose="020B0604030504040204" pitchFamily="34" charset="0"/>
                <a:cs typeface="Tahoma" panose="020B0604030504040204" pitchFamily="34" charset="0"/>
              </a:rPr>
              <a:t> хувиар өсчээ.</a:t>
            </a:r>
            <a:endParaRPr lang="en-US" sz="1400" dirty="0">
              <a:latin typeface="Tahoma" panose="020B0604030504040204" pitchFamily="34" charset="0"/>
              <a:cs typeface="Tahoma" panose="020B0604030504040204" pitchFamily="34" charset="0"/>
            </a:endParaRPr>
          </a:p>
          <a:p>
            <a:pPr algn="just"/>
            <a:endParaRPr lang="en-US" sz="1400" dirty="0">
              <a:latin typeface="Tahoma" panose="020B0604030504040204" pitchFamily="34" charset="0"/>
              <a:cs typeface="Tahoma" panose="020B0604030504040204" pitchFamily="34" charset="0"/>
            </a:endParaRPr>
          </a:p>
          <a:p>
            <a:pPr algn="just"/>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20" name="Rectangle 19"/>
          <p:cNvSpPr/>
          <p:nvPr/>
        </p:nvSpPr>
        <p:spPr>
          <a:xfrm>
            <a:off x="2363972" y="5002649"/>
            <a:ext cx="9218427" cy="738664"/>
          </a:xfrm>
          <a:prstGeom prst="rect">
            <a:avLst/>
          </a:prstGeom>
        </p:spPr>
        <p:txBody>
          <a:bodyPr wrap="square">
            <a:spAutoFit/>
          </a:bodyPr>
          <a:lstStyle/>
          <a:p>
            <a:r>
              <a:rPr lang="en-US" sz="1400" dirty="0" err="1">
                <a:latin typeface="Tahoma" panose="020B0604030504040204" pitchFamily="34" charset="0"/>
                <a:cs typeface="Tahoma" panose="020B0604030504040204" pitchFamily="34" charset="0"/>
              </a:rPr>
              <a:t>Нийгмийн</a:t>
            </a:r>
            <a:r>
              <a:rPr lang="en-US" sz="1400" dirty="0">
                <a:latin typeface="Tahoma" panose="020B0604030504040204" pitchFamily="34" charset="0"/>
                <a:cs typeface="Tahoma" panose="020B0604030504040204" pitchFamily="34" charset="0"/>
              </a:rPr>
              <a:t> </a:t>
            </a:r>
            <a:r>
              <a:rPr lang="en-US" sz="1400" dirty="0" err="1">
                <a:latin typeface="Tahoma" panose="020B0604030504040204" pitchFamily="34" charset="0"/>
                <a:cs typeface="Tahoma" panose="020B0604030504040204" pitchFamily="34" charset="0"/>
              </a:rPr>
              <a:t>халамжийн</a:t>
            </a:r>
            <a:r>
              <a:rPr lang="en-US" sz="1400" dirty="0">
                <a:latin typeface="Tahoma" panose="020B0604030504040204" pitchFamily="34" charset="0"/>
                <a:cs typeface="Tahoma" panose="020B0604030504040204" pitchFamily="34" charset="0"/>
              </a:rPr>
              <a:t> </a:t>
            </a:r>
            <a:r>
              <a:rPr lang="en-US" sz="1400" dirty="0" err="1">
                <a:latin typeface="Tahoma" panose="020B0604030504040204" pitchFamily="34" charset="0"/>
                <a:cs typeface="Tahoma" panose="020B0604030504040204" pitchFamily="34" charset="0"/>
              </a:rPr>
              <a:t>сангаас</a:t>
            </a:r>
            <a:r>
              <a:rPr lang="en-US" sz="1400" dirty="0">
                <a:latin typeface="Tahoma" panose="020B0604030504040204" pitchFamily="34" charset="0"/>
                <a:cs typeface="Tahoma" panose="020B0604030504040204" pitchFamily="34" charset="0"/>
              </a:rPr>
              <a:t> </a:t>
            </a:r>
            <a:r>
              <a:rPr lang="mn-MN" sz="1400" dirty="0">
                <a:latin typeface="Tahoma" panose="020B0604030504040204" pitchFamily="34" charset="0"/>
                <a:cs typeface="Tahoma" panose="020B0604030504040204" pitchFamily="34" charset="0"/>
              </a:rPr>
              <a:t>нийт </a:t>
            </a:r>
            <a:r>
              <a:rPr lang="en-US" sz="1400" dirty="0">
                <a:latin typeface="Tahoma" panose="020B0604030504040204" pitchFamily="34" charset="0"/>
                <a:cs typeface="Tahoma" panose="020B0604030504040204" pitchFamily="34" charset="0"/>
              </a:rPr>
              <a:t>8.3 </a:t>
            </a:r>
            <a:r>
              <a:rPr lang="mn-MN" sz="1400" dirty="0">
                <a:latin typeface="Tahoma" panose="020B0604030504040204" pitchFamily="34" charset="0"/>
                <a:cs typeface="Tahoma" panose="020B0604030504040204" pitchFamily="34" charset="0"/>
              </a:rPr>
              <a:t>тэрбум төгрөгийг давхардсан тоогоор </a:t>
            </a:r>
            <a:r>
              <a:rPr lang="en-US" sz="1400" dirty="0">
                <a:latin typeface="Tahoma" panose="020B0604030504040204" pitchFamily="34" charset="0"/>
                <a:cs typeface="Tahoma" panose="020B0604030504040204" pitchFamily="34" charset="0"/>
              </a:rPr>
              <a:t>32.3</a:t>
            </a:r>
            <a:r>
              <a:rPr lang="mn-MN" sz="1400" dirty="0">
                <a:latin typeface="Tahoma" panose="020B0604030504040204" pitchFamily="34" charset="0"/>
                <a:cs typeface="Tahoma" panose="020B0604030504040204" pitchFamily="34" charset="0"/>
              </a:rPr>
              <a:t> мянган иргэнд олгосноос, халамжийн сангаас </a:t>
            </a:r>
            <a:r>
              <a:rPr lang="en-US" sz="1400" dirty="0">
                <a:latin typeface="Tahoma" panose="020B0604030504040204" pitchFamily="34" charset="0"/>
                <a:cs typeface="Tahoma" panose="020B0604030504040204" pitchFamily="34" charset="0"/>
              </a:rPr>
              <a:t>5</a:t>
            </a:r>
            <a:r>
              <a:rPr lang="mn-MN" sz="1400" dirty="0">
                <a:latin typeface="Tahoma" panose="020B0604030504040204" pitchFamily="34" charset="0"/>
                <a:cs typeface="Tahoma" panose="020B0604030504040204" pitchFamily="34" charset="0"/>
              </a:rPr>
              <a:t>.</a:t>
            </a:r>
            <a:r>
              <a:rPr lang="en-US" sz="1400" dirty="0">
                <a:latin typeface="Tahoma" panose="020B0604030504040204" pitchFamily="34" charset="0"/>
                <a:cs typeface="Tahoma" panose="020B0604030504040204" pitchFamily="34" charset="0"/>
              </a:rPr>
              <a:t>3 </a:t>
            </a:r>
            <a:r>
              <a:rPr lang="en-US" sz="1400" dirty="0" err="1">
                <a:latin typeface="Tahoma" panose="020B0604030504040204" pitchFamily="34" charset="0"/>
                <a:cs typeface="Tahoma" panose="020B0604030504040204" pitchFamily="34" charset="0"/>
              </a:rPr>
              <a:t>тэрбум</a:t>
            </a:r>
            <a:r>
              <a:rPr lang="en-US" sz="1400" dirty="0">
                <a:latin typeface="Tahoma" panose="020B0604030504040204" pitchFamily="34" charset="0"/>
                <a:cs typeface="Tahoma" panose="020B0604030504040204" pitchFamily="34" charset="0"/>
              </a:rPr>
              <a:t> </a:t>
            </a:r>
            <a:r>
              <a:rPr lang="en-US" sz="1400" dirty="0" err="1">
                <a:latin typeface="Tahoma" panose="020B0604030504040204" pitchFamily="34" charset="0"/>
                <a:cs typeface="Tahoma" panose="020B0604030504040204" pitchFamily="34" charset="0"/>
              </a:rPr>
              <a:t>төгрөгийг</a:t>
            </a:r>
            <a:r>
              <a:rPr lang="en-US" sz="1400" dirty="0">
                <a:latin typeface="Tahoma" panose="020B0604030504040204" pitchFamily="34" charset="0"/>
                <a:cs typeface="Tahoma" panose="020B0604030504040204" pitchFamily="34" charset="0"/>
              </a:rPr>
              <a:t> 20.3 </a:t>
            </a:r>
            <a:r>
              <a:rPr lang="en-US" sz="1400" dirty="0" err="1">
                <a:latin typeface="Tahoma" panose="020B0604030504040204" pitchFamily="34" charset="0"/>
                <a:cs typeface="Tahoma" panose="020B0604030504040204" pitchFamily="34" charset="0"/>
              </a:rPr>
              <a:t>мянган</a:t>
            </a:r>
            <a:r>
              <a:rPr lang="en-US" sz="1400" dirty="0">
                <a:latin typeface="Tahoma" panose="020B0604030504040204" pitchFamily="34" charset="0"/>
                <a:cs typeface="Tahoma" panose="020B0604030504040204" pitchFamily="34" charset="0"/>
              </a:rPr>
              <a:t> </a:t>
            </a:r>
            <a:r>
              <a:rPr lang="en-US" sz="1400" dirty="0" err="1">
                <a:latin typeface="Tahoma" panose="020B0604030504040204" pitchFamily="34" charset="0"/>
                <a:cs typeface="Tahoma" panose="020B0604030504040204" pitchFamily="34" charset="0"/>
              </a:rPr>
              <a:t>иргэнд</a:t>
            </a:r>
            <a:r>
              <a:rPr lang="en-US" sz="1400" dirty="0">
                <a:latin typeface="Tahoma" panose="020B0604030504040204" pitchFamily="34" charset="0"/>
                <a:cs typeface="Tahoma" panose="020B0604030504040204" pitchFamily="34" charset="0"/>
              </a:rPr>
              <a:t>, </a:t>
            </a:r>
            <a:r>
              <a:rPr lang="en-US" sz="1400" dirty="0" err="1">
                <a:latin typeface="Tahoma" panose="020B0604030504040204" pitchFamily="34" charset="0"/>
                <a:cs typeface="Tahoma" panose="020B0604030504040204" pitchFamily="34" charset="0"/>
              </a:rPr>
              <a:t>улсын</a:t>
            </a:r>
            <a:r>
              <a:rPr lang="en-US" sz="1400" dirty="0">
                <a:latin typeface="Tahoma" panose="020B0604030504040204" pitchFamily="34" charset="0"/>
                <a:cs typeface="Tahoma" panose="020B0604030504040204" pitchFamily="34" charset="0"/>
              </a:rPr>
              <a:t> </a:t>
            </a:r>
            <a:r>
              <a:rPr lang="en-US" sz="1400" dirty="0" err="1">
                <a:latin typeface="Tahoma" panose="020B0604030504040204" pitchFamily="34" charset="0"/>
                <a:cs typeface="Tahoma" panose="020B0604030504040204" pitchFamily="34" charset="0"/>
              </a:rPr>
              <a:t>төсвөөс</a:t>
            </a:r>
            <a:r>
              <a:rPr lang="en-US" sz="1400" dirty="0">
                <a:latin typeface="Tahoma" panose="020B0604030504040204" pitchFamily="34" charset="0"/>
                <a:cs typeface="Tahoma" panose="020B0604030504040204" pitchFamily="34" charset="0"/>
              </a:rPr>
              <a:t> 3.0 </a:t>
            </a:r>
            <a:r>
              <a:rPr lang="en-US" sz="1400" dirty="0" err="1">
                <a:latin typeface="Tahoma" panose="020B0604030504040204" pitchFamily="34" charset="0"/>
                <a:cs typeface="Tahoma" panose="020B0604030504040204" pitchFamily="34" charset="0"/>
              </a:rPr>
              <a:t>тэрбум</a:t>
            </a:r>
            <a:r>
              <a:rPr lang="en-US" sz="1400" dirty="0">
                <a:latin typeface="Tahoma" panose="020B0604030504040204" pitchFamily="34" charset="0"/>
                <a:cs typeface="Tahoma" panose="020B0604030504040204" pitchFamily="34" charset="0"/>
              </a:rPr>
              <a:t> </a:t>
            </a:r>
            <a:r>
              <a:rPr lang="en-US" sz="1400" dirty="0" err="1">
                <a:latin typeface="Tahoma" panose="020B0604030504040204" pitchFamily="34" charset="0"/>
                <a:cs typeface="Tahoma" panose="020B0604030504040204" pitchFamily="34" charset="0"/>
              </a:rPr>
              <a:t>төгрөгийг</a:t>
            </a:r>
            <a:r>
              <a:rPr lang="mn-MN" sz="1400" dirty="0">
                <a:latin typeface="Tahoma" panose="020B0604030504040204" pitchFamily="34" charset="0"/>
                <a:cs typeface="Tahoma" panose="020B0604030504040204" pitchFamily="34" charset="0"/>
              </a:rPr>
              <a:t> 1</a:t>
            </a:r>
            <a:r>
              <a:rPr lang="en-US" sz="1400" dirty="0">
                <a:latin typeface="Tahoma" panose="020B0604030504040204" pitchFamily="34" charset="0"/>
                <a:cs typeface="Tahoma" panose="020B0604030504040204" pitchFamily="34" charset="0"/>
              </a:rPr>
              <a:t>2.0 </a:t>
            </a:r>
            <a:r>
              <a:rPr lang="en-US" sz="1400" dirty="0" err="1">
                <a:latin typeface="Tahoma" panose="020B0604030504040204" pitchFamily="34" charset="0"/>
                <a:cs typeface="Tahoma" panose="020B0604030504040204" pitchFamily="34" charset="0"/>
              </a:rPr>
              <a:t>мянган</a:t>
            </a:r>
            <a:r>
              <a:rPr lang="en-US" sz="1400" dirty="0">
                <a:latin typeface="Tahoma" panose="020B0604030504040204" pitchFamily="34" charset="0"/>
                <a:cs typeface="Tahoma" panose="020B0604030504040204" pitchFamily="34" charset="0"/>
              </a:rPr>
              <a:t> </a:t>
            </a:r>
            <a:r>
              <a:rPr lang="en-US" sz="1400" dirty="0" err="1">
                <a:latin typeface="Tahoma" panose="020B0604030504040204" pitchFamily="34" charset="0"/>
                <a:cs typeface="Tahoma" panose="020B0604030504040204" pitchFamily="34" charset="0"/>
              </a:rPr>
              <a:t>иргэнд</a:t>
            </a:r>
            <a:r>
              <a:rPr lang="en-US" sz="1400" dirty="0">
                <a:latin typeface="Tahoma" panose="020B0604030504040204" pitchFamily="34" charset="0"/>
                <a:cs typeface="Tahoma" panose="020B0604030504040204" pitchFamily="34" charset="0"/>
              </a:rPr>
              <a:t> </a:t>
            </a:r>
            <a:r>
              <a:rPr lang="en-US" sz="1400" dirty="0" err="1">
                <a:latin typeface="Tahoma" panose="020B0604030504040204" pitchFamily="34" charset="0"/>
                <a:cs typeface="Tahoma" panose="020B0604030504040204" pitchFamily="34" charset="0"/>
              </a:rPr>
              <a:t>тус</a:t>
            </a:r>
            <a:r>
              <a:rPr lang="en-US" sz="1400" dirty="0">
                <a:latin typeface="Tahoma" panose="020B0604030504040204" pitchFamily="34" charset="0"/>
                <a:cs typeface="Tahoma" panose="020B0604030504040204" pitchFamily="34" charset="0"/>
              </a:rPr>
              <a:t> </a:t>
            </a:r>
            <a:r>
              <a:rPr lang="en-US" sz="1400" dirty="0" err="1">
                <a:latin typeface="Tahoma" panose="020B0604030504040204" pitchFamily="34" charset="0"/>
                <a:cs typeface="Tahoma" panose="020B0604030504040204" pitchFamily="34" charset="0"/>
              </a:rPr>
              <a:t>тус</a:t>
            </a:r>
            <a:r>
              <a:rPr lang="en-US" sz="1400" dirty="0">
                <a:latin typeface="Tahoma" panose="020B0604030504040204" pitchFamily="34" charset="0"/>
                <a:cs typeface="Tahoma" panose="020B0604030504040204" pitchFamily="34" charset="0"/>
              </a:rPr>
              <a:t> </a:t>
            </a:r>
            <a:r>
              <a:rPr lang="en-US" sz="1400" dirty="0" err="1">
                <a:latin typeface="Tahoma" panose="020B0604030504040204" pitchFamily="34" charset="0"/>
                <a:cs typeface="Tahoma" panose="020B0604030504040204" pitchFamily="34" charset="0"/>
              </a:rPr>
              <a:t>олго</a:t>
            </a:r>
            <a:r>
              <a:rPr lang="mn-MN" sz="1400" dirty="0">
                <a:latin typeface="Tahoma" panose="020B0604030504040204" pitchFamily="34" charset="0"/>
                <a:cs typeface="Tahoma" panose="020B0604030504040204" pitchFamily="34" charset="0"/>
              </a:rPr>
              <a:t>жээ. </a:t>
            </a:r>
            <a:endParaRPr lang="en-US" sz="1400" dirty="0">
              <a:latin typeface="Tahoma" panose="020B0604030504040204" pitchFamily="34" charset="0"/>
              <a:cs typeface="Tahoma" panose="020B0604030504040204" pitchFamily="34" charset="0"/>
            </a:endParaRPr>
          </a:p>
        </p:txBody>
      </p:sp>
      <p:sp>
        <p:nvSpPr>
          <p:cNvPr id="28" name="Rectangle 27"/>
          <p:cNvSpPr/>
          <p:nvPr/>
        </p:nvSpPr>
        <p:spPr>
          <a:xfrm>
            <a:off x="2363972" y="3962400"/>
            <a:ext cx="9294627" cy="738664"/>
          </a:xfrm>
          <a:prstGeom prst="rect">
            <a:avLst/>
          </a:prstGeom>
        </p:spPr>
        <p:txBody>
          <a:bodyPr wrap="square">
            <a:spAutoFit/>
          </a:bodyPr>
          <a:lstStyle/>
          <a:p>
            <a:pPr algn="just"/>
            <a:r>
              <a:rPr lang="mn-MN" sz="1400" dirty="0" smtClean="0">
                <a:latin typeface="Tahoma" panose="020B0604030504040204" pitchFamily="34" charset="0"/>
                <a:cs typeface="Tahoma" panose="020B0604030504040204" pitchFamily="34" charset="0"/>
              </a:rPr>
              <a:t>Нийт </a:t>
            </a:r>
            <a:r>
              <a:rPr lang="mn-MN" sz="1400" dirty="0">
                <a:latin typeface="Tahoma" panose="020B0604030504040204" pitchFamily="34" charset="0"/>
                <a:cs typeface="Tahoma" panose="020B0604030504040204" pitchFamily="34" charset="0"/>
              </a:rPr>
              <a:t>тэтгэвэр авагчдын тоо өмнөх оны мөн үетэй харьцуулахад 10</a:t>
            </a:r>
            <a:r>
              <a:rPr lang="en-US" sz="1400" dirty="0">
                <a:latin typeface="Tahoma" panose="020B0604030504040204" pitchFamily="34" charset="0"/>
                <a:cs typeface="Tahoma" panose="020B0604030504040204" pitchFamily="34" charset="0"/>
              </a:rPr>
              <a:t>.2 </a:t>
            </a:r>
            <a:r>
              <a:rPr lang="mn-MN" sz="1400" dirty="0">
                <a:latin typeface="Tahoma" panose="020B0604030504040204" pitchFamily="34" charset="0"/>
                <a:cs typeface="Tahoma" panose="020B0604030504040204" pitchFamily="34" charset="0"/>
              </a:rPr>
              <a:t>хувиар, олгосон тэтгэврийн хэмжээ </a:t>
            </a:r>
            <a:r>
              <a:rPr lang="en-US" sz="1400" dirty="0">
                <a:latin typeface="Tahoma" panose="020B0604030504040204" pitchFamily="34" charset="0"/>
                <a:cs typeface="Tahoma" panose="020B0604030504040204" pitchFamily="34" charset="0"/>
              </a:rPr>
              <a:t>10.1 </a:t>
            </a:r>
            <a:r>
              <a:rPr lang="mn-MN" sz="1400" dirty="0">
                <a:latin typeface="Tahoma" panose="020B0604030504040204" pitchFamily="34" charset="0"/>
                <a:cs typeface="Tahoma" panose="020B0604030504040204" pitchFamily="34" charset="0"/>
              </a:rPr>
              <a:t>хувиар тус тус өссөн байна</a:t>
            </a:r>
            <a:endParaRPr lang="en-US" sz="1400" dirty="0">
              <a:latin typeface="Tahoma" panose="020B0604030504040204" pitchFamily="34" charset="0"/>
              <a:ea typeface="Tahoma" panose="020B0604030504040204" pitchFamily="34" charset="0"/>
              <a:cs typeface="Tahoma" panose="020B0604030504040204" pitchFamily="34" charset="0"/>
            </a:endParaRPr>
          </a:p>
          <a:p>
            <a:pPr algn="just"/>
            <a:endParaRPr lang="en-US" sz="1400"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a:extLst>
              <a:ext uri="{FF2B5EF4-FFF2-40B4-BE49-F238E27FC236}">
                <a16:creationId xmlns="" xmlns:a16="http://schemas.microsoft.com/office/drawing/2014/main" id="{8224810A-C8DA-4164-8550-3DEECA5E0749}"/>
              </a:ext>
            </a:extLst>
          </p:cNvPr>
          <p:cNvSpPr txBox="1">
            <a:spLocks/>
          </p:cNvSpPr>
          <p:nvPr/>
        </p:nvSpPr>
        <p:spPr>
          <a:xfrm>
            <a:off x="1151370" y="528049"/>
            <a:ext cx="10202429" cy="462551"/>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mn-MN" sz="2400" b="1" cap="all" dirty="0">
                <a:solidFill>
                  <a:srgbClr val="002060"/>
                </a:solidFill>
                <a:latin typeface="Tahoma" panose="020B0604030504040204" pitchFamily="34" charset="0"/>
                <a:ea typeface="Tahoma" panose="020B0604030504040204" pitchFamily="34" charset="0"/>
                <a:cs typeface="Tahoma" panose="020B0604030504040204" pitchFamily="34" charset="0"/>
              </a:rPr>
              <a:t>БОЛОВСРОЛ</a:t>
            </a:r>
            <a:endParaRPr lang="en-US" sz="2400" b="1" cap="all"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a:extLst>
              <a:ext uri="{FF2B5EF4-FFF2-40B4-BE49-F238E27FC236}">
                <a16:creationId xmlns="" xmlns:a16="http://schemas.microsoft.com/office/drawing/2014/main" id="{565BF909-812B-48CB-82C9-0AC2E4223B49}"/>
              </a:ext>
            </a:extLst>
          </p:cNvPr>
          <p:cNvSpPr/>
          <p:nvPr/>
        </p:nvSpPr>
        <p:spPr>
          <a:xfrm>
            <a:off x="1295400" y="4533340"/>
            <a:ext cx="10744200" cy="1791260"/>
          </a:xfrm>
          <a:prstGeom prst="rect">
            <a:avLst/>
          </a:prstGeom>
        </p:spPr>
        <p:txBody>
          <a:bodyPr wrap="square">
            <a:spAutoFit/>
          </a:bodyPr>
          <a:lstStyle/>
          <a:p>
            <a:pPr indent="228600" algn="just">
              <a:lnSpc>
                <a:spcPct val="115000"/>
              </a:lnSpc>
            </a:pPr>
            <a:r>
              <a:rPr lang="mn-MN" sz="1600" dirty="0" smtClean="0">
                <a:latin typeface="Tahoma" panose="020B0604030504040204" pitchFamily="34" charset="0"/>
                <a:ea typeface="Tahoma" panose="020B0604030504040204" pitchFamily="34" charset="0"/>
                <a:cs typeface="Tahoma" panose="020B0604030504040204" pitchFamily="34" charset="0"/>
              </a:rPr>
              <a:t>Аймгийн </a:t>
            </a:r>
            <a:r>
              <a:rPr lang="mn-MN" sz="1600" dirty="0">
                <a:latin typeface="Tahoma" panose="020B0604030504040204" pitchFamily="34" charset="0"/>
                <a:ea typeface="Tahoma" panose="020B0604030504040204" pitchFamily="34" charset="0"/>
                <a:cs typeface="Tahoma" panose="020B0604030504040204" pitchFamily="34" charset="0"/>
              </a:rPr>
              <a:t>хэмжээнд </a:t>
            </a:r>
            <a:r>
              <a:rPr lang="mn-MN" sz="1600" dirty="0" smtClean="0">
                <a:latin typeface="Tahoma" panose="020B0604030504040204" pitchFamily="34" charset="0"/>
                <a:ea typeface="Tahoma" panose="020B0604030504040204" pitchFamily="34" charset="0"/>
                <a:cs typeface="Tahoma" panose="020B0604030504040204" pitchFamily="34" charset="0"/>
              </a:rPr>
              <a:t>201</a:t>
            </a:r>
            <a:r>
              <a:rPr lang="en-US" sz="1600" dirty="0" smtClean="0">
                <a:latin typeface="Tahoma" panose="020B0604030504040204" pitchFamily="34" charset="0"/>
                <a:ea typeface="Tahoma" panose="020B0604030504040204" pitchFamily="34" charset="0"/>
                <a:cs typeface="Tahoma" panose="020B0604030504040204" pitchFamily="34" charset="0"/>
              </a:rPr>
              <a:t>8</a:t>
            </a:r>
            <a:r>
              <a:rPr lang="mn-MN" sz="1600" dirty="0" smtClean="0">
                <a:latin typeface="Tahoma" panose="020B0604030504040204" pitchFamily="34" charset="0"/>
                <a:ea typeface="Tahoma" panose="020B0604030504040204" pitchFamily="34" charset="0"/>
                <a:cs typeface="Tahoma" panose="020B0604030504040204" pitchFamily="34" charset="0"/>
              </a:rPr>
              <a:t>/201</a:t>
            </a:r>
            <a:r>
              <a:rPr lang="en-US" sz="1600" dirty="0" smtClean="0">
                <a:latin typeface="Tahoma" panose="020B0604030504040204" pitchFamily="34" charset="0"/>
                <a:ea typeface="Tahoma" panose="020B0604030504040204" pitchFamily="34" charset="0"/>
                <a:cs typeface="Tahoma" panose="020B0604030504040204" pitchFamily="34" charset="0"/>
              </a:rPr>
              <a:t>9</a:t>
            </a:r>
            <a:r>
              <a:rPr lang="mn-MN" sz="1600" dirty="0" smtClean="0">
                <a:latin typeface="Tahoma" panose="020B0604030504040204" pitchFamily="34" charset="0"/>
                <a:ea typeface="Tahoma" panose="020B0604030504040204" pitchFamily="34" charset="0"/>
                <a:cs typeface="Tahoma" panose="020B0604030504040204" pitchFamily="34" charset="0"/>
              </a:rPr>
              <a:t> </a:t>
            </a:r>
            <a:r>
              <a:rPr lang="mn-MN" sz="1600" dirty="0">
                <a:latin typeface="Tahoma" panose="020B0604030504040204" pitchFamily="34" charset="0"/>
                <a:ea typeface="Tahoma" panose="020B0604030504040204" pitchFamily="34" charset="0"/>
                <a:cs typeface="Tahoma" panose="020B0604030504040204" pitchFamily="34" charset="0"/>
              </a:rPr>
              <a:t>оны хичээлийн жилд </a:t>
            </a:r>
            <a:r>
              <a:rPr lang="mn-MN" sz="1600" dirty="0" smtClean="0">
                <a:latin typeface="Tahoma" panose="020B0604030504040204" pitchFamily="34" charset="0"/>
                <a:ea typeface="Tahoma" panose="020B0604030504040204" pitchFamily="34" charset="0"/>
                <a:cs typeface="Tahoma" panose="020B0604030504040204" pitchFamily="34" charset="0"/>
              </a:rPr>
              <a:t>24 </a:t>
            </a:r>
            <a:r>
              <a:rPr lang="mn-MN" sz="1600" dirty="0">
                <a:latin typeface="Tahoma" panose="020B0604030504040204" pitchFamily="34" charset="0"/>
                <a:ea typeface="Tahoma" panose="020B0604030504040204" pitchFamily="34" charset="0"/>
                <a:cs typeface="Tahoma" panose="020B0604030504040204" pitchFamily="34" charset="0"/>
              </a:rPr>
              <a:t>цэцэрлэгт </a:t>
            </a:r>
            <a:r>
              <a:rPr lang="mn-MN" sz="1600" dirty="0" smtClean="0">
                <a:latin typeface="Tahoma" panose="020B0604030504040204" pitchFamily="34" charset="0"/>
                <a:ea typeface="Tahoma" panose="020B0604030504040204" pitchFamily="34" charset="0"/>
                <a:cs typeface="Tahoma" panose="020B0604030504040204" pitchFamily="34" charset="0"/>
              </a:rPr>
              <a:t>5.</a:t>
            </a:r>
            <a:r>
              <a:rPr lang="en-US" sz="1600" dirty="0" smtClean="0">
                <a:latin typeface="Tahoma" panose="020B0604030504040204" pitchFamily="34" charset="0"/>
                <a:ea typeface="Tahoma" panose="020B0604030504040204" pitchFamily="34" charset="0"/>
                <a:cs typeface="Tahoma" panose="020B0604030504040204" pitchFamily="34" charset="0"/>
              </a:rPr>
              <a:t>4</a:t>
            </a:r>
            <a:r>
              <a:rPr lang="mn-MN" sz="1600" dirty="0" smtClean="0">
                <a:latin typeface="Tahoma" panose="020B0604030504040204" pitchFamily="34" charset="0"/>
                <a:ea typeface="Tahoma" panose="020B0604030504040204" pitchFamily="34" charset="0"/>
                <a:cs typeface="Tahoma" panose="020B0604030504040204" pitchFamily="34" charset="0"/>
              </a:rPr>
              <a:t> </a:t>
            </a:r>
            <a:r>
              <a:rPr lang="mn-MN" sz="1600" dirty="0">
                <a:latin typeface="Tahoma" panose="020B0604030504040204" pitchFamily="34" charset="0"/>
                <a:ea typeface="Tahoma" panose="020B0604030504040204" pitchFamily="34" charset="0"/>
                <a:cs typeface="Tahoma" panose="020B0604030504040204" pitchFamily="34" charset="0"/>
              </a:rPr>
              <a:t>мянган хүүхэд хүмүүжиж байгаа нь өмнөх оноос цэцэрлэгийн тоо </a:t>
            </a:r>
            <a:r>
              <a:rPr lang="mn-MN" sz="1600" dirty="0" smtClean="0">
                <a:latin typeface="Tahoma" panose="020B0604030504040204" pitchFamily="34" charset="0"/>
                <a:ea typeface="Tahoma" panose="020B0604030504040204" pitchFamily="34" charset="0"/>
                <a:cs typeface="Tahoma" panose="020B0604030504040204" pitchFamily="34" charset="0"/>
              </a:rPr>
              <a:t>өмнөх оны түвшинд, </a:t>
            </a:r>
            <a:r>
              <a:rPr lang="mn-MN" sz="1600" dirty="0">
                <a:latin typeface="Tahoma" panose="020B0604030504040204" pitchFamily="34" charset="0"/>
                <a:ea typeface="Tahoma" panose="020B0604030504040204" pitchFamily="34" charset="0"/>
                <a:cs typeface="Tahoma" panose="020B0604030504040204" pitchFamily="34" charset="0"/>
              </a:rPr>
              <a:t>хүүхдийн тоо </a:t>
            </a:r>
            <a:r>
              <a:rPr lang="mn-MN" sz="1600" dirty="0" smtClean="0">
                <a:latin typeface="Tahoma" panose="020B0604030504040204" pitchFamily="34" charset="0"/>
                <a:ea typeface="Tahoma" panose="020B0604030504040204" pitchFamily="34" charset="0"/>
                <a:cs typeface="Tahoma" panose="020B0604030504040204" pitchFamily="34" charset="0"/>
              </a:rPr>
              <a:t>79 (1.5%) нэмэгдсэн </a:t>
            </a:r>
            <a:r>
              <a:rPr lang="mn-MN" sz="1600" dirty="0">
                <a:latin typeface="Tahoma" panose="020B0604030504040204" pitchFamily="34" charset="0"/>
                <a:ea typeface="Tahoma" panose="020B0604030504040204" pitchFamily="34" charset="0"/>
                <a:cs typeface="Tahoma" panose="020B0604030504040204" pitchFamily="34" charset="0"/>
              </a:rPr>
              <a:t>байна. </a:t>
            </a:r>
          </a:p>
          <a:p>
            <a:pPr indent="228600" algn="just">
              <a:lnSpc>
                <a:spcPct val="115000"/>
              </a:lnSpc>
            </a:pPr>
            <a:r>
              <a:rPr lang="mn-MN" sz="1600" dirty="0">
                <a:latin typeface="Tahoma" panose="020B0604030504040204" pitchFamily="34" charset="0"/>
                <a:ea typeface="Tahoma" panose="020B0604030504040204" pitchFamily="34" charset="0"/>
                <a:cs typeface="Tahoma" panose="020B0604030504040204" pitchFamily="34" charset="0"/>
              </a:rPr>
              <a:t>Ерөнхий боловсролын </a:t>
            </a:r>
            <a:r>
              <a:rPr lang="mn-MN" sz="1600" dirty="0" smtClean="0">
                <a:latin typeface="Tahoma" panose="020B0604030504040204" pitchFamily="34" charset="0"/>
                <a:ea typeface="Tahoma" panose="020B0604030504040204" pitchFamily="34" charset="0"/>
                <a:cs typeface="Tahoma" panose="020B0604030504040204" pitchFamily="34" charset="0"/>
              </a:rPr>
              <a:t>16 </a:t>
            </a:r>
            <a:r>
              <a:rPr lang="mn-MN" sz="1600" dirty="0">
                <a:latin typeface="Tahoma" panose="020B0604030504040204" pitchFamily="34" charset="0"/>
                <a:ea typeface="Tahoma" panose="020B0604030504040204" pitchFamily="34" charset="0"/>
                <a:cs typeface="Tahoma" panose="020B0604030504040204" pitchFamily="34" charset="0"/>
              </a:rPr>
              <a:t>сургуульд </a:t>
            </a:r>
            <a:r>
              <a:rPr lang="mn-MN" sz="1600" dirty="0" smtClean="0">
                <a:latin typeface="Tahoma" panose="020B0604030504040204" pitchFamily="34" charset="0"/>
                <a:ea typeface="Tahoma" panose="020B0604030504040204" pitchFamily="34" charset="0"/>
                <a:cs typeface="Tahoma" panose="020B0604030504040204" pitchFamily="34" charset="0"/>
              </a:rPr>
              <a:t>2018/2019 </a:t>
            </a:r>
            <a:r>
              <a:rPr lang="mn-MN" sz="1600" dirty="0">
                <a:latin typeface="Tahoma" panose="020B0604030504040204" pitchFamily="34" charset="0"/>
                <a:ea typeface="Tahoma" panose="020B0604030504040204" pitchFamily="34" charset="0"/>
                <a:cs typeface="Tahoma" panose="020B0604030504040204" pitchFamily="34" charset="0"/>
              </a:rPr>
              <a:t>оны хичээлийн жилд </a:t>
            </a:r>
            <a:r>
              <a:rPr lang="mn-MN" sz="1600" dirty="0" smtClean="0">
                <a:latin typeface="Tahoma" panose="020B0604030504040204" pitchFamily="34" charset="0"/>
                <a:ea typeface="Tahoma" panose="020B0604030504040204" pitchFamily="34" charset="0"/>
                <a:cs typeface="Tahoma" panose="020B0604030504040204" pitchFamily="34" charset="0"/>
              </a:rPr>
              <a:t>11.6 </a:t>
            </a:r>
            <a:r>
              <a:rPr lang="mn-MN" sz="1600" dirty="0">
                <a:latin typeface="Tahoma" panose="020B0604030504040204" pitchFamily="34" charset="0"/>
                <a:ea typeface="Tahoma" panose="020B0604030504040204" pitchFamily="34" charset="0"/>
                <a:cs typeface="Tahoma" panose="020B0604030504040204" pitchFamily="34" charset="0"/>
              </a:rPr>
              <a:t>мянган сурагч өдрөөр суралцаж байгаа нь өмнөх оноос сургуулийн тоо </a:t>
            </a:r>
            <a:r>
              <a:rPr lang="mn-MN" sz="1600" dirty="0" smtClean="0">
                <a:latin typeface="Tahoma" panose="020B0604030504040204" pitchFamily="34" charset="0"/>
                <a:ea typeface="Tahoma" panose="020B0604030504040204" pitchFamily="34" charset="0"/>
                <a:cs typeface="Tahoma" panose="020B0604030504040204" pitchFamily="34" charset="0"/>
              </a:rPr>
              <a:t>адил түвшинд, </a:t>
            </a:r>
            <a:r>
              <a:rPr lang="mn-MN" sz="1600" dirty="0">
                <a:latin typeface="Tahoma" panose="020B0604030504040204" pitchFamily="34" charset="0"/>
                <a:ea typeface="Tahoma" panose="020B0604030504040204" pitchFamily="34" charset="0"/>
                <a:cs typeface="Tahoma" panose="020B0604030504040204" pitchFamily="34" charset="0"/>
              </a:rPr>
              <a:t>суралцагчид </a:t>
            </a:r>
            <a:r>
              <a:rPr lang="mn-MN" sz="1600" dirty="0" smtClean="0">
                <a:latin typeface="Tahoma" panose="020B0604030504040204" pitchFamily="34" charset="0"/>
                <a:ea typeface="Tahoma" panose="020B0604030504040204" pitchFamily="34" charset="0"/>
                <a:cs typeface="Tahoma" panose="020B0604030504040204" pitchFamily="34" charset="0"/>
              </a:rPr>
              <a:t>279 (2.5%) нэмэгдэв.</a:t>
            </a:r>
            <a:endParaRPr lang="mn-MN" sz="1600" dirty="0">
              <a:latin typeface="Tahoma" panose="020B0604030504040204" pitchFamily="34" charset="0"/>
              <a:ea typeface="Tahoma" panose="020B0604030504040204" pitchFamily="34" charset="0"/>
              <a:cs typeface="Tahoma" panose="020B0604030504040204" pitchFamily="34" charset="0"/>
            </a:endParaRPr>
          </a:p>
          <a:p>
            <a:pPr indent="228600" algn="just">
              <a:lnSpc>
                <a:spcPct val="115000"/>
              </a:lnSpc>
            </a:pPr>
            <a:r>
              <a:rPr lang="mn-MN" sz="1600" dirty="0" smtClean="0">
                <a:latin typeface="Tahoma" panose="020B0604030504040204" pitchFamily="34" charset="0"/>
                <a:ea typeface="Tahoma" panose="020B0604030504040204" pitchFamily="34" charset="0"/>
                <a:cs typeface="Tahoma" panose="020B0604030504040204" pitchFamily="34" charset="0"/>
              </a:rPr>
              <a:t>Мэргэжил сургалт, үйлдвэрлэлийн төвд 15 мэргэжлээр 330 суралцагчид суралцаж </a:t>
            </a:r>
            <a:r>
              <a:rPr lang="mn-MN" sz="1600" dirty="0">
                <a:latin typeface="Tahoma" panose="020B0604030504040204" pitchFamily="34" charset="0"/>
                <a:ea typeface="Tahoma" panose="020B0604030504040204" pitchFamily="34" charset="0"/>
                <a:cs typeface="Tahoma" panose="020B0604030504040204" pitchFamily="34" charset="0"/>
              </a:rPr>
              <a:t>байгаа нь өмнөх оноос </a:t>
            </a:r>
            <a:r>
              <a:rPr lang="mn-MN" sz="1600" dirty="0" smtClean="0">
                <a:latin typeface="Tahoma" panose="020B0604030504040204" pitchFamily="34" charset="0"/>
                <a:ea typeface="Tahoma" panose="020B0604030504040204" pitchFamily="34" charset="0"/>
                <a:cs typeface="Tahoma" panose="020B0604030504040204" pitchFamily="34" charset="0"/>
              </a:rPr>
              <a:t>31 (10.4%) өссөн </a:t>
            </a:r>
            <a:r>
              <a:rPr lang="mn-MN" sz="1600" dirty="0">
                <a:latin typeface="Tahoma" panose="020B0604030504040204" pitchFamily="34" charset="0"/>
                <a:ea typeface="Tahoma" panose="020B0604030504040204" pitchFamily="34" charset="0"/>
                <a:cs typeface="Tahoma" panose="020B0604030504040204" pitchFamily="34" charset="0"/>
              </a:rPr>
              <a:t>байна. </a:t>
            </a:r>
          </a:p>
        </p:txBody>
      </p:sp>
      <p:sp>
        <p:nvSpPr>
          <p:cNvPr id="9" name="TextBox 8"/>
          <p:cNvSpPr txBox="1"/>
          <p:nvPr/>
        </p:nvSpPr>
        <p:spPr>
          <a:xfrm>
            <a:off x="3252180" y="1352490"/>
            <a:ext cx="7873020" cy="400110"/>
          </a:xfrm>
          <a:prstGeom prst="rect">
            <a:avLst/>
          </a:prstGeom>
          <a:noFill/>
        </p:spPr>
        <p:txBody>
          <a:bodyPr wrap="square" rtlCol="0">
            <a:spAutoFit/>
          </a:bodyPr>
          <a:lstStyle/>
          <a:p>
            <a:r>
              <a:rPr lang="mn-MN" sz="2000" dirty="0" smtClean="0">
                <a:latin typeface="Tahoma" panose="020B0604030504040204" pitchFamily="34" charset="0"/>
                <a:ea typeface="Tahoma" panose="020B0604030504040204" pitchFamily="34" charset="0"/>
                <a:cs typeface="Tahoma" panose="020B0604030504040204" pitchFamily="34" charset="0"/>
              </a:rPr>
              <a:t>Ерөнхий боловсролын сургуульд суралцагчдын тоо</a:t>
            </a:r>
          </a:p>
        </p:txBody>
      </p:sp>
      <p:graphicFrame>
        <p:nvGraphicFramePr>
          <p:cNvPr id="8" name="Chart 7"/>
          <p:cNvGraphicFramePr>
            <a:graphicFrameLocks/>
          </p:cNvGraphicFramePr>
          <p:nvPr>
            <p:extLst>
              <p:ext uri="{D42A27DB-BD31-4B8C-83A1-F6EECF244321}">
                <p14:modId xmlns:p14="http://schemas.microsoft.com/office/powerpoint/2010/main" val="3836962681"/>
              </p:ext>
            </p:extLst>
          </p:nvPr>
        </p:nvGraphicFramePr>
        <p:xfrm>
          <a:off x="1524000" y="1778000"/>
          <a:ext cx="10210800" cy="27553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73414114"/>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10134600" y="6172200"/>
            <a:ext cx="1905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16" name="Rectangle 1"/>
          <p:cNvSpPr>
            <a:spLocks noChangeArrowheads="1"/>
          </p:cNvSpPr>
          <p:nvPr/>
        </p:nvSpPr>
        <p:spPr bwMode="auto">
          <a:xfrm>
            <a:off x="2819400" y="5105400"/>
            <a:ext cx="2174875" cy="1384995"/>
          </a:xfrm>
          <a:prstGeom prst="rect">
            <a:avLst/>
          </a:prstGeom>
          <a:noFill/>
          <a:ln w="9525">
            <a:noFill/>
            <a:miter lim="800000"/>
            <a:headEnd/>
            <a:tailEnd/>
          </a:ln>
        </p:spPr>
        <p:txBody>
          <a:bodyPr>
            <a:spAutoFit/>
          </a:bodyPr>
          <a:lstStyle/>
          <a:p>
            <a:pPr algn="ct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mn-MN" sz="1400" b="1" dirty="0">
                <a:solidFill>
                  <a:schemeClr val="bg1"/>
                </a:solidFill>
                <a:latin typeface="Tahoma" panose="020B0604030504040204" pitchFamily="34" charset="0"/>
                <a:ea typeface="Tahoma" panose="020B0604030504040204" pitchFamily="34" charset="0"/>
                <a:cs typeface="Tahoma" panose="020B0604030504040204" pitchFamily="34" charset="0"/>
              </a:rPr>
              <a:t> Улсын хэмжээнд бүртгэлтэй ажилгүй иргэдийн </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57</a:t>
            </a:r>
            <a:r>
              <a:rPr lang="mn-MN" sz="1400" b="1"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1</a:t>
            </a:r>
            <a:r>
              <a:rPr lang="mn-MN" sz="1400" b="1" dirty="0">
                <a:solidFill>
                  <a:schemeClr val="bg1"/>
                </a:solidFill>
                <a:latin typeface="Tahoma" panose="020B0604030504040204" pitchFamily="34" charset="0"/>
                <a:ea typeface="Tahoma" panose="020B0604030504040204" pitchFamily="34" charset="0"/>
                <a:cs typeface="Tahoma" panose="020B0604030504040204" pitchFamily="34" charset="0"/>
              </a:rPr>
              <a:t> хувийг 15-34 насны залуучууд эзэлж байна.</a:t>
            </a:r>
            <a:endPar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2" name="Rectangle 13"/>
          <p:cNvSpPr>
            <a:spLocks noChangeArrowheads="1"/>
          </p:cNvSpPr>
          <p:nvPr/>
        </p:nvSpPr>
        <p:spPr bwMode="auto">
          <a:xfrm>
            <a:off x="1706563" y="4233863"/>
            <a:ext cx="960437" cy="261937"/>
          </a:xfrm>
          <a:prstGeom prst="rect">
            <a:avLst/>
          </a:prstGeom>
          <a:noFill/>
          <a:ln w="9525">
            <a:noFill/>
            <a:miter lim="800000"/>
            <a:headEnd/>
            <a:tailEnd/>
          </a:ln>
        </p:spPr>
        <p:txBody>
          <a:bodyPr>
            <a:spAutoFit/>
          </a:bodyPr>
          <a:lstStyle/>
          <a:p>
            <a:pPr algn="ctr" fontAlgn="b"/>
            <a:r>
              <a:rPr lang="en-US" altLang="en-US" sz="1100" b="1" dirty="0">
                <a:solidFill>
                  <a:schemeClr val="bg1"/>
                </a:solidFill>
                <a:latin typeface="Tahoma" panose="020B0604030504040204" pitchFamily="34" charset="0"/>
                <a:ea typeface="Tahoma" panose="020B0604030504040204" pitchFamily="34" charset="0"/>
                <a:cs typeface="Tahoma" panose="020B0604030504040204" pitchFamily="34" charset="0"/>
              </a:rPr>
              <a:t>2016  XII</a:t>
            </a:r>
            <a:endParaRPr lang="mn-MN" altLang="en-US" sz="11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2" name="Rectangle 13"/>
          <p:cNvSpPr>
            <a:spLocks noChangeArrowheads="1"/>
          </p:cNvSpPr>
          <p:nvPr/>
        </p:nvSpPr>
        <p:spPr bwMode="auto">
          <a:xfrm>
            <a:off x="1630363" y="5638800"/>
            <a:ext cx="960437" cy="461665"/>
          </a:xfrm>
          <a:prstGeom prst="rect">
            <a:avLst/>
          </a:prstGeom>
          <a:noFill/>
          <a:ln w="9525">
            <a:noFill/>
            <a:miter lim="800000"/>
            <a:headEnd/>
            <a:tailEnd/>
          </a:ln>
        </p:spPr>
        <p:txBody>
          <a:bodyPr>
            <a:spAutoFit/>
          </a:bodyPr>
          <a:lstStyle/>
          <a:p>
            <a:pPr algn="ctr" fontAlgn="b"/>
            <a:r>
              <a:rPr lang="en-US" alt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2016  I-XII</a:t>
            </a:r>
            <a:endParaRPr lang="mn-MN" altLang="en-US"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3" name="Rectangle 13"/>
          <p:cNvSpPr>
            <a:spLocks noChangeArrowheads="1"/>
          </p:cNvSpPr>
          <p:nvPr/>
        </p:nvSpPr>
        <p:spPr bwMode="auto">
          <a:xfrm>
            <a:off x="1630363" y="4986338"/>
            <a:ext cx="960437" cy="461665"/>
          </a:xfrm>
          <a:prstGeom prst="rect">
            <a:avLst/>
          </a:prstGeom>
          <a:noFill/>
          <a:ln w="9525">
            <a:noFill/>
            <a:miter lim="800000"/>
            <a:headEnd/>
            <a:tailEnd/>
          </a:ln>
        </p:spPr>
        <p:txBody>
          <a:bodyPr>
            <a:spAutoFit/>
          </a:bodyPr>
          <a:lstStyle/>
          <a:p>
            <a:pPr algn="ctr" fontAlgn="b"/>
            <a:r>
              <a:rPr lang="en-US" alt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2015  I-XII</a:t>
            </a:r>
            <a:endParaRPr lang="mn-MN" altLang="en-US"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p:cNvSpPr>
            <a:spLocks noChangeArrowheads="1"/>
          </p:cNvSpPr>
          <p:nvPr/>
        </p:nvSpPr>
        <p:spPr bwMode="auto">
          <a:xfrm>
            <a:off x="1630363" y="1727200"/>
            <a:ext cx="960437" cy="461665"/>
          </a:xfrm>
          <a:prstGeom prst="rect">
            <a:avLst/>
          </a:prstGeom>
          <a:noFill/>
          <a:ln w="9525">
            <a:noFill/>
            <a:miter lim="800000"/>
            <a:headEnd/>
            <a:tailEnd/>
          </a:ln>
        </p:spPr>
        <p:txBody>
          <a:bodyPr>
            <a:spAutoFit/>
          </a:bodyPr>
          <a:lstStyle/>
          <a:p>
            <a:pPr algn="ctr" fontAlgn="b"/>
            <a:r>
              <a:rPr lang="en-US" alt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2014  I-XII</a:t>
            </a:r>
            <a:endParaRPr lang="mn-MN" altLang="en-US"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3"/>
          <p:cNvSpPr>
            <a:spLocks noChangeArrowheads="1"/>
          </p:cNvSpPr>
          <p:nvPr/>
        </p:nvSpPr>
        <p:spPr bwMode="auto">
          <a:xfrm>
            <a:off x="6735763" y="5667375"/>
            <a:ext cx="960437" cy="461665"/>
          </a:xfrm>
          <a:prstGeom prst="rect">
            <a:avLst/>
          </a:prstGeom>
          <a:noFill/>
          <a:ln w="9525">
            <a:noFill/>
            <a:miter lim="800000"/>
            <a:headEnd/>
            <a:tailEnd/>
          </a:ln>
        </p:spPr>
        <p:txBody>
          <a:bodyPr>
            <a:spAutoFit/>
          </a:bodyPr>
          <a:lstStyle/>
          <a:p>
            <a:pPr algn="ctr" fontAlgn="b"/>
            <a:r>
              <a:rPr lang="en-US" alt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2016  I-XII</a:t>
            </a:r>
            <a:endParaRPr lang="mn-MN" altLang="en-US"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0" name="Rectangle 13"/>
          <p:cNvSpPr>
            <a:spLocks noChangeArrowheads="1"/>
          </p:cNvSpPr>
          <p:nvPr/>
        </p:nvSpPr>
        <p:spPr bwMode="auto">
          <a:xfrm>
            <a:off x="6735763" y="5014913"/>
            <a:ext cx="960437" cy="461665"/>
          </a:xfrm>
          <a:prstGeom prst="rect">
            <a:avLst/>
          </a:prstGeom>
          <a:noFill/>
          <a:ln w="9525">
            <a:noFill/>
            <a:miter lim="800000"/>
            <a:headEnd/>
            <a:tailEnd/>
          </a:ln>
        </p:spPr>
        <p:txBody>
          <a:bodyPr>
            <a:spAutoFit/>
          </a:bodyPr>
          <a:lstStyle/>
          <a:p>
            <a:pPr algn="ctr" fontAlgn="b"/>
            <a:r>
              <a:rPr lang="en-US" alt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2015  I-XII</a:t>
            </a:r>
            <a:endParaRPr lang="mn-MN" altLang="en-US"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1" name="Rectangle 20"/>
          <p:cNvSpPr>
            <a:spLocks noChangeArrowheads="1"/>
          </p:cNvSpPr>
          <p:nvPr/>
        </p:nvSpPr>
        <p:spPr bwMode="auto">
          <a:xfrm>
            <a:off x="6735763" y="1752600"/>
            <a:ext cx="960437" cy="461665"/>
          </a:xfrm>
          <a:prstGeom prst="rect">
            <a:avLst/>
          </a:prstGeom>
          <a:noFill/>
          <a:ln w="9525">
            <a:noFill/>
            <a:miter lim="800000"/>
            <a:headEnd/>
            <a:tailEnd/>
          </a:ln>
        </p:spPr>
        <p:txBody>
          <a:bodyPr>
            <a:spAutoFit/>
          </a:bodyPr>
          <a:lstStyle/>
          <a:p>
            <a:pPr algn="ctr" fontAlgn="b"/>
            <a:r>
              <a:rPr lang="en-US" alt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2014  I-XII</a:t>
            </a:r>
            <a:endParaRPr lang="mn-MN" altLang="en-US"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27" name="Picture 26"/>
          <p:cNvPicPr>
            <a:picLocks noChangeAspect="1"/>
          </p:cNvPicPr>
          <p:nvPr/>
        </p:nvPicPr>
        <p:blipFill>
          <a:blip r:embed="rId2"/>
          <a:stretch>
            <a:fillRect/>
          </a:stretch>
        </p:blipFill>
        <p:spPr>
          <a:xfrm>
            <a:off x="1066799" y="921602"/>
            <a:ext cx="10591800" cy="6088797"/>
          </a:xfrm>
          <a:prstGeom prst="rect">
            <a:avLst/>
          </a:prstGeom>
        </p:spPr>
      </p:pic>
      <p:sp>
        <p:nvSpPr>
          <p:cNvPr id="28" name="Rectangle 27"/>
          <p:cNvSpPr/>
          <p:nvPr/>
        </p:nvSpPr>
        <p:spPr>
          <a:xfrm>
            <a:off x="2714863" y="1320225"/>
            <a:ext cx="8638937" cy="830997"/>
          </a:xfrm>
          <a:prstGeom prst="rect">
            <a:avLst/>
          </a:prstGeom>
        </p:spPr>
        <p:txBody>
          <a:bodyPr wrap="square">
            <a:spAutoFit/>
          </a:bodyPr>
          <a:lstStyle/>
          <a:p>
            <a:pPr algn="just"/>
            <a:r>
              <a:rPr lang="mn-MN"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Сүхбаатар аймагт 2018 </a:t>
            </a:r>
            <a:r>
              <a:rPr lang="mn-MN" sz="1600" dirty="0">
                <a:solidFill>
                  <a:schemeClr val="bg1"/>
                </a:solidFill>
                <a:latin typeface="Tahoma" panose="020B0604030504040204" pitchFamily="34" charset="0"/>
                <a:ea typeface="Tahoma" panose="020B0604030504040204" pitchFamily="34" charset="0"/>
                <a:cs typeface="Tahoma" panose="020B0604030504040204" pitchFamily="34" charset="0"/>
              </a:rPr>
              <a:t>онд </a:t>
            </a:r>
            <a:r>
              <a:rPr lang="mn-MN"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1300 </a:t>
            </a:r>
            <a:r>
              <a:rPr lang="mn-MN" sz="1600" dirty="0">
                <a:solidFill>
                  <a:schemeClr val="bg1"/>
                </a:solidFill>
                <a:latin typeface="Tahoma" panose="020B0604030504040204" pitchFamily="34" charset="0"/>
                <a:ea typeface="Tahoma" panose="020B0604030504040204" pitchFamily="34" charset="0"/>
                <a:cs typeface="Tahoma" panose="020B0604030504040204" pitchFamily="34" charset="0"/>
              </a:rPr>
              <a:t>эх амаржиж, амьд төрсөн хүүхэд </a:t>
            </a:r>
            <a:r>
              <a:rPr lang="mn-MN"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1307 </a:t>
            </a:r>
            <a:r>
              <a:rPr lang="mn-MN" sz="1600" dirty="0">
                <a:solidFill>
                  <a:schemeClr val="bg1"/>
                </a:solidFill>
                <a:latin typeface="Tahoma" panose="020B0604030504040204" pitchFamily="34" charset="0"/>
                <a:ea typeface="Tahoma" panose="020B0604030504040204" pitchFamily="34" charset="0"/>
                <a:cs typeface="Tahoma" panose="020B0604030504040204" pitchFamily="34" charset="0"/>
              </a:rPr>
              <a:t>болж, өмнөх оноос амаржсан эх </a:t>
            </a:r>
            <a:r>
              <a:rPr lang="mn-MN"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25 (2.0%)-аар</a:t>
            </a:r>
            <a:r>
              <a:rPr lang="mn-MN" sz="1600" dirty="0">
                <a:solidFill>
                  <a:schemeClr val="bg1"/>
                </a:solidFill>
                <a:latin typeface="Tahoma" panose="020B0604030504040204" pitchFamily="34" charset="0"/>
                <a:ea typeface="Tahoma" panose="020B0604030504040204" pitchFamily="34" charset="0"/>
                <a:cs typeface="Tahoma" panose="020B0604030504040204" pitchFamily="34" charset="0"/>
              </a:rPr>
              <a:t>, амьд төрсөн хүүхэд </a:t>
            </a:r>
            <a:r>
              <a:rPr lang="mn-MN"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32 (2.5%)-оор тус тус өссөн </a:t>
            </a:r>
            <a:r>
              <a:rPr lang="mn-MN" sz="1600" dirty="0">
                <a:solidFill>
                  <a:schemeClr val="bg1"/>
                </a:solidFill>
                <a:latin typeface="Tahoma" panose="020B0604030504040204" pitchFamily="34" charset="0"/>
                <a:ea typeface="Tahoma" panose="020B0604030504040204" pitchFamily="34" charset="0"/>
                <a:cs typeface="Tahoma" panose="020B0604030504040204" pitchFamily="34" charset="0"/>
              </a:rPr>
              <a:t>байна.</a:t>
            </a:r>
            <a:endParaRPr lang="en-US" sz="1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9" name="Rectangle 28"/>
          <p:cNvSpPr/>
          <p:nvPr/>
        </p:nvSpPr>
        <p:spPr>
          <a:xfrm>
            <a:off x="2714863" y="2463225"/>
            <a:ext cx="8486537" cy="584775"/>
          </a:xfrm>
          <a:prstGeom prst="rect">
            <a:avLst/>
          </a:prstGeom>
        </p:spPr>
        <p:txBody>
          <a:bodyPr wrap="square">
            <a:spAutoFit/>
          </a:bodyPr>
          <a:lstStyle/>
          <a:p>
            <a:pPr algn="just"/>
            <a:r>
              <a:rPr lang="mn-MN" sz="1600" dirty="0" smtClean="0">
                <a:solidFill>
                  <a:srgbClr val="003399"/>
                </a:solidFill>
                <a:latin typeface="Tahoma" panose="020B0604030504040204" pitchFamily="34" charset="0"/>
                <a:ea typeface="Tahoma" panose="020B0604030504040204" pitchFamily="34" charset="0"/>
                <a:cs typeface="Tahoma" panose="020B0604030504040204" pitchFamily="34" charset="0"/>
              </a:rPr>
              <a:t>Нялхсын </a:t>
            </a:r>
            <a:r>
              <a:rPr lang="mn-MN" sz="1600" dirty="0">
                <a:solidFill>
                  <a:srgbClr val="003399"/>
                </a:solidFill>
                <a:latin typeface="Tahoma" panose="020B0604030504040204" pitchFamily="34" charset="0"/>
                <a:ea typeface="Tahoma" panose="020B0604030504040204" pitchFamily="34" charset="0"/>
                <a:cs typeface="Tahoma" panose="020B0604030504040204" pitchFamily="34" charset="0"/>
              </a:rPr>
              <a:t>эндэгдэл </a:t>
            </a:r>
            <a:r>
              <a:rPr lang="mn-MN" sz="1600" dirty="0" smtClean="0">
                <a:solidFill>
                  <a:srgbClr val="003399"/>
                </a:solidFill>
                <a:latin typeface="Tahoma" panose="020B0604030504040204" pitchFamily="34" charset="0"/>
                <a:ea typeface="Tahoma" panose="020B0604030504040204" pitchFamily="34" charset="0"/>
                <a:cs typeface="Tahoma" panose="020B0604030504040204" pitchFamily="34" charset="0"/>
              </a:rPr>
              <a:t>2018 </a:t>
            </a:r>
            <a:r>
              <a:rPr lang="mn-MN" sz="1600" dirty="0">
                <a:solidFill>
                  <a:srgbClr val="003399"/>
                </a:solidFill>
                <a:latin typeface="Tahoma" panose="020B0604030504040204" pitchFamily="34" charset="0"/>
                <a:ea typeface="Tahoma" panose="020B0604030504040204" pitchFamily="34" charset="0"/>
                <a:cs typeface="Tahoma" panose="020B0604030504040204" pitchFamily="34" charset="0"/>
              </a:rPr>
              <a:t>онд </a:t>
            </a:r>
            <a:r>
              <a:rPr lang="mn-MN" sz="1600" dirty="0" smtClean="0">
                <a:solidFill>
                  <a:srgbClr val="003399"/>
                </a:solidFill>
                <a:latin typeface="Tahoma" panose="020B0604030504040204" pitchFamily="34" charset="0"/>
                <a:ea typeface="Tahoma" panose="020B0604030504040204" pitchFamily="34" charset="0"/>
                <a:cs typeface="Tahoma" panose="020B0604030504040204" pitchFamily="34" charset="0"/>
              </a:rPr>
              <a:t>14  </a:t>
            </a:r>
            <a:r>
              <a:rPr lang="mn-MN" sz="1600" dirty="0">
                <a:solidFill>
                  <a:srgbClr val="003399"/>
                </a:solidFill>
                <a:latin typeface="Tahoma" panose="020B0604030504040204" pitchFamily="34" charset="0"/>
                <a:ea typeface="Tahoma" panose="020B0604030504040204" pitchFamily="34" charset="0"/>
                <a:cs typeface="Tahoma" panose="020B0604030504040204" pitchFamily="34" charset="0"/>
              </a:rPr>
              <a:t>болж, өмнөх оноос 8</a:t>
            </a:r>
            <a:r>
              <a:rPr lang="mn-MN" sz="1600" dirty="0" smtClean="0">
                <a:solidFill>
                  <a:srgbClr val="003399"/>
                </a:solidFill>
                <a:latin typeface="Tahoma" panose="020B0604030504040204" pitchFamily="34" charset="0"/>
                <a:ea typeface="Tahoma" panose="020B0604030504040204" pitchFamily="34" charset="0"/>
                <a:cs typeface="Tahoma" panose="020B0604030504040204" pitchFamily="34" charset="0"/>
              </a:rPr>
              <a:t> </a:t>
            </a:r>
            <a:r>
              <a:rPr lang="en-US" sz="1600" dirty="0" smtClean="0">
                <a:solidFill>
                  <a:srgbClr val="003399"/>
                </a:solidFill>
                <a:latin typeface="Tahoma" panose="020B0604030504040204" pitchFamily="34" charset="0"/>
                <a:ea typeface="Tahoma" panose="020B0604030504040204" pitchFamily="34" charset="0"/>
                <a:cs typeface="Tahoma" panose="020B0604030504040204" pitchFamily="34" charset="0"/>
              </a:rPr>
              <a:t>(36.4%)</a:t>
            </a:r>
            <a:r>
              <a:rPr lang="mn-MN" sz="1600" dirty="0" smtClean="0">
                <a:solidFill>
                  <a:srgbClr val="003399"/>
                </a:solidFill>
                <a:latin typeface="Tahoma" panose="020B0604030504040204" pitchFamily="34" charset="0"/>
                <a:ea typeface="Tahoma" panose="020B0604030504040204" pitchFamily="34" charset="0"/>
                <a:cs typeface="Tahoma" panose="020B0604030504040204" pitchFamily="34" charset="0"/>
              </a:rPr>
              <a:t> хүүхдээр буурч, </a:t>
            </a:r>
            <a:r>
              <a:rPr lang="mn-MN" sz="1600" dirty="0">
                <a:solidFill>
                  <a:srgbClr val="003399"/>
                </a:solidFill>
                <a:latin typeface="Tahoma" panose="020B0604030504040204" pitchFamily="34" charset="0"/>
                <a:ea typeface="Tahoma" panose="020B0604030504040204" pitchFamily="34" charset="0"/>
                <a:cs typeface="Tahoma" panose="020B0604030504040204" pitchFamily="34" charset="0"/>
              </a:rPr>
              <a:t>тав хүртэлх насны хүүхдийн эндэгдэл </a:t>
            </a:r>
            <a:r>
              <a:rPr lang="mn-MN" sz="1600" dirty="0" smtClean="0">
                <a:solidFill>
                  <a:srgbClr val="003399"/>
                </a:solidFill>
                <a:latin typeface="Tahoma" panose="020B0604030504040204" pitchFamily="34" charset="0"/>
                <a:ea typeface="Tahoma" panose="020B0604030504040204" pitchFamily="34" charset="0"/>
                <a:cs typeface="Tahoma" panose="020B0604030504040204" pitchFamily="34" charset="0"/>
              </a:rPr>
              <a:t>7 </a:t>
            </a:r>
            <a:r>
              <a:rPr lang="mn-MN" sz="1600" dirty="0">
                <a:solidFill>
                  <a:srgbClr val="003399"/>
                </a:solidFill>
                <a:latin typeface="Tahoma" panose="020B0604030504040204" pitchFamily="34" charset="0"/>
                <a:ea typeface="Tahoma" panose="020B0604030504040204" pitchFamily="34" charset="0"/>
                <a:cs typeface="Tahoma" panose="020B0604030504040204" pitchFamily="34" charset="0"/>
              </a:rPr>
              <a:t>болж, өмнөх оноос </a:t>
            </a:r>
            <a:r>
              <a:rPr lang="mn-MN" sz="1600" dirty="0" smtClean="0">
                <a:solidFill>
                  <a:srgbClr val="003399"/>
                </a:solidFill>
                <a:latin typeface="Tahoma" panose="020B0604030504040204" pitchFamily="34" charset="0"/>
                <a:ea typeface="Tahoma" panose="020B0604030504040204" pitchFamily="34" charset="0"/>
                <a:cs typeface="Tahoma" panose="020B0604030504040204" pitchFamily="34" charset="0"/>
              </a:rPr>
              <a:t>3 </a:t>
            </a:r>
            <a:r>
              <a:rPr lang="en-US" sz="1600" dirty="0" smtClean="0">
                <a:solidFill>
                  <a:srgbClr val="003399"/>
                </a:solidFill>
                <a:latin typeface="Tahoma" panose="020B0604030504040204" pitchFamily="34" charset="0"/>
                <a:ea typeface="Tahoma" panose="020B0604030504040204" pitchFamily="34" charset="0"/>
                <a:cs typeface="Tahoma" panose="020B0604030504040204" pitchFamily="34" charset="0"/>
              </a:rPr>
              <a:t>(75.0%)</a:t>
            </a:r>
            <a:r>
              <a:rPr lang="mn-MN" sz="1600" dirty="0" smtClean="0">
                <a:solidFill>
                  <a:srgbClr val="003399"/>
                </a:solidFill>
                <a:latin typeface="Tahoma" panose="020B0604030504040204" pitchFamily="34" charset="0"/>
                <a:ea typeface="Tahoma" panose="020B0604030504040204" pitchFamily="34" charset="0"/>
                <a:cs typeface="Tahoma" panose="020B0604030504040204" pitchFamily="34" charset="0"/>
              </a:rPr>
              <a:t> </a:t>
            </a:r>
            <a:r>
              <a:rPr lang="mn-MN" sz="1600" dirty="0">
                <a:solidFill>
                  <a:srgbClr val="003399"/>
                </a:solidFill>
                <a:latin typeface="Tahoma" panose="020B0604030504040204" pitchFamily="34" charset="0"/>
                <a:ea typeface="Tahoma" panose="020B0604030504040204" pitchFamily="34" charset="0"/>
                <a:cs typeface="Tahoma" panose="020B0604030504040204" pitchFamily="34" charset="0"/>
              </a:rPr>
              <a:t>хүүхдээр </a:t>
            </a:r>
            <a:r>
              <a:rPr lang="mn-MN" sz="1600" dirty="0" smtClean="0">
                <a:solidFill>
                  <a:srgbClr val="003399"/>
                </a:solidFill>
                <a:latin typeface="Tahoma" panose="020B0604030504040204" pitchFamily="34" charset="0"/>
                <a:ea typeface="Tahoma" panose="020B0604030504040204" pitchFamily="34" charset="0"/>
                <a:cs typeface="Tahoma" panose="020B0604030504040204" pitchFamily="34" charset="0"/>
              </a:rPr>
              <a:t>өсчээ</a:t>
            </a:r>
            <a:r>
              <a:rPr lang="mn-MN" sz="1600" dirty="0">
                <a:solidFill>
                  <a:srgbClr val="003399"/>
                </a:solidFill>
                <a:latin typeface="Tahoma" panose="020B0604030504040204" pitchFamily="34" charset="0"/>
                <a:ea typeface="Tahoma" panose="020B0604030504040204" pitchFamily="34" charset="0"/>
                <a:cs typeface="Tahoma" panose="020B0604030504040204" pitchFamily="34" charset="0"/>
              </a:rPr>
              <a:t>. </a:t>
            </a:r>
            <a:endParaRPr lang="en-US" sz="1600" dirty="0">
              <a:solidFill>
                <a:srgbClr val="003399"/>
              </a:solidFill>
              <a:latin typeface="Tahoma" panose="020B0604030504040204" pitchFamily="34" charset="0"/>
              <a:ea typeface="Tahoma" panose="020B0604030504040204" pitchFamily="34" charset="0"/>
              <a:cs typeface="Tahoma" panose="020B0604030504040204" pitchFamily="34" charset="0"/>
            </a:endParaRPr>
          </a:p>
        </p:txBody>
      </p:sp>
      <p:sp>
        <p:nvSpPr>
          <p:cNvPr id="30" name="Rectangle 29"/>
          <p:cNvSpPr/>
          <p:nvPr/>
        </p:nvSpPr>
        <p:spPr>
          <a:xfrm>
            <a:off x="2714863" y="3733800"/>
            <a:ext cx="8638937" cy="338554"/>
          </a:xfrm>
          <a:prstGeom prst="rect">
            <a:avLst/>
          </a:prstGeom>
        </p:spPr>
        <p:txBody>
          <a:bodyPr wrap="square">
            <a:spAutoFit/>
          </a:bodyPr>
          <a:lstStyle/>
          <a:p>
            <a:pPr algn="just"/>
            <a:r>
              <a:rPr lang="mn-MN" sz="1600" dirty="0" smtClean="0">
                <a:solidFill>
                  <a:srgbClr val="003399"/>
                </a:solidFill>
                <a:latin typeface="Tahoma" panose="020B0604030504040204" pitchFamily="34" charset="0"/>
                <a:ea typeface="Tahoma" panose="020B0604030504040204" pitchFamily="34" charset="0"/>
                <a:cs typeface="Tahoma" panose="020B0604030504040204" pitchFamily="34" charset="0"/>
              </a:rPr>
              <a:t>Эхийн эндэгдэл байхгүй.</a:t>
            </a:r>
            <a:endParaRPr lang="en-US" sz="1600" dirty="0">
              <a:solidFill>
                <a:srgbClr val="003399"/>
              </a:solidFill>
              <a:latin typeface="Tahoma" panose="020B0604030504040204" pitchFamily="34" charset="0"/>
              <a:ea typeface="Tahoma" panose="020B0604030504040204" pitchFamily="34" charset="0"/>
              <a:cs typeface="Tahoma" panose="020B0604030504040204" pitchFamily="34" charset="0"/>
            </a:endParaRPr>
          </a:p>
        </p:txBody>
      </p:sp>
      <p:sp>
        <p:nvSpPr>
          <p:cNvPr id="32" name="Rectangle 31"/>
          <p:cNvSpPr/>
          <p:nvPr/>
        </p:nvSpPr>
        <p:spPr>
          <a:xfrm>
            <a:off x="2714863" y="4731603"/>
            <a:ext cx="8638937" cy="738664"/>
          </a:xfrm>
          <a:prstGeom prst="rect">
            <a:avLst/>
          </a:prstGeom>
        </p:spPr>
        <p:txBody>
          <a:bodyPr wrap="square">
            <a:spAutoFit/>
          </a:bodyPr>
          <a:lstStyle/>
          <a:p>
            <a:pPr algn="just"/>
            <a:r>
              <a:rPr lang="mn-MN" sz="1400" dirty="0">
                <a:solidFill>
                  <a:srgbClr val="003399"/>
                </a:solidFill>
                <a:latin typeface="Tahoma" panose="020B0604030504040204" pitchFamily="34" charset="0"/>
                <a:ea typeface="Tahoma" panose="020B0604030504040204" pitchFamily="34" charset="0"/>
                <a:cs typeface="Tahoma" panose="020B0604030504040204" pitchFamily="34" charset="0"/>
              </a:rPr>
              <a:t>Халдварт өвчнөөр өвчлөгчид </a:t>
            </a:r>
            <a:r>
              <a:rPr lang="mn-MN" sz="1400" dirty="0" smtClean="0">
                <a:solidFill>
                  <a:srgbClr val="003399"/>
                </a:solidFill>
                <a:latin typeface="Tahoma" panose="020B0604030504040204" pitchFamily="34" charset="0"/>
                <a:ea typeface="Tahoma" panose="020B0604030504040204" pitchFamily="34" charset="0"/>
                <a:cs typeface="Tahoma" panose="020B0604030504040204" pitchFamily="34" charset="0"/>
              </a:rPr>
              <a:t>2018 </a:t>
            </a:r>
            <a:r>
              <a:rPr lang="mn-MN" sz="1400" dirty="0">
                <a:solidFill>
                  <a:srgbClr val="003399"/>
                </a:solidFill>
                <a:latin typeface="Tahoma" panose="020B0604030504040204" pitchFamily="34" charset="0"/>
                <a:ea typeface="Tahoma" panose="020B0604030504040204" pitchFamily="34" charset="0"/>
                <a:cs typeface="Tahoma" panose="020B0604030504040204" pitchFamily="34" charset="0"/>
              </a:rPr>
              <a:t>онд </a:t>
            </a:r>
            <a:r>
              <a:rPr lang="mn-MN" sz="1400" dirty="0" smtClean="0">
                <a:solidFill>
                  <a:srgbClr val="003399"/>
                </a:solidFill>
                <a:latin typeface="Tahoma" panose="020B0604030504040204" pitchFamily="34" charset="0"/>
                <a:ea typeface="Tahoma" panose="020B0604030504040204" pitchFamily="34" charset="0"/>
                <a:cs typeface="Tahoma" panose="020B0604030504040204" pitchFamily="34" charset="0"/>
              </a:rPr>
              <a:t>678 </a:t>
            </a:r>
            <a:r>
              <a:rPr lang="mn-MN" sz="1400" dirty="0">
                <a:solidFill>
                  <a:srgbClr val="003399"/>
                </a:solidFill>
                <a:latin typeface="Tahoma" panose="020B0604030504040204" pitchFamily="34" charset="0"/>
                <a:ea typeface="Tahoma" panose="020B0604030504040204" pitchFamily="34" charset="0"/>
                <a:cs typeface="Tahoma" panose="020B0604030504040204" pitchFamily="34" charset="0"/>
              </a:rPr>
              <a:t>болж, өмнөх оноос </a:t>
            </a:r>
            <a:r>
              <a:rPr lang="mn-MN" sz="1400" dirty="0" smtClean="0">
                <a:solidFill>
                  <a:srgbClr val="003399"/>
                </a:solidFill>
                <a:latin typeface="Tahoma" panose="020B0604030504040204" pitchFamily="34" charset="0"/>
                <a:ea typeface="Tahoma" panose="020B0604030504040204" pitchFamily="34" charset="0"/>
                <a:cs typeface="Tahoma" panose="020B0604030504040204" pitchFamily="34" charset="0"/>
              </a:rPr>
              <a:t>598 (46.7%)- </a:t>
            </a:r>
            <a:r>
              <a:rPr lang="mn-MN" sz="1400" dirty="0">
                <a:solidFill>
                  <a:srgbClr val="003399"/>
                </a:solidFill>
                <a:latin typeface="Tahoma" panose="020B0604030504040204" pitchFamily="34" charset="0"/>
                <a:ea typeface="Tahoma" panose="020B0604030504040204" pitchFamily="34" charset="0"/>
                <a:cs typeface="Tahoma" panose="020B0604030504040204" pitchFamily="34" charset="0"/>
              </a:rPr>
              <a:t>аар буурахад </a:t>
            </a:r>
            <a:r>
              <a:rPr lang="mn-MN" sz="1400" dirty="0" smtClean="0">
                <a:solidFill>
                  <a:srgbClr val="003399"/>
                </a:solidFill>
                <a:latin typeface="Tahoma" panose="020B0604030504040204" pitchFamily="34" charset="0"/>
                <a:ea typeface="Tahoma" panose="020B0604030504040204" pitchFamily="34" charset="0"/>
                <a:cs typeface="Tahoma" panose="020B0604030504040204" pitchFamily="34" charset="0"/>
              </a:rPr>
              <a:t>гар хөл амны өвчнөөр </a:t>
            </a:r>
            <a:r>
              <a:rPr lang="mn-MN" sz="1400" dirty="0">
                <a:solidFill>
                  <a:srgbClr val="003399"/>
                </a:solidFill>
                <a:latin typeface="Tahoma" panose="020B0604030504040204" pitchFamily="34" charset="0"/>
                <a:ea typeface="Tahoma" panose="020B0604030504040204" pitchFamily="34" charset="0"/>
                <a:cs typeface="Tahoma" panose="020B0604030504040204" pitchFamily="34" charset="0"/>
              </a:rPr>
              <a:t>өвчлөгчид </a:t>
            </a:r>
            <a:r>
              <a:rPr lang="mn-MN" sz="1400" dirty="0" smtClean="0">
                <a:solidFill>
                  <a:srgbClr val="003399"/>
                </a:solidFill>
                <a:latin typeface="Tahoma" panose="020B0604030504040204" pitchFamily="34" charset="0"/>
                <a:ea typeface="Tahoma" panose="020B0604030504040204" pitchFamily="34" charset="0"/>
                <a:cs typeface="Tahoma" panose="020B0604030504040204" pitchFamily="34" charset="0"/>
              </a:rPr>
              <a:t>244 (87.1%)-өөр</a:t>
            </a:r>
            <a:r>
              <a:rPr lang="mn-MN" sz="1400" dirty="0">
                <a:solidFill>
                  <a:srgbClr val="003399"/>
                </a:solidFill>
                <a:latin typeface="Tahoma" panose="020B0604030504040204" pitchFamily="34" charset="0"/>
                <a:ea typeface="Tahoma" panose="020B0604030504040204" pitchFamily="34" charset="0"/>
                <a:cs typeface="Tahoma" panose="020B0604030504040204" pitchFamily="34" charset="0"/>
              </a:rPr>
              <a:t>, </a:t>
            </a:r>
            <a:r>
              <a:rPr lang="mn-MN" sz="1400" dirty="0" smtClean="0">
                <a:solidFill>
                  <a:srgbClr val="003399"/>
                </a:solidFill>
                <a:latin typeface="Tahoma" panose="020B0604030504040204" pitchFamily="34" charset="0"/>
                <a:ea typeface="Tahoma" panose="020B0604030504040204" pitchFamily="34" charset="0"/>
                <a:cs typeface="Tahoma" panose="020B0604030504040204" pitchFamily="34" charset="0"/>
              </a:rPr>
              <a:t>салхинцэцгээр өвчлөгчид 195 (56.5%)-аар, тэмбүү өвчнөөр өвчлөгчид 97 </a:t>
            </a:r>
            <a:r>
              <a:rPr lang="en-US" sz="1400" dirty="0" smtClean="0">
                <a:solidFill>
                  <a:srgbClr val="003399"/>
                </a:solidFill>
                <a:latin typeface="Tahoma" panose="020B0604030504040204" pitchFamily="34" charset="0"/>
                <a:ea typeface="Tahoma" panose="020B0604030504040204" pitchFamily="34" charset="0"/>
                <a:cs typeface="Tahoma" panose="020B0604030504040204" pitchFamily="34" charset="0"/>
              </a:rPr>
              <a:t>(33.1%)-</a:t>
            </a:r>
            <a:r>
              <a:rPr lang="mn-MN" sz="1400" dirty="0" smtClean="0">
                <a:solidFill>
                  <a:srgbClr val="003399"/>
                </a:solidFill>
                <a:latin typeface="Tahoma" panose="020B0604030504040204" pitchFamily="34" charset="0"/>
                <a:ea typeface="Tahoma" panose="020B0604030504040204" pitchFamily="34" charset="0"/>
                <a:cs typeface="Tahoma" panose="020B0604030504040204" pitchFamily="34" charset="0"/>
              </a:rPr>
              <a:t>гоор буурсан </a:t>
            </a:r>
            <a:r>
              <a:rPr lang="mn-MN" sz="1400" dirty="0">
                <a:solidFill>
                  <a:srgbClr val="003399"/>
                </a:solidFill>
                <a:latin typeface="Tahoma" panose="020B0604030504040204" pitchFamily="34" charset="0"/>
                <a:ea typeface="Tahoma" panose="020B0604030504040204" pitchFamily="34" charset="0"/>
                <a:cs typeface="Tahoma" panose="020B0604030504040204" pitchFamily="34" charset="0"/>
              </a:rPr>
              <a:t>нь голлон нөлөөлсөн байна. </a:t>
            </a:r>
            <a:endParaRPr lang="en-US" sz="1400" dirty="0">
              <a:solidFill>
                <a:srgbClr val="003399"/>
              </a:solidFill>
              <a:latin typeface="Tahoma" panose="020B0604030504040204" pitchFamily="34" charset="0"/>
              <a:ea typeface="Tahoma" panose="020B0604030504040204" pitchFamily="34" charset="0"/>
              <a:cs typeface="Tahoma" panose="020B0604030504040204" pitchFamily="34" charset="0"/>
            </a:endParaRPr>
          </a:p>
        </p:txBody>
      </p:sp>
      <p:pic>
        <p:nvPicPr>
          <p:cNvPr id="33" name="Picture 32"/>
          <p:cNvPicPr>
            <a:picLocks noChangeAspect="1"/>
          </p:cNvPicPr>
          <p:nvPr/>
        </p:nvPicPr>
        <p:blipFill>
          <a:blip r:embed="rId3" cstate="print"/>
          <a:stretch>
            <a:fillRect/>
          </a:stretch>
        </p:blipFill>
        <p:spPr>
          <a:xfrm>
            <a:off x="1066799" y="4770995"/>
            <a:ext cx="1108829" cy="867805"/>
          </a:xfrm>
          <a:prstGeom prst="rect">
            <a:avLst/>
          </a:prstGeom>
        </p:spPr>
      </p:pic>
      <p:pic>
        <p:nvPicPr>
          <p:cNvPr id="34" name="Picture 33"/>
          <p:cNvPicPr>
            <a:picLocks noChangeAspect="1"/>
          </p:cNvPicPr>
          <p:nvPr/>
        </p:nvPicPr>
        <p:blipFill>
          <a:blip r:embed="rId4"/>
          <a:stretch>
            <a:fillRect/>
          </a:stretch>
        </p:blipFill>
        <p:spPr>
          <a:xfrm>
            <a:off x="914400" y="990601"/>
            <a:ext cx="1313100" cy="838199"/>
          </a:xfrm>
          <a:prstGeom prst="rect">
            <a:avLst/>
          </a:prstGeom>
        </p:spPr>
      </p:pic>
      <p:sp>
        <p:nvSpPr>
          <p:cNvPr id="35" name="Rectangle 34"/>
          <p:cNvSpPr/>
          <p:nvPr/>
        </p:nvSpPr>
        <p:spPr>
          <a:xfrm>
            <a:off x="2819400" y="533400"/>
            <a:ext cx="7772400" cy="461665"/>
          </a:xfrm>
          <a:prstGeom prst="rect">
            <a:avLst/>
          </a:prstGeom>
          <a:noFill/>
        </p:spPr>
        <p:txBody>
          <a:bodyPr wrap="square">
            <a:spAutoFit/>
          </a:bodyPr>
          <a:lstStyle/>
          <a:p>
            <a:r>
              <a:rPr lang="mn-MN" sz="2400" b="1" cap="all" dirty="0">
                <a:solidFill>
                  <a:srgbClr val="002060"/>
                </a:solidFill>
                <a:latin typeface="Tahoma" panose="020B0604030504040204" pitchFamily="34" charset="0"/>
                <a:ea typeface="Tahoma" panose="020B0604030504040204" pitchFamily="34" charset="0"/>
                <a:cs typeface="Tahoma" panose="020B0604030504040204" pitchFamily="34" charset="0"/>
              </a:rPr>
              <a:t>Эрүүл мэнд</a:t>
            </a:r>
            <a:r>
              <a:rPr lang="en-US" sz="2400" b="1" cap="all" dirty="0">
                <a:solidFill>
                  <a:srgbClr val="002060"/>
                </a:solidFill>
                <a:latin typeface="Tahoma" panose="020B0604030504040204" pitchFamily="34" charset="0"/>
                <a:ea typeface="Tahoma" panose="020B0604030504040204" pitchFamily="34" charset="0"/>
                <a:cs typeface="Tahoma" panose="020B0604030504040204" pitchFamily="34" charset="0"/>
              </a:rPr>
              <a:t> </a:t>
            </a:r>
          </a:p>
        </p:txBody>
      </p:sp>
      <p:pic>
        <p:nvPicPr>
          <p:cNvPr id="36" name="Picture 35"/>
          <p:cNvPicPr>
            <a:picLocks noChangeAspect="1"/>
          </p:cNvPicPr>
          <p:nvPr/>
        </p:nvPicPr>
        <p:blipFill>
          <a:blip r:embed="rId4"/>
          <a:stretch>
            <a:fillRect/>
          </a:stretch>
        </p:blipFill>
        <p:spPr>
          <a:xfrm>
            <a:off x="914399" y="2286000"/>
            <a:ext cx="1313101" cy="838200"/>
          </a:xfrm>
          <a:prstGeom prst="rect">
            <a:avLst/>
          </a:prstGeom>
        </p:spPr>
      </p:pic>
      <p:pic>
        <p:nvPicPr>
          <p:cNvPr id="37" name="Picture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0131" y="3581400"/>
            <a:ext cx="1110898" cy="792064"/>
          </a:xfrm>
          <a:prstGeom prst="rect">
            <a:avLst/>
          </a:prstGeom>
        </p:spPr>
      </p:pic>
      <p:pic>
        <p:nvPicPr>
          <p:cNvPr id="38" name="Picture 37"/>
          <p:cNvPicPr>
            <a:picLocks noChangeAspect="1"/>
          </p:cNvPicPr>
          <p:nvPr/>
        </p:nvPicPr>
        <p:blipFill>
          <a:blip r:embed="rId3" cstate="print"/>
          <a:stretch>
            <a:fillRect/>
          </a:stretch>
        </p:blipFill>
        <p:spPr>
          <a:xfrm>
            <a:off x="1066799" y="6066395"/>
            <a:ext cx="1108829" cy="8678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9"/>
          <p:cNvSpPr>
            <a:spLocks noChangeArrowheads="1"/>
          </p:cNvSpPr>
          <p:nvPr/>
        </p:nvSpPr>
        <p:spPr bwMode="auto">
          <a:xfrm>
            <a:off x="1828800" y="1066801"/>
            <a:ext cx="3651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mn-MN" altLang="en-US" sz="1200" b="1" dirty="0">
                <a:latin typeface="Arial" charset="0"/>
                <a:cs typeface="Tahoma" pitchFamily="34" charset="0"/>
              </a:rPr>
              <a:t>Газар өмчлөх өргөдөл гаргасан иргэдийн тоо, өссөн дүнгээр</a:t>
            </a:r>
            <a:endParaRPr lang="en-US" altLang="en-US" sz="1200" b="1" dirty="0">
              <a:latin typeface="Arial" charset="0"/>
              <a:cs typeface="Tahoma" pitchFamily="34" charset="0"/>
            </a:endParaRPr>
          </a:p>
        </p:txBody>
      </p:sp>
      <p:sp>
        <p:nvSpPr>
          <p:cNvPr id="7" name="Rectangle 9"/>
          <p:cNvSpPr>
            <a:spLocks noChangeArrowheads="1"/>
          </p:cNvSpPr>
          <p:nvPr/>
        </p:nvSpPr>
        <p:spPr bwMode="auto">
          <a:xfrm>
            <a:off x="7146925" y="1066801"/>
            <a:ext cx="36734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mn-MN" altLang="en-US" sz="1200" b="1" dirty="0">
                <a:latin typeface="Arial" charset="0"/>
                <a:cs typeface="Tahoma" pitchFamily="34" charset="0"/>
              </a:rPr>
              <a:t>Засаг даргын шийдвэр гарсан иргэдийн тоо</a:t>
            </a:r>
            <a:r>
              <a:rPr lang="en-US" altLang="en-US" sz="1200" b="1" dirty="0">
                <a:latin typeface="Arial" charset="0"/>
                <a:cs typeface="Tahoma" pitchFamily="34" charset="0"/>
              </a:rPr>
              <a:t>,</a:t>
            </a:r>
            <a:r>
              <a:rPr lang="mn-MN" altLang="en-US" sz="1200" b="1" dirty="0">
                <a:latin typeface="Arial" charset="0"/>
                <a:cs typeface="Tahoma" pitchFamily="34" charset="0"/>
              </a:rPr>
              <a:t> өссөн дүнгээр</a:t>
            </a:r>
            <a:endParaRPr lang="en-US" altLang="en-US" sz="1200" b="1" dirty="0">
              <a:latin typeface="Arial" charset="0"/>
              <a:cs typeface="Tahoma" pitchFamily="34" charset="0"/>
            </a:endParaRPr>
          </a:p>
        </p:txBody>
      </p:sp>
      <p:cxnSp>
        <p:nvCxnSpPr>
          <p:cNvPr id="9" name="Straight Connector 8"/>
          <p:cNvCxnSpPr/>
          <p:nvPr/>
        </p:nvCxnSpPr>
        <p:spPr>
          <a:xfrm>
            <a:off x="6294437" y="1528465"/>
            <a:ext cx="0" cy="3253265"/>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4" name="Picture 3" descr="Description: \\KHAD\Users\Public\2014 on_taniltsuulga\MCCT_Medeelel_Alban_toot_2013.12.13\Information logo\1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1712" y="1060460"/>
            <a:ext cx="425450" cy="474345"/>
          </a:xfrm>
          <a:prstGeom prst="rect">
            <a:avLst/>
          </a:prstGeom>
          <a:noFill/>
          <a:ln>
            <a:noFill/>
          </a:ln>
        </p:spPr>
      </p:pic>
      <p:sp>
        <p:nvSpPr>
          <p:cNvPr id="15" name="Rectangle 12"/>
          <p:cNvSpPr>
            <a:spLocks noChangeArrowheads="1"/>
          </p:cNvSpPr>
          <p:nvPr/>
        </p:nvSpPr>
        <p:spPr bwMode="auto">
          <a:xfrm>
            <a:off x="1143000" y="514350"/>
            <a:ext cx="9067800" cy="400050"/>
          </a:xfrm>
          <a:prstGeom prst="rect">
            <a:avLst/>
          </a:prstGeom>
          <a:noFill/>
          <a:ln w="9525">
            <a:noFill/>
            <a:miter lim="800000"/>
            <a:headEnd/>
            <a:tailEnd/>
          </a:ln>
        </p:spPr>
        <p:txBody>
          <a:bodyPr wrap="square">
            <a:spAutoFit/>
          </a:bodyPr>
          <a:lstStyle/>
          <a:p>
            <a:pPr marL="514350" indent="-514350" algn="just">
              <a:spcBef>
                <a:spcPct val="20000"/>
              </a:spcBef>
              <a:buClr>
                <a:schemeClr val="accent6">
                  <a:lumMod val="50000"/>
                </a:schemeClr>
              </a:buClr>
              <a:buSzPct val="80000"/>
              <a:defRPr/>
            </a:pPr>
            <a:r>
              <a:rPr lang="mn-MN" sz="2000" b="1" dirty="0">
                <a:latin typeface="Arial" panose="020B0604020202020204" pitchFamily="34" charset="0"/>
                <a:ea typeface="Arial Unicode MS" pitchFamily="34" charset="-128"/>
                <a:cs typeface="Arial" panose="020B0604020202020204" pitchFamily="34" charset="0"/>
              </a:rPr>
              <a:t>ХҮН АМ, НИЙГМИЙН ҮЗҮҮЛЭЛТ – Газар өмчлөл</a:t>
            </a:r>
          </a:p>
        </p:txBody>
      </p:sp>
      <p:sp>
        <p:nvSpPr>
          <p:cNvPr id="10" name="Rectangle 1"/>
          <p:cNvSpPr>
            <a:spLocks noChangeArrowheads="1"/>
          </p:cNvSpPr>
          <p:nvPr/>
        </p:nvSpPr>
        <p:spPr bwMode="auto">
          <a:xfrm>
            <a:off x="1295400" y="4862900"/>
            <a:ext cx="104394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tabLst>
                <a:tab pos="2971800" algn="ctr"/>
                <a:tab pos="5943600" algn="r"/>
              </a:tabLst>
            </a:pPr>
            <a:r>
              <a:rPr lang="mn-MN" dirty="0">
                <a:solidFill>
                  <a:srgbClr val="00B050"/>
                </a:solidFill>
                <a:latin typeface="Arial" pitchFamily="34" charset="0"/>
                <a:ea typeface="Calibri" pitchFamily="34" charset="0"/>
                <a:cs typeface="Arial" pitchFamily="34" charset="0"/>
              </a:rPr>
              <a:t>2003 оноос өссөн дүнгээр </a:t>
            </a:r>
            <a:r>
              <a:rPr lang="en-US" dirty="0" smtClean="0">
                <a:solidFill>
                  <a:srgbClr val="FF0000"/>
                </a:solidFill>
                <a:latin typeface="Arial" pitchFamily="34" charset="0"/>
                <a:ea typeface="Calibri" pitchFamily="34" charset="0"/>
                <a:cs typeface="Arial" pitchFamily="34" charset="0"/>
              </a:rPr>
              <a:t>10</a:t>
            </a:r>
            <a:r>
              <a:rPr lang="mn-MN" dirty="0" smtClean="0">
                <a:solidFill>
                  <a:srgbClr val="FF0000"/>
                </a:solidFill>
                <a:latin typeface="Arial" pitchFamily="34" charset="0"/>
                <a:ea typeface="Calibri" pitchFamily="34" charset="0"/>
                <a:cs typeface="Arial" pitchFamily="34" charset="0"/>
              </a:rPr>
              <a:t>532</a:t>
            </a:r>
            <a:r>
              <a:rPr lang="mn-MN" dirty="0" smtClean="0">
                <a:solidFill>
                  <a:srgbClr val="00B050"/>
                </a:solidFill>
                <a:latin typeface="Arial" pitchFamily="34" charset="0"/>
                <a:ea typeface="Calibri" pitchFamily="34" charset="0"/>
                <a:cs typeface="Arial" pitchFamily="34" charset="0"/>
              </a:rPr>
              <a:t> </a:t>
            </a:r>
            <a:r>
              <a:rPr lang="mn-MN" dirty="0">
                <a:solidFill>
                  <a:srgbClr val="00B050"/>
                </a:solidFill>
                <a:latin typeface="Arial" pitchFamily="34" charset="0"/>
                <a:ea typeface="Calibri" pitchFamily="34" charset="0"/>
                <a:cs typeface="Arial" pitchFamily="34" charset="0"/>
              </a:rPr>
              <a:t>иргэн газар өмчлөх өргөдөл гаргаснаас </a:t>
            </a:r>
            <a:r>
              <a:rPr lang="mn-MN" dirty="0" smtClean="0">
                <a:solidFill>
                  <a:srgbClr val="FF0000"/>
                </a:solidFill>
                <a:latin typeface="Arial" pitchFamily="34" charset="0"/>
                <a:ea typeface="Calibri" pitchFamily="34" charset="0"/>
                <a:cs typeface="Arial" pitchFamily="34" charset="0"/>
              </a:rPr>
              <a:t>99</a:t>
            </a:r>
            <a:r>
              <a:rPr lang="en-US" dirty="0" smtClean="0">
                <a:solidFill>
                  <a:srgbClr val="FF0000"/>
                </a:solidFill>
                <a:latin typeface="Arial" pitchFamily="34" charset="0"/>
                <a:ea typeface="Calibri" pitchFamily="34" charset="0"/>
                <a:cs typeface="Arial" pitchFamily="34" charset="0"/>
              </a:rPr>
              <a:t>8</a:t>
            </a:r>
            <a:r>
              <a:rPr lang="mn-MN" dirty="0" smtClean="0">
                <a:solidFill>
                  <a:srgbClr val="FF0000"/>
                </a:solidFill>
                <a:latin typeface="Arial" pitchFamily="34" charset="0"/>
                <a:ea typeface="Calibri" pitchFamily="34" charset="0"/>
                <a:cs typeface="Arial" pitchFamily="34" charset="0"/>
              </a:rPr>
              <a:t>5</a:t>
            </a:r>
            <a:r>
              <a:rPr lang="mn-MN" dirty="0" smtClean="0">
                <a:solidFill>
                  <a:srgbClr val="00B050"/>
                </a:solidFill>
                <a:latin typeface="Arial" pitchFamily="34" charset="0"/>
                <a:ea typeface="Calibri" pitchFamily="34" charset="0"/>
                <a:cs typeface="Arial" pitchFamily="34" charset="0"/>
              </a:rPr>
              <a:t> </a:t>
            </a:r>
            <a:r>
              <a:rPr lang="mn-MN" dirty="0">
                <a:solidFill>
                  <a:srgbClr val="00B050"/>
                </a:solidFill>
                <a:latin typeface="Arial" pitchFamily="34" charset="0"/>
                <a:ea typeface="Calibri" pitchFamily="34" charset="0"/>
                <a:cs typeface="Arial" pitchFamily="34" charset="0"/>
              </a:rPr>
              <a:t>иргэнд </a:t>
            </a:r>
            <a:r>
              <a:rPr lang="mn-MN" dirty="0" smtClean="0">
                <a:solidFill>
                  <a:srgbClr val="FF0000"/>
                </a:solidFill>
                <a:latin typeface="Arial" pitchFamily="34" charset="0"/>
                <a:ea typeface="Calibri" pitchFamily="34" charset="0"/>
                <a:cs typeface="Arial" pitchFamily="34" charset="0"/>
              </a:rPr>
              <a:t>901.95 </a:t>
            </a:r>
            <a:r>
              <a:rPr lang="mn-MN" dirty="0">
                <a:solidFill>
                  <a:srgbClr val="FF0000"/>
                </a:solidFill>
                <a:latin typeface="Arial" pitchFamily="34" charset="0"/>
                <a:ea typeface="Calibri" pitchFamily="34" charset="0"/>
                <a:cs typeface="Arial" pitchFamily="34" charset="0"/>
              </a:rPr>
              <a:t>га</a:t>
            </a:r>
            <a:r>
              <a:rPr lang="mn-MN" dirty="0">
                <a:solidFill>
                  <a:srgbClr val="00B050"/>
                </a:solidFill>
                <a:latin typeface="Arial" pitchFamily="34" charset="0"/>
                <a:ea typeface="Calibri" pitchFamily="34" charset="0"/>
                <a:cs typeface="Arial" pitchFamily="34" charset="0"/>
              </a:rPr>
              <a:t> газрыг Засаг даргын шийдвэрээр өмчлүүлсэн байна.</a:t>
            </a:r>
            <a:r>
              <a:rPr lang="en-US" dirty="0">
                <a:solidFill>
                  <a:srgbClr val="00B050"/>
                </a:solidFill>
                <a:latin typeface="Arial" pitchFamily="34" charset="0"/>
                <a:ea typeface="Calibri" pitchFamily="34" charset="0"/>
                <a:cs typeface="Arial" pitchFamily="34" charset="0"/>
              </a:rPr>
              <a:t> </a:t>
            </a:r>
            <a:r>
              <a:rPr lang="mn-MN" dirty="0">
                <a:solidFill>
                  <a:srgbClr val="00B050"/>
                </a:solidFill>
                <a:latin typeface="Arial" pitchFamily="34" charset="0"/>
                <a:ea typeface="Calibri" pitchFamily="34" charset="0"/>
                <a:cs typeface="Arial" pitchFamily="34" charset="0"/>
              </a:rPr>
              <a:t>Харин аж ахуйн зориулалтаар </a:t>
            </a:r>
            <a:r>
              <a:rPr lang="mn-MN" dirty="0">
                <a:solidFill>
                  <a:srgbClr val="FF0000"/>
                </a:solidFill>
                <a:latin typeface="Arial" pitchFamily="34" charset="0"/>
                <a:ea typeface="Calibri" pitchFamily="34" charset="0"/>
                <a:cs typeface="Arial" pitchFamily="34" charset="0"/>
              </a:rPr>
              <a:t>25</a:t>
            </a:r>
            <a:r>
              <a:rPr lang="mn-MN" dirty="0">
                <a:solidFill>
                  <a:srgbClr val="00B050"/>
                </a:solidFill>
                <a:latin typeface="Arial" pitchFamily="34" charset="0"/>
                <a:ea typeface="Calibri" pitchFamily="34" charset="0"/>
                <a:cs typeface="Arial" pitchFamily="34" charset="0"/>
              </a:rPr>
              <a:t> иргэнд </a:t>
            </a:r>
            <a:r>
              <a:rPr lang="mn-MN" dirty="0">
                <a:solidFill>
                  <a:srgbClr val="FF0000"/>
                </a:solidFill>
                <a:latin typeface="Arial" pitchFamily="34" charset="0"/>
                <a:ea typeface="Calibri" pitchFamily="34" charset="0"/>
                <a:cs typeface="Arial" pitchFamily="34" charset="0"/>
              </a:rPr>
              <a:t>2.54</a:t>
            </a:r>
            <a:r>
              <a:rPr lang="mn-MN" dirty="0">
                <a:solidFill>
                  <a:srgbClr val="00B050"/>
                </a:solidFill>
                <a:latin typeface="Arial" pitchFamily="34" charset="0"/>
                <a:ea typeface="Calibri" pitchFamily="34" charset="0"/>
                <a:cs typeface="Arial" pitchFamily="34" charset="0"/>
              </a:rPr>
              <a:t> га газрыг олгосон байна.</a:t>
            </a:r>
            <a:endParaRPr lang="mn-MN" sz="2800" dirty="0">
              <a:solidFill>
                <a:srgbClr val="00B050"/>
              </a:solidFill>
              <a:latin typeface="Arial" pitchFamily="34" charset="0"/>
              <a:cs typeface="Arial" pitchFamily="34" charset="0"/>
            </a:endParaRPr>
          </a:p>
        </p:txBody>
      </p:sp>
      <p:sp>
        <p:nvSpPr>
          <p:cNvPr id="14" name="Rectangle 1"/>
          <p:cNvSpPr>
            <a:spLocks noChangeArrowheads="1"/>
          </p:cNvSpPr>
          <p:nvPr/>
        </p:nvSpPr>
        <p:spPr bwMode="auto">
          <a:xfrm>
            <a:off x="1295400" y="5728901"/>
            <a:ext cx="10287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tabLst>
                <a:tab pos="2971800" algn="ctr"/>
                <a:tab pos="5943600" algn="r"/>
              </a:tabLst>
            </a:pPr>
            <a:r>
              <a:rPr lang="mn-MN" dirty="0" smtClean="0">
                <a:solidFill>
                  <a:srgbClr val="00B050"/>
                </a:solidFill>
                <a:latin typeface="Arial" pitchFamily="34" charset="0"/>
                <a:ea typeface="Calibri" pitchFamily="34" charset="0"/>
                <a:cs typeface="Arial" pitchFamily="34" charset="0"/>
              </a:rPr>
              <a:t>2018 </a:t>
            </a:r>
            <a:r>
              <a:rPr lang="mn-MN" dirty="0">
                <a:solidFill>
                  <a:srgbClr val="00B050"/>
                </a:solidFill>
                <a:latin typeface="Arial" pitchFamily="34" charset="0"/>
                <a:ea typeface="Calibri" pitchFamily="34" charset="0"/>
                <a:cs typeface="Arial" pitchFamily="34" charset="0"/>
              </a:rPr>
              <a:t>онд </a:t>
            </a:r>
            <a:r>
              <a:rPr lang="mn-MN" dirty="0" smtClean="0">
                <a:solidFill>
                  <a:srgbClr val="FF0000"/>
                </a:solidFill>
                <a:latin typeface="Arial" pitchFamily="34" charset="0"/>
                <a:ea typeface="Calibri" pitchFamily="34" charset="0"/>
                <a:cs typeface="Arial" pitchFamily="34" charset="0"/>
              </a:rPr>
              <a:t>164</a:t>
            </a:r>
            <a:r>
              <a:rPr lang="mn-MN" dirty="0" smtClean="0">
                <a:solidFill>
                  <a:srgbClr val="00B050"/>
                </a:solidFill>
                <a:latin typeface="Arial" pitchFamily="34" charset="0"/>
                <a:ea typeface="Calibri" pitchFamily="34" charset="0"/>
                <a:cs typeface="Arial" pitchFamily="34" charset="0"/>
              </a:rPr>
              <a:t> </a:t>
            </a:r>
            <a:r>
              <a:rPr lang="mn-MN" dirty="0">
                <a:solidFill>
                  <a:srgbClr val="00B050"/>
                </a:solidFill>
                <a:latin typeface="Arial" pitchFamily="34" charset="0"/>
                <a:ea typeface="Calibri" pitchFamily="34" charset="0"/>
                <a:cs typeface="Arial" pitchFamily="34" charset="0"/>
              </a:rPr>
              <a:t>иргэн газар өмчлөх өргөдөл гаргасны </a:t>
            </a:r>
            <a:r>
              <a:rPr lang="mn-MN" dirty="0" smtClean="0">
                <a:solidFill>
                  <a:srgbClr val="FF0000"/>
                </a:solidFill>
                <a:latin typeface="Arial" pitchFamily="34" charset="0"/>
                <a:ea typeface="Calibri" pitchFamily="34" charset="0"/>
                <a:cs typeface="Arial" pitchFamily="34" charset="0"/>
              </a:rPr>
              <a:t>165 </a:t>
            </a:r>
            <a:r>
              <a:rPr lang="mn-MN" dirty="0">
                <a:solidFill>
                  <a:srgbClr val="00B050"/>
                </a:solidFill>
                <a:latin typeface="Arial" pitchFamily="34" charset="0"/>
                <a:ea typeface="Calibri" pitchFamily="34" charset="0"/>
                <a:cs typeface="Arial" pitchFamily="34" charset="0"/>
              </a:rPr>
              <a:t>нь шинээр, Засаг даргын шийдвэрээр </a:t>
            </a:r>
            <a:r>
              <a:rPr lang="mn-MN" dirty="0">
                <a:solidFill>
                  <a:srgbClr val="FF0000"/>
                </a:solidFill>
                <a:latin typeface="Arial" pitchFamily="34" charset="0"/>
                <a:ea typeface="Calibri" pitchFamily="34" charset="0"/>
                <a:cs typeface="Arial" pitchFamily="34" charset="0"/>
              </a:rPr>
              <a:t>2</a:t>
            </a:r>
            <a:r>
              <a:rPr lang="mn-MN" dirty="0" smtClean="0">
                <a:solidFill>
                  <a:srgbClr val="FF0000"/>
                </a:solidFill>
                <a:latin typeface="Arial" pitchFamily="34" charset="0"/>
                <a:ea typeface="Calibri" pitchFamily="34" charset="0"/>
                <a:cs typeface="Arial" pitchFamily="34" charset="0"/>
              </a:rPr>
              <a:t>02</a:t>
            </a:r>
            <a:r>
              <a:rPr lang="mn-MN" dirty="0" smtClean="0">
                <a:solidFill>
                  <a:srgbClr val="00B050"/>
                </a:solidFill>
                <a:latin typeface="Arial" pitchFamily="34" charset="0"/>
                <a:ea typeface="Calibri" pitchFamily="34" charset="0"/>
                <a:cs typeface="Arial" pitchFamily="34" charset="0"/>
              </a:rPr>
              <a:t> </a:t>
            </a:r>
            <a:r>
              <a:rPr lang="mn-MN" dirty="0">
                <a:solidFill>
                  <a:srgbClr val="00B050"/>
                </a:solidFill>
                <a:latin typeface="Arial" pitchFamily="34" charset="0"/>
                <a:ea typeface="Calibri" pitchFamily="34" charset="0"/>
                <a:cs typeface="Arial" pitchFamily="34" charset="0"/>
              </a:rPr>
              <a:t>иргэнд </a:t>
            </a:r>
            <a:r>
              <a:rPr lang="mn-MN" dirty="0" smtClean="0">
                <a:solidFill>
                  <a:srgbClr val="FF0000"/>
                </a:solidFill>
                <a:latin typeface="Arial" pitchFamily="34" charset="0"/>
                <a:ea typeface="Calibri" pitchFamily="34" charset="0"/>
                <a:cs typeface="Arial" pitchFamily="34" charset="0"/>
              </a:rPr>
              <a:t>1</a:t>
            </a:r>
            <a:r>
              <a:rPr lang="en-US" dirty="0" smtClean="0">
                <a:solidFill>
                  <a:srgbClr val="FF0000"/>
                </a:solidFill>
                <a:latin typeface="Arial" pitchFamily="34" charset="0"/>
                <a:ea typeface="Calibri" pitchFamily="34" charset="0"/>
                <a:cs typeface="Arial" pitchFamily="34" charset="0"/>
              </a:rPr>
              <a:t>6</a:t>
            </a:r>
            <a:r>
              <a:rPr lang="mn-MN" dirty="0" smtClean="0">
                <a:solidFill>
                  <a:srgbClr val="FF0000"/>
                </a:solidFill>
                <a:latin typeface="Arial" pitchFamily="34" charset="0"/>
                <a:ea typeface="Calibri" pitchFamily="34" charset="0"/>
                <a:cs typeface="Arial" pitchFamily="34" charset="0"/>
              </a:rPr>
              <a:t>.83 </a:t>
            </a:r>
            <a:r>
              <a:rPr lang="mn-MN" dirty="0">
                <a:solidFill>
                  <a:srgbClr val="FF0000"/>
                </a:solidFill>
                <a:latin typeface="Arial" pitchFamily="34" charset="0"/>
                <a:ea typeface="Calibri" pitchFamily="34" charset="0"/>
                <a:cs typeface="Arial" pitchFamily="34" charset="0"/>
              </a:rPr>
              <a:t>га </a:t>
            </a:r>
            <a:r>
              <a:rPr lang="mn-MN" dirty="0">
                <a:solidFill>
                  <a:srgbClr val="00B050"/>
                </a:solidFill>
                <a:latin typeface="Arial" pitchFamily="34" charset="0"/>
                <a:ea typeface="Calibri" pitchFamily="34" charset="0"/>
                <a:cs typeface="Arial" pitchFamily="34" charset="0"/>
              </a:rPr>
              <a:t>газрыг </a:t>
            </a:r>
            <a:r>
              <a:rPr lang="mn-MN" dirty="0" smtClean="0">
                <a:solidFill>
                  <a:srgbClr val="00B050"/>
                </a:solidFill>
                <a:latin typeface="Arial" pitchFamily="34" charset="0"/>
                <a:ea typeface="Calibri" pitchFamily="34" charset="0"/>
                <a:cs typeface="Arial" pitchFamily="34" charset="0"/>
              </a:rPr>
              <a:t>өмчлүүлсэн байна. Харин Эрдэнэцагаан сумын хувьд 27 иргэн өргөдөлөө буцаан авсан байна.</a:t>
            </a:r>
            <a:endParaRPr lang="mn-MN" sz="2800" dirty="0">
              <a:solidFill>
                <a:srgbClr val="00B050"/>
              </a:solidFill>
              <a:latin typeface="Arial" pitchFamily="34" charset="0"/>
              <a:cs typeface="Arial" pitchFamily="34" charset="0"/>
            </a:endParaRPr>
          </a:p>
        </p:txBody>
      </p:sp>
      <p:graphicFrame>
        <p:nvGraphicFramePr>
          <p:cNvPr id="11" name="Chart 10"/>
          <p:cNvGraphicFramePr>
            <a:graphicFrameLocks/>
          </p:cNvGraphicFramePr>
          <p:nvPr>
            <p:extLst/>
          </p:nvPr>
        </p:nvGraphicFramePr>
        <p:xfrm>
          <a:off x="1143000" y="1671478"/>
          <a:ext cx="4938712" cy="31102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p:cNvGraphicFramePr>
            <a:graphicFrameLocks/>
          </p:cNvGraphicFramePr>
          <p:nvPr>
            <p:extLst/>
          </p:nvPr>
        </p:nvGraphicFramePr>
        <p:xfrm>
          <a:off x="6515100" y="1632423"/>
          <a:ext cx="5143500" cy="314930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751359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46450" y="464252"/>
            <a:ext cx="3044550" cy="461665"/>
          </a:xfrm>
          <a:prstGeom prst="rect">
            <a:avLst/>
          </a:prstGeom>
        </p:spPr>
        <p:txBody>
          <a:bodyPr wrap="square">
            <a:spAutoFit/>
          </a:bodyPr>
          <a:lstStyle/>
          <a:p>
            <a:r>
              <a:rPr lang="mn-MN" sz="2400" b="1" cap="all" dirty="0">
                <a:solidFill>
                  <a:srgbClr val="002060"/>
                </a:solidFill>
                <a:latin typeface="Tahoma" panose="020B0604030504040204" pitchFamily="34" charset="0"/>
                <a:ea typeface="Tahoma" panose="020B0604030504040204" pitchFamily="34" charset="0"/>
                <a:cs typeface="Tahoma" panose="020B0604030504040204" pitchFamily="34" charset="0"/>
              </a:rPr>
              <a:t>Гэмт хэрэг</a:t>
            </a:r>
            <a:r>
              <a:rPr lang="en-US" sz="2400" b="1" cap="all" dirty="0">
                <a:solidFill>
                  <a:srgbClr val="002060"/>
                </a:solidFill>
                <a:latin typeface="Tahoma" panose="020B0604030504040204" pitchFamily="34" charset="0"/>
                <a:ea typeface="Tahoma" panose="020B0604030504040204" pitchFamily="34" charset="0"/>
                <a:cs typeface="Tahoma" panose="020B0604030504040204" pitchFamily="34" charset="0"/>
              </a:rPr>
              <a:t> </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9538" y="2902578"/>
            <a:ext cx="1698462" cy="1517022"/>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450" y="909665"/>
            <a:ext cx="1977749" cy="1833535"/>
          </a:xfrm>
          <a:prstGeom prst="rect">
            <a:avLst/>
          </a:prstGeom>
        </p:spPr>
      </p:pic>
      <p:sp>
        <p:nvSpPr>
          <p:cNvPr id="10" name="Rectangle 9"/>
          <p:cNvSpPr/>
          <p:nvPr/>
        </p:nvSpPr>
        <p:spPr>
          <a:xfrm>
            <a:off x="3276600" y="909665"/>
            <a:ext cx="8534400" cy="1938992"/>
          </a:xfrm>
          <a:prstGeom prst="rect">
            <a:avLst/>
          </a:prstGeom>
        </p:spPr>
        <p:txBody>
          <a:bodyPr wrap="square">
            <a:spAutoFit/>
          </a:bodyPr>
          <a:lstStyle/>
          <a:p>
            <a:pPr algn="just"/>
            <a:r>
              <a:rPr lang="mn-MN" sz="2000" dirty="0" smtClean="0">
                <a:solidFill>
                  <a:prstClr val="black"/>
                </a:solidFill>
                <a:latin typeface="Arial" panose="020B0604020202020204" pitchFamily="34" charset="0"/>
                <a:cs typeface="Arial" panose="020B0604020202020204" pitchFamily="34" charset="0"/>
              </a:rPr>
              <a:t>Аймгийн </a:t>
            </a:r>
            <a:r>
              <a:rPr lang="mn-MN" sz="2000" dirty="0">
                <a:solidFill>
                  <a:prstClr val="black"/>
                </a:solidFill>
                <a:latin typeface="Arial" panose="020B0604020202020204" pitchFamily="34" charset="0"/>
                <a:cs typeface="Arial" panose="020B0604020202020204" pitchFamily="34" charset="0"/>
              </a:rPr>
              <a:t>хэмжээнд </a:t>
            </a:r>
            <a:r>
              <a:rPr lang="mn-MN" sz="2000" dirty="0" smtClean="0">
                <a:solidFill>
                  <a:prstClr val="black"/>
                </a:solidFill>
                <a:latin typeface="Arial" panose="020B0604020202020204" pitchFamily="34" charset="0"/>
                <a:cs typeface="Arial" panose="020B0604020202020204" pitchFamily="34" charset="0"/>
              </a:rPr>
              <a:t>2018 </a:t>
            </a:r>
            <a:r>
              <a:rPr lang="mn-MN" sz="2000" dirty="0">
                <a:solidFill>
                  <a:prstClr val="black"/>
                </a:solidFill>
                <a:latin typeface="Arial" panose="020B0604020202020204" pitchFamily="34" charset="0"/>
                <a:cs typeface="Arial" panose="020B0604020202020204" pitchFamily="34" charset="0"/>
              </a:rPr>
              <a:t>оны </a:t>
            </a:r>
            <a:r>
              <a:rPr lang="mn-MN" sz="2000" dirty="0" smtClean="0">
                <a:solidFill>
                  <a:prstClr val="black"/>
                </a:solidFill>
                <a:latin typeface="Arial" panose="020B0604020202020204" pitchFamily="34" charset="0"/>
                <a:cs typeface="Arial" panose="020B0604020202020204" pitchFamily="34" charset="0"/>
              </a:rPr>
              <a:t>байдлаар 366 </a:t>
            </a:r>
            <a:r>
              <a:rPr lang="mn-MN" sz="2000" dirty="0">
                <a:solidFill>
                  <a:prstClr val="black"/>
                </a:solidFill>
                <a:latin typeface="Arial" panose="020B0604020202020204" pitchFamily="34" charset="0"/>
                <a:cs typeface="Arial" panose="020B0604020202020204" pitchFamily="34" charset="0"/>
              </a:rPr>
              <a:t>гэмт хэрэг бүртгэгдсэн нь өмнөх оны мөн үеэс </a:t>
            </a:r>
            <a:r>
              <a:rPr lang="mn-MN" sz="2000" dirty="0" smtClean="0">
                <a:solidFill>
                  <a:prstClr val="black"/>
                </a:solidFill>
                <a:latin typeface="Arial" panose="020B0604020202020204" pitchFamily="34" charset="0"/>
                <a:cs typeface="Arial" panose="020B0604020202020204" pitchFamily="34" charset="0"/>
              </a:rPr>
              <a:t>28 (8</a:t>
            </a:r>
            <a:r>
              <a:rPr lang="en-US" sz="2000" dirty="0" smtClean="0">
                <a:solidFill>
                  <a:prstClr val="black"/>
                </a:solidFill>
                <a:latin typeface="Arial" panose="020B0604020202020204" pitchFamily="34" charset="0"/>
                <a:cs typeface="Arial" panose="020B0604020202020204" pitchFamily="34" charset="0"/>
              </a:rPr>
              <a:t>.</a:t>
            </a:r>
            <a:r>
              <a:rPr lang="mn-MN" sz="2000" dirty="0" smtClean="0">
                <a:solidFill>
                  <a:prstClr val="black"/>
                </a:solidFill>
                <a:latin typeface="Arial" panose="020B0604020202020204" pitchFamily="34" charset="0"/>
                <a:cs typeface="Arial" panose="020B0604020202020204" pitchFamily="34" charset="0"/>
              </a:rPr>
              <a:t>3%)-</a:t>
            </a:r>
            <a:r>
              <a:rPr lang="mn-MN" sz="2000" dirty="0">
                <a:solidFill>
                  <a:prstClr val="black"/>
                </a:solidFill>
                <a:latin typeface="Arial" panose="020B0604020202020204" pitchFamily="34" charset="0"/>
                <a:cs typeface="Arial" panose="020B0604020202020204" pitchFamily="34" charset="0"/>
              </a:rPr>
              <a:t>ээр </a:t>
            </a:r>
            <a:r>
              <a:rPr lang="mn-MN" sz="2000" dirty="0" smtClean="0">
                <a:solidFill>
                  <a:prstClr val="black"/>
                </a:solidFill>
                <a:latin typeface="Arial" panose="020B0604020202020204" pitchFamily="34" charset="0"/>
                <a:cs typeface="Arial" panose="020B0604020202020204" pitchFamily="34" charset="0"/>
              </a:rPr>
              <a:t>өсчээ. </a:t>
            </a:r>
          </a:p>
          <a:p>
            <a:pPr algn="just"/>
            <a:r>
              <a:rPr lang="mn-MN" sz="2000" dirty="0">
                <a:solidFill>
                  <a:prstClr val="black"/>
                </a:solidFill>
                <a:latin typeface="Arial" panose="020B0604020202020204" pitchFamily="34" charset="0"/>
                <a:ea typeface="Tahoma" panose="020B0604030504040204" pitchFamily="34" charset="0"/>
                <a:cs typeface="Arial" panose="020B0604020202020204" pitchFamily="34" charset="0"/>
              </a:rPr>
              <a:t> </a:t>
            </a:r>
            <a:r>
              <a:rPr lang="mn-MN" sz="2000" b="1" dirty="0" smtClean="0">
                <a:solidFill>
                  <a:srgbClr val="0033CC"/>
                </a:solidFill>
                <a:latin typeface="Arial" panose="020B0604020202020204" pitchFamily="34" charset="0"/>
                <a:cs typeface="Arial" panose="020B0604020202020204" pitchFamily="34" charset="0"/>
              </a:rPr>
              <a:t>Өмнөх </a:t>
            </a:r>
            <a:r>
              <a:rPr lang="mn-MN" sz="2000" b="1" dirty="0">
                <a:solidFill>
                  <a:srgbClr val="0033CC"/>
                </a:solidFill>
                <a:latin typeface="Arial" panose="020B0604020202020204" pitchFamily="34" charset="0"/>
                <a:cs typeface="Arial" panose="020B0604020202020204" pitchFamily="34" charset="0"/>
              </a:rPr>
              <a:t>оны мөн үеэс нийт гэмт хэрэг </a:t>
            </a:r>
            <a:r>
              <a:rPr lang="mn-MN" sz="2000" b="1" dirty="0" smtClean="0">
                <a:solidFill>
                  <a:srgbClr val="0033CC"/>
                </a:solidFill>
                <a:latin typeface="Arial" panose="020B0604020202020204" pitchFamily="34" charset="0"/>
                <a:cs typeface="Arial" panose="020B0604020202020204" pitchFamily="34" charset="0"/>
              </a:rPr>
              <a:t>өсөхөд </a:t>
            </a:r>
            <a:r>
              <a:rPr lang="mn-MN" sz="2000" dirty="0">
                <a:solidFill>
                  <a:prstClr val="black"/>
                </a:solidFill>
                <a:latin typeface="Arial" panose="020B0604020202020204" pitchFamily="34" charset="0"/>
                <a:cs typeface="Arial" panose="020B0604020202020204" pitchFamily="34" charset="0"/>
              </a:rPr>
              <a:t>хүний </a:t>
            </a:r>
            <a:r>
              <a:rPr lang="mn-MN" sz="2000" dirty="0" smtClean="0">
                <a:solidFill>
                  <a:prstClr val="black"/>
                </a:solidFill>
                <a:latin typeface="Arial" panose="020B0604020202020204" pitchFamily="34" charset="0"/>
                <a:cs typeface="Arial" panose="020B0604020202020204" pitchFamily="34" charset="0"/>
              </a:rPr>
              <a:t>амьд явах эрхийн эсрэг гэмт хэрэг 7 </a:t>
            </a:r>
            <a:r>
              <a:rPr lang="en-US" sz="2000" dirty="0" smtClean="0">
                <a:solidFill>
                  <a:prstClr val="black"/>
                </a:solidFill>
                <a:latin typeface="Arial" panose="020B0604020202020204" pitchFamily="34" charset="0"/>
                <a:cs typeface="Arial" panose="020B0604020202020204" pitchFamily="34" charset="0"/>
              </a:rPr>
              <a:t>(</a:t>
            </a:r>
            <a:r>
              <a:rPr lang="mn-MN" sz="2000" dirty="0" smtClean="0">
                <a:solidFill>
                  <a:prstClr val="black"/>
                </a:solidFill>
                <a:latin typeface="Arial" panose="020B0604020202020204" pitchFamily="34" charset="0"/>
                <a:cs typeface="Arial" panose="020B0604020202020204" pitchFamily="34" charset="0"/>
              </a:rPr>
              <a:t>2.2 дахин</a:t>
            </a:r>
            <a:r>
              <a:rPr lang="en-US" sz="2000" dirty="0" smtClean="0">
                <a:solidFill>
                  <a:prstClr val="black"/>
                </a:solidFill>
                <a:latin typeface="Arial" panose="020B0604020202020204" pitchFamily="34" charset="0"/>
                <a:cs typeface="Arial" panose="020B0604020202020204" pitchFamily="34" charset="0"/>
              </a:rPr>
              <a:t>)</a:t>
            </a:r>
            <a:r>
              <a:rPr lang="mn-MN" sz="2000" dirty="0">
                <a:solidFill>
                  <a:prstClr val="black"/>
                </a:solidFill>
                <a:latin typeface="Arial" panose="020B0604020202020204" pitchFamily="34" charset="0"/>
                <a:cs typeface="Arial" panose="020B0604020202020204" pitchFamily="34" charset="0"/>
              </a:rPr>
              <a:t>, </a:t>
            </a:r>
            <a:r>
              <a:rPr lang="mn-MN" sz="2000" dirty="0" smtClean="0">
                <a:solidFill>
                  <a:prstClr val="black"/>
                </a:solidFill>
                <a:latin typeface="Arial" panose="020B0604020202020204" pitchFamily="34" charset="0"/>
                <a:cs typeface="Arial" panose="020B0604020202020204" pitchFamily="34" charset="0"/>
              </a:rPr>
              <a:t>хүний эрүүл мэнд халдашгүй байдлын эсрэг </a:t>
            </a:r>
            <a:r>
              <a:rPr lang="en-US" sz="2000" dirty="0" err="1" smtClean="0">
                <a:solidFill>
                  <a:prstClr val="black"/>
                </a:solidFill>
                <a:latin typeface="Arial" panose="020B0604020202020204" pitchFamily="34" charset="0"/>
                <a:cs typeface="Arial" panose="020B0604020202020204" pitchFamily="34" charset="0"/>
              </a:rPr>
              <a:t>гэмт</a:t>
            </a:r>
            <a:r>
              <a:rPr lang="en-US" sz="2000" dirty="0" smtClean="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хэрэг</a:t>
            </a:r>
            <a:r>
              <a:rPr lang="en-US" sz="2000" dirty="0">
                <a:solidFill>
                  <a:prstClr val="black"/>
                </a:solidFill>
                <a:latin typeface="Arial" panose="020B0604020202020204" pitchFamily="34" charset="0"/>
                <a:cs typeface="Arial" panose="020B0604020202020204" pitchFamily="34" charset="0"/>
              </a:rPr>
              <a:t> </a:t>
            </a:r>
            <a:r>
              <a:rPr lang="mn-MN" sz="2000" dirty="0" smtClean="0">
                <a:solidFill>
                  <a:prstClr val="black"/>
                </a:solidFill>
                <a:latin typeface="Arial" panose="020B0604020202020204" pitchFamily="34" charset="0"/>
                <a:cs typeface="Arial" panose="020B0604020202020204" pitchFamily="34" charset="0"/>
              </a:rPr>
              <a:t>12 </a:t>
            </a:r>
            <a:r>
              <a:rPr lang="en-US" sz="2000" dirty="0" smtClean="0">
                <a:solidFill>
                  <a:prstClr val="black"/>
                </a:solidFill>
                <a:latin typeface="Arial" panose="020B0604020202020204" pitchFamily="34" charset="0"/>
                <a:cs typeface="Arial" panose="020B0604020202020204" pitchFamily="34" charset="0"/>
              </a:rPr>
              <a:t>(</a:t>
            </a:r>
            <a:r>
              <a:rPr lang="mn-MN" sz="2000" dirty="0" smtClean="0">
                <a:solidFill>
                  <a:prstClr val="black"/>
                </a:solidFill>
                <a:latin typeface="Arial" panose="020B0604020202020204" pitchFamily="34" charset="0"/>
                <a:cs typeface="Arial" panose="020B0604020202020204" pitchFamily="34" charset="0"/>
              </a:rPr>
              <a:t>9.9 хувь</a:t>
            </a:r>
            <a:r>
              <a:rPr lang="en-US" sz="2000" dirty="0" smtClean="0">
                <a:solidFill>
                  <a:prstClr val="black"/>
                </a:solidFill>
                <a:latin typeface="Arial" panose="020B0604020202020204" pitchFamily="34" charset="0"/>
                <a:cs typeface="Arial" panose="020B0604020202020204" pitchFamily="34" charset="0"/>
              </a:rPr>
              <a:t>)</a:t>
            </a:r>
            <a:r>
              <a:rPr lang="mn-MN" sz="2000" dirty="0" smtClean="0">
                <a:solidFill>
                  <a:prstClr val="black"/>
                </a:solidFill>
                <a:latin typeface="Arial" panose="020B0604020202020204" pitchFamily="34" charset="0"/>
                <a:cs typeface="Arial" panose="020B0604020202020204" pitchFamily="34" charset="0"/>
              </a:rPr>
              <a:t>, өмчлөх эрхийн эсрэг гэмт </a:t>
            </a:r>
            <a:r>
              <a:rPr lang="mn-MN" sz="2000" dirty="0">
                <a:solidFill>
                  <a:prstClr val="black"/>
                </a:solidFill>
                <a:latin typeface="Arial" panose="020B0604020202020204" pitchFamily="34" charset="0"/>
                <a:cs typeface="Arial" panose="020B0604020202020204" pitchFamily="34" charset="0"/>
              </a:rPr>
              <a:t>хэрэг </a:t>
            </a:r>
            <a:r>
              <a:rPr lang="mn-MN" sz="2000" dirty="0" smtClean="0">
                <a:solidFill>
                  <a:prstClr val="black"/>
                </a:solidFill>
                <a:latin typeface="Arial" panose="020B0604020202020204" pitchFamily="34" charset="0"/>
                <a:cs typeface="Arial" panose="020B0604020202020204" pitchFamily="34" charset="0"/>
              </a:rPr>
              <a:t>22 </a:t>
            </a:r>
            <a:r>
              <a:rPr lang="en-US" sz="2000" dirty="0" smtClean="0">
                <a:solidFill>
                  <a:prstClr val="black"/>
                </a:solidFill>
                <a:latin typeface="Arial" panose="020B0604020202020204" pitchFamily="34" charset="0"/>
                <a:cs typeface="Arial" panose="020B0604020202020204" pitchFamily="34" charset="0"/>
              </a:rPr>
              <a:t>(</a:t>
            </a:r>
            <a:r>
              <a:rPr lang="mn-MN" sz="2000" dirty="0" smtClean="0">
                <a:solidFill>
                  <a:prstClr val="black"/>
                </a:solidFill>
                <a:latin typeface="Arial" panose="020B0604020202020204" pitchFamily="34" charset="0"/>
                <a:cs typeface="Arial" panose="020B0604020202020204" pitchFamily="34" charset="0"/>
              </a:rPr>
              <a:t>15.4 хувь</a:t>
            </a:r>
            <a:r>
              <a:rPr lang="en-US" sz="2000" dirty="0" smtClean="0">
                <a:solidFill>
                  <a:prstClr val="black"/>
                </a:solidFill>
                <a:latin typeface="Arial" panose="020B0604020202020204" pitchFamily="34" charset="0"/>
                <a:cs typeface="Arial" panose="020B0604020202020204" pitchFamily="34" charset="0"/>
              </a:rPr>
              <a:t>)-</a:t>
            </a:r>
            <a:r>
              <a:rPr lang="mn-MN" sz="2000" dirty="0">
                <a:solidFill>
                  <a:prstClr val="black"/>
                </a:solidFill>
                <a:latin typeface="Arial" panose="020B0604020202020204" pitchFamily="34" charset="0"/>
                <a:cs typeface="Arial" panose="020B0604020202020204" pitchFamily="34" charset="0"/>
              </a:rPr>
              <a:t>и</a:t>
            </a:r>
            <a:r>
              <a:rPr lang="mn-MN" sz="2000" dirty="0" smtClean="0">
                <a:solidFill>
                  <a:prstClr val="black"/>
                </a:solidFill>
                <a:latin typeface="Arial" panose="020B0604020202020204" pitchFamily="34" charset="0"/>
                <a:cs typeface="Arial" panose="020B0604020202020204" pitchFamily="34" charset="0"/>
              </a:rPr>
              <a:t>ар өссөн нь </a:t>
            </a:r>
            <a:r>
              <a:rPr lang="mn-MN" sz="2000" dirty="0">
                <a:solidFill>
                  <a:prstClr val="black"/>
                </a:solidFill>
                <a:latin typeface="Arial" panose="020B0604020202020204" pitchFamily="34" charset="0"/>
                <a:cs typeface="Arial" panose="020B0604020202020204" pitchFamily="34" charset="0"/>
              </a:rPr>
              <a:t>голлон нөлөөлөв. </a:t>
            </a:r>
            <a:endParaRPr lang="mn-MN" sz="2000"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12" name="Rectangle 11"/>
          <p:cNvSpPr/>
          <p:nvPr/>
        </p:nvSpPr>
        <p:spPr>
          <a:xfrm>
            <a:off x="3276600" y="2999369"/>
            <a:ext cx="8534400" cy="1323439"/>
          </a:xfrm>
          <a:prstGeom prst="rect">
            <a:avLst/>
          </a:prstGeom>
        </p:spPr>
        <p:txBody>
          <a:bodyPr wrap="square">
            <a:spAutoFit/>
          </a:bodyPr>
          <a:lstStyle/>
          <a:p>
            <a:pPr algn="just"/>
            <a:r>
              <a:rPr lang="mn-MN" sz="2000" dirty="0">
                <a:solidFill>
                  <a:prstClr val="black"/>
                </a:solidFill>
                <a:latin typeface="Arial" panose="020B0604020202020204" pitchFamily="34" charset="0"/>
                <a:cs typeface="Arial" panose="020B0604020202020204" pitchFamily="34" charset="0"/>
              </a:rPr>
              <a:t>Гэмт хэргийн улмаас учирсан хохирол </a:t>
            </a:r>
            <a:r>
              <a:rPr lang="mn-MN" sz="2000" dirty="0" smtClean="0">
                <a:solidFill>
                  <a:prstClr val="black"/>
                </a:solidFill>
                <a:latin typeface="Arial" panose="020B0604020202020204" pitchFamily="34" charset="0"/>
                <a:cs typeface="Arial" panose="020B0604020202020204" pitchFamily="34" charset="0"/>
              </a:rPr>
              <a:t>2018 онд 803.2 сая төгрөг, </a:t>
            </a:r>
            <a:r>
              <a:rPr lang="mn-MN" sz="2000" dirty="0">
                <a:solidFill>
                  <a:prstClr val="black"/>
                </a:solidFill>
                <a:latin typeface="Arial" panose="020B0604020202020204" pitchFamily="34" charset="0"/>
                <a:cs typeface="Arial" panose="020B0604020202020204" pitchFamily="34" charset="0"/>
              </a:rPr>
              <a:t>нөхөн төлүүлсэн хохирлын хэмжээ </a:t>
            </a:r>
            <a:r>
              <a:rPr lang="mn-MN" sz="2000" dirty="0" smtClean="0">
                <a:solidFill>
                  <a:prstClr val="black"/>
                </a:solidFill>
                <a:latin typeface="Arial" panose="020B0604020202020204" pitchFamily="34" charset="0"/>
                <a:cs typeface="Arial" panose="020B0604020202020204" pitchFamily="34" charset="0"/>
              </a:rPr>
              <a:t>473.9 сая </a:t>
            </a:r>
            <a:r>
              <a:rPr lang="mn-MN" sz="2000" dirty="0">
                <a:solidFill>
                  <a:prstClr val="black"/>
                </a:solidFill>
                <a:latin typeface="Arial" panose="020B0604020202020204" pitchFamily="34" charset="0"/>
                <a:cs typeface="Arial" panose="020B0604020202020204" pitchFamily="34" charset="0"/>
              </a:rPr>
              <a:t>төгрөг болж, өмнөх оны мөн үеэс учирсан хохирол </a:t>
            </a:r>
            <a:r>
              <a:rPr lang="mn-MN" sz="2000" dirty="0" smtClean="0">
                <a:solidFill>
                  <a:prstClr val="black"/>
                </a:solidFill>
                <a:latin typeface="Arial" panose="020B0604020202020204" pitchFamily="34" charset="0"/>
                <a:cs typeface="Arial" panose="020B0604020202020204" pitchFamily="34" charset="0"/>
              </a:rPr>
              <a:t>391.6 </a:t>
            </a:r>
            <a:r>
              <a:rPr lang="en-US" sz="2000" dirty="0" smtClean="0">
                <a:solidFill>
                  <a:prstClr val="black"/>
                </a:solidFill>
                <a:latin typeface="Arial" panose="020B0604020202020204" pitchFamily="34" charset="0"/>
                <a:cs typeface="Arial" panose="020B0604020202020204" pitchFamily="34" charset="0"/>
              </a:rPr>
              <a:t>(</a:t>
            </a:r>
            <a:r>
              <a:rPr lang="mn-MN" sz="2000" dirty="0" smtClean="0">
                <a:solidFill>
                  <a:prstClr val="black"/>
                </a:solidFill>
                <a:latin typeface="Arial" panose="020B0604020202020204" pitchFamily="34" charset="0"/>
                <a:cs typeface="Arial" panose="020B0604020202020204" pitchFamily="34" charset="0"/>
              </a:rPr>
              <a:t>32.8</a:t>
            </a:r>
            <a:r>
              <a:rPr lang="en-US" sz="2000" dirty="0" smtClean="0">
                <a:solidFill>
                  <a:prstClr val="black"/>
                </a:solidFill>
                <a:latin typeface="Arial" panose="020B0604020202020204" pitchFamily="34" charset="0"/>
                <a:cs typeface="Arial" panose="020B0604020202020204" pitchFamily="34" charset="0"/>
              </a:rPr>
              <a:t>%) </a:t>
            </a:r>
            <a:r>
              <a:rPr lang="mn-MN" sz="2000" dirty="0" smtClean="0">
                <a:solidFill>
                  <a:prstClr val="black"/>
                </a:solidFill>
                <a:latin typeface="Arial" panose="020B0604020202020204" pitchFamily="34" charset="0"/>
                <a:cs typeface="Arial" panose="020B0604020202020204" pitchFamily="34" charset="0"/>
              </a:rPr>
              <a:t>сая төгрөг, </a:t>
            </a:r>
            <a:r>
              <a:rPr lang="mn-MN" sz="2000" dirty="0">
                <a:solidFill>
                  <a:prstClr val="black"/>
                </a:solidFill>
                <a:latin typeface="Arial" panose="020B0604020202020204" pitchFamily="34" charset="0"/>
                <a:cs typeface="Arial" panose="020B0604020202020204" pitchFamily="34" charset="0"/>
              </a:rPr>
              <a:t>нөхөн төлүүлсэн хохирол </a:t>
            </a:r>
            <a:r>
              <a:rPr lang="mn-MN" sz="2000" dirty="0" smtClean="0">
                <a:solidFill>
                  <a:prstClr val="black"/>
                </a:solidFill>
                <a:latin typeface="Arial" panose="020B0604020202020204" pitchFamily="34" charset="0"/>
                <a:cs typeface="Arial" panose="020B0604020202020204" pitchFamily="34" charset="0"/>
              </a:rPr>
              <a:t>10.0 </a:t>
            </a:r>
            <a:r>
              <a:rPr lang="en-US" sz="2000" dirty="0" smtClean="0">
                <a:solidFill>
                  <a:prstClr val="black"/>
                </a:solidFill>
                <a:latin typeface="Arial" panose="020B0604020202020204" pitchFamily="34" charset="0"/>
                <a:cs typeface="Arial" panose="020B0604020202020204" pitchFamily="34" charset="0"/>
              </a:rPr>
              <a:t>(</a:t>
            </a:r>
            <a:r>
              <a:rPr lang="mn-MN" sz="2000" dirty="0">
                <a:solidFill>
                  <a:prstClr val="black"/>
                </a:solidFill>
                <a:latin typeface="Arial" panose="020B0604020202020204" pitchFamily="34" charset="0"/>
                <a:cs typeface="Arial" panose="020B0604020202020204" pitchFamily="34" charset="0"/>
              </a:rPr>
              <a:t>2</a:t>
            </a:r>
            <a:r>
              <a:rPr lang="en-US" sz="2000" dirty="0" smtClean="0">
                <a:solidFill>
                  <a:prstClr val="black"/>
                </a:solidFill>
                <a:latin typeface="Arial" panose="020B0604020202020204" pitchFamily="34" charset="0"/>
                <a:cs typeface="Arial" panose="020B0604020202020204" pitchFamily="34" charset="0"/>
              </a:rPr>
              <a:t>.</a:t>
            </a:r>
            <a:r>
              <a:rPr lang="mn-MN" sz="2000" dirty="0" smtClean="0">
                <a:solidFill>
                  <a:prstClr val="black"/>
                </a:solidFill>
                <a:latin typeface="Arial" panose="020B0604020202020204" pitchFamily="34" charset="0"/>
                <a:cs typeface="Arial" panose="020B0604020202020204" pitchFamily="34" charset="0"/>
              </a:rPr>
              <a:t>1</a:t>
            </a:r>
            <a:r>
              <a:rPr lang="en-US" sz="2000" dirty="0" smtClean="0">
                <a:solidFill>
                  <a:prstClr val="black"/>
                </a:solidFill>
                <a:latin typeface="Arial" panose="020B0604020202020204" pitchFamily="34" charset="0"/>
                <a:cs typeface="Arial" panose="020B0604020202020204" pitchFamily="34" charset="0"/>
              </a:rPr>
              <a:t>%)</a:t>
            </a:r>
            <a:r>
              <a:rPr lang="mn-MN" sz="2000" dirty="0" smtClean="0">
                <a:solidFill>
                  <a:prstClr val="black"/>
                </a:solidFill>
                <a:latin typeface="Arial" panose="020B0604020202020204" pitchFamily="34" charset="0"/>
                <a:cs typeface="Arial" panose="020B0604020202020204" pitchFamily="34" charset="0"/>
              </a:rPr>
              <a:t> сая </a:t>
            </a:r>
            <a:r>
              <a:rPr lang="mn-MN" sz="2000" dirty="0">
                <a:solidFill>
                  <a:prstClr val="black"/>
                </a:solidFill>
                <a:latin typeface="Arial" panose="020B0604020202020204" pitchFamily="34" charset="0"/>
                <a:cs typeface="Arial" panose="020B0604020202020204" pitchFamily="34" charset="0"/>
              </a:rPr>
              <a:t>төгрөгөөр </a:t>
            </a:r>
            <a:r>
              <a:rPr lang="mn-MN" sz="2000" dirty="0" smtClean="0">
                <a:solidFill>
                  <a:prstClr val="black"/>
                </a:solidFill>
                <a:latin typeface="Arial" panose="020B0604020202020204" pitchFamily="34" charset="0"/>
                <a:cs typeface="Arial" panose="020B0604020202020204" pitchFamily="34" charset="0"/>
              </a:rPr>
              <a:t>тус тус буурсан байна</a:t>
            </a:r>
            <a:r>
              <a:rPr lang="mn-MN" sz="2000" dirty="0">
                <a:solidFill>
                  <a:prstClr val="black"/>
                </a:solidFill>
                <a:latin typeface="Arial" panose="020B0604020202020204" pitchFamily="34" charset="0"/>
                <a:cs typeface="Arial" panose="020B0604020202020204" pitchFamily="34" charset="0"/>
              </a:rPr>
              <a:t>.</a:t>
            </a:r>
            <a:r>
              <a:rPr lang="en-US" sz="2000" dirty="0">
                <a:solidFill>
                  <a:prstClr val="black"/>
                </a:solidFill>
                <a:latin typeface="Arial" panose="020B0604020202020204" pitchFamily="34" charset="0"/>
                <a:cs typeface="Arial" panose="020B0604020202020204" pitchFamily="34" charset="0"/>
              </a:rPr>
              <a:t>  </a:t>
            </a:r>
          </a:p>
        </p:txBody>
      </p:sp>
      <p:sp>
        <p:nvSpPr>
          <p:cNvPr id="14" name="Rectangle 13"/>
          <p:cNvSpPr/>
          <p:nvPr/>
        </p:nvSpPr>
        <p:spPr>
          <a:xfrm>
            <a:off x="3276600" y="4760639"/>
            <a:ext cx="8534400" cy="707886"/>
          </a:xfrm>
          <a:prstGeom prst="rect">
            <a:avLst/>
          </a:prstGeom>
        </p:spPr>
        <p:txBody>
          <a:bodyPr wrap="square">
            <a:spAutoFit/>
          </a:bodyPr>
          <a:lstStyle/>
          <a:p>
            <a:pPr algn="just"/>
            <a:r>
              <a:rPr lang="mn-MN" sz="2000" dirty="0">
                <a:solidFill>
                  <a:prstClr val="black"/>
                </a:solidFill>
                <a:latin typeface="Arial" panose="020B0604020202020204" pitchFamily="34" charset="0"/>
                <a:cs typeface="Arial" panose="020B0604020202020204" pitchFamily="34" charset="0"/>
              </a:rPr>
              <a:t>Гэмт хэргийн улмаас хохирсон иргэд </a:t>
            </a:r>
            <a:r>
              <a:rPr lang="mn-MN" sz="2000" dirty="0" smtClean="0">
                <a:solidFill>
                  <a:prstClr val="black"/>
                </a:solidFill>
                <a:latin typeface="Arial" panose="020B0604020202020204" pitchFamily="34" charset="0"/>
                <a:cs typeface="Arial" panose="020B0604020202020204" pitchFamily="34" charset="0"/>
              </a:rPr>
              <a:t>2018 </a:t>
            </a:r>
            <a:r>
              <a:rPr lang="mn-MN" sz="2000" dirty="0">
                <a:solidFill>
                  <a:prstClr val="black"/>
                </a:solidFill>
                <a:latin typeface="Arial" panose="020B0604020202020204" pitchFamily="34" charset="0"/>
                <a:cs typeface="Arial" panose="020B0604020202020204" pitchFamily="34" charset="0"/>
              </a:rPr>
              <a:t>оны </a:t>
            </a:r>
            <a:r>
              <a:rPr lang="mn-MN" sz="2000" dirty="0" smtClean="0">
                <a:solidFill>
                  <a:prstClr val="black"/>
                </a:solidFill>
                <a:latin typeface="Arial" panose="020B0604020202020204" pitchFamily="34" charset="0"/>
                <a:cs typeface="Arial" panose="020B0604020202020204" pitchFamily="34" charset="0"/>
              </a:rPr>
              <a:t>байдлаар 154 болж, нас барсан хүний 22-т хүрчээ. </a:t>
            </a:r>
            <a:endParaRPr lang="en-US" sz="2000" dirty="0">
              <a:solidFill>
                <a:prstClr val="black"/>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0822" y="4688650"/>
            <a:ext cx="1587177" cy="1559750"/>
          </a:xfrm>
          <a:prstGeom prst="rect">
            <a:avLst/>
          </a:prstGeom>
        </p:spPr>
      </p:pic>
    </p:spTree>
    <p:extLst>
      <p:ext uri="{BB962C8B-B14F-4D97-AF65-F5344CB8AC3E}">
        <p14:creationId xmlns:p14="http://schemas.microsoft.com/office/powerpoint/2010/main" val="67043193"/>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381000"/>
            <a:ext cx="10439400" cy="8991600"/>
          </a:xfrm>
          <a:prstGeom prst="rect">
            <a:avLst/>
          </a:prstGeom>
        </p:spPr>
      </p:pic>
      <p:sp>
        <p:nvSpPr>
          <p:cNvPr id="10" name="Rectangle 9"/>
          <p:cNvSpPr/>
          <p:nvPr/>
        </p:nvSpPr>
        <p:spPr>
          <a:xfrm>
            <a:off x="1142999" y="545175"/>
            <a:ext cx="5654767" cy="461665"/>
          </a:xfrm>
          <a:prstGeom prst="rect">
            <a:avLst/>
          </a:prstGeom>
          <a:noFill/>
        </p:spPr>
        <p:txBody>
          <a:bodyPr wrap="square">
            <a:spAutoFit/>
          </a:bodyPr>
          <a:lstStyle/>
          <a:p>
            <a:r>
              <a:rPr lang="mn-MN" sz="2400" b="1" cap="all" dirty="0" smtClean="0">
                <a:solidFill>
                  <a:srgbClr val="002060"/>
                </a:solidFill>
                <a:latin typeface="Tahoma" panose="020B0604030504040204" pitchFamily="34" charset="0"/>
                <a:ea typeface="Tahoma" panose="020B0604030504040204" pitchFamily="34" charset="0"/>
                <a:cs typeface="Tahoma" panose="020B0604030504040204" pitchFamily="34" charset="0"/>
              </a:rPr>
              <a:t>Мөнгө, банк, санхүү</a:t>
            </a:r>
            <a:r>
              <a:rPr lang="en-US"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endPar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2" name="Rectangle 11"/>
          <p:cNvSpPr/>
          <p:nvPr/>
        </p:nvSpPr>
        <p:spPr>
          <a:xfrm>
            <a:off x="2930387" y="1255892"/>
            <a:ext cx="8194814" cy="923330"/>
          </a:xfrm>
          <a:prstGeom prst="rect">
            <a:avLst/>
          </a:prstGeom>
        </p:spPr>
        <p:txBody>
          <a:bodyPr wrap="square">
            <a:spAutoFit/>
          </a:bodyPr>
          <a:lstStyle/>
          <a:p>
            <a:r>
              <a:rPr lang="mn-MN" dirty="0">
                <a:latin typeface="Arial" panose="020B0604020202020204" pitchFamily="34" charset="0"/>
                <a:ea typeface="Tahoma" panose="020B0604030504040204" pitchFamily="34" charset="0"/>
                <a:cs typeface="Arial" panose="020B0604020202020204" pitchFamily="34" charset="0"/>
              </a:rPr>
              <a:t>Банкуудад хадгалуулсан төгрөгийн хадгаламжийн хэмжээ </a:t>
            </a:r>
            <a:r>
              <a:rPr lang="en-US" dirty="0">
                <a:latin typeface="Arial" panose="020B0604020202020204" pitchFamily="34" charset="0"/>
                <a:ea typeface="Tahoma" panose="020B0604030504040204" pitchFamily="34" charset="0"/>
                <a:cs typeface="Arial" panose="020B0604020202020204" pitchFamily="34" charset="0"/>
              </a:rPr>
              <a:t>7</a:t>
            </a:r>
            <a:r>
              <a:rPr lang="mn-MN" dirty="0">
                <a:latin typeface="Arial" panose="020B0604020202020204" pitchFamily="34" charset="0"/>
                <a:ea typeface="Tahoma" panose="020B0604030504040204" pitchFamily="34" charset="0"/>
                <a:cs typeface="Arial" panose="020B0604020202020204" pitchFamily="34" charset="0"/>
              </a:rPr>
              <a:t>9.8 тэрбум төгрөг болж, өмнөх оны мөн үеэс </a:t>
            </a:r>
            <a:r>
              <a:rPr lang="en-US" dirty="0">
                <a:latin typeface="Arial" panose="020B0604020202020204" pitchFamily="34" charset="0"/>
                <a:ea typeface="Tahoma" panose="020B0604030504040204" pitchFamily="34" charset="0"/>
                <a:cs typeface="Arial" panose="020B0604020202020204" pitchFamily="34" charset="0"/>
              </a:rPr>
              <a:t>2</a:t>
            </a:r>
            <a:r>
              <a:rPr lang="mn-MN" dirty="0">
                <a:latin typeface="Arial" panose="020B0604020202020204" pitchFamily="34" charset="0"/>
                <a:ea typeface="Tahoma" panose="020B0604030504040204" pitchFamily="34" charset="0"/>
                <a:cs typeface="Arial" panose="020B0604020202020204" pitchFamily="34" charset="0"/>
              </a:rPr>
              <a:t>3.1 (37</a:t>
            </a:r>
            <a:r>
              <a:rPr lang="en-US" dirty="0">
                <a:latin typeface="Arial" panose="020B0604020202020204" pitchFamily="34" charset="0"/>
                <a:ea typeface="Tahoma" panose="020B0604030504040204" pitchFamily="34" charset="0"/>
                <a:cs typeface="Arial" panose="020B0604020202020204" pitchFamily="34" charset="0"/>
              </a:rPr>
              <a:t>.</a:t>
            </a:r>
            <a:r>
              <a:rPr lang="mn-MN" dirty="0">
                <a:latin typeface="Arial" panose="020B0604020202020204" pitchFamily="34" charset="0"/>
                <a:ea typeface="Tahoma" panose="020B0604030504040204" pitchFamily="34" charset="0"/>
                <a:cs typeface="Arial" panose="020B0604020202020204" pitchFamily="34" charset="0"/>
              </a:rPr>
              <a:t>7%) тэрбум төгрөгөөр өссөн байна.</a:t>
            </a:r>
          </a:p>
        </p:txBody>
      </p:sp>
      <p:sp>
        <p:nvSpPr>
          <p:cNvPr id="13" name="Rectangle 12"/>
          <p:cNvSpPr/>
          <p:nvPr/>
        </p:nvSpPr>
        <p:spPr>
          <a:xfrm>
            <a:off x="2860048" y="3496270"/>
            <a:ext cx="8341352" cy="923330"/>
          </a:xfrm>
          <a:prstGeom prst="rect">
            <a:avLst/>
          </a:prstGeom>
        </p:spPr>
        <p:txBody>
          <a:bodyPr wrap="square">
            <a:spAutoFit/>
          </a:bodyPr>
          <a:lstStyle/>
          <a:p>
            <a:r>
              <a:rPr lang="mn-MN" dirty="0">
                <a:latin typeface="Arial" panose="020B0604020202020204" pitchFamily="34" charset="0"/>
                <a:ea typeface="Tahoma" panose="020B0604030504040204" pitchFamily="34" charset="0"/>
                <a:cs typeface="Arial" panose="020B0604020202020204" pitchFamily="34" charset="0"/>
              </a:rPr>
              <a:t>Аж ахуйн нэгж, байгууллага, иргэдэд олгосон нийт зээлийн өрийн үлдэгдэл 2018 оны </a:t>
            </a:r>
            <a:r>
              <a:rPr lang="en-US" dirty="0">
                <a:latin typeface="Arial" panose="020B0604020202020204" pitchFamily="34" charset="0"/>
                <a:ea typeface="Tahoma" panose="020B0604030504040204" pitchFamily="34" charset="0"/>
                <a:cs typeface="Arial" panose="020B0604020202020204" pitchFamily="34" charset="0"/>
              </a:rPr>
              <a:t>1</a:t>
            </a:r>
            <a:r>
              <a:rPr lang="mn-MN" dirty="0">
                <a:latin typeface="Arial" panose="020B0604020202020204" pitchFamily="34" charset="0"/>
                <a:ea typeface="Tahoma" panose="020B0604030504040204" pitchFamily="34" charset="0"/>
                <a:cs typeface="Arial" panose="020B0604020202020204" pitchFamily="34" charset="0"/>
              </a:rPr>
              <a:t>2 сард 143.6 тэрбум төгрөг болж, өмнөх оноос </a:t>
            </a:r>
            <a:r>
              <a:rPr lang="en-US" dirty="0">
                <a:latin typeface="Arial" panose="020B0604020202020204" pitchFamily="34" charset="0"/>
                <a:ea typeface="Tahoma" panose="020B0604030504040204" pitchFamily="34" charset="0"/>
                <a:cs typeface="Arial" panose="020B0604020202020204" pitchFamily="34" charset="0"/>
              </a:rPr>
              <a:t>2</a:t>
            </a:r>
            <a:r>
              <a:rPr lang="mn-MN" dirty="0">
                <a:latin typeface="Arial" panose="020B0604020202020204" pitchFamily="34" charset="0"/>
                <a:ea typeface="Tahoma" panose="020B0604030504040204" pitchFamily="34" charset="0"/>
                <a:cs typeface="Arial" panose="020B0604020202020204" pitchFamily="34" charset="0"/>
              </a:rPr>
              <a:t>8</a:t>
            </a:r>
            <a:r>
              <a:rPr lang="en-US" dirty="0">
                <a:latin typeface="Arial" panose="020B0604020202020204" pitchFamily="34" charset="0"/>
                <a:ea typeface="Tahoma" panose="020B0604030504040204" pitchFamily="34" charset="0"/>
                <a:cs typeface="Arial" panose="020B0604020202020204" pitchFamily="34" charset="0"/>
              </a:rPr>
              <a:t>.6</a:t>
            </a:r>
            <a:r>
              <a:rPr lang="mn-MN" dirty="0">
                <a:latin typeface="Arial" panose="020B0604020202020204" pitchFamily="34" charset="0"/>
                <a:ea typeface="Tahoma" panose="020B0604030504040204" pitchFamily="34" charset="0"/>
                <a:cs typeface="Arial" panose="020B0604020202020204" pitchFamily="34" charset="0"/>
              </a:rPr>
              <a:t> (1</a:t>
            </a:r>
            <a:r>
              <a:rPr lang="en-US" dirty="0">
                <a:latin typeface="Arial" panose="020B0604020202020204" pitchFamily="34" charset="0"/>
                <a:ea typeface="Tahoma" panose="020B0604030504040204" pitchFamily="34" charset="0"/>
                <a:cs typeface="Arial" panose="020B0604020202020204" pitchFamily="34" charset="0"/>
              </a:rPr>
              <a:t>9</a:t>
            </a:r>
            <a:r>
              <a:rPr lang="mn-MN" dirty="0">
                <a:latin typeface="Arial" panose="020B0604020202020204" pitchFamily="34" charset="0"/>
                <a:ea typeface="Tahoma" panose="020B0604030504040204" pitchFamily="34" charset="0"/>
                <a:cs typeface="Arial" panose="020B0604020202020204" pitchFamily="34" charset="0"/>
              </a:rPr>
              <a:t>.</a:t>
            </a:r>
            <a:r>
              <a:rPr lang="en-US" dirty="0">
                <a:latin typeface="Arial" panose="020B0604020202020204" pitchFamily="34" charset="0"/>
                <a:ea typeface="Tahoma" panose="020B0604030504040204" pitchFamily="34" charset="0"/>
                <a:cs typeface="Arial" panose="020B0604020202020204" pitchFamily="34" charset="0"/>
              </a:rPr>
              <a:t>4</a:t>
            </a:r>
            <a:r>
              <a:rPr lang="mn-MN" dirty="0">
                <a:latin typeface="Arial" panose="020B0604020202020204" pitchFamily="34" charset="0"/>
                <a:ea typeface="Tahoma" panose="020B0604030504040204" pitchFamily="34" charset="0"/>
                <a:cs typeface="Arial" panose="020B0604020202020204" pitchFamily="34" charset="0"/>
              </a:rPr>
              <a:t>%) тэрбум төгрөгөөр өсчээ.</a:t>
            </a:r>
            <a:endParaRPr lang="en-US" dirty="0">
              <a:latin typeface="Arial" panose="020B0604020202020204" pitchFamily="34" charset="0"/>
              <a:ea typeface="Tahoma" panose="020B0604030504040204" pitchFamily="34" charset="0"/>
              <a:cs typeface="Arial" panose="020B0604020202020204" pitchFamily="34" charset="0"/>
            </a:endParaRPr>
          </a:p>
        </p:txBody>
      </p:sp>
      <p:sp>
        <p:nvSpPr>
          <p:cNvPr id="15" name="Rectangle 14"/>
          <p:cNvSpPr/>
          <p:nvPr/>
        </p:nvSpPr>
        <p:spPr>
          <a:xfrm>
            <a:off x="2854186" y="5858470"/>
            <a:ext cx="8194814" cy="646331"/>
          </a:xfrm>
          <a:prstGeom prst="rect">
            <a:avLst/>
          </a:prstGeom>
        </p:spPr>
        <p:txBody>
          <a:bodyPr wrap="square">
            <a:spAutoFit/>
          </a:bodyPr>
          <a:lstStyle/>
          <a:p>
            <a:r>
              <a:rPr lang="mn-MN" dirty="0" smtClean="0">
                <a:latin typeface="Tahoma" panose="020B0604030504040204" pitchFamily="34" charset="0"/>
                <a:ea typeface="Tahoma" panose="020B0604030504040204" pitchFamily="34" charset="0"/>
                <a:cs typeface="Tahoma" panose="020B0604030504040204" pitchFamily="34" charset="0"/>
              </a:rPr>
              <a:t>Чанаргүй хугацаа хэтэрсэн зээл 201</a:t>
            </a:r>
            <a:r>
              <a:rPr lang="en-US" dirty="0" smtClean="0">
                <a:latin typeface="Tahoma" panose="020B0604030504040204" pitchFamily="34" charset="0"/>
                <a:ea typeface="Tahoma" panose="020B0604030504040204" pitchFamily="34" charset="0"/>
                <a:cs typeface="Tahoma" panose="020B0604030504040204" pitchFamily="34" charset="0"/>
              </a:rPr>
              <a:t>8</a:t>
            </a:r>
            <a:r>
              <a:rPr lang="mn-MN" dirty="0" smtClean="0">
                <a:latin typeface="Tahoma" panose="020B0604030504040204" pitchFamily="34" charset="0"/>
                <a:ea typeface="Tahoma" panose="020B0604030504040204" pitchFamily="34" charset="0"/>
                <a:cs typeface="Tahoma" panose="020B0604030504040204" pitchFamily="34" charset="0"/>
              </a:rPr>
              <a:t> </a:t>
            </a:r>
            <a:r>
              <a:rPr lang="mn-MN" dirty="0">
                <a:latin typeface="Tahoma" panose="020B0604030504040204" pitchFamily="34" charset="0"/>
                <a:ea typeface="Tahoma" panose="020B0604030504040204" pitchFamily="34" charset="0"/>
                <a:cs typeface="Tahoma" panose="020B0604030504040204" pitchFamily="34" charset="0"/>
              </a:rPr>
              <a:t>оны эцэст </a:t>
            </a:r>
            <a:r>
              <a:rPr lang="en-US" dirty="0" smtClean="0">
                <a:latin typeface="Tahoma" panose="020B0604030504040204" pitchFamily="34" charset="0"/>
                <a:ea typeface="Tahoma" panose="020B0604030504040204" pitchFamily="34" charset="0"/>
                <a:cs typeface="Tahoma" panose="020B0604030504040204" pitchFamily="34" charset="0"/>
              </a:rPr>
              <a:t>0</a:t>
            </a:r>
            <a:r>
              <a:rPr lang="mn-MN" dirty="0" smtClean="0">
                <a:latin typeface="Tahoma" panose="020B0604030504040204" pitchFamily="34" charset="0"/>
                <a:ea typeface="Tahoma" panose="020B0604030504040204" pitchFamily="34" charset="0"/>
                <a:cs typeface="Tahoma" panose="020B0604030504040204" pitchFamily="34" charset="0"/>
              </a:rPr>
              <a:t>.</a:t>
            </a:r>
            <a:r>
              <a:rPr lang="en-US" dirty="0" smtClean="0">
                <a:latin typeface="Tahoma" panose="020B0604030504040204" pitchFamily="34" charset="0"/>
                <a:ea typeface="Tahoma" panose="020B0604030504040204" pitchFamily="34" charset="0"/>
                <a:cs typeface="Tahoma" panose="020B0604030504040204" pitchFamily="34" charset="0"/>
              </a:rPr>
              <a:t>7</a:t>
            </a:r>
            <a:r>
              <a:rPr lang="mn-MN" dirty="0" smtClean="0">
                <a:latin typeface="Tahoma" panose="020B0604030504040204" pitchFamily="34" charset="0"/>
                <a:ea typeface="Tahoma" panose="020B0604030504040204" pitchFamily="34" charset="0"/>
                <a:cs typeface="Tahoma" panose="020B0604030504040204" pitchFamily="34" charset="0"/>
              </a:rPr>
              <a:t> тэрбум </a:t>
            </a:r>
            <a:r>
              <a:rPr lang="mn-MN" dirty="0">
                <a:latin typeface="Tahoma" panose="020B0604030504040204" pitchFamily="34" charset="0"/>
                <a:ea typeface="Tahoma" panose="020B0604030504040204" pitchFamily="34" charset="0"/>
                <a:cs typeface="Tahoma" panose="020B0604030504040204" pitchFamily="34" charset="0"/>
              </a:rPr>
              <a:t>төгрөг болж, өмнөх </a:t>
            </a:r>
            <a:r>
              <a:rPr lang="mn-MN" dirty="0" smtClean="0">
                <a:latin typeface="Tahoma" panose="020B0604030504040204" pitchFamily="34" charset="0"/>
                <a:ea typeface="Tahoma" panose="020B0604030504040204" pitchFamily="34" charset="0"/>
                <a:cs typeface="Tahoma" panose="020B0604030504040204" pitchFamily="34" charset="0"/>
              </a:rPr>
              <a:t>оноос 2.1 (75.6%) </a:t>
            </a:r>
            <a:r>
              <a:rPr lang="mn-MN" dirty="0">
                <a:latin typeface="Tahoma" panose="020B0604030504040204" pitchFamily="34" charset="0"/>
                <a:ea typeface="Tahoma" panose="020B0604030504040204" pitchFamily="34" charset="0"/>
                <a:cs typeface="Tahoma" panose="020B0604030504040204" pitchFamily="34" charset="0"/>
              </a:rPr>
              <a:t>тэрбум төгрөгөөр </a:t>
            </a:r>
            <a:r>
              <a:rPr lang="mn-MN" dirty="0" smtClean="0">
                <a:latin typeface="Tahoma" panose="020B0604030504040204" pitchFamily="34" charset="0"/>
                <a:ea typeface="Tahoma" panose="020B0604030504040204" pitchFamily="34" charset="0"/>
                <a:cs typeface="Tahoma" panose="020B0604030504040204" pitchFamily="34" charset="0"/>
              </a:rPr>
              <a:t>буурчээ.</a:t>
            </a: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199" y="1752600"/>
            <a:ext cx="1634987" cy="3581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4782</TotalTime>
  <Words>1826</Words>
  <Application>Microsoft Office PowerPoint</Application>
  <PresentationFormat>Widescreen</PresentationFormat>
  <Paragraphs>103</Paragraphs>
  <Slides>16</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 Unicode MS</vt:lpstr>
      <vt:lpstr>Arial</vt:lpstr>
      <vt:lpstr>Calibri</vt:lpstr>
      <vt:lpstr>Tahoma</vt:lpstr>
      <vt:lpstr>Office Theme</vt:lpstr>
      <vt:lpstr>PowerPoint Presentation</vt:lpstr>
      <vt:lpstr>ХҮН АМ</vt:lpstr>
      <vt:lpstr>БҮРТГЭЛТЭЙ АЖИЛГҮЙ ИРГЭД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МОНГОЛ УЛСЫН СТАТИСТИКИЙН СИСТЕМИЙН ТАНИЛЦУУЛГА</dc:title>
  <dc:creator>Enkhbaatar_L</dc:creator>
  <cp:lastModifiedBy>Ankhtsetseg</cp:lastModifiedBy>
  <cp:revision>670</cp:revision>
  <cp:lastPrinted>2018-01-18T05:57:32Z</cp:lastPrinted>
  <dcterms:created xsi:type="dcterms:W3CDTF">2016-10-10T07:15:58Z</dcterms:created>
  <dcterms:modified xsi:type="dcterms:W3CDTF">2019-01-29T01:30:46Z</dcterms:modified>
</cp:coreProperties>
</file>