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29" r:id="rId2"/>
    <p:sldId id="321" r:id="rId3"/>
    <p:sldId id="330" r:id="rId4"/>
    <p:sldId id="323" r:id="rId5"/>
    <p:sldId id="333" r:id="rId6"/>
    <p:sldId id="331" r:id="rId7"/>
    <p:sldId id="326" r:id="rId8"/>
    <p:sldId id="327" r:id="rId9"/>
    <p:sldId id="332" r:id="rId10"/>
    <p:sldId id="302" r:id="rId11"/>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3296"/>
    <a:srgbClr val="548236"/>
    <a:srgbClr val="DC7D0F"/>
    <a:srgbClr val="558237"/>
    <a:srgbClr val="FFCC00"/>
    <a:srgbClr val="00329B"/>
    <a:srgbClr val="003269"/>
    <a:srgbClr val="0A47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533" autoAdjust="0"/>
  </p:normalViewPr>
  <p:slideViewPr>
    <p:cSldViewPr>
      <p:cViewPr varScale="1">
        <p:scale>
          <a:sx n="59" d="100"/>
          <a:sy n="59" d="100"/>
        </p:scale>
        <p:origin x="115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42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1"/>
            <a:ext cx="2946400" cy="494266"/>
          </a:xfrm>
          <a:prstGeom prst="rect">
            <a:avLst/>
          </a:prstGeom>
        </p:spPr>
        <p:txBody>
          <a:bodyPr vert="horz" lIns="91440" tIns="45720" rIns="91440" bIns="45720" rtlCol="0"/>
          <a:lstStyle>
            <a:lvl1pPr algn="r">
              <a:defRPr sz="1200"/>
            </a:lvl1pPr>
          </a:lstStyle>
          <a:p>
            <a:fld id="{31A44DE7-D350-441A-8348-B063E5C2FC47}" type="datetimeFigureOut">
              <a:rPr lang="en-US" smtClean="0"/>
              <a:pPr/>
              <a:t>3/20/2018</a:t>
            </a:fld>
            <a:endParaRPr lang="en-US"/>
          </a:p>
        </p:txBody>
      </p:sp>
      <p:sp>
        <p:nvSpPr>
          <p:cNvPr id="4" name="Footer Placeholder 3"/>
          <p:cNvSpPr>
            <a:spLocks noGrp="1"/>
          </p:cNvSpPr>
          <p:nvPr>
            <p:ph type="ftr" sz="quarter" idx="2"/>
          </p:nvPr>
        </p:nvSpPr>
        <p:spPr>
          <a:xfrm>
            <a:off x="0" y="9378406"/>
            <a:ext cx="2946400" cy="49426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378406"/>
            <a:ext cx="2946400" cy="494265"/>
          </a:xfrm>
          <a:prstGeom prst="rect">
            <a:avLst/>
          </a:prstGeom>
        </p:spPr>
        <p:txBody>
          <a:bodyPr vert="horz" lIns="91440" tIns="45720" rIns="91440" bIns="45720" rtlCol="0" anchor="b"/>
          <a:lstStyle>
            <a:lvl1pPr algn="r">
              <a:defRPr sz="1200"/>
            </a:lvl1pPr>
          </a:lstStyle>
          <a:p>
            <a:fld id="{A16DA4A5-4CC5-4B64-9EDC-941637C2F0FA}" type="slidenum">
              <a:rPr lang="en-US" smtClean="0"/>
              <a:pPr/>
              <a:t>‹#›</a:t>
            </a:fld>
            <a:endParaRPr lang="en-US"/>
          </a:p>
        </p:txBody>
      </p:sp>
    </p:spTree>
    <p:extLst>
      <p:ext uri="{BB962C8B-B14F-4D97-AF65-F5344CB8AC3E}">
        <p14:creationId xmlns:p14="http://schemas.microsoft.com/office/powerpoint/2010/main"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42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1"/>
            <a:ext cx="2946400" cy="494266"/>
          </a:xfrm>
          <a:prstGeom prst="rect">
            <a:avLst/>
          </a:prstGeom>
        </p:spPr>
        <p:txBody>
          <a:bodyPr vert="horz" lIns="91440" tIns="45720" rIns="91440" bIns="45720" rtlCol="0"/>
          <a:lstStyle>
            <a:lvl1pPr algn="r">
              <a:defRPr sz="1200"/>
            </a:lvl1pPr>
          </a:lstStyle>
          <a:p>
            <a:fld id="{EF2D0AFC-6A1A-4B11-B1D2-8B922FC0DC87}" type="datetimeFigureOut">
              <a:rPr lang="en-US" smtClean="0"/>
              <a:pPr/>
              <a:t>3/20/2018</a:t>
            </a:fld>
            <a:endParaRPr lang="en-US"/>
          </a:p>
        </p:txBody>
      </p:sp>
      <p:sp>
        <p:nvSpPr>
          <p:cNvPr id="4" name="Slide Image Placeholder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1" y="4689994"/>
            <a:ext cx="5438775" cy="444364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8406"/>
            <a:ext cx="2946400" cy="49426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378406"/>
            <a:ext cx="2946400" cy="494265"/>
          </a:xfrm>
          <a:prstGeom prst="rect">
            <a:avLst/>
          </a:prstGeom>
        </p:spPr>
        <p:txBody>
          <a:bodyPr vert="horz" lIns="91440" tIns="45720" rIns="91440" bIns="45720" rtlCol="0" anchor="b"/>
          <a:lstStyle>
            <a:lvl1pPr algn="r">
              <a:defRPr sz="1200"/>
            </a:lvl1pPr>
          </a:lstStyle>
          <a:p>
            <a:fld id="{EB3AFDBB-8DB3-448B-BA3C-0DD2AF2CBC22}" type="slidenum">
              <a:rPr lang="en-US" smtClean="0"/>
              <a:pPr/>
              <a:t>‹#›</a:t>
            </a:fld>
            <a:endParaRPr lang="en-US"/>
          </a:p>
        </p:txBody>
      </p:sp>
    </p:spTree>
    <p:extLst>
      <p:ext uri="{BB962C8B-B14F-4D97-AF65-F5344CB8AC3E}">
        <p14:creationId xmlns:p14="http://schemas.microsoft.com/office/powerpoint/2010/main"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309D15-E1E8-458B-8A9A-CEDC445DEC0A}" type="datetimeFigureOut">
              <a:rPr lang="en-US" smtClean="0"/>
              <a:pPr/>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6469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12218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59749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4442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48059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309D15-E1E8-458B-8A9A-CEDC445DEC0A}" type="datetimeFigureOut">
              <a:rPr lang="en-US" smtClean="0"/>
              <a:pPr/>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75333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309D15-E1E8-458B-8A9A-CEDC445DEC0A}" type="datetimeFigureOut">
              <a:rPr lang="en-US" smtClean="0"/>
              <a:pPr/>
              <a:t>3/20/2018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277876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309D15-E1E8-458B-8A9A-CEDC445DEC0A}" type="datetimeFigureOut">
              <a:rPr lang="en-US" smtClean="0"/>
              <a:pPr/>
              <a:t>3/20/2018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20575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3/20/2018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94242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4931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9442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3/20/2018</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a:p>
        </p:txBody>
      </p:sp>
    </p:spTree>
    <p:extLst>
      <p:ext uri="{BB962C8B-B14F-4D97-AF65-F5344CB8AC3E}">
        <p14:creationId xmlns:p14="http://schemas.microsoft.com/office/powerpoint/2010/main"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912556"/>
            <a:ext cx="10397071" cy="4650044"/>
          </a:xfrm>
          <a:prstGeom prst="rect">
            <a:avLst/>
          </a:prstGeom>
        </p:spPr>
      </p:pic>
      <p:sp>
        <p:nvSpPr>
          <p:cNvPr id="32" name="Rectangle 31"/>
          <p:cNvSpPr/>
          <p:nvPr/>
        </p:nvSpPr>
        <p:spPr>
          <a:xfrm>
            <a:off x="2145323" y="2667000"/>
            <a:ext cx="8522677" cy="1631216"/>
          </a:xfrm>
          <a:prstGeom prst="rect">
            <a:avLst/>
          </a:prstGeom>
        </p:spPr>
        <p:txBody>
          <a:bodyPr wrap="square">
            <a:spAutoFit/>
          </a:bodyPr>
          <a:lstStyle/>
          <a:p>
            <a:pPr algn="ctr"/>
            <a:r>
              <a:rPr lang="mn-MN" sz="3600" b="1" dirty="0" smtClean="0">
                <a:solidFill>
                  <a:srgbClr val="002060"/>
                </a:solidFill>
                <a:latin typeface="Tahoma" charset="0"/>
                <a:ea typeface="Tahoma" charset="0"/>
                <a:cs typeface="Tahoma" charset="0"/>
              </a:rPr>
              <a:t>Сүхбаатар аймгийн</a:t>
            </a:r>
          </a:p>
          <a:p>
            <a:pPr algn="ctr"/>
            <a:r>
              <a:rPr lang="mn-MN" sz="3600" b="1" dirty="0" smtClean="0">
                <a:solidFill>
                  <a:srgbClr val="002060"/>
                </a:solidFill>
                <a:latin typeface="Tahoma" charset="0"/>
                <a:ea typeface="Tahoma" charset="0"/>
                <a:cs typeface="Tahoma" charset="0"/>
              </a:rPr>
              <a:t>нийгэм, эдийн засгийн</a:t>
            </a:r>
            <a:r>
              <a:rPr lang="en-US" sz="3600" b="1" dirty="0" smtClean="0">
                <a:solidFill>
                  <a:srgbClr val="002060"/>
                </a:solidFill>
                <a:latin typeface="Tahoma" charset="0"/>
                <a:ea typeface="Tahoma" charset="0"/>
                <a:cs typeface="Tahoma" charset="0"/>
              </a:rPr>
              <a:t> </a:t>
            </a:r>
            <a:r>
              <a:rPr lang="mn-MN" sz="3600" b="1" dirty="0" smtClean="0">
                <a:solidFill>
                  <a:srgbClr val="002060"/>
                </a:solidFill>
                <a:latin typeface="Tahoma" charset="0"/>
                <a:ea typeface="Tahoma" charset="0"/>
                <a:cs typeface="Tahoma" charset="0"/>
              </a:rPr>
              <a:t>байдал</a:t>
            </a:r>
          </a:p>
          <a:p>
            <a:pPr algn="ctr"/>
            <a:r>
              <a:rPr lang="en-US" sz="2800" dirty="0">
                <a:solidFill>
                  <a:srgbClr val="002060"/>
                </a:solidFill>
                <a:latin typeface="Tahoma" charset="0"/>
                <a:ea typeface="Tahoma" charset="0"/>
                <a:cs typeface="Tahoma" charset="0"/>
              </a:rPr>
              <a:t>(</a:t>
            </a:r>
            <a:r>
              <a:rPr lang="en-US" sz="2800" dirty="0" smtClean="0">
                <a:solidFill>
                  <a:srgbClr val="002060"/>
                </a:solidFill>
                <a:latin typeface="Tahoma" charset="0"/>
                <a:ea typeface="Tahoma" charset="0"/>
                <a:cs typeface="Tahoma" charset="0"/>
              </a:rPr>
              <a:t> 2018 </a:t>
            </a:r>
            <a:r>
              <a:rPr lang="mn-MN" sz="2800" dirty="0" smtClean="0">
                <a:solidFill>
                  <a:srgbClr val="002060"/>
                </a:solidFill>
                <a:latin typeface="Tahoma" charset="0"/>
                <a:ea typeface="Tahoma" charset="0"/>
                <a:cs typeface="Tahoma" charset="0"/>
              </a:rPr>
              <a:t>оны </a:t>
            </a:r>
            <a:r>
              <a:rPr lang="en-US" sz="2800" dirty="0">
                <a:solidFill>
                  <a:srgbClr val="002060"/>
                </a:solidFill>
                <a:latin typeface="Tahoma" charset="0"/>
                <a:ea typeface="Tahoma" charset="0"/>
                <a:cs typeface="Tahoma" charset="0"/>
              </a:rPr>
              <a:t>1</a:t>
            </a:r>
            <a:r>
              <a:rPr lang="mn-MN" sz="2800" dirty="0" smtClean="0">
                <a:solidFill>
                  <a:srgbClr val="002060"/>
                </a:solidFill>
                <a:latin typeface="Tahoma" charset="0"/>
                <a:ea typeface="Tahoma" charset="0"/>
                <a:cs typeface="Tahoma" charset="0"/>
              </a:rPr>
              <a:t> дүгээр  сарын байдлаар</a:t>
            </a:r>
            <a:r>
              <a:rPr lang="en-US" sz="2800" dirty="0" smtClean="0">
                <a:solidFill>
                  <a:srgbClr val="002060"/>
                </a:solidFill>
                <a:latin typeface="Tahoma" charset="0"/>
                <a:ea typeface="Tahoma" charset="0"/>
                <a:cs typeface="Tahoma" charset="0"/>
              </a:rPr>
              <a:t>)</a:t>
            </a:r>
            <a:endParaRPr lang="en-US" sz="2800" dirty="0">
              <a:solidFill>
                <a:srgbClr val="002060"/>
              </a:solidFill>
              <a:latin typeface="Tahoma" charset="0"/>
              <a:ea typeface="Tahoma" charset="0"/>
              <a:cs typeface="Tahoma"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600" y="838200"/>
            <a:ext cx="1066800" cy="109040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838200"/>
            <a:ext cx="998533" cy="1018504"/>
          </a:xfrm>
          <a:prstGeom prst="rect">
            <a:avLst/>
          </a:prstGeom>
        </p:spPr>
      </p:pic>
    </p:spTree>
    <p:extLst>
      <p:ext uri="{BB962C8B-B14F-4D97-AF65-F5344CB8AC3E}">
        <p14:creationId xmlns:p14="http://schemas.microsoft.com/office/powerpoint/2010/main" val="3570584808"/>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533401"/>
            <a:ext cx="10668000" cy="5943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147185" y="511443"/>
            <a:ext cx="8373629" cy="462551"/>
          </a:xfrm>
        </p:spPr>
        <p:txBody>
          <a:bodyPr>
            <a:normAutofit/>
          </a:bodyPr>
          <a:lstStyle/>
          <a:p>
            <a:pPr algn="l"/>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БҮРТГЭЛТЭЙ АЖИЛГҮЙ ИРГЭД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grpSp>
        <p:nvGrpSpPr>
          <p:cNvPr id="8" name="Group 7"/>
          <p:cNvGrpSpPr/>
          <p:nvPr/>
        </p:nvGrpSpPr>
        <p:grpSpPr>
          <a:xfrm>
            <a:off x="1060449" y="977901"/>
            <a:ext cx="7904356" cy="2032575"/>
            <a:chOff x="2119972" y="873371"/>
            <a:chExt cx="5923591" cy="2032575"/>
          </a:xfrm>
        </p:grpSpPr>
        <p:pic>
          <p:nvPicPr>
            <p:cNvPr id="11" name="Picture 10"/>
            <p:cNvPicPr>
              <a:picLocks noChangeAspect="1"/>
            </p:cNvPicPr>
            <p:nvPr/>
          </p:nvPicPr>
          <p:blipFill>
            <a:blip r:embed="rId2"/>
            <a:stretch>
              <a:fillRect/>
            </a:stretch>
          </p:blipFill>
          <p:spPr>
            <a:xfrm>
              <a:off x="2220419" y="1375123"/>
              <a:ext cx="2008909" cy="891048"/>
            </a:xfrm>
            <a:prstGeom prst="rect">
              <a:avLst/>
            </a:prstGeom>
          </p:spPr>
        </p:pic>
        <p:pic>
          <p:nvPicPr>
            <p:cNvPr id="12" name="Picture 11"/>
            <p:cNvPicPr>
              <a:picLocks noChangeAspect="1"/>
            </p:cNvPicPr>
            <p:nvPr/>
          </p:nvPicPr>
          <p:blipFill>
            <a:blip r:embed="rId3"/>
            <a:stretch>
              <a:fillRect/>
            </a:stretch>
          </p:blipFill>
          <p:spPr>
            <a:xfrm>
              <a:off x="4329773" y="1375123"/>
              <a:ext cx="642635" cy="891048"/>
            </a:xfrm>
            <a:prstGeom prst="rect">
              <a:avLst/>
            </a:prstGeom>
          </p:spPr>
        </p:pic>
        <p:sp>
          <p:nvSpPr>
            <p:cNvPr id="13" name="Rectangle 12"/>
            <p:cNvSpPr/>
            <p:nvPr/>
          </p:nvSpPr>
          <p:spPr>
            <a:xfrm>
              <a:off x="2119972" y="2321171"/>
              <a:ext cx="2852435" cy="338554"/>
            </a:xfrm>
            <a:prstGeom prst="rect">
              <a:avLst/>
            </a:prstGeom>
          </p:spPr>
          <p:txBody>
            <a:bodyPr wrap="square">
              <a:spAutoFit/>
            </a:bodyPr>
            <a:lstStyle/>
            <a:p>
              <a:r>
                <a:rPr lang="en-US" sz="1600" dirty="0" smtClean="0">
                  <a:solidFill>
                    <a:srgbClr val="00D0A8"/>
                  </a:solidFill>
                  <a:latin typeface="Arial" charset="0"/>
                  <a:ea typeface="Calibri" charset="0"/>
                </a:rPr>
                <a:t>960 </a:t>
              </a:r>
              <a:r>
                <a:rPr lang="mn-MN" sz="1600" dirty="0" smtClean="0">
                  <a:solidFill>
                    <a:srgbClr val="00D0A8"/>
                  </a:solidFill>
                  <a:latin typeface="Arial" charset="0"/>
                  <a:ea typeface="Calibri" charset="0"/>
                </a:rPr>
                <a:t>нь бүртгэлтэй </a:t>
              </a:r>
              <a:r>
                <a:rPr lang="mn-MN" sz="1600" dirty="0">
                  <a:solidFill>
                    <a:srgbClr val="00D0A8"/>
                  </a:solidFill>
                  <a:latin typeface="Arial" charset="0"/>
                  <a:ea typeface="Calibri" charset="0"/>
                </a:rPr>
                <a:t>ажилгүй иргэд</a:t>
              </a:r>
              <a:r>
                <a:rPr lang="en-US" sz="1600" dirty="0">
                  <a:solidFill>
                    <a:srgbClr val="00D0A8"/>
                  </a:solidFill>
                  <a:effectLst/>
                </a:rPr>
                <a:t> </a:t>
              </a:r>
              <a:endParaRPr lang="en-US" sz="1600" dirty="0">
                <a:solidFill>
                  <a:srgbClr val="00D0A8"/>
                </a:solidFill>
              </a:endParaRPr>
            </a:p>
          </p:txBody>
        </p:sp>
        <p:sp>
          <p:nvSpPr>
            <p:cNvPr id="14" name="Rectangle 13"/>
            <p:cNvSpPr/>
            <p:nvPr/>
          </p:nvSpPr>
          <p:spPr>
            <a:xfrm>
              <a:off x="5065413" y="2321171"/>
              <a:ext cx="2978150" cy="584775"/>
            </a:xfrm>
            <a:prstGeom prst="rect">
              <a:avLst/>
            </a:prstGeom>
          </p:spPr>
          <p:txBody>
            <a:bodyPr wrap="square">
              <a:spAutoFit/>
            </a:bodyPr>
            <a:lstStyle/>
            <a:p>
              <a:r>
                <a:rPr lang="en-US" sz="1600" dirty="0" smtClean="0">
                  <a:solidFill>
                    <a:srgbClr val="00B0F0"/>
                  </a:solidFill>
                  <a:latin typeface="Arial" charset="0"/>
                  <a:ea typeface="Calibri" charset="0"/>
                </a:rPr>
                <a:t>295 </a:t>
              </a:r>
              <a:r>
                <a:rPr lang="is-IS" sz="1600" dirty="0" smtClean="0">
                  <a:solidFill>
                    <a:srgbClr val="00B0F0"/>
                  </a:solidFill>
                  <a:latin typeface="Arial" charset="0"/>
                  <a:ea typeface="Calibri" charset="0"/>
                </a:rPr>
                <a:t>нь </a:t>
              </a:r>
              <a:r>
                <a:rPr lang="is-IS" sz="1600" dirty="0">
                  <a:solidFill>
                    <a:srgbClr val="00B0F0"/>
                  </a:solidFill>
                  <a:latin typeface="Arial" charset="0"/>
                  <a:ea typeface="Calibri" charset="0"/>
                </a:rPr>
                <a:t>ажилтай боловч өөр ажил хайж байгаа иргэд</a:t>
              </a:r>
              <a:endParaRPr lang="en-US" sz="1600" dirty="0">
                <a:solidFill>
                  <a:srgbClr val="00B0F0"/>
                </a:solidFill>
              </a:endParaRPr>
            </a:p>
          </p:txBody>
        </p:sp>
        <p:sp>
          <p:nvSpPr>
            <p:cNvPr id="16" name="Rectangle 15"/>
            <p:cNvSpPr/>
            <p:nvPr/>
          </p:nvSpPr>
          <p:spPr>
            <a:xfrm>
              <a:off x="2500973" y="873371"/>
              <a:ext cx="1219200" cy="523220"/>
            </a:xfrm>
            <a:prstGeom prst="rect">
              <a:avLst/>
            </a:prstGeom>
          </p:spPr>
          <p:txBody>
            <a:bodyPr wrap="square">
              <a:spAutoFit/>
            </a:bodyPr>
            <a:lstStyle/>
            <a:p>
              <a:r>
                <a:rPr lang="en-US" sz="2800" dirty="0" smtClean="0">
                  <a:solidFill>
                    <a:srgbClr val="00B050"/>
                  </a:solidFill>
                  <a:latin typeface="Arial" charset="0"/>
                  <a:ea typeface="Calibri" charset="0"/>
                </a:rPr>
                <a:t>76.5%</a:t>
              </a:r>
              <a:endParaRPr lang="en-US" sz="2800" dirty="0">
                <a:solidFill>
                  <a:srgbClr val="00B050"/>
                </a:solidFill>
              </a:endParaRPr>
            </a:p>
          </p:txBody>
        </p:sp>
        <p:sp>
          <p:nvSpPr>
            <p:cNvPr id="17" name="Rectangle 16"/>
            <p:cNvSpPr/>
            <p:nvPr/>
          </p:nvSpPr>
          <p:spPr>
            <a:xfrm>
              <a:off x="4177373" y="873371"/>
              <a:ext cx="1200150" cy="523220"/>
            </a:xfrm>
            <a:prstGeom prst="rect">
              <a:avLst/>
            </a:prstGeom>
          </p:spPr>
          <p:txBody>
            <a:bodyPr wrap="square">
              <a:spAutoFit/>
            </a:bodyPr>
            <a:lstStyle/>
            <a:p>
              <a:r>
                <a:rPr lang="en-US" sz="2800" dirty="0" smtClean="0">
                  <a:solidFill>
                    <a:srgbClr val="00B0F0"/>
                  </a:solidFill>
                  <a:latin typeface="Arial" charset="0"/>
                  <a:ea typeface="Calibri" charset="0"/>
                </a:rPr>
                <a:t>23.5%</a:t>
              </a:r>
              <a:endParaRPr lang="en-US" sz="2800" dirty="0">
                <a:solidFill>
                  <a:srgbClr val="00B0F0"/>
                </a:solidFill>
              </a:endParaRPr>
            </a:p>
          </p:txBody>
        </p:sp>
      </p:grpSp>
      <p:sp>
        <p:nvSpPr>
          <p:cNvPr id="19" name="Rectangle 18"/>
          <p:cNvSpPr/>
          <p:nvPr/>
        </p:nvSpPr>
        <p:spPr>
          <a:xfrm>
            <a:off x="5334000" y="1045601"/>
            <a:ext cx="6553200" cy="1077218"/>
          </a:xfrm>
          <a:prstGeom prst="rect">
            <a:avLst/>
          </a:prstGeom>
        </p:spPr>
        <p:txBody>
          <a:bodyPr wrap="square">
            <a:spAutoFit/>
          </a:bodyPr>
          <a:lstStyle/>
          <a:p>
            <a:pPr algn="just"/>
            <a:r>
              <a:rPr lang="mn-MN" sz="1600" dirty="0">
                <a:latin typeface="Tahoma" charset="0"/>
                <a:ea typeface="Calibri" charset="0"/>
              </a:rPr>
              <a:t>Хөдөлмөр эрхлэлтийн байгууллагад ажил хайж бүртгүүлсэн иргэд </a:t>
            </a:r>
            <a:r>
              <a:rPr lang="mn-MN" sz="1600" dirty="0" smtClean="0">
                <a:latin typeface="Tahoma" charset="0"/>
                <a:ea typeface="Calibri" charset="0"/>
              </a:rPr>
              <a:t>201</a:t>
            </a:r>
            <a:r>
              <a:rPr lang="en-US" sz="1600" dirty="0" smtClean="0">
                <a:latin typeface="Tahoma" charset="0"/>
                <a:ea typeface="Calibri" charset="0"/>
              </a:rPr>
              <a:t>8</a:t>
            </a:r>
            <a:r>
              <a:rPr lang="mn-MN" sz="1600" dirty="0" smtClean="0">
                <a:latin typeface="Tahoma" charset="0"/>
                <a:ea typeface="Calibri" charset="0"/>
              </a:rPr>
              <a:t> </a:t>
            </a:r>
            <a:r>
              <a:rPr lang="mn-MN" sz="1600" dirty="0">
                <a:latin typeface="Tahoma" charset="0"/>
                <a:ea typeface="Calibri" charset="0"/>
              </a:rPr>
              <a:t>оны </a:t>
            </a:r>
            <a:r>
              <a:rPr lang="en-US" sz="1600" dirty="0" smtClean="0">
                <a:latin typeface="Tahoma" charset="0"/>
                <a:ea typeface="Calibri" charset="0"/>
              </a:rPr>
              <a:t>1</a:t>
            </a:r>
            <a:r>
              <a:rPr lang="mn-MN" sz="1600" dirty="0" smtClean="0">
                <a:latin typeface="Tahoma" charset="0"/>
                <a:ea typeface="Calibri" charset="0"/>
              </a:rPr>
              <a:t> </a:t>
            </a:r>
            <a:r>
              <a:rPr lang="mn-MN" sz="1600" dirty="0">
                <a:latin typeface="Tahoma" charset="0"/>
                <a:ea typeface="Calibri" charset="0"/>
              </a:rPr>
              <a:t>дүгээр сарын эцэст </a:t>
            </a:r>
            <a:r>
              <a:rPr lang="en-US" sz="1600" dirty="0" smtClean="0">
                <a:latin typeface="Tahoma" charset="0"/>
                <a:ea typeface="Calibri" charset="0"/>
              </a:rPr>
              <a:t>1.3 </a:t>
            </a:r>
            <a:r>
              <a:rPr lang="mn-MN" sz="1600" dirty="0">
                <a:latin typeface="Tahoma" charset="0"/>
                <a:ea typeface="Calibri" charset="0"/>
              </a:rPr>
              <a:t>мянга болсны, </a:t>
            </a:r>
            <a:r>
              <a:rPr lang="en-US" sz="1600" dirty="0" smtClean="0">
                <a:latin typeface="Tahoma" charset="0"/>
                <a:ea typeface="Calibri" charset="0"/>
              </a:rPr>
              <a:t>960</a:t>
            </a:r>
            <a:r>
              <a:rPr lang="mn-MN" sz="1600" dirty="0" smtClean="0">
                <a:latin typeface="Tahoma" charset="0"/>
                <a:ea typeface="Calibri" charset="0"/>
              </a:rPr>
              <a:t> (</a:t>
            </a:r>
            <a:r>
              <a:rPr lang="en-US" sz="1600" dirty="0" smtClean="0">
                <a:latin typeface="Tahoma" charset="0"/>
                <a:ea typeface="Calibri" charset="0"/>
              </a:rPr>
              <a:t>76</a:t>
            </a:r>
            <a:r>
              <a:rPr lang="mn-MN" sz="1600" dirty="0" smtClean="0">
                <a:latin typeface="Tahoma" charset="0"/>
                <a:ea typeface="Calibri" charset="0"/>
              </a:rPr>
              <a:t>.</a:t>
            </a:r>
            <a:r>
              <a:rPr lang="en-US" sz="1600" dirty="0" smtClean="0">
                <a:latin typeface="Tahoma" charset="0"/>
                <a:ea typeface="Calibri" charset="0"/>
              </a:rPr>
              <a:t>5</a:t>
            </a:r>
            <a:r>
              <a:rPr lang="mn-MN" sz="1600" dirty="0" smtClean="0">
                <a:latin typeface="Tahoma" charset="0"/>
                <a:ea typeface="Calibri" charset="0"/>
              </a:rPr>
              <a:t>%) нь </a:t>
            </a:r>
            <a:r>
              <a:rPr lang="mn-MN" sz="1600" dirty="0">
                <a:latin typeface="Tahoma" charset="0"/>
                <a:ea typeface="Calibri" charset="0"/>
              </a:rPr>
              <a:t>бүртгэлтэй ажилгүй иргэд, </a:t>
            </a:r>
            <a:r>
              <a:rPr lang="en-US" sz="1600" dirty="0" smtClean="0">
                <a:latin typeface="Tahoma" charset="0"/>
                <a:ea typeface="Calibri" charset="0"/>
              </a:rPr>
              <a:t>295 </a:t>
            </a:r>
            <a:r>
              <a:rPr lang="mn-MN" sz="1600" dirty="0" smtClean="0">
                <a:latin typeface="Tahoma" charset="0"/>
                <a:ea typeface="Calibri" charset="0"/>
              </a:rPr>
              <a:t>(2</a:t>
            </a:r>
            <a:r>
              <a:rPr lang="en-US" sz="1600" dirty="0" smtClean="0">
                <a:latin typeface="Tahoma" charset="0"/>
                <a:ea typeface="Calibri" charset="0"/>
              </a:rPr>
              <a:t>3</a:t>
            </a:r>
            <a:r>
              <a:rPr lang="mn-MN" sz="1600" dirty="0" smtClean="0">
                <a:latin typeface="Tahoma" charset="0"/>
                <a:ea typeface="Calibri" charset="0"/>
              </a:rPr>
              <a:t>.</a:t>
            </a:r>
            <a:r>
              <a:rPr lang="en-US" sz="1600" dirty="0" smtClean="0">
                <a:latin typeface="Tahoma" charset="0"/>
                <a:ea typeface="Calibri" charset="0"/>
              </a:rPr>
              <a:t>5</a:t>
            </a:r>
            <a:r>
              <a:rPr lang="mn-MN" sz="1600" dirty="0" smtClean="0">
                <a:latin typeface="Tahoma" charset="0"/>
                <a:ea typeface="Calibri" charset="0"/>
              </a:rPr>
              <a:t>%) нь </a:t>
            </a:r>
            <a:r>
              <a:rPr lang="mn-MN" sz="1600" dirty="0">
                <a:latin typeface="Tahoma" charset="0"/>
                <a:ea typeface="Calibri" charset="0"/>
              </a:rPr>
              <a:t>ажилтай боловч өөр ажил хайж байгаа иргэд байна.</a:t>
            </a:r>
            <a:endParaRPr lang="en-US" sz="1600" dirty="0">
              <a:latin typeface="Tahoma" charset="0"/>
              <a:ea typeface="Calibri" charset="0"/>
            </a:endParaRPr>
          </a:p>
        </p:txBody>
      </p:sp>
      <p:grpSp>
        <p:nvGrpSpPr>
          <p:cNvPr id="20" name="Group 19"/>
          <p:cNvGrpSpPr/>
          <p:nvPr/>
        </p:nvGrpSpPr>
        <p:grpSpPr>
          <a:xfrm>
            <a:off x="1143000" y="3124200"/>
            <a:ext cx="5486400" cy="1550837"/>
            <a:chOff x="1371600" y="2819400"/>
            <a:chExt cx="4777866" cy="1550837"/>
          </a:xfrm>
        </p:grpSpPr>
        <p:grpSp>
          <p:nvGrpSpPr>
            <p:cNvPr id="21" name="Group 20"/>
            <p:cNvGrpSpPr/>
            <p:nvPr/>
          </p:nvGrpSpPr>
          <p:grpSpPr>
            <a:xfrm>
              <a:off x="1371600" y="3276600"/>
              <a:ext cx="4777866" cy="1093637"/>
              <a:chOff x="1371600" y="3276600"/>
              <a:chExt cx="4777866" cy="1093637"/>
            </a:xfrm>
          </p:grpSpPr>
          <p:pic>
            <p:nvPicPr>
              <p:cNvPr id="23" name="Picture 22"/>
              <p:cNvPicPr>
                <a:picLocks noChangeAspect="1"/>
              </p:cNvPicPr>
              <p:nvPr/>
            </p:nvPicPr>
            <p:blipFill>
              <a:blip r:embed="rId4"/>
              <a:stretch>
                <a:fillRect/>
              </a:stretch>
            </p:blipFill>
            <p:spPr>
              <a:xfrm>
                <a:off x="1371600" y="3368959"/>
                <a:ext cx="303876" cy="895351"/>
              </a:xfrm>
              <a:prstGeom prst="rect">
                <a:avLst/>
              </a:prstGeom>
            </p:spPr>
          </p:pic>
          <p:grpSp>
            <p:nvGrpSpPr>
              <p:cNvPr id="24" name="Group 23"/>
              <p:cNvGrpSpPr/>
              <p:nvPr/>
            </p:nvGrpSpPr>
            <p:grpSpPr>
              <a:xfrm>
                <a:off x="1676400" y="3276600"/>
                <a:ext cx="4473066" cy="1093637"/>
                <a:chOff x="1676400" y="3276600"/>
                <a:chExt cx="4473066" cy="1093637"/>
              </a:xfrm>
            </p:grpSpPr>
            <p:pic>
              <p:nvPicPr>
                <p:cNvPr id="25" name="Picture 24"/>
                <p:cNvPicPr>
                  <a:picLocks noChangeAspect="1"/>
                </p:cNvPicPr>
                <p:nvPr/>
              </p:nvPicPr>
              <p:blipFill>
                <a:blip r:embed="rId5"/>
                <a:stretch>
                  <a:fillRect/>
                </a:stretch>
              </p:blipFill>
              <p:spPr>
                <a:xfrm>
                  <a:off x="2927350" y="3366237"/>
                  <a:ext cx="304800" cy="898072"/>
                </a:xfrm>
                <a:prstGeom prst="rect">
                  <a:avLst/>
                </a:prstGeom>
              </p:spPr>
            </p:pic>
            <p:sp>
              <p:nvSpPr>
                <p:cNvPr id="26" name="Rectangle 25"/>
                <p:cNvSpPr/>
                <p:nvPr/>
              </p:nvSpPr>
              <p:spPr>
                <a:xfrm>
                  <a:off x="1708150" y="3815273"/>
                  <a:ext cx="1219200" cy="523221"/>
                </a:xfrm>
                <a:prstGeom prst="rect">
                  <a:avLst/>
                </a:prstGeom>
              </p:spPr>
              <p:txBody>
                <a:bodyPr wrap="square">
                  <a:spAutoFit/>
                </a:bodyPr>
                <a:lstStyle/>
                <a:p>
                  <a:r>
                    <a:rPr lang="en-US" sz="2800" dirty="0" smtClean="0">
                      <a:solidFill>
                        <a:srgbClr val="002060"/>
                      </a:solidFill>
                      <a:latin typeface="Arial" charset="0"/>
                      <a:ea typeface="Calibri" charset="0"/>
                    </a:rPr>
                    <a:t>2</a:t>
                  </a:r>
                  <a:r>
                    <a:rPr lang="mn-MN" sz="2800" dirty="0">
                      <a:solidFill>
                        <a:srgbClr val="002060"/>
                      </a:solidFill>
                      <a:latin typeface="Arial" charset="0"/>
                      <a:ea typeface="Calibri" charset="0"/>
                    </a:rPr>
                    <a:t>3</a:t>
                  </a:r>
                  <a:r>
                    <a:rPr lang="en-US" sz="2800" dirty="0" smtClean="0">
                      <a:solidFill>
                        <a:srgbClr val="002060"/>
                      </a:solidFill>
                      <a:latin typeface="Arial" charset="0"/>
                      <a:ea typeface="Calibri" charset="0"/>
                    </a:rPr>
                    <a:t>.</a:t>
                  </a:r>
                  <a:r>
                    <a:rPr lang="mn-MN" sz="2800" dirty="0" smtClean="0">
                      <a:solidFill>
                        <a:srgbClr val="002060"/>
                      </a:solidFill>
                      <a:latin typeface="Arial" charset="0"/>
                      <a:ea typeface="Calibri" charset="0"/>
                    </a:rPr>
                    <a:t>1</a:t>
                  </a:r>
                  <a:r>
                    <a:rPr lang="en-US" sz="2800" dirty="0" smtClean="0">
                      <a:solidFill>
                        <a:srgbClr val="002060"/>
                      </a:solidFill>
                      <a:latin typeface="Arial" charset="0"/>
                      <a:ea typeface="Calibri" charset="0"/>
                    </a:rPr>
                    <a:t>%</a:t>
                  </a:r>
                  <a:endParaRPr lang="en-US" sz="2800" dirty="0">
                    <a:solidFill>
                      <a:srgbClr val="002060"/>
                    </a:solidFill>
                  </a:endParaRPr>
                </a:p>
              </p:txBody>
            </p:sp>
            <p:sp>
              <p:nvSpPr>
                <p:cNvPr id="27" name="Rectangle 26"/>
                <p:cNvSpPr/>
                <p:nvPr/>
              </p:nvSpPr>
              <p:spPr>
                <a:xfrm>
                  <a:off x="3361816" y="3847016"/>
                  <a:ext cx="1219200" cy="523221"/>
                </a:xfrm>
                <a:prstGeom prst="rect">
                  <a:avLst/>
                </a:prstGeom>
              </p:spPr>
              <p:txBody>
                <a:bodyPr wrap="square">
                  <a:spAutoFit/>
                </a:bodyPr>
                <a:lstStyle/>
                <a:p>
                  <a:r>
                    <a:rPr lang="mn-MN" sz="2800" dirty="0">
                      <a:solidFill>
                        <a:srgbClr val="00B0F0"/>
                      </a:solidFill>
                      <a:latin typeface="Arial" charset="0"/>
                      <a:ea typeface="Calibri" charset="0"/>
                    </a:rPr>
                    <a:t>8</a:t>
                  </a:r>
                  <a:r>
                    <a:rPr lang="en-US" sz="2800" dirty="0" smtClean="0">
                      <a:solidFill>
                        <a:srgbClr val="00B0F0"/>
                      </a:solidFill>
                      <a:latin typeface="Arial" charset="0"/>
                      <a:ea typeface="Calibri" charset="0"/>
                    </a:rPr>
                    <a:t>.</a:t>
                  </a:r>
                  <a:r>
                    <a:rPr lang="mn-MN" sz="2800" dirty="0" smtClean="0">
                      <a:solidFill>
                        <a:srgbClr val="00B0F0"/>
                      </a:solidFill>
                      <a:latin typeface="Arial" charset="0"/>
                      <a:ea typeface="Calibri" charset="0"/>
                    </a:rPr>
                    <a:t>4</a:t>
                  </a:r>
                  <a:r>
                    <a:rPr lang="en-US" sz="2800" dirty="0" smtClean="0">
                      <a:solidFill>
                        <a:srgbClr val="00B0F0"/>
                      </a:solidFill>
                      <a:latin typeface="Arial" charset="0"/>
                      <a:ea typeface="Calibri" charset="0"/>
                    </a:rPr>
                    <a:t>%</a:t>
                  </a:r>
                  <a:endParaRPr lang="en-US" sz="2800" dirty="0">
                    <a:solidFill>
                      <a:srgbClr val="00B0F0"/>
                    </a:solidFill>
                  </a:endParaRPr>
                </a:p>
              </p:txBody>
            </p:sp>
            <p:sp>
              <p:nvSpPr>
                <p:cNvPr id="28" name="TextBox 27"/>
                <p:cNvSpPr txBox="1"/>
                <p:nvPr/>
              </p:nvSpPr>
              <p:spPr>
                <a:xfrm>
                  <a:off x="1676400" y="3276600"/>
                  <a:ext cx="1297809" cy="646331"/>
                </a:xfrm>
                <a:prstGeom prst="rect">
                  <a:avLst/>
                </a:prstGeom>
                <a:noFill/>
              </p:spPr>
              <p:txBody>
                <a:bodyPr wrap="square" rtlCol="0">
                  <a:spAutoFit/>
                </a:bodyPr>
                <a:lstStyle/>
                <a:p>
                  <a:pPr algn="ctr"/>
                  <a:r>
                    <a:rPr lang="en-US" dirty="0" err="1">
                      <a:solidFill>
                        <a:srgbClr val="002060"/>
                      </a:solidFill>
                    </a:rPr>
                    <a:t>Өмнөх</a:t>
                  </a:r>
                  <a:r>
                    <a:rPr lang="en-US" dirty="0">
                      <a:solidFill>
                        <a:srgbClr val="002060"/>
                      </a:solidFill>
                    </a:rPr>
                    <a:t> </a:t>
                  </a:r>
                  <a:r>
                    <a:rPr lang="mn-MN" dirty="0">
                      <a:solidFill>
                        <a:srgbClr val="002060"/>
                      </a:solidFill>
                    </a:rPr>
                    <a:t>оны</a:t>
                  </a:r>
                  <a:r>
                    <a:rPr lang="en-US" dirty="0">
                      <a:solidFill>
                        <a:srgbClr val="002060"/>
                      </a:solidFill>
                    </a:rPr>
                    <a:t> </a:t>
                  </a:r>
                  <a:r>
                    <a:rPr lang="mn-MN" dirty="0">
                      <a:solidFill>
                        <a:srgbClr val="002060"/>
                      </a:solidFill>
                    </a:rPr>
                    <a:t>мөн үе</a:t>
                  </a:r>
                </a:p>
              </p:txBody>
            </p:sp>
            <p:sp>
              <p:nvSpPr>
                <p:cNvPr id="29" name="TextBox 28"/>
                <p:cNvSpPr txBox="1"/>
                <p:nvPr/>
              </p:nvSpPr>
              <p:spPr>
                <a:xfrm>
                  <a:off x="3178148" y="3276600"/>
                  <a:ext cx="1297809" cy="646331"/>
                </a:xfrm>
                <a:prstGeom prst="rect">
                  <a:avLst/>
                </a:prstGeom>
                <a:noFill/>
              </p:spPr>
              <p:txBody>
                <a:bodyPr wrap="square" rtlCol="0">
                  <a:spAutoFit/>
                </a:bodyPr>
                <a:lstStyle/>
                <a:p>
                  <a:pPr algn="ctr"/>
                  <a:r>
                    <a:rPr lang="mn-MN" dirty="0">
                      <a:solidFill>
                        <a:srgbClr val="00B0F0"/>
                      </a:solidFill>
                    </a:rPr>
                    <a:t>Өмнөх</a:t>
                  </a:r>
                </a:p>
                <a:p>
                  <a:pPr algn="ctr"/>
                  <a:r>
                    <a:rPr lang="mn-MN" dirty="0">
                      <a:solidFill>
                        <a:srgbClr val="00B0F0"/>
                      </a:solidFill>
                    </a:rPr>
                    <a:t>сараас</a:t>
                  </a:r>
                </a:p>
              </p:txBody>
            </p:sp>
            <p:sp>
              <p:nvSpPr>
                <p:cNvPr id="31" name="Rectangle 30"/>
                <p:cNvSpPr/>
                <p:nvPr/>
              </p:nvSpPr>
              <p:spPr>
                <a:xfrm>
                  <a:off x="4930266" y="3820179"/>
                  <a:ext cx="1219200" cy="523221"/>
                </a:xfrm>
                <a:prstGeom prst="rect">
                  <a:avLst/>
                </a:prstGeom>
              </p:spPr>
              <p:txBody>
                <a:bodyPr wrap="square">
                  <a:spAutoFit/>
                </a:bodyPr>
                <a:lstStyle/>
                <a:p>
                  <a:r>
                    <a:rPr lang="mn-MN" sz="2800" dirty="0" smtClean="0">
                      <a:solidFill>
                        <a:srgbClr val="00B0F0"/>
                      </a:solidFill>
                      <a:latin typeface="Arial" charset="0"/>
                      <a:ea typeface="Calibri" charset="0"/>
                    </a:rPr>
                    <a:t>49</a:t>
                  </a:r>
                  <a:r>
                    <a:rPr lang="en-US" sz="2800" dirty="0" smtClean="0">
                      <a:solidFill>
                        <a:srgbClr val="00B0F0"/>
                      </a:solidFill>
                      <a:latin typeface="Arial" charset="0"/>
                      <a:ea typeface="Calibri" charset="0"/>
                    </a:rPr>
                    <a:t>.</a:t>
                  </a:r>
                  <a:r>
                    <a:rPr lang="mn-MN" sz="2800" dirty="0" smtClean="0">
                      <a:solidFill>
                        <a:srgbClr val="00B0F0"/>
                      </a:solidFill>
                      <a:latin typeface="Arial" charset="0"/>
                      <a:ea typeface="Calibri" charset="0"/>
                    </a:rPr>
                    <a:t>5</a:t>
                  </a:r>
                  <a:r>
                    <a:rPr lang="en-US" sz="2800" dirty="0" smtClean="0">
                      <a:solidFill>
                        <a:srgbClr val="00B0F0"/>
                      </a:solidFill>
                      <a:latin typeface="Arial" charset="0"/>
                      <a:ea typeface="Calibri" charset="0"/>
                    </a:rPr>
                    <a:t>%</a:t>
                  </a:r>
                  <a:endParaRPr lang="en-US" sz="2800" dirty="0">
                    <a:solidFill>
                      <a:srgbClr val="00B0F0"/>
                    </a:solidFill>
                  </a:endParaRPr>
                </a:p>
              </p:txBody>
            </p:sp>
          </p:grpSp>
        </p:grpSp>
        <p:sp>
          <p:nvSpPr>
            <p:cNvPr id="22" name="Rectangle 21"/>
            <p:cNvSpPr/>
            <p:nvPr/>
          </p:nvSpPr>
          <p:spPr>
            <a:xfrm>
              <a:off x="1473200" y="2819400"/>
              <a:ext cx="3183885" cy="338554"/>
            </a:xfrm>
            <a:prstGeom prst="rect">
              <a:avLst/>
            </a:prstGeom>
          </p:spPr>
          <p:txBody>
            <a:bodyPr wrap="none">
              <a:spAutoFit/>
            </a:bodyPr>
            <a:lstStyle/>
            <a:p>
              <a:r>
                <a:rPr lang="mn-MN" sz="1600" dirty="0">
                  <a:latin typeface="Tahoma" charset="0"/>
                  <a:ea typeface="Tahoma" charset="0"/>
                  <a:cs typeface="Tahoma" charset="0"/>
                </a:rPr>
                <a:t>Нийт бүртгэлтэй ажилгүй иргэд</a:t>
              </a:r>
              <a:endParaRPr lang="en-US" sz="1600" dirty="0">
                <a:latin typeface="Tahoma" charset="0"/>
                <a:ea typeface="Tahoma" charset="0"/>
                <a:cs typeface="Tahoma" charset="0"/>
              </a:endParaRPr>
            </a:p>
          </p:txBody>
        </p:sp>
      </p:grpSp>
      <p:sp>
        <p:nvSpPr>
          <p:cNvPr id="32" name="Rectangle 31"/>
          <p:cNvSpPr/>
          <p:nvPr/>
        </p:nvSpPr>
        <p:spPr>
          <a:xfrm>
            <a:off x="5334000" y="3200400"/>
            <a:ext cx="6553200" cy="830997"/>
          </a:xfrm>
          <a:prstGeom prst="rect">
            <a:avLst/>
          </a:prstGeom>
        </p:spPr>
        <p:txBody>
          <a:bodyPr wrap="square">
            <a:spAutoFit/>
          </a:bodyPr>
          <a:lstStyle/>
          <a:p>
            <a:pPr algn="just"/>
            <a:r>
              <a:rPr lang="en-US" sz="1600" dirty="0" err="1">
                <a:latin typeface="Tahoma" charset="0"/>
                <a:ea typeface="Calibri" charset="0"/>
              </a:rPr>
              <a:t>Нийт</a:t>
            </a:r>
            <a:r>
              <a:rPr lang="en-US" sz="1600" dirty="0">
                <a:latin typeface="Tahoma" charset="0"/>
                <a:ea typeface="Calibri" charset="0"/>
              </a:rPr>
              <a:t> </a:t>
            </a:r>
            <a:r>
              <a:rPr lang="en-US" sz="1600" dirty="0" err="1">
                <a:latin typeface="Tahoma" charset="0"/>
                <a:ea typeface="Calibri" charset="0"/>
              </a:rPr>
              <a:t>бүртгэлтэй</a:t>
            </a:r>
            <a:r>
              <a:rPr lang="en-US" sz="1600" dirty="0">
                <a:latin typeface="Tahoma" charset="0"/>
                <a:ea typeface="Calibri" charset="0"/>
              </a:rPr>
              <a:t> </a:t>
            </a:r>
            <a:r>
              <a:rPr lang="en-US" sz="1600" dirty="0" err="1">
                <a:latin typeface="Tahoma" charset="0"/>
                <a:ea typeface="Calibri" charset="0"/>
              </a:rPr>
              <a:t>ажилгүй</a:t>
            </a:r>
            <a:r>
              <a:rPr lang="en-US" sz="1600" dirty="0">
                <a:latin typeface="Tahoma" charset="0"/>
                <a:ea typeface="Calibri" charset="0"/>
              </a:rPr>
              <a:t> </a:t>
            </a:r>
            <a:r>
              <a:rPr lang="en-US" sz="1600" dirty="0" err="1">
                <a:latin typeface="Tahoma" charset="0"/>
                <a:ea typeface="Calibri" charset="0"/>
              </a:rPr>
              <a:t>иргэд</a:t>
            </a:r>
            <a:r>
              <a:rPr lang="en-US" sz="1600" dirty="0">
                <a:latin typeface="Tahoma" charset="0"/>
                <a:ea typeface="Calibri" charset="0"/>
              </a:rPr>
              <a:t> </a:t>
            </a:r>
            <a:r>
              <a:rPr lang="en-US" sz="1600" dirty="0" err="1">
                <a:latin typeface="Tahoma" charset="0"/>
                <a:ea typeface="Calibri" charset="0"/>
              </a:rPr>
              <a:t>өмнөх</a:t>
            </a:r>
            <a:r>
              <a:rPr lang="en-US" sz="1600" dirty="0">
                <a:latin typeface="Tahoma" charset="0"/>
                <a:ea typeface="Calibri" charset="0"/>
              </a:rPr>
              <a:t> </a:t>
            </a:r>
            <a:r>
              <a:rPr lang="en-US" sz="1600" dirty="0" err="1">
                <a:latin typeface="Tahoma" charset="0"/>
                <a:ea typeface="Calibri" charset="0"/>
              </a:rPr>
              <a:t>оны</a:t>
            </a:r>
            <a:r>
              <a:rPr lang="en-US" sz="1600" dirty="0">
                <a:latin typeface="Tahoma" charset="0"/>
                <a:ea typeface="Calibri" charset="0"/>
              </a:rPr>
              <a:t> </a:t>
            </a:r>
            <a:r>
              <a:rPr lang="en-US" sz="1600" dirty="0" err="1">
                <a:latin typeface="Tahoma" charset="0"/>
                <a:ea typeface="Calibri" charset="0"/>
              </a:rPr>
              <a:t>мөн</a:t>
            </a:r>
            <a:r>
              <a:rPr lang="en-US" sz="1600" dirty="0">
                <a:latin typeface="Tahoma" charset="0"/>
                <a:ea typeface="Calibri" charset="0"/>
              </a:rPr>
              <a:t> </a:t>
            </a:r>
            <a:r>
              <a:rPr lang="en-US" sz="1600" dirty="0" err="1">
                <a:latin typeface="Tahoma" charset="0"/>
                <a:ea typeface="Calibri" charset="0"/>
              </a:rPr>
              <a:t>үеэс</a:t>
            </a:r>
            <a:r>
              <a:rPr lang="en-US" sz="1600" dirty="0">
                <a:latin typeface="Tahoma" charset="0"/>
                <a:ea typeface="Calibri" charset="0"/>
              </a:rPr>
              <a:t> </a:t>
            </a:r>
            <a:r>
              <a:rPr lang="mn-MN" sz="1600" dirty="0" smtClean="0">
                <a:latin typeface="Tahoma" charset="0"/>
                <a:ea typeface="Calibri" charset="0"/>
              </a:rPr>
              <a:t>180</a:t>
            </a:r>
            <a:r>
              <a:rPr lang="en-US" sz="1600" dirty="0" smtClean="0">
                <a:latin typeface="Tahoma" charset="0"/>
                <a:ea typeface="Calibri" charset="0"/>
              </a:rPr>
              <a:t> </a:t>
            </a:r>
            <a:r>
              <a:rPr lang="en-US" sz="1600" dirty="0">
                <a:latin typeface="Tahoma" charset="0"/>
                <a:ea typeface="Calibri" charset="0"/>
              </a:rPr>
              <a:t>(</a:t>
            </a:r>
            <a:r>
              <a:rPr lang="en-US" sz="1600" dirty="0" smtClean="0">
                <a:latin typeface="Tahoma" charset="0"/>
                <a:ea typeface="Calibri" charset="0"/>
              </a:rPr>
              <a:t>2</a:t>
            </a:r>
            <a:r>
              <a:rPr lang="mn-MN" sz="1600" dirty="0" smtClean="0">
                <a:latin typeface="Tahoma" charset="0"/>
                <a:ea typeface="Calibri" charset="0"/>
              </a:rPr>
              <a:t>3</a:t>
            </a:r>
            <a:r>
              <a:rPr lang="en-US" sz="1600" dirty="0" smtClean="0">
                <a:latin typeface="Tahoma" charset="0"/>
                <a:ea typeface="Calibri" charset="0"/>
              </a:rPr>
              <a:t>.</a:t>
            </a:r>
            <a:r>
              <a:rPr lang="mn-MN" sz="1600" dirty="0" smtClean="0">
                <a:latin typeface="Tahoma" charset="0"/>
                <a:ea typeface="Calibri" charset="0"/>
              </a:rPr>
              <a:t>1</a:t>
            </a:r>
            <a:r>
              <a:rPr lang="en-US" sz="1600" dirty="0" smtClean="0">
                <a:latin typeface="Tahoma" charset="0"/>
                <a:ea typeface="Calibri" charset="0"/>
              </a:rPr>
              <a:t>%) </a:t>
            </a:r>
            <a:r>
              <a:rPr lang="en-US" sz="1600" dirty="0" err="1" smtClean="0">
                <a:latin typeface="Tahoma" charset="0"/>
                <a:ea typeface="Calibri" charset="0"/>
              </a:rPr>
              <a:t>хүнээр</a:t>
            </a:r>
            <a:r>
              <a:rPr lang="en-US" sz="1600" dirty="0">
                <a:latin typeface="Tahoma" charset="0"/>
                <a:ea typeface="Calibri" charset="0"/>
              </a:rPr>
              <a:t>, </a:t>
            </a:r>
            <a:r>
              <a:rPr lang="en-US" sz="1600" dirty="0" err="1">
                <a:latin typeface="Tahoma" charset="0"/>
                <a:ea typeface="Calibri" charset="0"/>
              </a:rPr>
              <a:t>өмнөх</a:t>
            </a:r>
            <a:r>
              <a:rPr lang="en-US" sz="1600" dirty="0">
                <a:latin typeface="Tahoma" charset="0"/>
                <a:ea typeface="Calibri" charset="0"/>
              </a:rPr>
              <a:t> </a:t>
            </a:r>
            <a:r>
              <a:rPr lang="en-US" sz="1600" dirty="0" err="1">
                <a:latin typeface="Tahoma" charset="0"/>
                <a:ea typeface="Calibri" charset="0"/>
              </a:rPr>
              <a:t>сараас</a:t>
            </a:r>
            <a:r>
              <a:rPr lang="en-US" sz="1600" dirty="0">
                <a:latin typeface="Tahoma" charset="0"/>
                <a:ea typeface="Calibri" charset="0"/>
              </a:rPr>
              <a:t> </a:t>
            </a:r>
            <a:r>
              <a:rPr lang="mn-MN" sz="1600" dirty="0" smtClean="0">
                <a:latin typeface="Tahoma" charset="0"/>
                <a:ea typeface="Calibri" charset="0"/>
              </a:rPr>
              <a:t>7</a:t>
            </a:r>
            <a:r>
              <a:rPr lang="en-US" sz="1600" dirty="0" smtClean="0">
                <a:latin typeface="Tahoma" charset="0"/>
                <a:ea typeface="Calibri" charset="0"/>
              </a:rPr>
              <a:t>4 (</a:t>
            </a:r>
            <a:r>
              <a:rPr lang="mn-MN" sz="1600" dirty="0" smtClean="0">
                <a:latin typeface="Tahoma" charset="0"/>
                <a:ea typeface="Calibri" charset="0"/>
              </a:rPr>
              <a:t>8</a:t>
            </a:r>
            <a:r>
              <a:rPr lang="en-US" sz="1600" dirty="0" smtClean="0">
                <a:latin typeface="Tahoma" charset="0"/>
                <a:ea typeface="Calibri" charset="0"/>
              </a:rPr>
              <a:t>.4</a:t>
            </a:r>
            <a:r>
              <a:rPr lang="en-US" sz="1600" dirty="0">
                <a:latin typeface="Tahoma" charset="0"/>
                <a:ea typeface="Calibri" charset="0"/>
              </a:rPr>
              <a:t>%) </a:t>
            </a:r>
            <a:r>
              <a:rPr lang="en-US" sz="1600" dirty="0" err="1">
                <a:latin typeface="Tahoma" charset="0"/>
                <a:ea typeface="Calibri" charset="0"/>
              </a:rPr>
              <a:t>хүнээр</a:t>
            </a:r>
            <a:r>
              <a:rPr lang="en-US" sz="1600" dirty="0">
                <a:latin typeface="Tahoma" charset="0"/>
                <a:ea typeface="Calibri" charset="0"/>
              </a:rPr>
              <a:t> </a:t>
            </a:r>
            <a:r>
              <a:rPr lang="mn-MN" sz="1600" dirty="0" smtClean="0">
                <a:latin typeface="Tahoma" charset="0"/>
                <a:ea typeface="Calibri" charset="0"/>
              </a:rPr>
              <a:t>өсч</a:t>
            </a:r>
            <a:r>
              <a:rPr lang="en-US" sz="1600" dirty="0">
                <a:latin typeface="Tahoma" charset="0"/>
                <a:ea typeface="Calibri" charset="0"/>
              </a:rPr>
              <a:t>, </a:t>
            </a:r>
            <a:r>
              <a:rPr lang="mn-MN" sz="1600" dirty="0" smtClean="0">
                <a:latin typeface="Tahoma" charset="0"/>
                <a:ea typeface="Calibri" charset="0"/>
              </a:rPr>
              <a:t>960</a:t>
            </a:r>
            <a:r>
              <a:rPr lang="en-US" sz="1600" dirty="0" smtClean="0">
                <a:latin typeface="Tahoma" charset="0"/>
                <a:ea typeface="Calibri" charset="0"/>
              </a:rPr>
              <a:t> </a:t>
            </a:r>
            <a:r>
              <a:rPr lang="en-US" sz="1600" dirty="0" err="1">
                <a:latin typeface="Tahoma" charset="0"/>
                <a:ea typeface="Calibri" charset="0"/>
              </a:rPr>
              <a:t>бол</a:t>
            </a:r>
            <a:r>
              <a:rPr lang="mn-MN" sz="1600" dirty="0">
                <a:latin typeface="Tahoma" charset="0"/>
                <a:ea typeface="Calibri" charset="0"/>
              </a:rPr>
              <a:t>сны </a:t>
            </a:r>
            <a:r>
              <a:rPr lang="mn-MN" sz="1600" dirty="0" smtClean="0">
                <a:latin typeface="Tahoma" charset="0"/>
                <a:ea typeface="Calibri" charset="0"/>
              </a:rPr>
              <a:t>475</a:t>
            </a:r>
            <a:r>
              <a:rPr lang="en-US" sz="1600" dirty="0" smtClean="0">
                <a:latin typeface="Tahoma" charset="0"/>
                <a:ea typeface="Calibri" charset="0"/>
              </a:rPr>
              <a:t> (</a:t>
            </a:r>
            <a:r>
              <a:rPr lang="mn-MN" sz="1600" dirty="0" smtClean="0">
                <a:latin typeface="Tahoma" charset="0"/>
                <a:ea typeface="Calibri" charset="0"/>
              </a:rPr>
              <a:t>49</a:t>
            </a:r>
            <a:r>
              <a:rPr lang="en-US" sz="1600" dirty="0" smtClean="0">
                <a:latin typeface="Tahoma" charset="0"/>
                <a:ea typeface="Calibri" charset="0"/>
              </a:rPr>
              <a:t>.</a:t>
            </a:r>
            <a:r>
              <a:rPr lang="mn-MN" sz="1600" dirty="0" smtClean="0">
                <a:latin typeface="Tahoma" charset="0"/>
                <a:ea typeface="Calibri" charset="0"/>
              </a:rPr>
              <a:t>5</a:t>
            </a:r>
            <a:r>
              <a:rPr lang="en-US" sz="1600" dirty="0" smtClean="0">
                <a:latin typeface="Tahoma" charset="0"/>
                <a:ea typeface="Calibri" charset="0"/>
              </a:rPr>
              <a:t>%) </a:t>
            </a:r>
            <a:r>
              <a:rPr lang="en-US" sz="1600" dirty="0" err="1" smtClean="0">
                <a:latin typeface="Tahoma" charset="0"/>
                <a:ea typeface="Calibri" charset="0"/>
              </a:rPr>
              <a:t>нь</a:t>
            </a:r>
            <a:r>
              <a:rPr lang="en-US" sz="1600" dirty="0" smtClean="0">
                <a:latin typeface="Tahoma" charset="0"/>
                <a:ea typeface="Calibri" charset="0"/>
              </a:rPr>
              <a:t> </a:t>
            </a:r>
            <a:r>
              <a:rPr lang="en-US" sz="1600" dirty="0" err="1">
                <a:latin typeface="Tahoma" charset="0"/>
                <a:ea typeface="Calibri" charset="0"/>
              </a:rPr>
              <a:t>эмэгтэйчүүд</a:t>
            </a:r>
            <a:r>
              <a:rPr lang="en-US" sz="1600" dirty="0">
                <a:latin typeface="Tahoma" charset="0"/>
                <a:ea typeface="Calibri" charset="0"/>
              </a:rPr>
              <a:t> </a:t>
            </a:r>
            <a:r>
              <a:rPr lang="en-US" sz="1600" dirty="0" err="1">
                <a:latin typeface="Tahoma" charset="0"/>
                <a:ea typeface="Calibri" charset="0"/>
              </a:rPr>
              <a:t>байна</a:t>
            </a:r>
            <a:r>
              <a:rPr lang="en-US" sz="1600" dirty="0">
                <a:latin typeface="Tahoma" charset="0"/>
                <a:ea typeface="Calibri" charset="0"/>
              </a:rPr>
              <a:t>. </a:t>
            </a:r>
          </a:p>
        </p:txBody>
      </p:sp>
      <p:pic>
        <p:nvPicPr>
          <p:cNvPr id="33" name="Picture 32"/>
          <p:cNvPicPr>
            <a:picLocks noChangeAspect="1"/>
          </p:cNvPicPr>
          <p:nvPr/>
        </p:nvPicPr>
        <p:blipFill>
          <a:blip r:embed="rId6"/>
          <a:stretch>
            <a:fillRect/>
          </a:stretch>
        </p:blipFill>
        <p:spPr>
          <a:xfrm>
            <a:off x="1371600" y="5181600"/>
            <a:ext cx="3048000" cy="853548"/>
          </a:xfrm>
          <a:prstGeom prst="rect">
            <a:avLst/>
          </a:prstGeom>
        </p:spPr>
      </p:pic>
      <p:sp>
        <p:nvSpPr>
          <p:cNvPr id="34" name="Rectangle 33"/>
          <p:cNvSpPr/>
          <p:nvPr/>
        </p:nvSpPr>
        <p:spPr>
          <a:xfrm>
            <a:off x="5334000" y="5002429"/>
            <a:ext cx="6553200" cy="1077218"/>
          </a:xfrm>
          <a:prstGeom prst="rect">
            <a:avLst/>
          </a:prstGeom>
        </p:spPr>
        <p:txBody>
          <a:bodyPr wrap="square">
            <a:spAutoFit/>
          </a:bodyPr>
          <a:lstStyle/>
          <a:p>
            <a:pPr algn="just"/>
            <a:r>
              <a:rPr lang="en-US" sz="1600" dirty="0" err="1" smtClean="0">
                <a:latin typeface="Tahoma" panose="020B0604030504040204" pitchFamily="34" charset="0"/>
                <a:ea typeface="Tahoma" panose="020B0604030504040204" pitchFamily="34" charset="0"/>
                <a:cs typeface="Tahoma" panose="020B0604030504040204" pitchFamily="34" charset="0"/>
              </a:rPr>
              <a:t>Аймг</a:t>
            </a:r>
            <a:r>
              <a:rPr lang="mn-MN" sz="1600" dirty="0" smtClean="0">
                <a:latin typeface="Tahoma" panose="020B0604030504040204" pitchFamily="34" charset="0"/>
                <a:ea typeface="Tahoma" panose="020B0604030504040204" pitchFamily="34" charset="0"/>
                <a:cs typeface="Tahoma" panose="020B0604030504040204" pitchFamily="34" charset="0"/>
              </a:rPr>
              <a:t>ийн </a:t>
            </a:r>
            <a:r>
              <a:rPr lang="en-US" sz="1600" dirty="0" err="1" smtClean="0">
                <a:latin typeface="Tahoma" panose="020B0604030504040204" pitchFamily="34" charset="0"/>
                <a:ea typeface="Tahoma" panose="020B0604030504040204" pitchFamily="34" charset="0"/>
                <a:cs typeface="Tahoma" panose="020B0604030504040204" pitchFamily="34" charset="0"/>
              </a:rPr>
              <a:t>хөдөлмөр</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эрхлэлтийн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байгууллагад</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smtClean="0">
                <a:latin typeface="Tahoma" panose="020B0604030504040204" pitchFamily="34" charset="0"/>
                <a:ea typeface="Tahoma" panose="020B0604030504040204" pitchFamily="34" charset="0"/>
                <a:cs typeface="Tahoma" panose="020B0604030504040204" pitchFamily="34" charset="0"/>
              </a:rPr>
              <a:t>201</a:t>
            </a:r>
            <a:r>
              <a:rPr lang="mn-MN" sz="1600" dirty="0" smtClean="0">
                <a:latin typeface="Tahoma" panose="020B0604030504040204" pitchFamily="34" charset="0"/>
                <a:ea typeface="Tahoma" panose="020B0604030504040204" pitchFamily="34" charset="0"/>
                <a:cs typeface="Tahoma" panose="020B0604030504040204" pitchFamily="34" charset="0"/>
              </a:rPr>
              <a:t>8</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оны</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smtClean="0">
                <a:latin typeface="Tahoma" panose="020B0604030504040204" pitchFamily="34" charset="0"/>
                <a:ea typeface="Tahoma" panose="020B0604030504040204" pitchFamily="34" charset="0"/>
                <a:cs typeface="Tahoma" panose="020B0604030504040204" pitchFamily="34" charset="0"/>
              </a:rPr>
              <a:t>1 </a:t>
            </a:r>
            <a:r>
              <a:rPr lang="mn-MN" sz="1600" dirty="0">
                <a:latin typeface="Tahoma" panose="020B0604030504040204" pitchFamily="34" charset="0"/>
                <a:ea typeface="Tahoma" panose="020B0604030504040204" pitchFamily="34" charset="0"/>
                <a:cs typeface="Tahoma" panose="020B0604030504040204" pitchFamily="34" charset="0"/>
              </a:rPr>
              <a:t>сард</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ажилгүй</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192</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err="1" smtClean="0">
                <a:latin typeface="Tahoma" panose="020B0604030504040204" pitchFamily="34" charset="0"/>
                <a:ea typeface="Tahoma" panose="020B0604030504040204" pitchFamily="34" charset="0"/>
                <a:cs typeface="Tahoma" panose="020B0604030504040204" pitchFamily="34" charset="0"/>
              </a:rPr>
              <a:t>иргэн</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шинээр</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бүртгүүлж</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бүртгэлтэй</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байсан</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18</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иргэн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ажилд</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зуучлагдан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орж</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365</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иргэн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ажил</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идэвхтэй</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хайхгүй</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байгаа</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шалтгаанаар</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бүртгэлээс</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хасагдсан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байна</a:t>
            </a:r>
            <a:r>
              <a:rPr lang="en-US" sz="1600" dirty="0">
                <a:latin typeface="Tahoma" panose="020B0604030504040204" pitchFamily="34" charset="0"/>
                <a:ea typeface="Tahoma" panose="020B0604030504040204" pitchFamily="34" charset="0"/>
                <a:cs typeface="Tahoma" panose="020B0604030504040204" pitchFamily="34" charset="0"/>
              </a:rPr>
              <a:t>. </a:t>
            </a:r>
          </a:p>
        </p:txBody>
      </p:sp>
      <p:sp>
        <p:nvSpPr>
          <p:cNvPr id="35" name="Rectangle 34"/>
          <p:cNvSpPr/>
          <p:nvPr/>
        </p:nvSpPr>
        <p:spPr>
          <a:xfrm>
            <a:off x="1828800" y="6096000"/>
            <a:ext cx="2730500" cy="584775"/>
          </a:xfrm>
          <a:prstGeom prst="rect">
            <a:avLst/>
          </a:prstGeom>
        </p:spPr>
        <p:txBody>
          <a:bodyPr wrap="square">
            <a:spAutoFit/>
          </a:bodyPr>
          <a:lstStyle/>
          <a:p>
            <a:r>
              <a:rPr lang="mn-MN" sz="1600" dirty="0" smtClean="0">
                <a:solidFill>
                  <a:srgbClr val="00D0A8"/>
                </a:solidFill>
                <a:latin typeface="Tahoma" charset="0"/>
                <a:ea typeface="Calibri" charset="0"/>
              </a:rPr>
              <a:t>18</a:t>
            </a:r>
            <a:r>
              <a:rPr lang="mn-MN" sz="1600" dirty="0" smtClean="0">
                <a:solidFill>
                  <a:srgbClr val="00D0A8"/>
                </a:solidFill>
                <a:effectLst/>
                <a:latin typeface="Tahoma" charset="0"/>
                <a:ea typeface="Calibri" charset="0"/>
              </a:rPr>
              <a:t> </a:t>
            </a:r>
            <a:r>
              <a:rPr lang="mn-MN" sz="1600" dirty="0">
                <a:solidFill>
                  <a:srgbClr val="00D0A8"/>
                </a:solidFill>
                <a:effectLst/>
                <a:latin typeface="Tahoma" charset="0"/>
                <a:ea typeface="Calibri" charset="0"/>
              </a:rPr>
              <a:t>иргэн</a:t>
            </a:r>
            <a:endParaRPr lang="en-US" sz="1600" dirty="0">
              <a:solidFill>
                <a:srgbClr val="00D0A8"/>
              </a:solidFill>
              <a:effectLst/>
              <a:latin typeface="Tahoma" charset="0"/>
              <a:ea typeface="Calibri" charset="0"/>
            </a:endParaRPr>
          </a:p>
          <a:p>
            <a:r>
              <a:rPr lang="mn-MN" sz="1600" dirty="0">
                <a:solidFill>
                  <a:srgbClr val="00D0A8"/>
                </a:solidFill>
                <a:effectLst/>
                <a:latin typeface="Tahoma" charset="0"/>
                <a:ea typeface="Calibri" charset="0"/>
              </a:rPr>
              <a:t>ажилд зуучлагдан оржээ</a:t>
            </a:r>
            <a:r>
              <a:rPr lang="en-US" sz="1600" dirty="0">
                <a:solidFill>
                  <a:srgbClr val="00D0A8"/>
                </a:solidFill>
                <a:effectLst/>
              </a:rPr>
              <a:t> </a:t>
            </a:r>
            <a:endParaRPr lang="en-US" sz="1600" dirty="0">
              <a:solidFill>
                <a:srgbClr val="00D0A8"/>
              </a:solidFill>
            </a:endParaRPr>
          </a:p>
        </p:txBody>
      </p:sp>
      <p:pic>
        <p:nvPicPr>
          <p:cNvPr id="37" name="Picture 36"/>
          <p:cNvPicPr>
            <a:picLocks noChangeAspect="1"/>
          </p:cNvPicPr>
          <p:nvPr/>
        </p:nvPicPr>
        <p:blipFill>
          <a:blip r:embed="rId7"/>
          <a:stretch>
            <a:fillRect/>
          </a:stretch>
        </p:blipFill>
        <p:spPr>
          <a:xfrm>
            <a:off x="4419600" y="5181600"/>
            <a:ext cx="533400" cy="881204"/>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77171" y="3556337"/>
            <a:ext cx="1177467" cy="1086958"/>
          </a:xfrm>
          <a:prstGeom prst="rect">
            <a:avLst/>
          </a:prstGeom>
        </p:spPr>
      </p:pic>
      <p:sp>
        <p:nvSpPr>
          <p:cNvPr id="2" name="Rectangle 1">
            <a:extLst>
              <a:ext uri="{FF2B5EF4-FFF2-40B4-BE49-F238E27FC236}">
                <a16:creationId xmlns="" xmlns:a16="http://schemas.microsoft.com/office/drawing/2014/main" id="{ADAF6DE4-563A-430B-8B65-056AE5B5D541}"/>
              </a:ext>
            </a:extLst>
          </p:cNvPr>
          <p:cNvSpPr/>
          <p:nvPr/>
        </p:nvSpPr>
        <p:spPr>
          <a:xfrm>
            <a:off x="6514359" y="4221321"/>
            <a:ext cx="5372841" cy="658642"/>
          </a:xfrm>
          <a:prstGeom prst="rect">
            <a:avLst/>
          </a:prstGeom>
        </p:spPr>
        <p:txBody>
          <a:bodyPr wrap="square">
            <a:spAutoFit/>
          </a:bodyPr>
          <a:lstStyle/>
          <a:p>
            <a:pPr indent="457200" algn="just">
              <a:lnSpc>
                <a:spcPct val="115000"/>
              </a:lnSpc>
            </a:pPr>
            <a:r>
              <a:rPr lang="mn-MN" sz="1600" dirty="0">
                <a:latin typeface="Tahoma" panose="020B0604030504040204" pitchFamily="34" charset="0"/>
                <a:ea typeface="Tahoma" panose="020B0604030504040204" pitchFamily="34" charset="0"/>
                <a:cs typeface="Tahoma" panose="020B0604030504040204" pitchFamily="34" charset="0"/>
              </a:rPr>
              <a:t>Бүртгэлтэй ажилгүй иргэдийн </a:t>
            </a:r>
            <a:r>
              <a:rPr lang="mn-MN" sz="1600" dirty="0" smtClean="0">
                <a:latin typeface="Tahoma" panose="020B0604030504040204" pitchFamily="34" charset="0"/>
                <a:ea typeface="Tahoma" panose="020B0604030504040204" pitchFamily="34" charset="0"/>
                <a:cs typeface="Tahoma" panose="020B0604030504040204" pitchFamily="34" charset="0"/>
              </a:rPr>
              <a:t>59.1 </a:t>
            </a:r>
            <a:r>
              <a:rPr lang="mn-MN" sz="1600" dirty="0">
                <a:latin typeface="Tahoma" panose="020B0604030504040204" pitchFamily="34" charset="0"/>
                <a:ea typeface="Tahoma" panose="020B0604030504040204" pitchFamily="34" charset="0"/>
                <a:cs typeface="Tahoma" panose="020B0604030504040204" pitchFamily="34" charset="0"/>
              </a:rPr>
              <a:t>хувийг 15-34 насны залуучууд эзэлж байна. </a:t>
            </a:r>
            <a:endParaRPr lang="en-US" sz="14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36" name="Picture 35"/>
          <p:cNvPicPr>
            <a:picLocks noChangeAspect="1"/>
          </p:cNvPicPr>
          <p:nvPr/>
        </p:nvPicPr>
        <p:blipFill>
          <a:blip r:embed="rId5"/>
          <a:stretch>
            <a:fillRect/>
          </a:stretch>
        </p:blipFill>
        <p:spPr>
          <a:xfrm>
            <a:off x="3448738" y="1477655"/>
            <a:ext cx="437462" cy="884545"/>
          </a:xfrm>
          <a:prstGeom prst="rect">
            <a:avLst/>
          </a:prstGeom>
        </p:spPr>
      </p:pic>
    </p:spTree>
    <p:extLst>
      <p:ext uri="{BB962C8B-B14F-4D97-AF65-F5344CB8AC3E}">
        <p14:creationId xmlns:p14="http://schemas.microsoft.com/office/powerpoint/2010/main" val="217849989"/>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0134600" y="6172200"/>
            <a:ext cx="1905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6" name="Rectangle 1"/>
          <p:cNvSpPr>
            <a:spLocks noChangeArrowheads="1"/>
          </p:cNvSpPr>
          <p:nvPr/>
        </p:nvSpPr>
        <p:spPr bwMode="auto">
          <a:xfrm>
            <a:off x="2819400" y="5105400"/>
            <a:ext cx="2174875" cy="1384995"/>
          </a:xfrm>
          <a:prstGeom prst="rect">
            <a:avLst/>
          </a:prstGeom>
          <a:noFill/>
          <a:ln w="9525">
            <a:noFill/>
            <a:miter lim="800000"/>
            <a:headEnd/>
            <a:tailEnd/>
          </a:ln>
        </p:spPr>
        <p:txBody>
          <a:bodyPr>
            <a:spAutoFit/>
          </a:bodyPr>
          <a:lstStyle/>
          <a:p>
            <a:pPr algn="ct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 Улсын хэмжээнд бүртгэлтэй ажилгүй иргэдийн </a:t>
            </a: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57</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1</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 хувийг 15-34 насны залуучууд эзэлж байна.</a:t>
            </a:r>
            <a:endPar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2" name="Rectangle 13"/>
          <p:cNvSpPr>
            <a:spLocks noChangeArrowheads="1"/>
          </p:cNvSpPr>
          <p:nvPr/>
        </p:nvSpPr>
        <p:spPr bwMode="auto">
          <a:xfrm>
            <a:off x="1706563" y="42338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rPr>
              <a:t>2016  XII</a:t>
            </a:r>
            <a:endParaRPr lang="mn-MN"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3"/>
          <p:cNvSpPr>
            <a:spLocks noChangeArrowheads="1"/>
          </p:cNvSpPr>
          <p:nvPr/>
        </p:nvSpPr>
        <p:spPr bwMode="auto">
          <a:xfrm>
            <a:off x="1630363" y="56388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2016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3"/>
          <p:cNvSpPr>
            <a:spLocks noChangeArrowheads="1"/>
          </p:cNvSpPr>
          <p:nvPr/>
        </p:nvSpPr>
        <p:spPr bwMode="auto">
          <a:xfrm>
            <a:off x="1630363" y="4986338"/>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2015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a:spLocks noChangeArrowheads="1"/>
          </p:cNvSpPr>
          <p:nvPr/>
        </p:nvSpPr>
        <p:spPr bwMode="auto">
          <a:xfrm>
            <a:off x="1630363" y="17272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2014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3"/>
          <p:cNvSpPr>
            <a:spLocks noChangeArrowheads="1"/>
          </p:cNvSpPr>
          <p:nvPr/>
        </p:nvSpPr>
        <p:spPr bwMode="auto">
          <a:xfrm>
            <a:off x="6735763" y="5667375"/>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2016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3"/>
          <p:cNvSpPr>
            <a:spLocks noChangeArrowheads="1"/>
          </p:cNvSpPr>
          <p:nvPr/>
        </p:nvSpPr>
        <p:spPr bwMode="auto">
          <a:xfrm>
            <a:off x="6735763" y="5014913"/>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2015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a:spLocks noChangeArrowheads="1"/>
          </p:cNvSpPr>
          <p:nvPr/>
        </p:nvSpPr>
        <p:spPr bwMode="auto">
          <a:xfrm>
            <a:off x="6735763" y="17526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2014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7" name="Picture 26"/>
          <p:cNvPicPr>
            <a:picLocks noChangeAspect="1"/>
          </p:cNvPicPr>
          <p:nvPr/>
        </p:nvPicPr>
        <p:blipFill>
          <a:blip r:embed="rId2"/>
          <a:stretch>
            <a:fillRect/>
          </a:stretch>
        </p:blipFill>
        <p:spPr>
          <a:xfrm>
            <a:off x="914400" y="990600"/>
            <a:ext cx="10591800" cy="6088797"/>
          </a:xfrm>
          <a:prstGeom prst="rect">
            <a:avLst/>
          </a:prstGeom>
        </p:spPr>
      </p:pic>
      <p:sp>
        <p:nvSpPr>
          <p:cNvPr id="28" name="Rectangle 27"/>
          <p:cNvSpPr/>
          <p:nvPr/>
        </p:nvSpPr>
        <p:spPr>
          <a:xfrm>
            <a:off x="2714863" y="1320225"/>
            <a:ext cx="8638937" cy="830997"/>
          </a:xfrm>
          <a:prstGeom prst="rect">
            <a:avLst/>
          </a:prstGeom>
        </p:spPr>
        <p:txBody>
          <a:bodyPr wrap="square">
            <a:spAutoFit/>
          </a:bodyPr>
          <a:lstStyle/>
          <a:p>
            <a:pPr algn="just"/>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Сүхбаатар аймагт 201</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8</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оны 1-р сард 94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эх амаржиж, амьд төрсөн хүүхэд </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95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болж, өмнөх оноос амаржсан эх </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12 (11.3%)-оор,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амьд төрсөн хүүхэд </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9 (8.6%)-өөр тус тус буурсан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байна.</a:t>
            </a:r>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9" name="Rectangle 28"/>
          <p:cNvSpPr/>
          <p:nvPr/>
        </p:nvSpPr>
        <p:spPr>
          <a:xfrm>
            <a:off x="2819400" y="3733800"/>
            <a:ext cx="8486537" cy="584775"/>
          </a:xfrm>
          <a:prstGeom prst="rect">
            <a:avLst/>
          </a:prstGeom>
        </p:spPr>
        <p:txBody>
          <a:bodyPr wrap="square">
            <a:spAutoFit/>
          </a:bodyPr>
          <a:lstStyle/>
          <a:p>
            <a:pPr algn="just"/>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Нялхсын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эндэгдэл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2018 оны 1-р сард 1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болж, өмнөх оноос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1 хүүхдээр буурч,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тав хүртэлх насны хүүхдийн эндэгдэл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 гараагүй байна.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31" name="Rectangle 30"/>
          <p:cNvSpPr/>
          <p:nvPr/>
        </p:nvSpPr>
        <p:spPr>
          <a:xfrm>
            <a:off x="2819400" y="5874603"/>
            <a:ext cx="8534400" cy="584775"/>
          </a:xfrm>
          <a:prstGeom prst="rect">
            <a:avLst/>
          </a:prstGeom>
        </p:spPr>
        <p:txBody>
          <a:bodyPr wrap="square">
            <a:spAutoFit/>
          </a:bodyPr>
          <a:lstStyle/>
          <a:p>
            <a:pPr algn="just"/>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Харин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салхин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цэцгээр өвчлөгчид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16 (59.3%)-аар</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 гар, хөл,  амны өвчнөөр өвчлөгчид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16 (16.0 дах)-аар өссөн байна.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2714863" y="4731603"/>
            <a:ext cx="8638937" cy="830997"/>
          </a:xfrm>
          <a:prstGeom prst="rect">
            <a:avLst/>
          </a:prstGeom>
        </p:spPr>
        <p:txBody>
          <a:bodyPr wrap="square">
            <a:spAutoFit/>
          </a:bodyPr>
          <a:lstStyle/>
          <a:p>
            <a:pPr algn="just"/>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Халдварт өвчнөөр өвчлөгчид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2018 оны 1-р сард 90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болж, өмнөх оноос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2 (2.2%)- оор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буурахад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сүрьеэгээр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өвчлөгчид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7 (87.5%)-оор, заг хүйтэнээр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өвчлөгчид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5  (38.5%)-аар, трихоминиазаар өвчлөгчид 8 (66.7%)-аар буурсан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нь голлон нөлөөлсөн байна.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pic>
        <p:nvPicPr>
          <p:cNvPr id="33" name="Picture 32"/>
          <p:cNvPicPr>
            <a:picLocks noChangeAspect="1"/>
          </p:cNvPicPr>
          <p:nvPr/>
        </p:nvPicPr>
        <p:blipFill>
          <a:blip r:embed="rId3" cstate="print"/>
          <a:stretch>
            <a:fillRect/>
          </a:stretch>
        </p:blipFill>
        <p:spPr>
          <a:xfrm>
            <a:off x="1066799" y="4770995"/>
            <a:ext cx="1108829" cy="867805"/>
          </a:xfrm>
          <a:prstGeom prst="rect">
            <a:avLst/>
          </a:prstGeom>
        </p:spPr>
      </p:pic>
      <p:pic>
        <p:nvPicPr>
          <p:cNvPr id="34" name="Picture 33"/>
          <p:cNvPicPr>
            <a:picLocks noChangeAspect="1"/>
          </p:cNvPicPr>
          <p:nvPr/>
        </p:nvPicPr>
        <p:blipFill>
          <a:blip r:embed="rId4"/>
          <a:stretch>
            <a:fillRect/>
          </a:stretch>
        </p:blipFill>
        <p:spPr>
          <a:xfrm>
            <a:off x="914400" y="990601"/>
            <a:ext cx="1313100" cy="838199"/>
          </a:xfrm>
          <a:prstGeom prst="rect">
            <a:avLst/>
          </a:prstGeom>
        </p:spPr>
      </p:pic>
      <p:sp>
        <p:nvSpPr>
          <p:cNvPr id="35" name="Rectangle 34"/>
          <p:cNvSpPr/>
          <p:nvPr/>
        </p:nvSpPr>
        <p:spPr>
          <a:xfrm>
            <a:off x="2819400" y="533400"/>
            <a:ext cx="7772400"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Эрүүл мэнд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36" name="Picture 35"/>
          <p:cNvPicPr>
            <a:picLocks noChangeAspect="1"/>
          </p:cNvPicPr>
          <p:nvPr/>
        </p:nvPicPr>
        <p:blipFill>
          <a:blip r:embed="rId4"/>
          <a:stretch>
            <a:fillRect/>
          </a:stretch>
        </p:blipFill>
        <p:spPr>
          <a:xfrm>
            <a:off x="914400" y="3581400"/>
            <a:ext cx="1313101" cy="838200"/>
          </a:xfrm>
          <a:prstGeom prst="rect">
            <a:avLst/>
          </a:prstGeom>
        </p:spPr>
      </p:pic>
      <p:pic>
        <p:nvPicPr>
          <p:cNvPr id="38" name="Picture 37"/>
          <p:cNvPicPr>
            <a:picLocks noChangeAspect="1"/>
          </p:cNvPicPr>
          <p:nvPr/>
        </p:nvPicPr>
        <p:blipFill>
          <a:blip r:embed="rId3" cstate="print"/>
          <a:stretch>
            <a:fillRect/>
          </a:stretch>
        </p:blipFill>
        <p:spPr>
          <a:xfrm>
            <a:off x="1066799" y="6066395"/>
            <a:ext cx="1108829" cy="867805"/>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0" y="2362200"/>
            <a:ext cx="1067792" cy="838200"/>
          </a:xfrm>
          <a:prstGeom prst="rect">
            <a:avLst/>
          </a:prstGeom>
        </p:spPr>
      </p:pic>
      <p:sp>
        <p:nvSpPr>
          <p:cNvPr id="25" name="Rectangle 24"/>
          <p:cNvSpPr/>
          <p:nvPr/>
        </p:nvSpPr>
        <p:spPr>
          <a:xfrm>
            <a:off x="2743201" y="2590800"/>
            <a:ext cx="8305800" cy="584775"/>
          </a:xfrm>
          <a:prstGeom prst="rect">
            <a:avLst/>
          </a:prstGeom>
        </p:spPr>
        <p:txBody>
          <a:bodyPr wrap="square">
            <a:spAutoFit/>
          </a:bodyPr>
          <a:lstStyle/>
          <a:p>
            <a:pPr algn="just"/>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1000 хүнд ногдох төрөлт 1.6, нас баралт 0.4</a:t>
            </a:r>
            <a:r>
              <a:rPr lang="en-US"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болж өмнөх оноос төрөлт 0.2 пунктээр буурч, нас баралт адил түвшинд байна.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28254042"/>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6450" y="301802"/>
            <a:ext cx="3044550" cy="461665"/>
          </a:xfrm>
          <a:prstGeom prst="rect">
            <a:avLst/>
          </a:prstGeom>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Гэмт хэрэг</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9538" y="2902578"/>
            <a:ext cx="1698462" cy="151702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50" y="909665"/>
            <a:ext cx="1977749" cy="1833535"/>
          </a:xfrm>
          <a:prstGeom prst="rect">
            <a:avLst/>
          </a:prstGeom>
        </p:spPr>
      </p:pic>
      <p:sp>
        <p:nvSpPr>
          <p:cNvPr id="10" name="Rectangle 9"/>
          <p:cNvSpPr/>
          <p:nvPr/>
        </p:nvSpPr>
        <p:spPr>
          <a:xfrm>
            <a:off x="3276600" y="909665"/>
            <a:ext cx="8534400" cy="1938992"/>
          </a:xfrm>
          <a:prstGeom prst="rect">
            <a:avLst/>
          </a:prstGeom>
        </p:spPr>
        <p:txBody>
          <a:bodyPr wrap="square">
            <a:spAutoFit/>
          </a:bodyPr>
          <a:lstStyle/>
          <a:p>
            <a:pPr algn="just"/>
            <a:r>
              <a:rPr lang="mn-MN" sz="2000" dirty="0" smtClean="0">
                <a:latin typeface="Arial" panose="020B0604020202020204" pitchFamily="34" charset="0"/>
                <a:cs typeface="Arial" panose="020B0604020202020204" pitchFamily="34" charset="0"/>
              </a:rPr>
              <a:t>Аймгийн </a:t>
            </a:r>
            <a:r>
              <a:rPr lang="mn-MN" sz="2000" dirty="0">
                <a:latin typeface="Arial" panose="020B0604020202020204" pitchFamily="34" charset="0"/>
                <a:cs typeface="Arial" panose="020B0604020202020204" pitchFamily="34" charset="0"/>
              </a:rPr>
              <a:t>хэмжээнд </a:t>
            </a:r>
            <a:r>
              <a:rPr lang="mn-MN" sz="2000" dirty="0" smtClean="0">
                <a:latin typeface="Arial" panose="020B0604020202020204" pitchFamily="34" charset="0"/>
                <a:cs typeface="Arial" panose="020B0604020202020204" pitchFamily="34" charset="0"/>
              </a:rPr>
              <a:t>2018 </a:t>
            </a:r>
            <a:r>
              <a:rPr lang="mn-MN" sz="2000" dirty="0">
                <a:latin typeface="Arial" panose="020B0604020202020204" pitchFamily="34" charset="0"/>
                <a:cs typeface="Arial" panose="020B0604020202020204" pitchFamily="34" charset="0"/>
              </a:rPr>
              <a:t>оны </a:t>
            </a:r>
            <a:r>
              <a:rPr lang="en-US" sz="2000" dirty="0" smtClean="0">
                <a:latin typeface="Arial" panose="020B0604020202020204" pitchFamily="34" charset="0"/>
                <a:cs typeface="Arial" panose="020B0604020202020204" pitchFamily="34" charset="0"/>
              </a:rPr>
              <a:t>1 </a:t>
            </a:r>
            <a:r>
              <a:rPr lang="mn-MN" sz="2000" dirty="0">
                <a:latin typeface="Arial" panose="020B0604020202020204" pitchFamily="34" charset="0"/>
                <a:cs typeface="Arial" panose="020B0604020202020204" pitchFamily="34" charset="0"/>
              </a:rPr>
              <a:t>сарын байдлаар </a:t>
            </a:r>
            <a:r>
              <a:rPr lang="mn-MN" sz="2000" dirty="0" smtClean="0">
                <a:latin typeface="Arial" panose="020B0604020202020204" pitchFamily="34" charset="0"/>
                <a:cs typeface="Arial" panose="020B0604020202020204" pitchFamily="34" charset="0"/>
              </a:rPr>
              <a:t>35 </a:t>
            </a:r>
            <a:r>
              <a:rPr lang="mn-MN" sz="2000" dirty="0">
                <a:latin typeface="Arial" panose="020B0604020202020204" pitchFamily="34" charset="0"/>
                <a:cs typeface="Arial" panose="020B0604020202020204" pitchFamily="34" charset="0"/>
              </a:rPr>
              <a:t>гэмт хэрэг бүртгэгдсэн нь өмнөх оны мөн үеэс </a:t>
            </a:r>
            <a:r>
              <a:rPr lang="mn-MN" sz="2000" dirty="0" smtClean="0">
                <a:latin typeface="Arial" panose="020B0604020202020204" pitchFamily="34" charset="0"/>
                <a:cs typeface="Arial" panose="020B0604020202020204" pitchFamily="34" charset="0"/>
              </a:rPr>
              <a:t>5 </a:t>
            </a:r>
            <a:r>
              <a:rPr lang="mn-MN"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1</a:t>
            </a:r>
            <a:r>
              <a:rPr lang="mn-MN" sz="2000" dirty="0">
                <a:latin typeface="Arial" panose="020B0604020202020204" pitchFamily="34" charset="0"/>
                <a:cs typeface="Arial" panose="020B0604020202020204" pitchFamily="34" charset="0"/>
              </a:rPr>
              <a:t>6</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7%)-</a:t>
            </a:r>
            <a:r>
              <a:rPr lang="mn-MN" sz="2000" dirty="0">
                <a:latin typeface="Arial" panose="020B0604020202020204" pitchFamily="34" charset="0"/>
                <a:cs typeface="Arial" panose="020B0604020202020204" pitchFamily="34" charset="0"/>
              </a:rPr>
              <a:t>ээр </a:t>
            </a:r>
            <a:r>
              <a:rPr lang="mn-MN" sz="2000" dirty="0" smtClean="0">
                <a:latin typeface="Arial" panose="020B0604020202020204" pitchFamily="34" charset="0"/>
                <a:cs typeface="Arial" panose="020B0604020202020204" pitchFamily="34" charset="0"/>
              </a:rPr>
              <a:t>өсчээ</a:t>
            </a:r>
            <a:r>
              <a:rPr lang="mn-MN" sz="2000" dirty="0">
                <a:latin typeface="Arial" panose="020B0604020202020204" pitchFamily="34" charset="0"/>
                <a:cs typeface="Arial" panose="020B0604020202020204" pitchFamily="34" charset="0"/>
              </a:rPr>
              <a:t>. </a:t>
            </a:r>
            <a:endParaRPr lang="mn-MN" sz="2000" dirty="0" smtClean="0">
              <a:latin typeface="Arial" panose="020B0604020202020204" pitchFamily="34" charset="0"/>
              <a:cs typeface="Arial" panose="020B0604020202020204" pitchFamily="34" charset="0"/>
            </a:endParaRPr>
          </a:p>
          <a:p>
            <a:pPr algn="just"/>
            <a:r>
              <a:rPr lang="mn-MN" sz="2000" dirty="0">
                <a:latin typeface="Arial" panose="020B0604020202020204" pitchFamily="34" charset="0"/>
                <a:ea typeface="Tahoma" panose="020B0604030504040204" pitchFamily="34" charset="0"/>
                <a:cs typeface="Arial" panose="020B0604020202020204" pitchFamily="34" charset="0"/>
              </a:rPr>
              <a:t> </a:t>
            </a:r>
            <a:r>
              <a:rPr lang="mn-MN" sz="2000" b="1" dirty="0" smtClean="0">
                <a:solidFill>
                  <a:srgbClr val="0033CC"/>
                </a:solidFill>
                <a:latin typeface="Arial" panose="020B0604020202020204" pitchFamily="34" charset="0"/>
                <a:cs typeface="Arial" panose="020B0604020202020204" pitchFamily="34" charset="0"/>
              </a:rPr>
              <a:t>Өмнөх </a:t>
            </a:r>
            <a:r>
              <a:rPr lang="mn-MN" sz="2000" b="1" dirty="0">
                <a:solidFill>
                  <a:srgbClr val="0033CC"/>
                </a:solidFill>
                <a:latin typeface="Arial" panose="020B0604020202020204" pitchFamily="34" charset="0"/>
                <a:cs typeface="Arial" panose="020B0604020202020204" pitchFamily="34" charset="0"/>
              </a:rPr>
              <a:t>оны мөн үеэс нийт гэмт хэрэг өсөхөд </a:t>
            </a:r>
            <a:r>
              <a:rPr lang="mn-MN" sz="2000" dirty="0">
                <a:latin typeface="Arial" panose="020B0604020202020204" pitchFamily="34" charset="0"/>
                <a:cs typeface="Arial" panose="020B0604020202020204" pitchFamily="34" charset="0"/>
              </a:rPr>
              <a:t>өмчлөх эрхийн эсрэг гэмт хэрэг </a:t>
            </a:r>
            <a:r>
              <a:rPr lang="mn-MN" sz="2000" dirty="0" smtClean="0">
                <a:latin typeface="Arial" panose="020B0604020202020204" pitchFamily="34" charset="0"/>
                <a:cs typeface="Arial" panose="020B0604020202020204" pitchFamily="34" charset="0"/>
              </a:rPr>
              <a:t>6 </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66</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7</a:t>
            </a:r>
            <a:r>
              <a:rPr lang="en-US" sz="2000" dirty="0" smtClean="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х</a:t>
            </a:r>
            <a:r>
              <a:rPr lang="en-US" sz="2000" dirty="0" err="1">
                <a:latin typeface="Arial" panose="020B0604020202020204" pitchFamily="34" charset="0"/>
                <a:cs typeface="Arial" panose="020B0604020202020204" pitchFamily="34" charset="0"/>
              </a:rPr>
              <a:t>үний</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амь</a:t>
            </a:r>
            <a:r>
              <a:rPr lang="mn-MN" sz="2000" dirty="0" smtClean="0">
                <a:latin typeface="Arial" panose="020B0604020202020204" pitchFamily="34" charset="0"/>
                <a:cs typeface="Arial" panose="020B0604020202020204" pitchFamily="34" charset="0"/>
              </a:rPr>
              <a:t>д явах эрхийн </a:t>
            </a:r>
            <a:r>
              <a:rPr lang="en-US" sz="2000" dirty="0" err="1" smtClean="0">
                <a:latin typeface="Arial" panose="020B0604020202020204" pitchFamily="34" charset="0"/>
                <a:cs typeface="Arial" panose="020B0604020202020204" pitchFamily="34" charset="0"/>
              </a:rPr>
              <a:t>эсрэг</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гэмт</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хэрэг</a:t>
            </a:r>
            <a:r>
              <a:rPr lang="en-US" sz="2000" dirty="0">
                <a:latin typeface="Arial" panose="020B0604020202020204" pitchFamily="34" charset="0"/>
                <a:cs typeface="Arial" panose="020B0604020202020204" pitchFamily="34" charset="0"/>
              </a:rPr>
              <a:t> </a:t>
            </a:r>
            <a:r>
              <a:rPr lang="mn-MN" sz="2000" dirty="0" smtClean="0">
                <a:latin typeface="Arial" panose="020B0604020202020204" pitchFamily="34" charset="0"/>
                <a:cs typeface="Arial" panose="020B0604020202020204" pitchFamily="34" charset="0"/>
              </a:rPr>
              <a:t>1 </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2 дахин</a:t>
            </a:r>
            <a:r>
              <a:rPr lang="en-US" sz="2000" dirty="0" smtClean="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х</a:t>
            </a:r>
            <a:r>
              <a:rPr lang="en-US" sz="2000" dirty="0" err="1">
                <a:latin typeface="Arial" panose="020B0604020202020204" pitchFamily="34" charset="0"/>
                <a:cs typeface="Arial" panose="020B0604020202020204" pitchFamily="34" charset="0"/>
              </a:rPr>
              <a:t>үний</a:t>
            </a:r>
            <a:r>
              <a:rPr lang="en-US" sz="2000" dirty="0">
                <a:latin typeface="Arial" panose="020B0604020202020204" pitchFamily="34" charset="0"/>
                <a:cs typeface="Arial" panose="020B0604020202020204" pitchFamily="34" charset="0"/>
              </a:rPr>
              <a:t> </a:t>
            </a:r>
            <a:r>
              <a:rPr lang="mn-MN" sz="2000" dirty="0" smtClean="0">
                <a:latin typeface="Arial" panose="020B0604020202020204" pitchFamily="34" charset="0"/>
                <a:cs typeface="Arial" panose="020B0604020202020204" pitchFamily="34" charset="0"/>
              </a:rPr>
              <a:t>эрүүл мэнд халдашгүй байдлын </a:t>
            </a:r>
            <a:r>
              <a:rPr lang="en-US" sz="2000" dirty="0" err="1" smtClean="0">
                <a:latin typeface="Arial" panose="020B0604020202020204" pitchFamily="34" charset="0"/>
                <a:cs typeface="Arial" panose="020B0604020202020204" pitchFamily="34" charset="0"/>
              </a:rPr>
              <a:t>эсрэг</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гэмт</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хэрэг</a:t>
            </a:r>
            <a:r>
              <a:rPr lang="en-US" sz="2000" dirty="0">
                <a:latin typeface="Arial" panose="020B0604020202020204" pitchFamily="34" charset="0"/>
                <a:cs typeface="Arial" panose="020B0604020202020204" pitchFamily="34" charset="0"/>
              </a:rPr>
              <a:t> </a:t>
            </a:r>
            <a:r>
              <a:rPr lang="mn-MN" sz="2000" dirty="0" smtClean="0">
                <a:latin typeface="Arial" panose="020B0604020202020204" pitchFamily="34" charset="0"/>
                <a:cs typeface="Arial" panose="020B0604020202020204" pitchFamily="34" charset="0"/>
              </a:rPr>
              <a:t>3 </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25</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0</a:t>
            </a:r>
            <a:r>
              <a:rPr lang="en-US" sz="2000" dirty="0" smtClean="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гаар өссөн нь голлон нөлөөлөв. </a:t>
            </a:r>
            <a:endParaRPr lang="mn-MN" sz="2000" dirty="0">
              <a:latin typeface="Arial" panose="020B0604020202020204" pitchFamily="34" charset="0"/>
              <a:ea typeface="Tahoma" panose="020B0604030504040204" pitchFamily="34" charset="0"/>
              <a:cs typeface="Arial" panose="020B0604020202020204" pitchFamily="34" charset="0"/>
            </a:endParaRPr>
          </a:p>
        </p:txBody>
      </p:sp>
      <p:sp>
        <p:nvSpPr>
          <p:cNvPr id="12" name="Rectangle 11"/>
          <p:cNvSpPr/>
          <p:nvPr/>
        </p:nvSpPr>
        <p:spPr>
          <a:xfrm>
            <a:off x="3276600" y="3048000"/>
            <a:ext cx="8534400" cy="1631216"/>
          </a:xfrm>
          <a:prstGeom prst="rect">
            <a:avLst/>
          </a:prstGeom>
        </p:spPr>
        <p:txBody>
          <a:bodyPr wrap="square">
            <a:spAutoFit/>
          </a:bodyPr>
          <a:lstStyle/>
          <a:p>
            <a:pPr algn="just"/>
            <a:r>
              <a:rPr lang="mn-MN" sz="2000" dirty="0">
                <a:latin typeface="Arial" panose="020B0604020202020204" pitchFamily="34" charset="0"/>
                <a:cs typeface="Arial" panose="020B0604020202020204" pitchFamily="34" charset="0"/>
              </a:rPr>
              <a:t>Гэмт хэргийн улмаас учирсан хохирол </a:t>
            </a:r>
            <a:r>
              <a:rPr lang="mn-MN" sz="2000" dirty="0" smtClean="0">
                <a:latin typeface="Arial" panose="020B0604020202020204" pitchFamily="34" charset="0"/>
                <a:cs typeface="Arial" panose="020B0604020202020204" pitchFamily="34" charset="0"/>
              </a:rPr>
              <a:t>2018 </a:t>
            </a:r>
            <a:r>
              <a:rPr lang="mn-MN" sz="2000" dirty="0">
                <a:latin typeface="Arial" panose="020B0604020202020204" pitchFamily="34" charset="0"/>
                <a:cs typeface="Arial" panose="020B0604020202020204" pitchFamily="34" charset="0"/>
              </a:rPr>
              <a:t>оны </a:t>
            </a:r>
            <a:r>
              <a:rPr lang="en-US" sz="2000" dirty="0" smtClean="0">
                <a:latin typeface="Arial" panose="020B0604020202020204" pitchFamily="34" charset="0"/>
                <a:cs typeface="Arial" panose="020B0604020202020204" pitchFamily="34" charset="0"/>
              </a:rPr>
              <a:t>1 </a:t>
            </a:r>
            <a:r>
              <a:rPr lang="mn-MN" sz="2000" dirty="0">
                <a:latin typeface="Arial" panose="020B0604020202020204" pitchFamily="34" charset="0"/>
                <a:cs typeface="Arial" panose="020B0604020202020204" pitchFamily="34" charset="0"/>
              </a:rPr>
              <a:t>сард </a:t>
            </a:r>
            <a:r>
              <a:rPr lang="mn-MN" sz="2000" dirty="0" smtClean="0">
                <a:latin typeface="Arial" panose="020B0604020202020204" pitchFamily="34" charset="0"/>
                <a:cs typeface="Arial" panose="020B0604020202020204" pitchFamily="34" charset="0"/>
              </a:rPr>
              <a:t>95.4 </a:t>
            </a:r>
            <a:r>
              <a:rPr lang="en-US" sz="2000" dirty="0" err="1">
                <a:latin typeface="Arial" panose="020B0604020202020204" pitchFamily="34" charset="0"/>
                <a:cs typeface="Arial" panose="020B0604020202020204" pitchFamily="34" charset="0"/>
              </a:rPr>
              <a:t>тэрбум</a:t>
            </a:r>
            <a:r>
              <a:rPr lang="mn-MN" sz="2000" dirty="0">
                <a:latin typeface="Arial" panose="020B0604020202020204" pitchFamily="34" charset="0"/>
                <a:cs typeface="Arial" panose="020B0604020202020204" pitchFamily="34" charset="0"/>
              </a:rPr>
              <a:t> төгрөг, нөхөн төлүүлсэн хохирлын хэмжээ </a:t>
            </a:r>
            <a:r>
              <a:rPr lang="mn-MN" sz="2000" dirty="0" smtClean="0">
                <a:latin typeface="Arial" panose="020B0604020202020204" pitchFamily="34" charset="0"/>
                <a:cs typeface="Arial" panose="020B0604020202020204" pitchFamily="34" charset="0"/>
              </a:rPr>
              <a:t>19.2 </a:t>
            </a:r>
            <a:r>
              <a:rPr lang="en-US" sz="2000" dirty="0" err="1">
                <a:latin typeface="Arial" panose="020B0604020202020204" pitchFamily="34" charset="0"/>
                <a:cs typeface="Arial" panose="020B0604020202020204" pitchFamily="34" charset="0"/>
              </a:rPr>
              <a:t>тэрбум</a:t>
            </a:r>
            <a:r>
              <a:rPr lang="mn-MN" sz="2000" dirty="0">
                <a:latin typeface="Arial" panose="020B0604020202020204" pitchFamily="34" charset="0"/>
                <a:cs typeface="Arial" panose="020B0604020202020204" pitchFamily="34" charset="0"/>
              </a:rPr>
              <a:t> төгрөг болж, өмнөх оны мөн үеэс учирсан хохирол </a:t>
            </a:r>
            <a:r>
              <a:rPr lang="mn-MN" sz="2000" dirty="0" smtClean="0">
                <a:latin typeface="Arial" panose="020B0604020202020204" pitchFamily="34" charset="0"/>
                <a:cs typeface="Arial" panose="020B0604020202020204" pitchFamily="34" charset="0"/>
              </a:rPr>
              <a:t>36.5 </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62.0</a:t>
            </a:r>
            <a:r>
              <a:rPr lang="en-US" sz="2000" dirty="0" smtClean="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тэрбум </a:t>
            </a:r>
            <a:r>
              <a:rPr lang="mn-MN" sz="2000" dirty="0" smtClean="0">
                <a:latin typeface="Arial" panose="020B0604020202020204" pitchFamily="34" charset="0"/>
                <a:cs typeface="Arial" panose="020B0604020202020204" pitchFamily="34" charset="0"/>
              </a:rPr>
              <a:t>төгрөгөөр өсч, </a:t>
            </a:r>
            <a:r>
              <a:rPr lang="mn-MN" sz="2000" dirty="0">
                <a:latin typeface="Arial" panose="020B0604020202020204" pitchFamily="34" charset="0"/>
                <a:cs typeface="Arial" panose="020B0604020202020204" pitchFamily="34" charset="0"/>
              </a:rPr>
              <a:t>нөхөн төлүүлсэн хохирол </a:t>
            </a:r>
            <a:r>
              <a:rPr lang="mn-MN" sz="2000" dirty="0" smtClean="0">
                <a:latin typeface="Arial" panose="020B0604020202020204" pitchFamily="34" charset="0"/>
                <a:cs typeface="Arial" panose="020B0604020202020204" pitchFamily="34" charset="0"/>
              </a:rPr>
              <a:t>23.3 </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54</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8</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тэрбум төгрөгөөр </a:t>
            </a:r>
            <a:r>
              <a:rPr lang="mn-MN" sz="2000" dirty="0" smtClean="0">
                <a:latin typeface="Arial" panose="020B0604020202020204" pitchFamily="34" charset="0"/>
                <a:cs typeface="Arial" panose="020B0604020202020204" pitchFamily="34" charset="0"/>
              </a:rPr>
              <a:t>буурсан байна</a:t>
            </a:r>
            <a:r>
              <a:rPr lang="mn-MN"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p>
        </p:txBody>
      </p:sp>
      <p:sp>
        <p:nvSpPr>
          <p:cNvPr id="13" name="Rectangle 12"/>
          <p:cNvSpPr/>
          <p:nvPr/>
        </p:nvSpPr>
        <p:spPr>
          <a:xfrm>
            <a:off x="3276600" y="5450948"/>
            <a:ext cx="8534400" cy="707886"/>
          </a:xfrm>
          <a:prstGeom prst="rect">
            <a:avLst/>
          </a:prstGeom>
        </p:spPr>
        <p:txBody>
          <a:bodyPr wrap="square">
            <a:spAutoFit/>
          </a:bodyPr>
          <a:lstStyle/>
          <a:p>
            <a:pPr algn="just"/>
            <a:r>
              <a:rPr lang="mn-MN" sz="2000" dirty="0">
                <a:latin typeface="Arial" panose="020B0604020202020204" pitchFamily="34" charset="0"/>
                <a:cs typeface="Arial" panose="020B0604020202020204" pitchFamily="34" charset="0"/>
              </a:rPr>
              <a:t>18, түүнээс дээш насны </a:t>
            </a:r>
            <a:r>
              <a:rPr lang="mn-MN" sz="2000" dirty="0" smtClean="0">
                <a:latin typeface="Arial" panose="020B0604020202020204" pitchFamily="34" charset="0"/>
                <a:cs typeface="Arial" panose="020B0604020202020204" pitchFamily="34" charset="0"/>
              </a:rPr>
              <a:t>гэмт </a:t>
            </a:r>
            <a:r>
              <a:rPr lang="mn-MN" sz="2000" dirty="0">
                <a:latin typeface="Arial" panose="020B0604020202020204" pitchFamily="34" charset="0"/>
                <a:cs typeface="Arial" panose="020B0604020202020204" pitchFamily="34" charset="0"/>
              </a:rPr>
              <a:t>хэрэг </a:t>
            </a:r>
            <a:r>
              <a:rPr lang="mn-MN" sz="2000" dirty="0" smtClean="0">
                <a:latin typeface="Arial" panose="020B0604020202020204" pitchFamily="34" charset="0"/>
                <a:cs typeface="Arial" panose="020B0604020202020204" pitchFamily="34" charset="0"/>
              </a:rPr>
              <a:t>2018 </a:t>
            </a:r>
            <a:r>
              <a:rPr lang="mn-MN" sz="2000" dirty="0">
                <a:latin typeface="Arial" panose="020B0604020202020204" pitchFamily="34" charset="0"/>
                <a:cs typeface="Arial" panose="020B0604020202020204" pitchFamily="34" charset="0"/>
              </a:rPr>
              <a:t>оны </a:t>
            </a:r>
            <a:r>
              <a:rPr lang="en-US" sz="2000" dirty="0" smtClean="0">
                <a:latin typeface="Arial" panose="020B0604020202020204" pitchFamily="34" charset="0"/>
                <a:cs typeface="Arial" panose="020B0604020202020204" pitchFamily="34" charset="0"/>
              </a:rPr>
              <a:t>1</a:t>
            </a:r>
            <a:r>
              <a:rPr lang="mn-MN" sz="2000" dirty="0" smtClean="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сард </a:t>
            </a:r>
            <a:r>
              <a:rPr lang="mn-MN" sz="2000" dirty="0" smtClean="0">
                <a:latin typeface="Arial" panose="020B0604020202020204" pitchFamily="34" charset="0"/>
                <a:cs typeface="Arial" panose="020B0604020202020204" pitchFamily="34" charset="0"/>
              </a:rPr>
              <a:t>16 </a:t>
            </a:r>
            <a:r>
              <a:rPr lang="mn-MN" sz="2000" dirty="0">
                <a:latin typeface="Arial" panose="020B0604020202020204" pitchFamily="34" charset="0"/>
                <a:cs typeface="Arial" panose="020B0604020202020204" pitchFamily="34" charset="0"/>
              </a:rPr>
              <a:t>болж</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 өмнөх оны мөн үеэс </a:t>
            </a:r>
            <a:r>
              <a:rPr lang="mn-MN" sz="2000" dirty="0" smtClean="0">
                <a:latin typeface="Arial" panose="020B0604020202020204" pitchFamily="34" charset="0"/>
                <a:cs typeface="Arial" panose="020B0604020202020204" pitchFamily="34" charset="0"/>
              </a:rPr>
              <a:t>11 </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40.7</a:t>
            </a:r>
            <a:r>
              <a:rPr lang="en-US" sz="2000" dirty="0" smtClean="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оор </a:t>
            </a:r>
            <a:r>
              <a:rPr lang="mn-MN" sz="2000" dirty="0" smtClean="0">
                <a:latin typeface="Arial" panose="020B0604020202020204" pitchFamily="34" charset="0"/>
                <a:cs typeface="Arial" panose="020B0604020202020204" pitchFamily="34" charset="0"/>
              </a:rPr>
              <a:t>буурсан </a:t>
            </a:r>
            <a:r>
              <a:rPr lang="mn-MN" sz="2000" dirty="0">
                <a:latin typeface="Arial" panose="020B0604020202020204" pitchFamily="34" charset="0"/>
                <a:cs typeface="Arial" panose="020B0604020202020204" pitchFamily="34" charset="0"/>
              </a:rPr>
              <a:t>байна.</a:t>
            </a:r>
            <a:endParaRPr lang="en-US" sz="2000" dirty="0">
              <a:latin typeface="Arial" panose="020B0604020202020204" pitchFamily="34" charset="0"/>
              <a:cs typeface="Arial" panose="020B0604020202020204" pitchFamily="34" charset="0"/>
            </a:endParaRPr>
          </a:p>
        </p:txBody>
      </p:sp>
      <p:sp>
        <p:nvSpPr>
          <p:cNvPr id="14" name="Rectangle 13"/>
          <p:cNvSpPr/>
          <p:nvPr/>
        </p:nvSpPr>
        <p:spPr>
          <a:xfrm>
            <a:off x="3262393" y="4800600"/>
            <a:ext cx="8534400" cy="707886"/>
          </a:xfrm>
          <a:prstGeom prst="rect">
            <a:avLst/>
          </a:prstGeom>
        </p:spPr>
        <p:txBody>
          <a:bodyPr wrap="square">
            <a:spAutoFit/>
          </a:bodyPr>
          <a:lstStyle/>
          <a:p>
            <a:pPr algn="just"/>
            <a:r>
              <a:rPr lang="mn-MN" sz="2000" dirty="0">
                <a:latin typeface="Arial" panose="020B0604020202020204" pitchFamily="34" charset="0"/>
                <a:cs typeface="Arial" panose="020B0604020202020204" pitchFamily="34" charset="0"/>
              </a:rPr>
              <a:t>Гэмт хэргийн улмаас хохирсон иргэд </a:t>
            </a:r>
            <a:r>
              <a:rPr lang="mn-MN" sz="2000" dirty="0" smtClean="0">
                <a:latin typeface="Arial" panose="020B0604020202020204" pitchFamily="34" charset="0"/>
                <a:cs typeface="Arial" panose="020B0604020202020204" pitchFamily="34" charset="0"/>
              </a:rPr>
              <a:t>2018 </a:t>
            </a:r>
            <a:r>
              <a:rPr lang="mn-MN" sz="2000" dirty="0">
                <a:latin typeface="Arial" panose="020B0604020202020204" pitchFamily="34" charset="0"/>
                <a:cs typeface="Arial" panose="020B0604020202020204" pitchFamily="34" charset="0"/>
              </a:rPr>
              <a:t>оны </a:t>
            </a:r>
            <a:r>
              <a:rPr lang="en-US" sz="2000" dirty="0" smtClean="0">
                <a:latin typeface="Arial" panose="020B0604020202020204" pitchFamily="34" charset="0"/>
                <a:cs typeface="Arial" panose="020B0604020202020204" pitchFamily="34" charset="0"/>
              </a:rPr>
              <a:t>1</a:t>
            </a:r>
            <a:r>
              <a:rPr lang="mn-MN" sz="2000" dirty="0" smtClean="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сарын байдлаар </a:t>
            </a:r>
            <a:r>
              <a:rPr lang="mn-MN" sz="2000" dirty="0" smtClean="0">
                <a:latin typeface="Arial" panose="020B0604020202020204" pitchFamily="34" charset="0"/>
                <a:cs typeface="Arial" panose="020B0604020202020204" pitchFamily="34" charset="0"/>
              </a:rPr>
              <a:t>14 болсон байна. </a:t>
            </a:r>
            <a:endParaRPr lang="en-US" sz="2000"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0822" y="4688650"/>
            <a:ext cx="1587177" cy="1559750"/>
          </a:xfrm>
          <a:prstGeom prst="rect">
            <a:avLst/>
          </a:prstGeom>
        </p:spPr>
      </p:pic>
    </p:spTree>
    <p:extLst>
      <p:ext uri="{BB962C8B-B14F-4D97-AF65-F5344CB8AC3E}">
        <p14:creationId xmlns:p14="http://schemas.microsoft.com/office/powerpoint/2010/main" val="4017096774"/>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81000"/>
            <a:ext cx="10439400" cy="8991600"/>
          </a:xfrm>
          <a:prstGeom prst="rect">
            <a:avLst/>
          </a:prstGeom>
        </p:spPr>
      </p:pic>
      <p:sp>
        <p:nvSpPr>
          <p:cNvPr id="10" name="Rectangle 9"/>
          <p:cNvSpPr/>
          <p:nvPr/>
        </p:nvSpPr>
        <p:spPr>
          <a:xfrm>
            <a:off x="1142999" y="545175"/>
            <a:ext cx="5654767" cy="461665"/>
          </a:xfrm>
          <a:prstGeom prst="rect">
            <a:avLst/>
          </a:prstGeom>
          <a:noFill/>
        </p:spPr>
        <p:txBody>
          <a:bodyPr wrap="square">
            <a:spAutoFit/>
          </a:bodyPr>
          <a:lstStyle/>
          <a:p>
            <a:r>
              <a:rPr lang="mn-MN" sz="2400" b="1" cap="all" dirty="0" smtClean="0">
                <a:solidFill>
                  <a:srgbClr val="002060"/>
                </a:solidFill>
                <a:latin typeface="Tahoma" panose="020B0604030504040204" pitchFamily="34" charset="0"/>
                <a:ea typeface="Tahoma" panose="020B0604030504040204" pitchFamily="34" charset="0"/>
                <a:cs typeface="Tahoma" panose="020B0604030504040204" pitchFamily="34" charset="0"/>
              </a:rPr>
              <a:t>Мөнгө, банк, санхүү</a:t>
            </a:r>
            <a:r>
              <a:rPr lang="en-US" sz="24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2930387" y="1255892"/>
            <a:ext cx="8194814" cy="923330"/>
          </a:xfrm>
          <a:prstGeom prst="rect">
            <a:avLst/>
          </a:prstGeom>
        </p:spPr>
        <p:txBody>
          <a:bodyPr wrap="square">
            <a:spAutoFit/>
          </a:bodyPr>
          <a:lstStyle/>
          <a:p>
            <a:r>
              <a:rPr lang="mn-MN" dirty="0">
                <a:latin typeface="Tahoma" panose="020B0604030504040204" pitchFamily="34" charset="0"/>
                <a:ea typeface="Tahoma" panose="020B0604030504040204" pitchFamily="34" charset="0"/>
                <a:cs typeface="Tahoma" panose="020B0604030504040204" pitchFamily="34" charset="0"/>
              </a:rPr>
              <a:t>Банкуудад хадгалуулсан иргэдийн төгрөгийн хадгаламжийн хэмжээ </a:t>
            </a:r>
            <a:r>
              <a:rPr lang="mn-MN" dirty="0" smtClean="0">
                <a:latin typeface="Tahoma" panose="020B0604030504040204" pitchFamily="34" charset="0"/>
                <a:ea typeface="Tahoma" panose="020B0604030504040204" pitchFamily="34" charset="0"/>
                <a:cs typeface="Tahoma" panose="020B0604030504040204" pitchFamily="34" charset="0"/>
              </a:rPr>
              <a:t>5</a:t>
            </a:r>
            <a:r>
              <a:rPr lang="en-US" dirty="0" smtClean="0">
                <a:latin typeface="Tahoma" panose="020B0604030504040204" pitchFamily="34" charset="0"/>
                <a:ea typeface="Tahoma" panose="020B0604030504040204" pitchFamily="34" charset="0"/>
                <a:cs typeface="Tahoma" panose="020B0604030504040204" pitchFamily="34" charset="0"/>
              </a:rPr>
              <a:t>5</a:t>
            </a:r>
            <a:r>
              <a:rPr lang="mn-MN" dirty="0" smtClean="0">
                <a:latin typeface="Tahoma" panose="020B0604030504040204" pitchFamily="34" charset="0"/>
                <a:ea typeface="Tahoma" panose="020B0604030504040204" pitchFamily="34" charset="0"/>
                <a:cs typeface="Tahoma" panose="020B0604030504040204" pitchFamily="34" charset="0"/>
              </a:rPr>
              <a:t>.</a:t>
            </a:r>
            <a:r>
              <a:rPr lang="en-US" dirty="0" smtClean="0">
                <a:latin typeface="Tahoma" panose="020B0604030504040204" pitchFamily="34" charset="0"/>
                <a:ea typeface="Tahoma" panose="020B0604030504040204" pitchFamily="34" charset="0"/>
                <a:cs typeface="Tahoma" panose="020B0604030504040204" pitchFamily="34" charset="0"/>
              </a:rPr>
              <a:t>4</a:t>
            </a:r>
            <a:r>
              <a:rPr lang="mn-MN" dirty="0" smtClean="0">
                <a:latin typeface="Tahoma" panose="020B0604030504040204" pitchFamily="34" charset="0"/>
                <a:ea typeface="Tahoma" panose="020B0604030504040204" pitchFamily="34" charset="0"/>
                <a:cs typeface="Tahoma" panose="020B0604030504040204" pitchFamily="34" charset="0"/>
              </a:rPr>
              <a:t> </a:t>
            </a:r>
            <a:r>
              <a:rPr lang="mn-MN" dirty="0">
                <a:latin typeface="Tahoma" panose="020B0604030504040204" pitchFamily="34" charset="0"/>
                <a:ea typeface="Tahoma" panose="020B0604030504040204" pitchFamily="34" charset="0"/>
                <a:cs typeface="Tahoma" panose="020B0604030504040204" pitchFamily="34" charset="0"/>
              </a:rPr>
              <a:t>тэрбум төгрөг болж, </a:t>
            </a:r>
            <a:r>
              <a:rPr lang="mn-MN" dirty="0" smtClean="0">
                <a:latin typeface="Tahoma" panose="020B0604030504040204" pitchFamily="34" charset="0"/>
                <a:ea typeface="Tahoma" panose="020B0604030504040204" pitchFamily="34" charset="0"/>
                <a:cs typeface="Tahoma" panose="020B0604030504040204" pitchFamily="34" charset="0"/>
              </a:rPr>
              <a:t>оны эцсээс 1.2 </a:t>
            </a:r>
            <a:r>
              <a:rPr lang="mn-MN" dirty="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2.2%) тэрбумаар буурч, өнгөрсөн оноос 14.4 (35.2%) </a:t>
            </a:r>
            <a:r>
              <a:rPr lang="mn-MN" dirty="0">
                <a:latin typeface="Tahoma" panose="020B0604030504040204" pitchFamily="34" charset="0"/>
                <a:ea typeface="Tahoma" panose="020B0604030504040204" pitchFamily="34" charset="0"/>
                <a:cs typeface="Tahoma" panose="020B0604030504040204" pitchFamily="34" charset="0"/>
              </a:rPr>
              <a:t>тэрбум </a:t>
            </a:r>
            <a:r>
              <a:rPr lang="mn-MN" dirty="0" smtClean="0">
                <a:latin typeface="Tahoma" panose="020B0604030504040204" pitchFamily="34" charset="0"/>
                <a:ea typeface="Tahoma" panose="020B0604030504040204" pitchFamily="34" charset="0"/>
                <a:cs typeface="Tahoma" panose="020B0604030504040204" pitchFamily="34" charset="0"/>
              </a:rPr>
              <a:t>төгрөгөөр </a:t>
            </a:r>
            <a:r>
              <a:rPr lang="mn-MN" dirty="0">
                <a:latin typeface="Tahoma" panose="020B0604030504040204" pitchFamily="34" charset="0"/>
                <a:ea typeface="Tahoma" panose="020B0604030504040204" pitchFamily="34" charset="0"/>
                <a:cs typeface="Tahoma" panose="020B0604030504040204" pitchFamily="34" charset="0"/>
              </a:rPr>
              <a:t>өссөн байна</a:t>
            </a:r>
            <a:r>
              <a:rPr lang="mn-MN" dirty="0" smtClean="0">
                <a:latin typeface="Tahoma" panose="020B0604030504040204" pitchFamily="34" charset="0"/>
                <a:ea typeface="Tahoma" panose="020B0604030504040204" pitchFamily="34" charset="0"/>
                <a:cs typeface="Tahoma" panose="020B0604030504040204" pitchFamily="34" charset="0"/>
              </a:rPr>
              <a:t>.</a:t>
            </a:r>
          </a:p>
        </p:txBody>
      </p:sp>
      <p:sp>
        <p:nvSpPr>
          <p:cNvPr id="13" name="Rectangle 12"/>
          <p:cNvSpPr/>
          <p:nvPr/>
        </p:nvSpPr>
        <p:spPr>
          <a:xfrm>
            <a:off x="2860048" y="3496270"/>
            <a:ext cx="8341352" cy="923330"/>
          </a:xfrm>
          <a:prstGeom prst="rect">
            <a:avLst/>
          </a:prstGeom>
        </p:spPr>
        <p:txBody>
          <a:bodyPr wrap="square">
            <a:spAutoFit/>
          </a:bodyPr>
          <a:lstStyle/>
          <a:p>
            <a:r>
              <a:rPr lang="mn-MN" dirty="0">
                <a:latin typeface="Tahoma" panose="020B0604030504040204" pitchFamily="34" charset="0"/>
                <a:ea typeface="Tahoma" panose="020B0604030504040204" pitchFamily="34" charset="0"/>
                <a:cs typeface="Tahoma" panose="020B0604030504040204" pitchFamily="34" charset="0"/>
              </a:rPr>
              <a:t>Аж ахуйн нэгж, байгууллага, иргэдэд олгосон нийт зээлийн өрийн үлдэгдэл </a:t>
            </a:r>
            <a:r>
              <a:rPr lang="mn-MN" dirty="0" smtClean="0">
                <a:latin typeface="Tahoma" panose="020B0604030504040204" pitchFamily="34" charset="0"/>
                <a:ea typeface="Tahoma" panose="020B0604030504040204" pitchFamily="34" charset="0"/>
                <a:cs typeface="Tahoma" panose="020B0604030504040204" pitchFamily="34" charset="0"/>
              </a:rPr>
              <a:t>2018 </a:t>
            </a:r>
            <a:r>
              <a:rPr lang="mn-MN" dirty="0">
                <a:latin typeface="Tahoma" panose="020B0604030504040204" pitchFamily="34" charset="0"/>
                <a:ea typeface="Tahoma" panose="020B0604030504040204" pitchFamily="34" charset="0"/>
                <a:cs typeface="Tahoma" panose="020B0604030504040204" pitchFamily="34" charset="0"/>
              </a:rPr>
              <a:t>оны </a:t>
            </a:r>
            <a:r>
              <a:rPr lang="mn-MN" dirty="0" smtClean="0">
                <a:latin typeface="Tahoma" panose="020B0604030504040204" pitchFamily="34" charset="0"/>
                <a:ea typeface="Tahoma" panose="020B0604030504040204" pitchFamily="34" charset="0"/>
                <a:cs typeface="Tahoma" panose="020B0604030504040204" pitchFamily="34" charset="0"/>
              </a:rPr>
              <a:t>1 дүгээр сард 117.5 тэрбум </a:t>
            </a:r>
            <a:r>
              <a:rPr lang="mn-MN" dirty="0">
                <a:latin typeface="Tahoma" panose="020B0604030504040204" pitchFamily="34" charset="0"/>
                <a:ea typeface="Tahoma" panose="020B0604030504040204" pitchFamily="34" charset="0"/>
                <a:cs typeface="Tahoma" panose="020B0604030504040204" pitchFamily="34" charset="0"/>
              </a:rPr>
              <a:t>төгрөг болж, </a:t>
            </a:r>
            <a:r>
              <a:rPr lang="mn-MN" dirty="0" smtClean="0">
                <a:latin typeface="Tahoma" panose="020B0604030504040204" pitchFamily="34" charset="0"/>
                <a:ea typeface="Tahoma" panose="020B0604030504040204" pitchFamily="34" charset="0"/>
                <a:cs typeface="Tahoma" panose="020B0604030504040204" pitchFamily="34" charset="0"/>
              </a:rPr>
              <a:t>оны эцсээс 2.4 (2.1%) </a:t>
            </a:r>
            <a:r>
              <a:rPr lang="mn-MN" dirty="0">
                <a:latin typeface="Tahoma" panose="020B0604030504040204" pitchFamily="34" charset="0"/>
                <a:ea typeface="Tahoma" panose="020B0604030504040204" pitchFamily="34" charset="0"/>
                <a:cs typeface="Tahoma" panose="020B0604030504040204" pitchFamily="34" charset="0"/>
              </a:rPr>
              <a:t>тэрбум </a:t>
            </a:r>
            <a:r>
              <a:rPr lang="mn-MN" dirty="0" smtClean="0">
                <a:latin typeface="Tahoma" panose="020B0604030504040204" pitchFamily="34" charset="0"/>
                <a:ea typeface="Tahoma" panose="020B0604030504040204" pitchFamily="34" charset="0"/>
                <a:cs typeface="Tahoma" panose="020B0604030504040204" pitchFamily="34" charset="0"/>
              </a:rPr>
              <a:t>төгрөг буурч, </a:t>
            </a:r>
            <a:r>
              <a:rPr lang="mn-MN" dirty="0">
                <a:latin typeface="Tahoma" panose="020B0604030504040204" pitchFamily="34" charset="0"/>
                <a:ea typeface="Tahoma" panose="020B0604030504040204" pitchFamily="34" charset="0"/>
                <a:cs typeface="Tahoma" panose="020B0604030504040204" pitchFamily="34" charset="0"/>
              </a:rPr>
              <a:t>өмнөх оноос </a:t>
            </a:r>
            <a:r>
              <a:rPr lang="mn-MN" dirty="0" smtClean="0">
                <a:latin typeface="Tahoma" panose="020B0604030504040204" pitchFamily="34" charset="0"/>
                <a:ea typeface="Tahoma" panose="020B0604030504040204" pitchFamily="34" charset="0"/>
                <a:cs typeface="Tahoma" panose="020B0604030504040204" pitchFamily="34" charset="0"/>
              </a:rPr>
              <a:t>16.8 (16.7%) </a:t>
            </a:r>
            <a:r>
              <a:rPr lang="mn-MN" dirty="0">
                <a:latin typeface="Tahoma" panose="020B0604030504040204" pitchFamily="34" charset="0"/>
                <a:ea typeface="Tahoma" panose="020B0604030504040204" pitchFamily="34" charset="0"/>
                <a:cs typeface="Tahoma" panose="020B0604030504040204" pitchFamily="34" charset="0"/>
              </a:rPr>
              <a:t>тэрбум төгрөгөөр өсөв.</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2854186" y="5858470"/>
            <a:ext cx="8194814" cy="923330"/>
          </a:xfrm>
          <a:prstGeom prst="rect">
            <a:avLst/>
          </a:prstGeom>
        </p:spPr>
        <p:txBody>
          <a:bodyPr wrap="square">
            <a:spAutoFit/>
          </a:bodyPr>
          <a:lstStyle/>
          <a:p>
            <a:r>
              <a:rPr lang="mn-MN" dirty="0" smtClean="0">
                <a:latin typeface="Tahoma" panose="020B0604030504040204" pitchFamily="34" charset="0"/>
                <a:ea typeface="Tahoma" panose="020B0604030504040204" pitchFamily="34" charset="0"/>
                <a:cs typeface="Tahoma" panose="020B0604030504040204" pitchFamily="34" charset="0"/>
              </a:rPr>
              <a:t>Чанаргүй хугацаа хэтэрсэн зээл 2018 </a:t>
            </a:r>
            <a:r>
              <a:rPr lang="mn-MN" dirty="0">
                <a:latin typeface="Tahoma" panose="020B0604030504040204" pitchFamily="34" charset="0"/>
                <a:ea typeface="Tahoma" panose="020B0604030504040204" pitchFamily="34" charset="0"/>
                <a:cs typeface="Tahoma" panose="020B0604030504040204" pitchFamily="34" charset="0"/>
              </a:rPr>
              <a:t>оны эцэст </a:t>
            </a:r>
            <a:r>
              <a:rPr lang="mn-MN" dirty="0" smtClean="0">
                <a:latin typeface="Tahoma" panose="020B0604030504040204" pitchFamily="34" charset="0"/>
                <a:ea typeface="Tahoma" panose="020B0604030504040204" pitchFamily="34" charset="0"/>
                <a:cs typeface="Tahoma" panose="020B0604030504040204" pitchFamily="34" charset="0"/>
              </a:rPr>
              <a:t>2.8 тэрбум </a:t>
            </a:r>
            <a:r>
              <a:rPr lang="mn-MN" dirty="0">
                <a:latin typeface="Tahoma" panose="020B0604030504040204" pitchFamily="34" charset="0"/>
                <a:ea typeface="Tahoma" panose="020B0604030504040204" pitchFamily="34" charset="0"/>
                <a:cs typeface="Tahoma" panose="020B0604030504040204" pitchFamily="34" charset="0"/>
              </a:rPr>
              <a:t>төгрөг болж, </a:t>
            </a:r>
            <a:r>
              <a:rPr lang="mn-MN" dirty="0" smtClean="0">
                <a:latin typeface="Tahoma" panose="020B0604030504040204" pitchFamily="34" charset="0"/>
                <a:ea typeface="Tahoma" panose="020B0604030504040204" pitchFamily="34" charset="0"/>
                <a:cs typeface="Tahoma" panose="020B0604030504040204" pitchFamily="34" charset="0"/>
              </a:rPr>
              <a:t>оны эхнээс 0.5 (17.4%) </a:t>
            </a:r>
            <a:r>
              <a:rPr lang="mn-MN" dirty="0">
                <a:latin typeface="Tahoma" panose="020B0604030504040204" pitchFamily="34" charset="0"/>
                <a:ea typeface="Tahoma" panose="020B0604030504040204" pitchFamily="34" charset="0"/>
                <a:cs typeface="Tahoma" panose="020B0604030504040204" pitchFamily="34" charset="0"/>
              </a:rPr>
              <a:t>тэрбум төгрөгөөр </a:t>
            </a:r>
            <a:r>
              <a:rPr lang="mn-MN" dirty="0" smtClean="0">
                <a:latin typeface="Tahoma" panose="020B0604030504040204" pitchFamily="34" charset="0"/>
                <a:ea typeface="Tahoma" panose="020B0604030504040204" pitchFamily="34" charset="0"/>
                <a:cs typeface="Tahoma" panose="020B0604030504040204" pitchFamily="34" charset="0"/>
              </a:rPr>
              <a:t>өсч, </a:t>
            </a:r>
            <a:r>
              <a:rPr lang="mn-MN" dirty="0">
                <a:latin typeface="Tahoma" panose="020B0604030504040204" pitchFamily="34" charset="0"/>
                <a:ea typeface="Tahoma" panose="020B0604030504040204" pitchFamily="34" charset="0"/>
                <a:cs typeface="Tahoma" panose="020B0604030504040204" pitchFamily="34" charset="0"/>
              </a:rPr>
              <a:t>өмнөх </a:t>
            </a:r>
            <a:r>
              <a:rPr lang="mn-MN" dirty="0" smtClean="0">
                <a:latin typeface="Tahoma" panose="020B0604030504040204" pitchFamily="34" charset="0"/>
                <a:ea typeface="Tahoma" panose="020B0604030504040204" pitchFamily="34" charset="0"/>
                <a:cs typeface="Tahoma" panose="020B0604030504040204" pitchFamily="34" charset="0"/>
              </a:rPr>
              <a:t>оны</a:t>
            </a:r>
            <a:r>
              <a:rPr lang="en-US" dirty="0" smtClean="0">
                <a:latin typeface="Tahoma" panose="020B0604030504040204" pitchFamily="34" charset="0"/>
                <a:ea typeface="Tahoma" panose="020B0604030504040204" pitchFamily="34" charset="0"/>
                <a:cs typeface="Tahoma" panose="020B0604030504040204" pitchFamily="34" charset="0"/>
              </a:rPr>
              <a:t> </a:t>
            </a:r>
            <a:r>
              <a:rPr lang="mn-MN" dirty="0" smtClean="0">
                <a:latin typeface="Tahoma" panose="020B0604030504040204" pitchFamily="34" charset="0"/>
                <a:ea typeface="Tahoma" panose="020B0604030504040204" pitchFamily="34" charset="0"/>
                <a:cs typeface="Tahoma" panose="020B0604030504040204" pitchFamily="34" charset="0"/>
              </a:rPr>
              <a:t>мөн үеэс 0.8 </a:t>
            </a:r>
            <a:r>
              <a:rPr lang="en-US" dirty="0" smtClean="0">
                <a:latin typeface="Tahoma" panose="020B0604030504040204" pitchFamily="34" charset="0"/>
                <a:ea typeface="Tahoma" panose="020B0604030504040204" pitchFamily="34" charset="0"/>
                <a:cs typeface="Tahoma" panose="020B0604030504040204" pitchFamily="34" charset="0"/>
              </a:rPr>
              <a:t>(19.5%)</a:t>
            </a:r>
            <a:r>
              <a:rPr lang="mn-MN" dirty="0" smtClean="0">
                <a:latin typeface="Tahoma" panose="020B0604030504040204" pitchFamily="34" charset="0"/>
                <a:ea typeface="Tahoma" panose="020B0604030504040204" pitchFamily="34" charset="0"/>
                <a:cs typeface="Tahoma" panose="020B0604030504040204" pitchFamily="34" charset="0"/>
              </a:rPr>
              <a:t>тэрбум төгрөгөөр буурчээ.</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199" y="1752600"/>
            <a:ext cx="1634987" cy="3581400"/>
          </a:xfrm>
          <a:prstGeom prst="rect">
            <a:avLst/>
          </a:prstGeom>
        </p:spPr>
      </p:pic>
    </p:spTree>
    <p:extLst>
      <p:ext uri="{BB962C8B-B14F-4D97-AF65-F5344CB8AC3E}">
        <p14:creationId xmlns:p14="http://schemas.microsoft.com/office/powerpoint/2010/main" val="68332113"/>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19200" y="520368"/>
            <a:ext cx="9677400" cy="461665"/>
          </a:xfrm>
          <a:prstGeom prst="rect">
            <a:avLst/>
          </a:prstGeom>
          <a:noFill/>
        </p:spPr>
        <p:txBody>
          <a:bodyPr wrap="square">
            <a:spAutoFit/>
          </a:bodyPr>
          <a:lstStyle/>
          <a:p>
            <a:r>
              <a:rPr lang="mn-MN" sz="2400" b="1" cap="all" dirty="0" smtClean="0">
                <a:solidFill>
                  <a:srgbClr val="002060"/>
                </a:solidFill>
                <a:latin typeface="Tahoma" panose="020B0604030504040204" pitchFamily="34" charset="0"/>
                <a:ea typeface="Tahoma" panose="020B0604030504040204" pitchFamily="34" charset="0"/>
                <a:cs typeface="Tahoma" panose="020B0604030504040204" pitchFamily="34" charset="0"/>
              </a:rPr>
              <a:t>АЙМГИЙН </a:t>
            </a:r>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НЭГДСЭН ТӨСӨВ</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590800"/>
            <a:ext cx="3657600" cy="1905000"/>
          </a:xfrm>
          <a:prstGeom prst="rect">
            <a:avLst/>
          </a:prstGeom>
        </p:spPr>
      </p:pic>
      <p:sp>
        <p:nvSpPr>
          <p:cNvPr id="11" name="Rectangle 10"/>
          <p:cNvSpPr/>
          <p:nvPr/>
        </p:nvSpPr>
        <p:spPr>
          <a:xfrm>
            <a:off x="1190624" y="1149307"/>
            <a:ext cx="10620376" cy="1200329"/>
          </a:xfrm>
          <a:prstGeom prst="rect">
            <a:avLst/>
          </a:prstGeom>
        </p:spPr>
        <p:txBody>
          <a:bodyPr wrap="square">
            <a:spAutoFit/>
          </a:bodyPr>
          <a:lstStyle/>
          <a:p>
            <a:pPr algn="just"/>
            <a:r>
              <a:rPr lang="mn-MN" sz="2400" dirty="0" smtClean="0">
                <a:latin typeface="Tahoma" panose="020B0604030504040204" pitchFamily="34" charset="0"/>
                <a:ea typeface="Tahoma" panose="020B0604030504040204" pitchFamily="34" charset="0"/>
                <a:cs typeface="Tahoma" panose="020B0604030504040204" pitchFamily="34" charset="0"/>
              </a:rPr>
              <a:t>Аймгийн </a:t>
            </a:r>
            <a:r>
              <a:rPr lang="mn-MN" sz="2400" dirty="0">
                <a:latin typeface="Tahoma" panose="020B0604030504040204" pitchFamily="34" charset="0"/>
                <a:ea typeface="Tahoma" panose="020B0604030504040204" pitchFamily="34" charset="0"/>
                <a:cs typeface="Tahoma" panose="020B0604030504040204" pitchFamily="34" charset="0"/>
              </a:rPr>
              <a:t>төсвийн нийт орлого </a:t>
            </a:r>
            <a:r>
              <a:rPr lang="mn-MN" sz="2400" dirty="0" smtClean="0">
                <a:latin typeface="Tahoma" panose="020B0604030504040204" pitchFamily="34" charset="0"/>
                <a:ea typeface="Tahoma" panose="020B0604030504040204" pitchFamily="34" charset="0"/>
                <a:cs typeface="Tahoma" panose="020B0604030504040204" pitchFamily="34" charset="0"/>
              </a:rPr>
              <a:t>2018 </a:t>
            </a:r>
            <a:r>
              <a:rPr lang="mn-MN" sz="2400" dirty="0">
                <a:latin typeface="Tahoma" panose="020B0604030504040204" pitchFamily="34" charset="0"/>
                <a:ea typeface="Tahoma" panose="020B0604030504040204" pitchFamily="34" charset="0"/>
                <a:cs typeface="Tahoma" panose="020B0604030504040204" pitchFamily="34" charset="0"/>
              </a:rPr>
              <a:t>оны </a:t>
            </a:r>
            <a:r>
              <a:rPr lang="mn-MN" sz="2400" dirty="0" smtClean="0">
                <a:latin typeface="Tahoma" panose="020B0604030504040204" pitchFamily="34" charset="0"/>
                <a:ea typeface="Tahoma" panose="020B0604030504040204" pitchFamily="34" charset="0"/>
                <a:cs typeface="Tahoma" panose="020B0604030504040204" pitchFamily="34" charset="0"/>
              </a:rPr>
              <a:t>1 дүгээр сарын </a:t>
            </a:r>
            <a:r>
              <a:rPr lang="mn-MN" sz="2400" dirty="0">
                <a:latin typeface="Tahoma" panose="020B0604030504040204" pitchFamily="34" charset="0"/>
                <a:ea typeface="Tahoma" panose="020B0604030504040204" pitchFamily="34" charset="0"/>
                <a:cs typeface="Tahoma" panose="020B0604030504040204" pitchFamily="34" charset="0"/>
              </a:rPr>
              <a:t>байдлаар </a:t>
            </a:r>
            <a:r>
              <a:rPr lang="mn-MN" sz="2400" dirty="0" smtClean="0">
                <a:latin typeface="Tahoma" panose="020B0604030504040204" pitchFamily="34" charset="0"/>
                <a:ea typeface="Tahoma" panose="020B0604030504040204" pitchFamily="34" charset="0"/>
                <a:cs typeface="Tahoma" panose="020B0604030504040204" pitchFamily="34" charset="0"/>
              </a:rPr>
              <a:t>3.8 </a:t>
            </a:r>
            <a:r>
              <a:rPr lang="mn-MN" sz="2400" dirty="0">
                <a:latin typeface="Tahoma" panose="020B0604030504040204" pitchFamily="34" charset="0"/>
                <a:ea typeface="Tahoma" panose="020B0604030504040204" pitchFamily="34" charset="0"/>
                <a:cs typeface="Tahoma" panose="020B0604030504040204" pitchFamily="34" charset="0"/>
              </a:rPr>
              <a:t>тэрбум төгрөг болж өмнөх </a:t>
            </a:r>
            <a:r>
              <a:rPr lang="mn-MN" sz="2400" dirty="0" smtClean="0">
                <a:latin typeface="Tahoma" panose="020B0604030504040204" pitchFamily="34" charset="0"/>
                <a:ea typeface="Tahoma" panose="020B0604030504040204" pitchFamily="34" charset="0"/>
                <a:cs typeface="Tahoma" panose="020B0604030504040204" pitchFamily="34" charset="0"/>
              </a:rPr>
              <a:t>оны мөн үеэс 0.8 (2.5%)-аар  </a:t>
            </a:r>
            <a:r>
              <a:rPr lang="mn-MN" sz="2400" dirty="0">
                <a:latin typeface="Tahoma" panose="020B0604030504040204" pitchFamily="34" charset="0"/>
                <a:ea typeface="Tahoma" panose="020B0604030504040204" pitchFamily="34" charset="0"/>
                <a:cs typeface="Tahoma" panose="020B0604030504040204" pitchFamily="34" charset="0"/>
              </a:rPr>
              <a:t>тэрбум төгрөг </a:t>
            </a:r>
            <a:r>
              <a:rPr lang="mn-MN" sz="2400" dirty="0" smtClean="0">
                <a:latin typeface="Tahoma" panose="020B0604030504040204" pitchFamily="34" charset="0"/>
                <a:ea typeface="Tahoma" panose="020B0604030504040204" pitchFamily="34" charset="0"/>
                <a:cs typeface="Tahoma" panose="020B0604030504040204" pitchFamily="34" charset="0"/>
              </a:rPr>
              <a:t>буурчээ.</a:t>
            </a:r>
            <a:endParaRPr lang="en-US" sz="2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5114499" y="2838271"/>
            <a:ext cx="6705600" cy="1200329"/>
          </a:xfrm>
          <a:prstGeom prst="rect">
            <a:avLst/>
          </a:prstGeom>
        </p:spPr>
        <p:txBody>
          <a:bodyPr wrap="square">
            <a:spAutoFit/>
          </a:bodyPr>
          <a:lstStyle/>
          <a:p>
            <a:pPr algn="just"/>
            <a:r>
              <a:rPr lang="mn-MN" sz="2400" dirty="0">
                <a:latin typeface="Tahoma" panose="020B0604030504040204" pitchFamily="34" charset="0"/>
                <a:ea typeface="Tahoma" panose="020B0604030504040204" pitchFamily="34" charset="0"/>
                <a:cs typeface="Tahoma" panose="020B0604030504040204" pitchFamily="34" charset="0"/>
              </a:rPr>
              <a:t>Төсвийн зарлага санхүүжилт </a:t>
            </a:r>
            <a:r>
              <a:rPr lang="mn-MN" sz="2400" dirty="0" smtClean="0">
                <a:latin typeface="Tahoma" panose="020B0604030504040204" pitchFamily="34" charset="0"/>
                <a:ea typeface="Tahoma" panose="020B0604030504040204" pitchFamily="34" charset="0"/>
                <a:cs typeface="Tahoma" panose="020B0604030504040204" pitchFamily="34" charset="0"/>
              </a:rPr>
              <a:t>1.5 </a:t>
            </a:r>
            <a:r>
              <a:rPr lang="mn-MN" sz="2400" dirty="0">
                <a:latin typeface="Tahoma" panose="020B0604030504040204" pitchFamily="34" charset="0"/>
                <a:ea typeface="Tahoma" panose="020B0604030504040204" pitchFamily="34" charset="0"/>
                <a:cs typeface="Tahoma" panose="020B0604030504040204" pitchFamily="34" charset="0"/>
              </a:rPr>
              <a:t>тэрбум төгрөг болж, өмнөх </a:t>
            </a:r>
            <a:r>
              <a:rPr lang="mn-MN" sz="2400" dirty="0" smtClean="0">
                <a:latin typeface="Tahoma" panose="020B0604030504040204" pitchFamily="34" charset="0"/>
                <a:ea typeface="Tahoma" panose="020B0604030504040204" pitchFamily="34" charset="0"/>
                <a:cs typeface="Tahoma" panose="020B0604030504040204" pitchFamily="34" charset="0"/>
              </a:rPr>
              <a:t>оны мөн үеэс 0.5 (41.0%)-аар  </a:t>
            </a:r>
            <a:r>
              <a:rPr lang="mn-MN" sz="2400" dirty="0">
                <a:latin typeface="Tahoma" panose="020B0604030504040204" pitchFamily="34" charset="0"/>
                <a:ea typeface="Tahoma" panose="020B0604030504040204" pitchFamily="34" charset="0"/>
                <a:cs typeface="Tahoma" panose="020B0604030504040204" pitchFamily="34" charset="0"/>
              </a:rPr>
              <a:t>тэрбум төгрөг </a:t>
            </a:r>
            <a:r>
              <a:rPr lang="mn-MN" sz="2400" dirty="0" smtClean="0">
                <a:latin typeface="Tahoma" panose="020B0604030504040204" pitchFamily="34" charset="0"/>
                <a:ea typeface="Tahoma" panose="020B0604030504040204" pitchFamily="34" charset="0"/>
                <a:cs typeface="Tahoma" panose="020B0604030504040204" pitchFamily="34" charset="0"/>
              </a:rPr>
              <a:t>өсчээ.</a:t>
            </a:r>
          </a:p>
        </p:txBody>
      </p:sp>
      <p:sp>
        <p:nvSpPr>
          <p:cNvPr id="14" name="Rectangle 13"/>
          <p:cNvSpPr/>
          <p:nvPr/>
        </p:nvSpPr>
        <p:spPr>
          <a:xfrm>
            <a:off x="1219200" y="4743271"/>
            <a:ext cx="10591800" cy="1200329"/>
          </a:xfrm>
          <a:prstGeom prst="rect">
            <a:avLst/>
          </a:prstGeom>
        </p:spPr>
        <p:txBody>
          <a:bodyPr wrap="square">
            <a:spAutoFit/>
          </a:bodyPr>
          <a:lstStyle/>
          <a:p>
            <a:pPr algn="just"/>
            <a:r>
              <a:rPr lang="mn-MN" sz="2400" dirty="0" smtClean="0">
                <a:latin typeface="Tahoma" panose="020B0604030504040204" pitchFamily="34" charset="0"/>
                <a:ea typeface="Tahoma" panose="020B0604030504040204" pitchFamily="34" charset="0"/>
                <a:cs typeface="Tahoma" panose="020B0604030504040204" pitchFamily="34" charset="0"/>
              </a:rPr>
              <a:t>Нэгдсэн </a:t>
            </a:r>
            <a:r>
              <a:rPr lang="mn-MN" sz="2400" dirty="0">
                <a:latin typeface="Tahoma" panose="020B0604030504040204" pitchFamily="34" charset="0"/>
                <a:ea typeface="Tahoma" panose="020B0604030504040204" pitchFamily="34" charset="0"/>
                <a:cs typeface="Tahoma" panose="020B0604030504040204" pitchFamily="34" charset="0"/>
              </a:rPr>
              <a:t>төсвийн </a:t>
            </a:r>
            <a:r>
              <a:rPr lang="mn-MN" sz="2400" dirty="0" smtClean="0">
                <a:latin typeface="Tahoma" panose="020B0604030504040204" pitchFamily="34" charset="0"/>
                <a:ea typeface="Tahoma" panose="020B0604030504040204" pitchFamily="34" charset="0"/>
                <a:cs typeface="Tahoma" panose="020B0604030504040204" pitchFamily="34" charset="0"/>
              </a:rPr>
              <a:t>6.7 </a:t>
            </a:r>
            <a:r>
              <a:rPr lang="mn-MN" sz="2400" dirty="0">
                <a:latin typeface="Tahoma" panose="020B0604030504040204" pitchFamily="34" charset="0"/>
                <a:ea typeface="Tahoma" panose="020B0604030504040204" pitchFamily="34" charset="0"/>
                <a:cs typeface="Tahoma" panose="020B0604030504040204" pitchFamily="34" charset="0"/>
              </a:rPr>
              <a:t>хувийг татварын орлого, </a:t>
            </a:r>
            <a:r>
              <a:rPr lang="mn-MN" sz="2400" dirty="0" smtClean="0">
                <a:latin typeface="Tahoma" panose="020B0604030504040204" pitchFamily="34" charset="0"/>
                <a:ea typeface="Tahoma" panose="020B0604030504040204" pitchFamily="34" charset="0"/>
                <a:cs typeface="Tahoma" panose="020B0604030504040204" pitchFamily="34" charset="0"/>
              </a:rPr>
              <a:t>3.1 </a:t>
            </a:r>
            <a:r>
              <a:rPr lang="mn-MN" sz="2400" dirty="0">
                <a:latin typeface="Tahoma" panose="020B0604030504040204" pitchFamily="34" charset="0"/>
                <a:ea typeface="Tahoma" panose="020B0604030504040204" pitchFamily="34" charset="0"/>
                <a:cs typeface="Tahoma" panose="020B0604030504040204" pitchFamily="34" charset="0"/>
              </a:rPr>
              <a:t>хувийг татварын бус орлого, 0.2 хувийг хөрөнгийн орлого, </a:t>
            </a:r>
            <a:r>
              <a:rPr lang="mn-MN" sz="2400" dirty="0" smtClean="0">
                <a:latin typeface="Tahoma" panose="020B0604030504040204" pitchFamily="34" charset="0"/>
                <a:ea typeface="Tahoma" panose="020B0604030504040204" pitchFamily="34" charset="0"/>
                <a:cs typeface="Tahoma" panose="020B0604030504040204" pitchFamily="34" charset="0"/>
              </a:rPr>
              <a:t>80.1 </a:t>
            </a:r>
            <a:r>
              <a:rPr lang="mn-MN" sz="2400" dirty="0">
                <a:latin typeface="Tahoma" panose="020B0604030504040204" pitchFamily="34" charset="0"/>
                <a:ea typeface="Tahoma" panose="020B0604030504040204" pitchFamily="34" charset="0"/>
                <a:cs typeface="Tahoma" panose="020B0604030504040204" pitchFamily="34" charset="0"/>
              </a:rPr>
              <a:t>хувийг тусламжийн орлого эзэлж байна</a:t>
            </a:r>
            <a:r>
              <a:rPr lang="mn-MN" sz="2400" dirty="0" smtClean="0">
                <a:latin typeface="Tahoma" panose="020B0604030504040204" pitchFamily="34" charset="0"/>
                <a:ea typeface="Tahoma" panose="020B0604030504040204" pitchFamily="34" charset="0"/>
                <a:cs typeface="Tahoma" panose="020B0604030504040204" pitchFamily="34" charset="0"/>
              </a:rPr>
              <a:t>.</a:t>
            </a:r>
            <a:endParaRPr lang="mn-MN"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52817749"/>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82521"/>
            <a:ext cx="5198859" cy="461665"/>
          </a:xfrm>
          <a:prstGeom prst="rect">
            <a:avLst/>
          </a:prstGeom>
        </p:spPr>
        <p:txBody>
          <a:bodyPr wrap="none">
            <a:spAutoFit/>
          </a:bodyPr>
          <a:lstStyle/>
          <a:p>
            <a:pPr algn="ctr"/>
            <a:r>
              <a:rPr lang="mn-MN" sz="2400" b="1" cap="all" dirty="0">
                <a:solidFill>
                  <a:srgbClr val="002060"/>
                </a:solidFill>
                <a:latin typeface="Tahoma" charset="0"/>
              </a:rPr>
              <a:t>ХЭРЭГЛЭЭНИЙ ҮНИЙН ИНДЕКС</a:t>
            </a:r>
            <a:endParaRPr lang="en-US" sz="2400" dirty="0">
              <a:solidFill>
                <a:srgbClr val="002060"/>
              </a:solidFill>
            </a:endParaRPr>
          </a:p>
        </p:txBody>
      </p:sp>
      <p:sp>
        <p:nvSpPr>
          <p:cNvPr id="5" name="Rectangle 4"/>
          <p:cNvSpPr/>
          <p:nvPr/>
        </p:nvSpPr>
        <p:spPr>
          <a:xfrm>
            <a:off x="3547696" y="937894"/>
            <a:ext cx="8185638" cy="707886"/>
          </a:xfrm>
          <a:prstGeom prst="rect">
            <a:avLst/>
          </a:prstGeom>
        </p:spPr>
        <p:txBody>
          <a:bodyPr wrap="square">
            <a:spAutoFit/>
          </a:bodyPr>
          <a:lstStyle/>
          <a:p>
            <a:pPr algn="just"/>
            <a:r>
              <a:rPr lang="mn-MN" sz="2000" dirty="0">
                <a:latin typeface="Arial" panose="020B0604020202020204" pitchFamily="34" charset="0"/>
                <a:cs typeface="Arial" panose="020B0604020202020204" pitchFamily="34" charset="0"/>
              </a:rPr>
              <a:t>Хэрэглээний бараа, үйлчилгээний үнийн индекс </a:t>
            </a:r>
            <a:r>
              <a:rPr lang="mn-MN" sz="2000" dirty="0" smtClean="0">
                <a:latin typeface="Arial" panose="020B0604020202020204" pitchFamily="34" charset="0"/>
                <a:cs typeface="Arial" panose="020B0604020202020204" pitchFamily="34" charset="0"/>
              </a:rPr>
              <a:t>өмнөх </a:t>
            </a:r>
            <a:r>
              <a:rPr lang="mn-MN" sz="2000" dirty="0">
                <a:latin typeface="Arial" panose="020B0604020202020204" pitchFamily="34" charset="0"/>
                <a:cs typeface="Arial" panose="020B0604020202020204" pitchFamily="34" charset="0"/>
              </a:rPr>
              <a:t>оны эцсээс </a:t>
            </a:r>
            <a:r>
              <a:rPr lang="mn-MN" sz="2000" dirty="0" smtClean="0">
                <a:latin typeface="Arial" panose="020B0604020202020204" pitchFamily="34" charset="0"/>
                <a:cs typeface="Arial" panose="020B0604020202020204" pitchFamily="34" charset="0"/>
              </a:rPr>
              <a:t>1.3 </a:t>
            </a:r>
            <a:r>
              <a:rPr lang="mn-MN" sz="2000" dirty="0">
                <a:latin typeface="Arial" panose="020B0604020202020204" pitchFamily="34" charset="0"/>
                <a:cs typeface="Arial" panose="020B0604020202020204" pitchFamily="34" charset="0"/>
              </a:rPr>
              <a:t>хувь, өмнөх оны мөн үеэс </a:t>
            </a:r>
            <a:r>
              <a:rPr lang="mn-MN" sz="2000" dirty="0" smtClean="0">
                <a:latin typeface="Arial" panose="020B0604020202020204" pitchFamily="34" charset="0"/>
                <a:cs typeface="Arial" panose="020B0604020202020204" pitchFamily="34" charset="0"/>
              </a:rPr>
              <a:t>6.4 </a:t>
            </a:r>
            <a:r>
              <a:rPr lang="mn-MN" sz="2000" dirty="0">
                <a:latin typeface="Arial" panose="020B0604020202020204" pitchFamily="34" charset="0"/>
                <a:cs typeface="Arial" panose="020B0604020202020204" pitchFamily="34" charset="0"/>
              </a:rPr>
              <a:t>хувиар тус тус өссөн байна.</a:t>
            </a:r>
            <a:endParaRPr lang="en-US" sz="2000" dirty="0">
              <a:latin typeface="Arial" panose="020B0604020202020204" pitchFamily="34" charset="0"/>
              <a:cs typeface="Arial" panose="020B0604020202020204" pitchFamily="34" charset="0"/>
            </a:endParaRPr>
          </a:p>
        </p:txBody>
      </p:sp>
      <p:sp>
        <p:nvSpPr>
          <p:cNvPr id="6" name="Rectangle 5"/>
          <p:cNvSpPr/>
          <p:nvPr/>
        </p:nvSpPr>
        <p:spPr>
          <a:xfrm>
            <a:off x="3552092" y="1727063"/>
            <a:ext cx="8181242" cy="2862322"/>
          </a:xfrm>
          <a:prstGeom prst="rect">
            <a:avLst/>
          </a:prstGeom>
        </p:spPr>
        <p:txBody>
          <a:bodyPr wrap="square">
            <a:spAutoFit/>
          </a:bodyPr>
          <a:lstStyle/>
          <a:p>
            <a:pPr algn="just"/>
            <a:r>
              <a:rPr lang="mn-MN" sz="1600" b="1" dirty="0">
                <a:solidFill>
                  <a:srgbClr val="0033CC"/>
                </a:solidFill>
                <a:latin typeface="Arial" panose="020B0604020202020204" pitchFamily="34" charset="0"/>
                <a:cs typeface="Arial" panose="020B0604020202020204" pitchFamily="34" charset="0"/>
              </a:rPr>
              <a:t>Хэрэглээний бараа, үйлчилгээний үнэ </a:t>
            </a:r>
            <a:r>
              <a:rPr lang="mn-MN" sz="1600" b="1" dirty="0" smtClean="0">
                <a:solidFill>
                  <a:srgbClr val="0033CC"/>
                </a:solidFill>
                <a:latin typeface="Arial" panose="020B0604020202020204" pitchFamily="34" charset="0"/>
                <a:cs typeface="Arial" panose="020B0604020202020204" pitchFamily="34" charset="0"/>
              </a:rPr>
              <a:t>2018 </a:t>
            </a:r>
            <a:r>
              <a:rPr lang="mn-MN" sz="1600" b="1" dirty="0">
                <a:solidFill>
                  <a:srgbClr val="0033CC"/>
                </a:solidFill>
                <a:latin typeface="Arial" panose="020B0604020202020204" pitchFamily="34" charset="0"/>
                <a:cs typeface="Arial" panose="020B0604020202020204" pitchFamily="34" charset="0"/>
              </a:rPr>
              <a:t>оны </a:t>
            </a:r>
            <a:r>
              <a:rPr lang="en-US" sz="1600" b="1" dirty="0" smtClean="0">
                <a:solidFill>
                  <a:srgbClr val="0033CC"/>
                </a:solidFill>
                <a:latin typeface="Arial" panose="020B0604020202020204" pitchFamily="34" charset="0"/>
                <a:cs typeface="Arial" panose="020B0604020202020204" pitchFamily="34" charset="0"/>
              </a:rPr>
              <a:t>1 </a:t>
            </a:r>
            <a:r>
              <a:rPr lang="mn-MN" sz="1600" b="1" dirty="0">
                <a:solidFill>
                  <a:srgbClr val="0033CC"/>
                </a:solidFill>
                <a:latin typeface="Arial" panose="020B0604020202020204" pitchFamily="34" charset="0"/>
                <a:cs typeface="Arial" panose="020B0604020202020204" pitchFamily="34" charset="0"/>
              </a:rPr>
              <a:t>дүгээр сард өмнөх оны мөн үеэс </a:t>
            </a:r>
            <a:r>
              <a:rPr lang="mn-MN" sz="1600" b="1" dirty="0" smtClean="0">
                <a:solidFill>
                  <a:srgbClr val="0033CC"/>
                </a:solidFill>
                <a:latin typeface="Arial" panose="020B0604020202020204" pitchFamily="34" charset="0"/>
                <a:cs typeface="Arial" panose="020B0604020202020204" pitchFamily="34" charset="0"/>
              </a:rPr>
              <a:t>6.4</a:t>
            </a:r>
            <a:r>
              <a:rPr lang="en-US" sz="1600" b="1" dirty="0" smtClean="0">
                <a:solidFill>
                  <a:srgbClr val="0033CC"/>
                </a:solidFill>
                <a:latin typeface="Arial" panose="020B0604020202020204" pitchFamily="34" charset="0"/>
                <a:cs typeface="Arial" panose="020B0604020202020204" pitchFamily="34" charset="0"/>
              </a:rPr>
              <a:t> </a:t>
            </a:r>
            <a:r>
              <a:rPr lang="mn-MN" sz="1600" b="1" dirty="0">
                <a:solidFill>
                  <a:srgbClr val="0033CC"/>
                </a:solidFill>
                <a:latin typeface="Arial" panose="020B0604020202020204" pitchFamily="34" charset="0"/>
                <a:cs typeface="Arial" panose="020B0604020202020204" pitchFamily="34" charset="0"/>
              </a:rPr>
              <a:t>хувиар өсөхөд </a:t>
            </a:r>
            <a:r>
              <a:rPr lang="mn-MN" sz="1600" dirty="0">
                <a:latin typeface="Arial" panose="020B0604020202020204" pitchFamily="34" charset="0"/>
                <a:cs typeface="Arial" panose="020B0604020202020204" pitchFamily="34" charset="0"/>
              </a:rPr>
              <a:t>хүнсний бараа, ундаа, усны бүлгийн үнэ дүнгээрээ </a:t>
            </a:r>
            <a:r>
              <a:rPr lang="en-US" sz="1600" dirty="0">
                <a:latin typeface="Arial" panose="020B0604020202020204" pitchFamily="34" charset="0"/>
                <a:cs typeface="Arial" panose="020B0604020202020204" pitchFamily="34" charset="0"/>
              </a:rPr>
              <a:t>8</a:t>
            </a:r>
            <a:r>
              <a:rPr lang="mn-MN" sz="1600" dirty="0" smtClean="0">
                <a:latin typeface="Arial" panose="020B0604020202020204" pitchFamily="34" charset="0"/>
                <a:cs typeface="Arial" panose="020B0604020202020204" pitchFamily="34" charset="0"/>
              </a:rPr>
              <a:t>.9 хувь </a:t>
            </a:r>
            <a:r>
              <a:rPr lang="en-US" sz="1600" dirty="0">
                <a:latin typeface="Arial" panose="020B0604020202020204" pitchFamily="34" charset="0"/>
                <a:cs typeface="Arial" panose="020B0604020202020204" pitchFamily="34" charset="0"/>
              </a:rPr>
              <a:t>(</a:t>
            </a:r>
            <a:r>
              <a:rPr lang="mn-MN" sz="1600" dirty="0">
                <a:latin typeface="Arial" panose="020B0604020202020204" pitchFamily="34" charset="0"/>
                <a:cs typeface="Arial" panose="020B0604020202020204" pitchFamily="34" charset="0"/>
              </a:rPr>
              <a:t>төмс, хүнсний ногооны дэд бүлгийн үнэ </a:t>
            </a:r>
            <a:r>
              <a:rPr lang="en-US" sz="1600" dirty="0" smtClean="0">
                <a:latin typeface="Arial" panose="020B0604020202020204" pitchFamily="34" charset="0"/>
                <a:cs typeface="Arial" panose="020B0604020202020204" pitchFamily="34" charset="0"/>
              </a:rPr>
              <a:t>1</a:t>
            </a:r>
            <a:r>
              <a:rPr lang="mn-MN" sz="1600" dirty="0" smtClean="0">
                <a:latin typeface="Arial" panose="020B0604020202020204" pitchFamily="34" charset="0"/>
                <a:cs typeface="Arial" panose="020B0604020202020204" pitchFamily="34" charset="0"/>
              </a:rPr>
              <a:t>0.4 </a:t>
            </a:r>
            <a:r>
              <a:rPr lang="mn-MN" sz="1600" dirty="0">
                <a:latin typeface="Arial" panose="020B0604020202020204" pitchFamily="34" charset="0"/>
                <a:cs typeface="Arial" panose="020B0604020202020204" pitchFamily="34" charset="0"/>
              </a:rPr>
              <a:t>хувь, </a:t>
            </a:r>
            <a:r>
              <a:rPr lang="mn-MN" sz="1600" dirty="0" smtClean="0">
                <a:latin typeface="Arial" panose="020B0604020202020204" pitchFamily="34" charset="0"/>
                <a:cs typeface="Arial" panose="020B0604020202020204" pitchFamily="34" charset="0"/>
              </a:rPr>
              <a:t>төрөл бүрийн өөх, тосны дэд бүлгийн үнэ 11.7 хувь, согтууруулах </a:t>
            </a:r>
            <a:r>
              <a:rPr lang="mn-MN" sz="1600" dirty="0">
                <a:latin typeface="Arial" panose="020B0604020202020204" pitchFamily="34" charset="0"/>
                <a:cs typeface="Arial" panose="020B0604020202020204" pitchFamily="34" charset="0"/>
              </a:rPr>
              <a:t>бус ундааны дэд бүлгийн үнэ </a:t>
            </a:r>
            <a:r>
              <a:rPr lang="mn-MN" sz="1600" dirty="0" smtClean="0">
                <a:latin typeface="Arial" panose="020B0604020202020204" pitchFamily="34" charset="0"/>
                <a:cs typeface="Arial" panose="020B0604020202020204" pitchFamily="34" charset="0"/>
              </a:rPr>
              <a:t>16.1 </a:t>
            </a:r>
            <a:r>
              <a:rPr lang="mn-MN" sz="1600" dirty="0">
                <a:latin typeface="Arial" panose="020B0604020202020204" pitchFamily="34" charset="0"/>
                <a:cs typeface="Arial" panose="020B0604020202020204" pitchFamily="34" charset="0"/>
              </a:rPr>
              <a:t>хувь</a:t>
            </a:r>
            <a:r>
              <a:rPr lang="en-US" sz="1600" dirty="0">
                <a:latin typeface="Arial" panose="020B0604020202020204" pitchFamily="34" charset="0"/>
                <a:cs typeface="Arial" panose="020B0604020202020204" pitchFamily="34" charset="0"/>
              </a:rPr>
              <a:t>, </a:t>
            </a:r>
            <a:r>
              <a:rPr lang="mn-MN" sz="1600" dirty="0" smtClean="0">
                <a:latin typeface="Arial" panose="020B0604020202020204" pitchFamily="34" charset="0"/>
                <a:cs typeface="Arial" panose="020B0604020202020204" pitchFamily="34" charset="0"/>
              </a:rPr>
              <a:t>мах, махан бүтээгдэхүүний дэд </a:t>
            </a:r>
            <a:r>
              <a:rPr lang="mn-MN" sz="1600" dirty="0">
                <a:latin typeface="Arial" panose="020B0604020202020204" pitchFamily="34" charset="0"/>
                <a:cs typeface="Arial" panose="020B0604020202020204" pitchFamily="34" charset="0"/>
              </a:rPr>
              <a:t>бүлгийн үнэ </a:t>
            </a:r>
            <a:r>
              <a:rPr lang="mn-MN" sz="1600" dirty="0" smtClean="0">
                <a:latin typeface="Arial" panose="020B0604020202020204" pitchFamily="34" charset="0"/>
                <a:cs typeface="Arial" panose="020B0604020202020204" pitchFamily="34" charset="0"/>
              </a:rPr>
              <a:t>20.8 </a:t>
            </a:r>
            <a:r>
              <a:rPr lang="mn-MN" sz="1600" dirty="0">
                <a:latin typeface="Arial" panose="020B0604020202020204" pitchFamily="34" charset="0"/>
                <a:cs typeface="Arial" panose="020B0604020202020204" pitchFamily="34" charset="0"/>
              </a:rPr>
              <a:t>хувь</a:t>
            </a:r>
            <a:r>
              <a:rPr lang="en-US" sz="1600" dirty="0" smtClean="0">
                <a:latin typeface="Arial" panose="020B0604020202020204" pitchFamily="34" charset="0"/>
                <a:cs typeface="Arial" panose="020B0604020202020204" pitchFamily="34" charset="0"/>
              </a:rPr>
              <a:t>),</a:t>
            </a:r>
            <a:r>
              <a:rPr lang="mn-MN" sz="1600" dirty="0" smtClean="0">
                <a:latin typeface="Arial" panose="020B0604020202020204" pitchFamily="34" charset="0"/>
                <a:cs typeface="Arial" panose="020B0604020202020204" pitchFamily="34" charset="0"/>
              </a:rPr>
              <a:t> </a:t>
            </a:r>
            <a:r>
              <a:rPr lang="mn-MN" dirty="0">
                <a:latin typeface="Arial" panose="020B0604020202020204" pitchFamily="34" charset="0"/>
                <a:cs typeface="Arial" panose="020B0604020202020204" pitchFamily="34" charset="0"/>
              </a:rPr>
              <a:t>тээврийн бүлгийн үнэ дүнгээрээ </a:t>
            </a:r>
            <a:r>
              <a:rPr lang="mn-MN" dirty="0" smtClean="0">
                <a:latin typeface="Arial" panose="020B0604020202020204" pitchFamily="34" charset="0"/>
                <a:cs typeface="Arial" panose="020B0604020202020204" pitchFamily="34" charset="0"/>
              </a:rPr>
              <a:t>12.1 хувь, эм, тариа, эмнэлэгийн үйлчилгээний </a:t>
            </a:r>
            <a:r>
              <a:rPr lang="mn-MN" sz="1600" dirty="0" smtClean="0">
                <a:latin typeface="Arial" panose="020B0604020202020204" pitchFamily="34" charset="0"/>
                <a:cs typeface="Arial" panose="020B0604020202020204" pitchFamily="34" charset="0"/>
              </a:rPr>
              <a:t>бүлгийн </a:t>
            </a:r>
            <a:r>
              <a:rPr lang="mn-MN" sz="1600" dirty="0">
                <a:latin typeface="Arial" panose="020B0604020202020204" pitchFamily="34" charset="0"/>
                <a:cs typeface="Arial" panose="020B0604020202020204" pitchFamily="34" charset="0"/>
              </a:rPr>
              <a:t>үнэ дүнгээрээ </a:t>
            </a:r>
            <a:r>
              <a:rPr lang="mn-MN" sz="1600" dirty="0" smtClean="0">
                <a:latin typeface="Arial" panose="020B0604020202020204" pitchFamily="34" charset="0"/>
                <a:cs typeface="Arial" panose="020B0604020202020204" pitchFamily="34" charset="0"/>
              </a:rPr>
              <a:t>14.0, амралт, чөлөөт цаг, соёлын бараа үйлчилгээний бүлгийн үнэ 7.8 хувь, согтууруулах ундаа, тамхи, мансууруулах бодис, хувцас, бөс бараа, гутлын бүлгийн үнэ дүнгээрээ 4.9 хувь, гэр ахуйн тавилга, гэр ахуйн барааны бүлгийн үнэ 4.7 хувь, бусад бараа</a:t>
            </a:r>
            <a:r>
              <a:rPr lang="mn-MN" sz="1600" dirty="0">
                <a:latin typeface="Arial" panose="020B0604020202020204" pitchFamily="34" charset="0"/>
                <a:cs typeface="Arial" panose="020B0604020202020204" pitchFamily="34" charset="0"/>
              </a:rPr>
              <a:t>, </a:t>
            </a:r>
            <a:r>
              <a:rPr lang="mn-MN" sz="1600" dirty="0" smtClean="0">
                <a:latin typeface="Arial" panose="020B0604020202020204" pitchFamily="34" charset="0"/>
                <a:cs typeface="Arial" panose="020B0604020202020204" pitchFamily="34" charset="0"/>
              </a:rPr>
              <a:t>үйлчилгээний бүлгийнх 1.9 </a:t>
            </a:r>
            <a:r>
              <a:rPr lang="mn-MN" sz="1600" dirty="0">
                <a:latin typeface="Arial" panose="020B0604020202020204" pitchFamily="34" charset="0"/>
                <a:cs typeface="Arial" panose="020B0604020202020204" pitchFamily="34" charset="0"/>
              </a:rPr>
              <a:t>хувиар өссөн нь голлон нөлөөлсөн байна.</a:t>
            </a:r>
            <a:endParaRPr lang="en-US" sz="1600" dirty="0">
              <a:latin typeface="Arial" panose="020B0604020202020204" pitchFamily="34" charset="0"/>
              <a:cs typeface="Arial" panose="020B0604020202020204" pitchFamily="34" charset="0"/>
            </a:endParaRPr>
          </a:p>
        </p:txBody>
      </p:sp>
      <p:sp>
        <p:nvSpPr>
          <p:cNvPr id="7" name="Rectangle 6"/>
          <p:cNvSpPr/>
          <p:nvPr/>
        </p:nvSpPr>
        <p:spPr>
          <a:xfrm>
            <a:off x="3432412" y="4715914"/>
            <a:ext cx="8153400" cy="1569660"/>
          </a:xfrm>
          <a:prstGeom prst="rect">
            <a:avLst/>
          </a:prstGeom>
        </p:spPr>
        <p:txBody>
          <a:bodyPr wrap="square">
            <a:spAutoFit/>
          </a:bodyPr>
          <a:lstStyle/>
          <a:p>
            <a:pPr algn="just"/>
            <a:r>
              <a:rPr lang="mn-MN" sz="1600" b="1" dirty="0">
                <a:solidFill>
                  <a:srgbClr val="0033CC"/>
                </a:solidFill>
                <a:latin typeface="Arial" panose="020B0604020202020204" pitchFamily="34" charset="0"/>
                <a:cs typeface="Arial" panose="020B0604020202020204" pitchFamily="34" charset="0"/>
              </a:rPr>
              <a:t>Хэрэглээний бараа, үйлчилгээний үнэ өмнөх оны эцсээс </a:t>
            </a:r>
            <a:r>
              <a:rPr lang="mn-MN" sz="1600" b="1" dirty="0" smtClean="0">
                <a:solidFill>
                  <a:srgbClr val="0033CC"/>
                </a:solidFill>
                <a:latin typeface="Arial" panose="020B0604020202020204" pitchFamily="34" charset="0"/>
                <a:cs typeface="Arial" panose="020B0604020202020204" pitchFamily="34" charset="0"/>
              </a:rPr>
              <a:t>1.3 </a:t>
            </a:r>
            <a:r>
              <a:rPr lang="mn-MN" sz="1600" b="1" dirty="0">
                <a:solidFill>
                  <a:srgbClr val="0033CC"/>
                </a:solidFill>
                <a:latin typeface="Arial" panose="020B0604020202020204" pitchFamily="34" charset="0"/>
                <a:cs typeface="Arial" panose="020B0604020202020204" pitchFamily="34" charset="0"/>
              </a:rPr>
              <a:t>хувиар өсөхөд </a:t>
            </a:r>
            <a:r>
              <a:rPr lang="mn-MN" sz="1600" dirty="0">
                <a:latin typeface="Arial" panose="020B0604020202020204" pitchFamily="34" charset="0"/>
                <a:cs typeface="Arial" panose="020B0604020202020204" pitchFamily="34" charset="0"/>
              </a:rPr>
              <a:t>хүнсний бараа, ундаа, усны бүлгийн үнэ дүнгээрээ </a:t>
            </a:r>
            <a:r>
              <a:rPr lang="mn-MN" sz="1600" dirty="0" smtClean="0">
                <a:latin typeface="Arial" panose="020B0604020202020204" pitchFamily="34" charset="0"/>
                <a:cs typeface="Arial" panose="020B0604020202020204" pitchFamily="34" charset="0"/>
              </a:rPr>
              <a:t>3.6 </a:t>
            </a:r>
            <a:r>
              <a:rPr lang="mn-MN" sz="1600" dirty="0">
                <a:latin typeface="Arial" panose="020B0604020202020204" pitchFamily="34" charset="0"/>
                <a:cs typeface="Arial" panose="020B0604020202020204" pitchFamily="34" charset="0"/>
              </a:rPr>
              <a:t>хувиар</a:t>
            </a:r>
            <a:r>
              <a:rPr lang="en-US" sz="1600"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мах, махан бүтээгдэхүүний дэд бүлгийн үнэ </a:t>
            </a:r>
            <a:r>
              <a:rPr lang="mn-MN" sz="1600" dirty="0" smtClean="0">
                <a:latin typeface="Arial" panose="020B0604020202020204" pitchFamily="34" charset="0"/>
                <a:cs typeface="Arial" panose="020B0604020202020204" pitchFamily="34" charset="0"/>
              </a:rPr>
              <a:t>1</a:t>
            </a:r>
            <a:r>
              <a:rPr lang="en-US" sz="1600" dirty="0" smtClean="0">
                <a:latin typeface="Arial" panose="020B0604020202020204" pitchFamily="34" charset="0"/>
                <a:cs typeface="Arial" panose="020B0604020202020204" pitchFamily="34" charset="0"/>
              </a:rPr>
              <a:t>5</a:t>
            </a:r>
            <a:r>
              <a:rPr lang="mn-MN"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6</a:t>
            </a:r>
            <a:r>
              <a:rPr lang="mn-MN" sz="1600" dirty="0">
                <a:latin typeface="Arial" panose="020B0604020202020204" pitchFamily="34" charset="0"/>
                <a:cs typeface="Arial" panose="020B0604020202020204" pitchFamily="34" charset="0"/>
              </a:rPr>
              <a:t> </a:t>
            </a:r>
            <a:r>
              <a:rPr lang="mn-MN" sz="1600" dirty="0" smtClean="0">
                <a:latin typeface="Arial" panose="020B0604020202020204" pitchFamily="34" charset="0"/>
                <a:cs typeface="Arial" panose="020B0604020202020204" pitchFamily="34" charset="0"/>
              </a:rPr>
              <a:t>хувь</a:t>
            </a:r>
            <a:r>
              <a:rPr lang="en-US" sz="1600" dirty="0" smtClean="0">
                <a:latin typeface="Arial" panose="020B0604020202020204" pitchFamily="34" charset="0"/>
                <a:cs typeface="Arial" panose="020B0604020202020204" pitchFamily="34" charset="0"/>
              </a:rPr>
              <a:t>)</a:t>
            </a:r>
            <a:r>
              <a:rPr lang="mn-MN" sz="1600" dirty="0">
                <a:latin typeface="Arial" panose="020B0604020202020204" pitchFamily="34" charset="0"/>
                <a:cs typeface="Arial" panose="020B0604020202020204" pitchFamily="34" charset="0"/>
              </a:rPr>
              <a:t>, эм, тариа, эмнэлэгийн үйлчилгээний бүлгийн үнэ дүнгээрээ </a:t>
            </a:r>
            <a:r>
              <a:rPr lang="mn-MN" sz="1600" dirty="0" smtClean="0">
                <a:latin typeface="Arial" panose="020B0604020202020204" pitchFamily="34" charset="0"/>
                <a:cs typeface="Arial" panose="020B0604020202020204" pitchFamily="34" charset="0"/>
              </a:rPr>
              <a:t>1.7, </a:t>
            </a:r>
            <a:r>
              <a:rPr lang="mn-MN" sz="1600" dirty="0">
                <a:latin typeface="Arial" panose="020B0604020202020204" pitchFamily="34" charset="0"/>
                <a:cs typeface="Arial" panose="020B0604020202020204" pitchFamily="34" charset="0"/>
              </a:rPr>
              <a:t>хувцас, бөс бараа, гутлын бүлгийн үнэ дүнгээрээ </a:t>
            </a:r>
            <a:r>
              <a:rPr lang="mn-MN" sz="1600" dirty="0" smtClean="0">
                <a:latin typeface="Arial" panose="020B0604020202020204" pitchFamily="34" charset="0"/>
                <a:cs typeface="Arial" panose="020B0604020202020204" pitchFamily="34" charset="0"/>
              </a:rPr>
              <a:t>1.6 хувь, </a:t>
            </a:r>
            <a:r>
              <a:rPr lang="mn-MN" sz="1600" dirty="0">
                <a:latin typeface="Arial" panose="020B0604020202020204" pitchFamily="34" charset="0"/>
                <a:cs typeface="Arial" panose="020B0604020202020204" pitchFamily="34" charset="0"/>
              </a:rPr>
              <a:t>согтууруулах ундаа, тамхи, мансууруулах </a:t>
            </a:r>
            <a:r>
              <a:rPr lang="mn-MN" sz="1600" dirty="0" smtClean="0">
                <a:latin typeface="Arial" panose="020B0604020202020204" pitchFamily="34" charset="0"/>
                <a:cs typeface="Arial" panose="020B0604020202020204" pitchFamily="34" charset="0"/>
              </a:rPr>
              <a:t>бодисын </a:t>
            </a:r>
            <a:r>
              <a:rPr lang="mn-MN" sz="1600" dirty="0">
                <a:latin typeface="Arial" panose="020B0604020202020204" pitchFamily="34" charset="0"/>
                <a:cs typeface="Arial" panose="020B0604020202020204" pitchFamily="34" charset="0"/>
              </a:rPr>
              <a:t>бүлгийн үнэ дүнгээрээ </a:t>
            </a:r>
            <a:r>
              <a:rPr lang="mn-MN" sz="1600" dirty="0" smtClean="0">
                <a:latin typeface="Arial" panose="020B0604020202020204" pitchFamily="34" charset="0"/>
                <a:cs typeface="Arial" panose="020B0604020202020204" pitchFamily="34" charset="0"/>
              </a:rPr>
              <a:t>1.1 </a:t>
            </a:r>
            <a:r>
              <a:rPr lang="mn-MN" sz="1600" dirty="0">
                <a:latin typeface="Arial" panose="020B0604020202020204" pitchFamily="34" charset="0"/>
                <a:cs typeface="Arial" panose="020B0604020202020204" pitchFamily="34" charset="0"/>
              </a:rPr>
              <a:t>хувь,</a:t>
            </a:r>
            <a:r>
              <a:rPr lang="mn-MN" sz="1600" dirty="0" smtClean="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бусад бараа, үйлчилгээний бүлгийнх </a:t>
            </a:r>
            <a:r>
              <a:rPr lang="mn-MN" sz="1600" dirty="0" smtClean="0">
                <a:latin typeface="Arial" panose="020B0604020202020204" pitchFamily="34" charset="0"/>
                <a:cs typeface="Arial" panose="020B0604020202020204" pitchFamily="34" charset="0"/>
              </a:rPr>
              <a:t>0.7 хувиар </a:t>
            </a:r>
            <a:r>
              <a:rPr lang="mn-MN" sz="1600" dirty="0">
                <a:latin typeface="Arial" panose="020B0604020202020204" pitchFamily="34" charset="0"/>
                <a:cs typeface="Arial" panose="020B0604020202020204" pitchFamily="34" charset="0"/>
              </a:rPr>
              <a:t>өссөн нь голлон нөлөөлжээ.</a:t>
            </a:r>
            <a:endParaRPr lang="en-US" sz="1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895600"/>
            <a:ext cx="2209800" cy="168378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194" y="1017120"/>
            <a:ext cx="2347006" cy="173740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741" y="4852483"/>
            <a:ext cx="2282259" cy="1395917"/>
          </a:xfrm>
          <a:prstGeom prst="rect">
            <a:avLst/>
          </a:prstGeom>
        </p:spPr>
      </p:pic>
    </p:spTree>
    <p:extLst>
      <p:ext uri="{BB962C8B-B14F-4D97-AF65-F5344CB8AC3E}">
        <p14:creationId xmlns:p14="http://schemas.microsoft.com/office/powerpoint/2010/main" val="1344227490"/>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47800" y="486514"/>
            <a:ext cx="2916183" cy="461665"/>
          </a:xfrm>
          <a:prstGeom prst="rect">
            <a:avLst/>
          </a:prstGeom>
          <a:noFill/>
        </p:spPr>
        <p:txBody>
          <a:bodyPr wrap="none">
            <a:spAutoFit/>
          </a:bodyPr>
          <a:lstStyle/>
          <a:p>
            <a:pPr algn="ctr"/>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ХӨДӨӨ АЖ АХУЙ</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3488267" y="1966445"/>
            <a:ext cx="1294129"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АДУУ: </a:t>
            </a:r>
            <a:endPar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ct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219 толгой</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 өмнөх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оны мөн үеэс  6.4 дахин өссөн.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6437318" y="2033025"/>
            <a:ext cx="1295400"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ҮХЭР: </a:t>
            </a:r>
            <a:endPar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ct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388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толгой, өмнөх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оны мөн үеэс 2.7 дахин өссөн.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9543379" y="2046044"/>
            <a:ext cx="1295400" cy="931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ТЭМЭЭ: </a:t>
            </a:r>
            <a:endPar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ct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2 толгой-гоор өссөн.</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4808253" y="4496096"/>
            <a:ext cx="1295400"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ХОНЬ: </a:t>
            </a:r>
            <a:endPar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ct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2.7</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мянган толгой</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 өмнөх оны мөн үеэс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81.1</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аар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өссөн.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8326393" y="4503211"/>
            <a:ext cx="1295400"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ЯМАА: </a:t>
            </a:r>
            <a:endPar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ct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3.7 мянган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толгой, өмнөх оны мөн үеэс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4.4 дахин өссөн.</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1571143" y="990600"/>
            <a:ext cx="9372601" cy="1047979"/>
          </a:xfrm>
          <a:prstGeom prst="rect">
            <a:avLst/>
          </a:prstGeom>
        </p:spPr>
        <p:txBody>
          <a:bodyPr wrap="square">
            <a:spAutoFit/>
          </a:bodyPr>
          <a:lstStyle/>
          <a:p>
            <a:pPr algn="just">
              <a:lnSpc>
                <a:spcPct val="115000"/>
              </a:lnSpc>
            </a:pPr>
            <a:r>
              <a:rPr lang="mn-MN" dirty="0">
                <a:latin typeface="Tahoma" panose="020B0604030504040204" pitchFamily="34" charset="0"/>
                <a:ea typeface="Tahoma" panose="020B0604030504040204" pitchFamily="34" charset="0"/>
                <a:cs typeface="Tahoma" panose="020B0604030504040204" pitchFamily="34" charset="0"/>
              </a:rPr>
              <a:t>Аймгийн хэмжээгээр 2018 оны 1 дүгээр сард о</a:t>
            </a:r>
            <a:r>
              <a:rPr lang="ru-RU" dirty="0">
                <a:latin typeface="Tahoma" panose="020B0604030504040204" pitchFamily="34" charset="0"/>
                <a:ea typeface="Tahoma" panose="020B0604030504040204" pitchFamily="34" charset="0"/>
                <a:cs typeface="Tahoma" panose="020B0604030504040204" pitchFamily="34" charset="0"/>
              </a:rPr>
              <a:t>ны эх</a:t>
            </a:r>
            <a:r>
              <a:rPr lang="mn-MN" dirty="0">
                <a:latin typeface="Tahoma" panose="020B0604030504040204" pitchFamily="34" charset="0"/>
                <a:ea typeface="Tahoma" panose="020B0604030504040204" pitchFamily="34" charset="0"/>
                <a:cs typeface="Tahoma" panose="020B0604030504040204" pitchFamily="34" charset="0"/>
              </a:rPr>
              <a:t>ний</a:t>
            </a:r>
            <a:r>
              <a:rPr lang="ru-RU" dirty="0">
                <a:latin typeface="Tahoma" panose="020B0604030504040204" pitchFamily="34" charset="0"/>
                <a:ea typeface="Tahoma" panose="020B0604030504040204" pitchFamily="34" charset="0"/>
                <a:cs typeface="Tahoma" panose="020B0604030504040204" pitchFamily="34" charset="0"/>
              </a:rPr>
              <a:t> нийт малын </a:t>
            </a:r>
            <a:r>
              <a:rPr lang="mn-MN" dirty="0">
                <a:latin typeface="Tahoma" panose="020B0604030504040204" pitchFamily="34" charset="0"/>
                <a:ea typeface="Tahoma" panose="020B0604030504040204" pitchFamily="34" charset="0"/>
                <a:cs typeface="Tahoma" panose="020B0604030504040204" pitchFamily="34" charset="0"/>
              </a:rPr>
              <a:t>0</a:t>
            </a:r>
            <a:r>
              <a:rPr lang="ru-RU" dirty="0">
                <a:latin typeface="Tahoma" panose="020B0604030504040204" pitchFamily="34" charset="0"/>
                <a:ea typeface="Tahoma" panose="020B0604030504040204" pitchFamily="34" charset="0"/>
                <a:cs typeface="Tahoma" panose="020B0604030504040204" pitchFamily="34" charset="0"/>
              </a:rPr>
              <a:t>.</a:t>
            </a:r>
            <a:r>
              <a:rPr lang="mn-MN" dirty="0">
                <a:latin typeface="Tahoma" panose="020B0604030504040204" pitchFamily="34" charset="0"/>
                <a:ea typeface="Tahoma" panose="020B0604030504040204" pitchFamily="34" charset="0"/>
                <a:cs typeface="Tahoma" panose="020B0604030504040204" pitchFamily="34" charset="0"/>
              </a:rPr>
              <a:t>2</a:t>
            </a:r>
            <a:r>
              <a:rPr lang="ru-RU" dirty="0">
                <a:latin typeface="Tahoma" panose="020B0604030504040204" pitchFamily="34" charset="0"/>
                <a:ea typeface="Tahoma" panose="020B0604030504040204" pitchFamily="34" charset="0"/>
                <a:cs typeface="Tahoma" panose="020B0604030504040204" pitchFamily="34" charset="0"/>
              </a:rPr>
              <a:t> хувь буюу </a:t>
            </a:r>
            <a:r>
              <a:rPr lang="mn-MN" dirty="0">
                <a:latin typeface="Tahoma" panose="020B0604030504040204" pitchFamily="34" charset="0"/>
                <a:ea typeface="Tahoma" panose="020B0604030504040204" pitchFamily="34" charset="0"/>
                <a:cs typeface="Tahoma" panose="020B0604030504040204" pitchFamily="34" charset="0"/>
              </a:rPr>
              <a:t>7</a:t>
            </a:r>
            <a:r>
              <a:rPr lang="ru-RU" dirty="0">
                <a:latin typeface="Tahoma" panose="020B0604030504040204" pitchFamily="34" charset="0"/>
                <a:ea typeface="Tahoma" panose="020B0604030504040204" pitchFamily="34" charset="0"/>
                <a:cs typeface="Tahoma" panose="020B0604030504040204" pitchFamily="34" charset="0"/>
              </a:rPr>
              <a:t>.</a:t>
            </a:r>
            <a:r>
              <a:rPr lang="mn-MN" dirty="0">
                <a:latin typeface="Tahoma" panose="020B0604030504040204" pitchFamily="34" charset="0"/>
                <a:ea typeface="Tahoma" panose="020B0604030504040204" pitchFamily="34" charset="0"/>
                <a:cs typeface="Tahoma" panose="020B0604030504040204" pitchFamily="34" charset="0"/>
              </a:rPr>
              <a:t>0</a:t>
            </a:r>
            <a:r>
              <a:rPr lang="ru-RU" dirty="0">
                <a:latin typeface="Tahoma" panose="020B0604030504040204" pitchFamily="34" charset="0"/>
                <a:ea typeface="Tahoma" panose="020B0604030504040204" pitchFamily="34" charset="0"/>
                <a:cs typeface="Tahoma" panose="020B0604030504040204" pitchFamily="34" charset="0"/>
              </a:rPr>
              <a:t> мянган том мал </a:t>
            </a:r>
            <a:r>
              <a:rPr lang="mn-MN" dirty="0">
                <a:latin typeface="Tahoma" panose="020B0604030504040204" pitchFamily="34" charset="0"/>
                <a:ea typeface="Tahoma" panose="020B0604030504040204" pitchFamily="34" charset="0"/>
                <a:cs typeface="Tahoma" panose="020B0604030504040204" pitchFamily="34" charset="0"/>
              </a:rPr>
              <a:t> </a:t>
            </a:r>
            <a:r>
              <a:rPr lang="ru-RU" dirty="0">
                <a:latin typeface="Tahoma" panose="020B0604030504040204" pitchFamily="34" charset="0"/>
                <a:ea typeface="Tahoma" panose="020B0604030504040204" pitchFamily="34" charset="0"/>
                <a:cs typeface="Tahoma" panose="020B0604030504040204" pitchFamily="34" charset="0"/>
              </a:rPr>
              <a:t>зүй бусаар хорогд</a:t>
            </a:r>
            <a:r>
              <a:rPr lang="mn-MN" dirty="0">
                <a:latin typeface="Tahoma" panose="020B0604030504040204" pitchFamily="34" charset="0"/>
                <a:ea typeface="Tahoma" panose="020B0604030504040204" pitchFamily="34" charset="0"/>
                <a:cs typeface="Tahoma" panose="020B0604030504040204" pitchFamily="34" charset="0"/>
              </a:rPr>
              <a:t>лоо</a:t>
            </a:r>
            <a:r>
              <a:rPr lang="ru-RU" dirty="0">
                <a:latin typeface="Tahoma" panose="020B0604030504040204" pitchFamily="34" charset="0"/>
                <a:ea typeface="Tahoma" panose="020B0604030504040204" pitchFamily="34" charset="0"/>
                <a:cs typeface="Tahoma" panose="020B0604030504040204" pitchFamily="34" charset="0"/>
              </a:rPr>
              <a:t>. </a:t>
            </a:r>
            <a:r>
              <a:rPr lang="mn-MN" dirty="0" smtClean="0">
                <a:latin typeface="Tahoma" panose="020B0604030504040204" pitchFamily="34" charset="0"/>
                <a:ea typeface="Tahoma" panose="020B0604030504040204" pitchFamily="34" charset="0"/>
                <a:cs typeface="Tahoma" panose="020B0604030504040204" pitchFamily="34" charset="0"/>
              </a:rPr>
              <a:t> Малын зүй бусын хорогдлыг төрлөөр нь авч үзвэл:</a:t>
            </a:r>
            <a:endParaRPr lang="mn-MN"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cstate="print"/>
          <a:stretch>
            <a:fillRect/>
          </a:stretch>
        </p:blipFill>
        <p:spPr>
          <a:xfrm>
            <a:off x="1517944" y="2192619"/>
            <a:ext cx="1920582" cy="1440437"/>
          </a:xfrm>
          <a:prstGeom prst="rect">
            <a:avLst/>
          </a:prstGeom>
        </p:spPr>
      </p:pic>
      <p:pic>
        <p:nvPicPr>
          <p:cNvPr id="8" name="Picture 7"/>
          <p:cNvPicPr>
            <a:picLocks noChangeAspect="1"/>
          </p:cNvPicPr>
          <p:nvPr/>
        </p:nvPicPr>
        <p:blipFill>
          <a:blip r:embed="rId3" cstate="print"/>
          <a:stretch>
            <a:fillRect/>
          </a:stretch>
        </p:blipFill>
        <p:spPr>
          <a:xfrm>
            <a:off x="4808253" y="2237492"/>
            <a:ext cx="1693758" cy="1128466"/>
          </a:xfrm>
          <a:prstGeom prst="rect">
            <a:avLst/>
          </a:prstGeom>
        </p:spPr>
      </p:pic>
      <p:pic>
        <p:nvPicPr>
          <p:cNvPr id="14" name="Picture 13"/>
          <p:cNvPicPr>
            <a:picLocks noChangeAspect="1"/>
          </p:cNvPicPr>
          <p:nvPr/>
        </p:nvPicPr>
        <p:blipFill>
          <a:blip r:embed="rId4" cstate="print"/>
          <a:stretch>
            <a:fillRect/>
          </a:stretch>
        </p:blipFill>
        <p:spPr>
          <a:xfrm>
            <a:off x="7732718" y="2203348"/>
            <a:ext cx="1571872" cy="1046891"/>
          </a:xfrm>
          <a:prstGeom prst="rect">
            <a:avLst/>
          </a:prstGeom>
        </p:spPr>
      </p:pic>
      <p:pic>
        <p:nvPicPr>
          <p:cNvPr id="15" name="Picture 14"/>
          <p:cNvPicPr>
            <a:picLocks noChangeAspect="1"/>
          </p:cNvPicPr>
          <p:nvPr/>
        </p:nvPicPr>
        <p:blipFill>
          <a:blip r:embed="rId5"/>
          <a:stretch>
            <a:fillRect/>
          </a:stretch>
        </p:blipFill>
        <p:spPr>
          <a:xfrm>
            <a:off x="2819400" y="4503211"/>
            <a:ext cx="1840510" cy="1380383"/>
          </a:xfrm>
          <a:prstGeom prst="rect">
            <a:avLst/>
          </a:prstGeom>
        </p:spPr>
      </p:pic>
      <p:pic>
        <p:nvPicPr>
          <p:cNvPr id="22" name="Picture 21"/>
          <p:cNvPicPr>
            <a:picLocks noChangeAspect="1"/>
          </p:cNvPicPr>
          <p:nvPr/>
        </p:nvPicPr>
        <p:blipFill>
          <a:blip r:embed="rId6"/>
          <a:stretch>
            <a:fillRect/>
          </a:stretch>
        </p:blipFill>
        <p:spPr>
          <a:xfrm>
            <a:off x="6578341" y="4503211"/>
            <a:ext cx="1273364" cy="1700006"/>
          </a:xfrm>
          <a:prstGeom prst="rect">
            <a:avLst/>
          </a:prstGeom>
        </p:spPr>
      </p:pic>
    </p:spTree>
    <p:extLst>
      <p:ext uri="{BB962C8B-B14F-4D97-AF65-F5344CB8AC3E}">
        <p14:creationId xmlns:p14="http://schemas.microsoft.com/office/powerpoint/2010/main" val="1012987528"/>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122276" y="1254694"/>
            <a:ext cx="2459124" cy="1640905"/>
          </a:xfrm>
          <a:prstGeom prst="rect">
            <a:avLst/>
          </a:prstGeom>
        </p:spPr>
      </p:pic>
      <p:pic>
        <p:nvPicPr>
          <p:cNvPr id="5" name="Picture 4"/>
          <p:cNvPicPr>
            <a:picLocks noChangeAspect="1"/>
          </p:cNvPicPr>
          <p:nvPr/>
        </p:nvPicPr>
        <p:blipFill>
          <a:blip r:embed="rId3" cstate="print"/>
          <a:stretch>
            <a:fillRect/>
          </a:stretch>
        </p:blipFill>
        <p:spPr>
          <a:xfrm>
            <a:off x="1066800" y="4648200"/>
            <a:ext cx="2743200" cy="1828800"/>
          </a:xfrm>
          <a:prstGeom prst="rect">
            <a:avLst/>
          </a:prstGeom>
        </p:spPr>
      </p:pic>
      <p:pic>
        <p:nvPicPr>
          <p:cNvPr id="6" name="Picture 5"/>
          <p:cNvPicPr>
            <a:picLocks noChangeAspect="1"/>
          </p:cNvPicPr>
          <p:nvPr/>
        </p:nvPicPr>
        <p:blipFill>
          <a:blip r:embed="rId4"/>
          <a:stretch>
            <a:fillRect/>
          </a:stretch>
        </p:blipFill>
        <p:spPr>
          <a:xfrm>
            <a:off x="1295400" y="3200399"/>
            <a:ext cx="2362201" cy="926642"/>
          </a:xfrm>
          <a:prstGeom prst="rect">
            <a:avLst/>
          </a:prstGeom>
        </p:spPr>
      </p:pic>
      <p:sp>
        <p:nvSpPr>
          <p:cNvPr id="7" name="Rectangle 6"/>
          <p:cNvSpPr/>
          <p:nvPr/>
        </p:nvSpPr>
        <p:spPr>
          <a:xfrm>
            <a:off x="1219199" y="528935"/>
            <a:ext cx="2440092" cy="461665"/>
          </a:xfrm>
          <a:prstGeom prst="rect">
            <a:avLst/>
          </a:prstGeom>
          <a:noFill/>
        </p:spPr>
        <p:txBody>
          <a:bodyPr wrap="non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АЖ ҮЙЛДВЭР</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
        <p:nvSpPr>
          <p:cNvPr id="8" name="Rectangle 7"/>
          <p:cNvSpPr/>
          <p:nvPr/>
        </p:nvSpPr>
        <p:spPr>
          <a:xfrm>
            <a:off x="3810000" y="1523999"/>
            <a:ext cx="8001000" cy="1015663"/>
          </a:xfrm>
          <a:prstGeom prst="rect">
            <a:avLst/>
          </a:prstGeom>
        </p:spPr>
        <p:txBody>
          <a:bodyPr wrap="square">
            <a:spAutoFit/>
          </a:bodyPr>
          <a:lstStyle/>
          <a:p>
            <a:pPr algn="just"/>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Аж үйлдвэрийн салбарын нийт үйлдвэрлэл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201</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8</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оны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дүгээр сарын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гүйцэтгэлээр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.9</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тэрбум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төгрөгт хүрч, өмнөх оноос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0.4</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9.4</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тэрбум төгрөгөөр буурчээ. </a:t>
            </a: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3810000" y="3047999"/>
            <a:ext cx="8001000" cy="1323439"/>
          </a:xfrm>
          <a:prstGeom prst="rect">
            <a:avLst/>
          </a:prstGeom>
        </p:spPr>
        <p:txBody>
          <a:bodyPr wrap="square">
            <a:spAutoFit/>
          </a:bodyPr>
          <a:lstStyle/>
          <a:p>
            <a:pPr algn="just"/>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Үүнд уул уурхай, олборлох аж үйлдвэрийн нийт үйлдвэрлэл өмнөх оноос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0.5</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(1</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1.7</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тэрбум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төгрөгөөр, үүнээс нүүрс олборлолт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0.6</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71.2</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тэрбум төгрөгөөр тус тус буурсан нь голлон нөлөөлөв</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3810000" y="5029199"/>
            <a:ext cx="8001000" cy="1015663"/>
          </a:xfrm>
          <a:prstGeom prst="rect">
            <a:avLst/>
          </a:prstGeom>
        </p:spPr>
        <p:txBody>
          <a:bodyPr wrap="square">
            <a:spAutoFit/>
          </a:bodyPr>
          <a:lstStyle/>
          <a:p>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Аж үйлдвэрийн салбарын борлуулсан бүтээгдэхүүн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201</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8</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онд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22.6</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тэрбум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төгрөгт хүрч,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20.8</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тэрбум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төгрөг буюу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92.1</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хувийг гадаад зах зээлд борлуулжээ</a:t>
            </a:r>
            <a:r>
              <a:rPr lang="mn-MN" sz="2000" dirty="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10055797"/>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4453</TotalTime>
  <Words>1147</Words>
  <Application>Microsoft Office PowerPoint</Application>
  <PresentationFormat>Widescreen</PresentationFormat>
  <Paragraphs>69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Tahoma</vt:lpstr>
      <vt:lpstr>Office Theme</vt:lpstr>
      <vt:lpstr>PowerPoint Presentation</vt:lpstr>
      <vt:lpstr>БҮРТГЭЛТЭЙ АЖИЛГҮЙ ИРГЭД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Khad</cp:lastModifiedBy>
  <cp:revision>674</cp:revision>
  <cp:lastPrinted>2018-01-18T05:57:32Z</cp:lastPrinted>
  <dcterms:created xsi:type="dcterms:W3CDTF">2016-10-10T07:15:58Z</dcterms:created>
  <dcterms:modified xsi:type="dcterms:W3CDTF">2018-03-20T03:50:14Z</dcterms:modified>
</cp:coreProperties>
</file>