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9" r:id="rId2"/>
    <p:sldId id="321" r:id="rId3"/>
    <p:sldId id="322" r:id="rId4"/>
    <p:sldId id="323" r:id="rId5"/>
    <p:sldId id="324" r:id="rId6"/>
    <p:sldId id="325" r:id="rId7"/>
    <p:sldId id="326" r:id="rId8"/>
    <p:sldId id="327" r:id="rId9"/>
    <p:sldId id="328" r:id="rId10"/>
    <p:sldId id="302" r:id="rId11"/>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33" autoAdjust="0"/>
  </p:normalViewPr>
  <p:slideViewPr>
    <p:cSldViewPr>
      <p:cViewPr varScale="1">
        <p:scale>
          <a:sx n="92" d="100"/>
          <a:sy n="92" d="100"/>
        </p:scale>
        <p:origin x="12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03/18/2018</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03/18/2018</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03/18/2018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912556"/>
            <a:ext cx="10397071" cy="4650044"/>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2018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2</a:t>
            </a:r>
            <a:r>
              <a:rPr lang="mn-MN" sz="2800" dirty="0" smtClean="0">
                <a:solidFill>
                  <a:srgbClr val="002060"/>
                </a:solidFill>
                <a:latin typeface="Tahoma" charset="0"/>
                <a:ea typeface="Tahoma" charset="0"/>
                <a:cs typeface="Tahoma" charset="0"/>
              </a:rPr>
              <a:t> 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en-US" sz="1600" dirty="0" smtClean="0">
                  <a:solidFill>
                    <a:srgbClr val="00D0A8"/>
                  </a:solidFill>
                  <a:latin typeface="Arial" charset="0"/>
                  <a:ea typeface="Calibri" charset="0"/>
                </a:rPr>
                <a:t>960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smtClean="0">
                  <a:solidFill>
                    <a:srgbClr val="00B0F0"/>
                  </a:solidFill>
                  <a:latin typeface="Arial" charset="0"/>
                  <a:ea typeface="Calibri" charset="0"/>
                </a:rPr>
                <a:t>295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76.5%</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23.5%</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201</a:t>
            </a:r>
            <a:r>
              <a:rPr lang="en-US" sz="1600" dirty="0" smtClean="0">
                <a:latin typeface="Tahoma" charset="0"/>
                <a:ea typeface="Calibri" charset="0"/>
              </a:rPr>
              <a:t>8</a:t>
            </a:r>
            <a:r>
              <a:rPr lang="mn-MN" sz="1600" dirty="0" smtClean="0">
                <a:latin typeface="Tahoma" charset="0"/>
                <a:ea typeface="Calibri" charset="0"/>
              </a:rPr>
              <a:t> </a:t>
            </a:r>
            <a:r>
              <a:rPr lang="mn-MN" sz="1600" dirty="0">
                <a:latin typeface="Tahoma" charset="0"/>
                <a:ea typeface="Calibri" charset="0"/>
              </a:rPr>
              <a:t>оны </a:t>
            </a:r>
            <a:r>
              <a:rPr lang="en-US" sz="1600" dirty="0" smtClean="0">
                <a:latin typeface="Tahoma" charset="0"/>
                <a:ea typeface="Calibri" charset="0"/>
              </a:rPr>
              <a:t>1</a:t>
            </a:r>
            <a:r>
              <a:rPr lang="mn-MN" sz="1600" dirty="0" smtClean="0">
                <a:latin typeface="Tahoma" charset="0"/>
                <a:ea typeface="Calibri" charset="0"/>
              </a:rPr>
              <a:t> </a:t>
            </a:r>
            <a:r>
              <a:rPr lang="mn-MN" sz="1600" dirty="0">
                <a:latin typeface="Tahoma" charset="0"/>
                <a:ea typeface="Calibri" charset="0"/>
              </a:rPr>
              <a:t>дүгээр сарын эцэст </a:t>
            </a:r>
            <a:r>
              <a:rPr lang="en-US" sz="1600" dirty="0" smtClean="0">
                <a:latin typeface="Tahoma" charset="0"/>
                <a:ea typeface="Calibri" charset="0"/>
              </a:rPr>
              <a:t>1.3 </a:t>
            </a:r>
            <a:r>
              <a:rPr lang="mn-MN" sz="1600" dirty="0">
                <a:latin typeface="Tahoma" charset="0"/>
                <a:ea typeface="Calibri" charset="0"/>
              </a:rPr>
              <a:t>мянга болсны, </a:t>
            </a:r>
            <a:r>
              <a:rPr lang="en-US" sz="1600" dirty="0" smtClean="0">
                <a:latin typeface="Tahoma" charset="0"/>
                <a:ea typeface="Calibri" charset="0"/>
              </a:rPr>
              <a:t>960</a:t>
            </a:r>
            <a:r>
              <a:rPr lang="mn-MN" sz="1600" dirty="0" smtClean="0">
                <a:latin typeface="Tahoma" charset="0"/>
                <a:ea typeface="Calibri" charset="0"/>
              </a:rPr>
              <a:t> (</a:t>
            </a:r>
            <a:r>
              <a:rPr lang="en-US" sz="1600" dirty="0" smtClean="0">
                <a:latin typeface="Tahoma" charset="0"/>
                <a:ea typeface="Calibri" charset="0"/>
              </a:rPr>
              <a:t>76</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бүртгэлтэй ажилгүй иргэд, </a:t>
            </a:r>
            <a:r>
              <a:rPr lang="en-US" sz="1600" dirty="0" smtClean="0">
                <a:latin typeface="Tahoma" charset="0"/>
                <a:ea typeface="Calibri" charset="0"/>
              </a:rPr>
              <a:t>295 </a:t>
            </a:r>
            <a:r>
              <a:rPr lang="mn-MN" sz="1600" dirty="0" smtClean="0">
                <a:latin typeface="Tahoma" charset="0"/>
                <a:ea typeface="Calibri" charset="0"/>
              </a:rPr>
              <a:t>(2</a:t>
            </a:r>
            <a:r>
              <a:rPr lang="en-US" sz="1600" dirty="0" smtClean="0">
                <a:latin typeface="Tahoma" charset="0"/>
                <a:ea typeface="Calibri" charset="0"/>
              </a:rPr>
              <a:t>3</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en-US" sz="2800" dirty="0" smtClean="0">
                      <a:solidFill>
                        <a:srgbClr val="002060"/>
                      </a:solidFill>
                      <a:latin typeface="Arial" charset="0"/>
                      <a:ea typeface="Calibri" charset="0"/>
                    </a:rPr>
                    <a:t>2</a:t>
                  </a:r>
                  <a:r>
                    <a:rPr lang="mn-MN" sz="2800" dirty="0">
                      <a:solidFill>
                        <a:srgbClr val="002060"/>
                      </a:solidFill>
                      <a:latin typeface="Arial" charset="0"/>
                      <a:ea typeface="Calibri" charset="0"/>
                    </a:rPr>
                    <a:t>3</a:t>
                  </a:r>
                  <a:r>
                    <a:rPr lang="en-US" sz="2800" dirty="0" smtClean="0">
                      <a:solidFill>
                        <a:srgbClr val="002060"/>
                      </a:solidFill>
                      <a:latin typeface="Arial" charset="0"/>
                      <a:ea typeface="Calibri" charset="0"/>
                    </a:rPr>
                    <a:t>.</a:t>
                  </a:r>
                  <a:r>
                    <a:rPr lang="mn-MN" sz="2800" dirty="0" smtClean="0">
                      <a:solidFill>
                        <a:srgbClr val="002060"/>
                      </a:solidFill>
                      <a:latin typeface="Arial" charset="0"/>
                      <a:ea typeface="Calibri" charset="0"/>
                    </a:rPr>
                    <a:t>1</a:t>
                  </a:r>
                  <a:r>
                    <a:rPr lang="en-US" sz="2800" dirty="0" smtClean="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8</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4</a:t>
                  </a:r>
                  <a:r>
                    <a:rPr lang="en-US" sz="2800" dirty="0" smtClean="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49</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5</a:t>
                  </a:r>
                  <a:r>
                    <a:rPr lang="en-US" sz="2800" dirty="0" smtClean="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smtClean="0">
                <a:latin typeface="Tahoma" charset="0"/>
                <a:ea typeface="Calibri" charset="0"/>
              </a:rPr>
              <a:t>180</a:t>
            </a:r>
            <a:r>
              <a:rPr lang="en-US" sz="1600" dirty="0" smtClean="0">
                <a:latin typeface="Tahoma" charset="0"/>
                <a:ea typeface="Calibri" charset="0"/>
              </a:rPr>
              <a:t> </a:t>
            </a:r>
            <a:r>
              <a:rPr lang="en-US" sz="1600" dirty="0">
                <a:latin typeface="Tahoma" charset="0"/>
                <a:ea typeface="Calibri" charset="0"/>
              </a:rPr>
              <a:t>(</a:t>
            </a:r>
            <a:r>
              <a:rPr lang="en-US" sz="1600" dirty="0" smtClean="0">
                <a:latin typeface="Tahoma" charset="0"/>
                <a:ea typeface="Calibri" charset="0"/>
              </a:rPr>
              <a:t>2</a:t>
            </a:r>
            <a:r>
              <a:rPr lang="mn-MN" sz="1600" dirty="0" smtClean="0">
                <a:latin typeface="Tahoma" charset="0"/>
                <a:ea typeface="Calibri" charset="0"/>
              </a:rPr>
              <a:t>3</a:t>
            </a:r>
            <a:r>
              <a:rPr lang="en-US" sz="1600" dirty="0" smtClean="0">
                <a:latin typeface="Tahoma" charset="0"/>
                <a:ea typeface="Calibri" charset="0"/>
              </a:rPr>
              <a:t>.</a:t>
            </a:r>
            <a:r>
              <a:rPr lang="mn-MN" sz="1600" dirty="0" smtClean="0">
                <a:latin typeface="Tahoma" charset="0"/>
                <a:ea typeface="Calibri" charset="0"/>
              </a:rPr>
              <a:t>1</a:t>
            </a:r>
            <a:r>
              <a:rPr lang="en-US" sz="1600" dirty="0" smtClean="0">
                <a:latin typeface="Tahoma" charset="0"/>
                <a:ea typeface="Calibri" charset="0"/>
              </a:rPr>
              <a:t>%) </a:t>
            </a:r>
            <a:r>
              <a:rPr lang="en-US" sz="1600" dirty="0" err="1" smtClean="0">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smtClean="0">
                <a:latin typeface="Tahoma" charset="0"/>
                <a:ea typeface="Calibri" charset="0"/>
              </a:rPr>
              <a:t>7</a:t>
            </a:r>
            <a:r>
              <a:rPr lang="en-US" sz="1600" dirty="0" smtClean="0">
                <a:latin typeface="Tahoma" charset="0"/>
                <a:ea typeface="Calibri" charset="0"/>
              </a:rPr>
              <a:t>4 (</a:t>
            </a:r>
            <a:r>
              <a:rPr lang="mn-MN" sz="1600" dirty="0" smtClean="0">
                <a:latin typeface="Tahoma" charset="0"/>
                <a:ea typeface="Calibri" charset="0"/>
              </a:rPr>
              <a:t>8</a:t>
            </a:r>
            <a:r>
              <a:rPr lang="en-US" sz="1600" dirty="0" smtClean="0">
                <a:latin typeface="Tahoma" charset="0"/>
                <a:ea typeface="Calibri" charset="0"/>
              </a:rPr>
              <a:t>.4</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smtClean="0">
                <a:latin typeface="Tahoma" charset="0"/>
                <a:ea typeface="Calibri" charset="0"/>
              </a:rPr>
              <a:t>өсч</a:t>
            </a:r>
            <a:r>
              <a:rPr lang="en-US" sz="1600" dirty="0">
                <a:latin typeface="Tahoma" charset="0"/>
                <a:ea typeface="Calibri" charset="0"/>
              </a:rPr>
              <a:t>, </a:t>
            </a:r>
            <a:r>
              <a:rPr lang="mn-MN" sz="1600" dirty="0" smtClean="0">
                <a:latin typeface="Tahoma" charset="0"/>
                <a:ea typeface="Calibri" charset="0"/>
              </a:rPr>
              <a:t>960</a:t>
            </a:r>
            <a:r>
              <a:rPr lang="en-US" sz="1600" dirty="0" smtClean="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a:t>
            </a:r>
            <a:r>
              <a:rPr lang="mn-MN" sz="1600" dirty="0" smtClean="0">
                <a:latin typeface="Tahoma" charset="0"/>
                <a:ea typeface="Calibri" charset="0"/>
              </a:rPr>
              <a:t>475</a:t>
            </a:r>
            <a:r>
              <a:rPr lang="en-US" sz="1600" dirty="0" smtClean="0">
                <a:latin typeface="Tahoma" charset="0"/>
                <a:ea typeface="Calibri" charset="0"/>
              </a:rPr>
              <a:t> (</a:t>
            </a:r>
            <a:r>
              <a:rPr lang="mn-MN" sz="1600" dirty="0" smtClean="0">
                <a:latin typeface="Tahoma" charset="0"/>
                <a:ea typeface="Calibri" charset="0"/>
              </a:rPr>
              <a:t>49</a:t>
            </a:r>
            <a:r>
              <a:rPr lang="en-US" sz="1600" dirty="0" smtClean="0">
                <a:latin typeface="Tahoma" charset="0"/>
                <a:ea typeface="Calibri" charset="0"/>
              </a:rPr>
              <a:t>.</a:t>
            </a:r>
            <a:r>
              <a:rPr lang="mn-MN" sz="1600" dirty="0" smtClean="0">
                <a:latin typeface="Tahoma" charset="0"/>
                <a:ea typeface="Calibri" charset="0"/>
              </a:rPr>
              <a:t>5</a:t>
            </a:r>
            <a:r>
              <a:rPr lang="en-US" sz="1600" dirty="0" smtClean="0">
                <a:latin typeface="Tahoma" charset="0"/>
                <a:ea typeface="Calibri" charset="0"/>
              </a:rPr>
              <a:t>%) </a:t>
            </a:r>
            <a:r>
              <a:rPr lang="en-US" sz="1600" dirty="0" err="1" smtClean="0">
                <a:latin typeface="Tahoma" charset="0"/>
                <a:ea typeface="Calibri" charset="0"/>
              </a:rPr>
              <a:t>нь</a:t>
            </a:r>
            <a:r>
              <a:rPr lang="en-US" sz="1600" dirty="0" smtClean="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Tahoma" panose="020B0604030504040204" pitchFamily="34" charset="0"/>
                <a:ea typeface="Tahoma" panose="020B0604030504040204" pitchFamily="34" charset="0"/>
                <a:cs typeface="Tahoma" panose="020B0604030504040204" pitchFamily="34" charset="0"/>
              </a:rPr>
              <a:t>Аймг</a:t>
            </a:r>
            <a:r>
              <a:rPr lang="mn-MN" sz="1600" dirty="0" smtClean="0">
                <a:latin typeface="Tahoma" panose="020B0604030504040204" pitchFamily="34" charset="0"/>
                <a:ea typeface="Tahoma" panose="020B0604030504040204" pitchFamily="34" charset="0"/>
                <a:cs typeface="Tahoma" panose="020B0604030504040204" pitchFamily="34" charset="0"/>
              </a:rPr>
              <a:t>ийн </a:t>
            </a:r>
            <a:r>
              <a:rPr lang="en-US" sz="1600" dirty="0" err="1" smtClean="0">
                <a:latin typeface="Tahoma" panose="020B0604030504040204" pitchFamily="34" charset="0"/>
                <a:ea typeface="Tahoma" panose="020B0604030504040204" pitchFamily="34" charset="0"/>
                <a:cs typeface="Tahoma" panose="020B0604030504040204" pitchFamily="34" charset="0"/>
              </a:rPr>
              <a:t>хөдөлмөр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201</a:t>
            </a:r>
            <a:r>
              <a:rPr lang="mn-MN" sz="1600" dirty="0" smtClean="0">
                <a:latin typeface="Tahoma" panose="020B0604030504040204" pitchFamily="34" charset="0"/>
                <a:ea typeface="Tahoma" panose="020B0604030504040204" pitchFamily="34" charset="0"/>
                <a:cs typeface="Tahoma" panose="020B0604030504040204" pitchFamily="34" charset="0"/>
              </a:rPr>
              <a:t>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192</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иргэн</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365</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mn-MN" sz="1600" dirty="0" smtClean="0">
                <a:solidFill>
                  <a:srgbClr val="00D0A8"/>
                </a:solidFill>
                <a:latin typeface="Tahoma" charset="0"/>
                <a:ea typeface="Calibri" charset="0"/>
              </a:rPr>
              <a:t>18</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a:stretch>
            <a:fillRect/>
          </a:stretch>
        </p:blipFill>
        <p:spPr>
          <a:xfrm>
            <a:off x="4419600" y="5181600"/>
            <a:ext cx="533400" cy="88120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a16="http://schemas.microsoft.com/office/drawing/2014/main" xmlns=""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59.1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a:stretch>
            <a:fillRect/>
          </a:stretch>
        </p:blipFill>
        <p:spPr>
          <a:xfrm>
            <a:off x="3448738" y="1477655"/>
            <a:ext cx="437462" cy="884545"/>
          </a:xfrm>
          <a:prstGeom prst="rect">
            <a:avLst/>
          </a:prstGeom>
        </p:spPr>
      </p:pic>
    </p:spTree>
    <p:extLst>
      <p:ext uri="{BB962C8B-B14F-4D97-AF65-F5344CB8AC3E}">
        <p14:creationId xmlns:p14="http://schemas.microsoft.com/office/powerpoint/2010/main" val="21784998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2-р сард 181 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182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(4.0%)-оор,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10 (5.8%)-өөр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2-р сард 1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3</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гараагүй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1077218"/>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2-р сард 143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120 (45.6%)- оор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буурахад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сүрьеэгээр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5</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(41.7%)-оор, заг хүйтэнээр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12  (40.0%)-аар, трихоминиазаар өвчлөгчид 10 (50.0%)-аар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3.0, нас баралт 0.4</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0.1 пункт, нас баралт 0.2 пунктээр тус тус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32365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938992"/>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35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5 </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1</a:t>
            </a:r>
            <a:r>
              <a:rPr lang="mn-MN" sz="2000" dirty="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7%)-</a:t>
            </a:r>
            <a:r>
              <a:rPr lang="mn-MN" sz="2000" dirty="0">
                <a:latin typeface="Arial" panose="020B0604020202020204" pitchFamily="34" charset="0"/>
                <a:cs typeface="Arial" panose="020B0604020202020204" pitchFamily="34" charset="0"/>
              </a:rPr>
              <a:t>ээр </a:t>
            </a:r>
            <a:r>
              <a:rPr lang="mn-MN" sz="2000" dirty="0" smtClean="0">
                <a:latin typeface="Arial" panose="020B0604020202020204" pitchFamily="34" charset="0"/>
                <a:cs typeface="Arial" panose="020B0604020202020204" pitchFamily="34" charset="0"/>
              </a:rPr>
              <a:t>өсчээ</a:t>
            </a:r>
            <a:r>
              <a:rPr lang="mn-MN" sz="2000" dirty="0">
                <a:latin typeface="Arial" panose="020B0604020202020204" pitchFamily="34" charset="0"/>
                <a:cs typeface="Arial" panose="020B0604020202020204" pitchFamily="34" charset="0"/>
              </a:rPr>
              <a:t>. </a:t>
            </a:r>
            <a:endParaRPr lang="mn-MN" sz="2000" dirty="0" smtClean="0">
              <a:latin typeface="Arial" panose="020B0604020202020204" pitchFamily="34" charset="0"/>
              <a:cs typeface="Arial" panose="020B0604020202020204" pitchFamily="34" charset="0"/>
            </a:endParaRP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өсөхөд </a:t>
            </a:r>
            <a:r>
              <a:rPr lang="mn-MN" sz="2000" dirty="0">
                <a:latin typeface="Arial" panose="020B0604020202020204" pitchFamily="34" charset="0"/>
                <a:cs typeface="Arial" panose="020B0604020202020204" pitchFamily="34" charset="0"/>
              </a:rPr>
              <a:t>өмчлөх эрхийн эсрэг гэмт хэрэг </a:t>
            </a:r>
            <a:r>
              <a:rPr lang="mn-MN" sz="2000" dirty="0" smtClean="0">
                <a:latin typeface="Arial" panose="020B0604020202020204" pitchFamily="34" charset="0"/>
                <a:cs typeface="Arial" panose="020B0604020202020204" pitchFamily="34" charset="0"/>
              </a:rPr>
              <a:t>6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a:t>
            </a:r>
            <a:r>
              <a:rPr lang="en-US" sz="2000" dirty="0" err="1">
                <a:latin typeface="Arial" panose="020B0604020202020204" pitchFamily="34" charset="0"/>
                <a:cs typeface="Arial" panose="020B0604020202020204" pitchFamily="34" charset="0"/>
              </a:rPr>
              <a:t>үний</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амь</a:t>
            </a:r>
            <a:r>
              <a:rPr lang="mn-MN" sz="2000" dirty="0" smtClean="0">
                <a:latin typeface="Arial" panose="020B0604020202020204" pitchFamily="34" charset="0"/>
                <a:cs typeface="Arial" panose="020B0604020202020204" pitchFamily="34" charset="0"/>
              </a:rPr>
              <a:t>д явах эрхийн </a:t>
            </a:r>
            <a:r>
              <a:rPr lang="en-US" sz="2000" dirty="0" err="1" smtClean="0">
                <a:latin typeface="Arial" panose="020B0604020202020204" pitchFamily="34" charset="0"/>
                <a:cs typeface="Arial" panose="020B0604020202020204" pitchFamily="34" charset="0"/>
              </a:rPr>
              <a:t>эсрэг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гэмт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1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 дахин</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a:t>
            </a:r>
            <a:r>
              <a:rPr lang="en-US" sz="2000" dirty="0" err="1">
                <a:latin typeface="Arial" panose="020B0604020202020204" pitchFamily="34" charset="0"/>
                <a:cs typeface="Arial" panose="020B0604020202020204" pitchFamily="34" charset="0"/>
              </a:rPr>
              <a:t>үний</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эрүүл мэнд халдашгүй байдлын </a:t>
            </a:r>
            <a:r>
              <a:rPr lang="en-US" sz="2000" dirty="0" err="1" smtClean="0">
                <a:latin typeface="Arial" panose="020B0604020202020204" pitchFamily="34" charset="0"/>
                <a:cs typeface="Arial" panose="020B0604020202020204" pitchFamily="34" charset="0"/>
              </a:rPr>
              <a:t>эсрэг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гэмт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25</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гаар өссөн нь 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3048000"/>
            <a:ext cx="8534400" cy="163121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95.4 </a:t>
            </a:r>
            <a:r>
              <a:rPr lang="en-US" sz="2000" dirty="0" err="1">
                <a:latin typeface="Arial" panose="020B0604020202020204" pitchFamily="34" charset="0"/>
                <a:cs typeface="Arial" panose="020B0604020202020204" pitchFamily="34" charset="0"/>
              </a:rPr>
              <a:t>тэрбум</a:t>
            </a:r>
            <a:r>
              <a:rPr lang="mn-MN" sz="2000" dirty="0">
                <a:latin typeface="Arial" panose="020B0604020202020204" pitchFamily="34" charset="0"/>
                <a:cs typeface="Arial" panose="020B0604020202020204" pitchFamily="34" charset="0"/>
              </a:rPr>
              <a:t> төгрөг, нөхөн төлүүлсэн хохирлын хэмжээ </a:t>
            </a:r>
            <a:r>
              <a:rPr lang="mn-MN" sz="2000" dirty="0" smtClean="0">
                <a:latin typeface="Arial" panose="020B0604020202020204" pitchFamily="34" charset="0"/>
                <a:cs typeface="Arial" panose="020B0604020202020204" pitchFamily="34" charset="0"/>
              </a:rPr>
              <a:t>19.2 </a:t>
            </a:r>
            <a:r>
              <a:rPr lang="en-US" sz="2000" dirty="0" err="1">
                <a:latin typeface="Arial" panose="020B0604020202020204" pitchFamily="34" charset="0"/>
                <a:cs typeface="Arial" panose="020B0604020202020204" pitchFamily="34" charset="0"/>
              </a:rPr>
              <a:t>тэрбум</a:t>
            </a:r>
            <a:r>
              <a:rPr lang="mn-MN" sz="2000" dirty="0">
                <a:latin typeface="Arial" panose="020B0604020202020204" pitchFamily="34" charset="0"/>
                <a:cs typeface="Arial" panose="020B0604020202020204" pitchFamily="34" charset="0"/>
              </a:rPr>
              <a:t> төгрөг болж, өмнөх оны мөн үеэс учирсан хохирол </a:t>
            </a:r>
            <a:r>
              <a:rPr lang="mn-MN" sz="2000" dirty="0" smtClean="0">
                <a:latin typeface="Arial" panose="020B0604020202020204" pitchFamily="34" charset="0"/>
                <a:cs typeface="Arial" panose="020B0604020202020204" pitchFamily="34" charset="0"/>
              </a:rPr>
              <a:t>36.5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62.0</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 </a:t>
            </a:r>
            <a:r>
              <a:rPr lang="mn-MN" sz="2000" dirty="0" smtClean="0">
                <a:latin typeface="Arial" panose="020B0604020202020204" pitchFamily="34" charset="0"/>
                <a:cs typeface="Arial" panose="020B0604020202020204" pitchFamily="34" charset="0"/>
              </a:rPr>
              <a:t>төгрөгөөр өсч, </a:t>
            </a:r>
            <a:r>
              <a:rPr lang="mn-MN" sz="2000" dirty="0">
                <a:latin typeface="Arial" panose="020B0604020202020204" pitchFamily="34" charset="0"/>
                <a:cs typeface="Arial" panose="020B0604020202020204" pitchFamily="34" charset="0"/>
              </a:rPr>
              <a:t>нөхөн төлүүлсэн хохирол </a:t>
            </a:r>
            <a:r>
              <a:rPr lang="mn-MN" sz="2000" dirty="0" smtClean="0">
                <a:latin typeface="Arial" panose="020B0604020202020204" pitchFamily="34" charset="0"/>
                <a:cs typeface="Arial" panose="020B0604020202020204" pitchFamily="34" charset="0"/>
              </a:rPr>
              <a:t>23.3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54</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 төгрөгөөр </a:t>
            </a:r>
            <a:r>
              <a:rPr lang="mn-MN" sz="2000" dirty="0" smtClean="0">
                <a:latin typeface="Arial" panose="020B0604020202020204" pitchFamily="34" charset="0"/>
                <a:cs typeface="Arial" panose="020B0604020202020204" pitchFamily="34" charset="0"/>
              </a:rPr>
              <a:t>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3" name="Rectangle 12"/>
          <p:cNvSpPr/>
          <p:nvPr/>
        </p:nvSpPr>
        <p:spPr>
          <a:xfrm>
            <a:off x="3276600" y="5450948"/>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18, түүнээс дээш насны </a:t>
            </a:r>
            <a:r>
              <a:rPr lang="mn-MN" sz="2000" dirty="0" smtClean="0">
                <a:latin typeface="Arial" panose="020B0604020202020204" pitchFamily="34" charset="0"/>
                <a:cs typeface="Arial" panose="020B0604020202020204" pitchFamily="34" charset="0"/>
              </a:rPr>
              <a:t>гэмт </a:t>
            </a:r>
            <a:r>
              <a:rPr lang="mn-MN" sz="2000" dirty="0">
                <a:latin typeface="Arial" panose="020B0604020202020204" pitchFamily="34" charset="0"/>
                <a:cs typeface="Arial" panose="020B0604020202020204" pitchFamily="34" charset="0"/>
              </a:rPr>
              <a:t>хэрэг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16 </a:t>
            </a:r>
            <a:r>
              <a:rPr lang="mn-MN" sz="2000" dirty="0">
                <a:latin typeface="Arial" panose="020B0604020202020204" pitchFamily="34" charset="0"/>
                <a:cs typeface="Arial" panose="020B0604020202020204" pitchFamily="34" charset="0"/>
              </a:rPr>
              <a:t>болж</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өмнөх оны мөн үеэс </a:t>
            </a:r>
            <a:r>
              <a:rPr lang="mn-MN" sz="2000" dirty="0" smtClean="0">
                <a:latin typeface="Arial" panose="020B0604020202020204" pitchFamily="34" charset="0"/>
                <a:cs typeface="Arial" panose="020B0604020202020204" pitchFamily="34" charset="0"/>
              </a:rPr>
              <a:t>11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40.7</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оор </a:t>
            </a:r>
            <a:r>
              <a:rPr lang="mn-MN" sz="2000" dirty="0" smtClean="0">
                <a:latin typeface="Arial" panose="020B0604020202020204" pitchFamily="34" charset="0"/>
                <a:cs typeface="Arial" panose="020B0604020202020204" pitchFamily="34" charset="0"/>
              </a:rPr>
              <a:t>буурсан </a:t>
            </a:r>
            <a:r>
              <a:rPr lang="mn-MN" sz="2000" dirty="0">
                <a:latin typeface="Arial" panose="020B0604020202020204" pitchFamily="34" charset="0"/>
                <a:cs typeface="Arial" panose="020B0604020202020204" pitchFamily="34" charset="0"/>
              </a:rPr>
              <a:t>байна.</a:t>
            </a:r>
            <a:endParaRPr lang="en-US" sz="2000" dirty="0">
              <a:latin typeface="Arial" panose="020B0604020202020204" pitchFamily="34" charset="0"/>
              <a:cs typeface="Arial" panose="020B0604020202020204" pitchFamily="34" charset="0"/>
            </a:endParaRPr>
          </a:p>
        </p:txBody>
      </p:sp>
      <p:sp>
        <p:nvSpPr>
          <p:cNvPr id="14" name="Rectangle 13"/>
          <p:cNvSpPr/>
          <p:nvPr/>
        </p:nvSpPr>
        <p:spPr>
          <a:xfrm>
            <a:off x="3262393" y="4800600"/>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14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401709677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mn-MN" dirty="0" smtClean="0">
                <a:latin typeface="Tahoma" panose="020B0604030504040204" pitchFamily="34" charset="0"/>
                <a:ea typeface="Tahoma" panose="020B0604030504040204" pitchFamily="34" charset="0"/>
                <a:cs typeface="Tahoma" panose="020B0604030504040204" pitchFamily="34" charset="0"/>
              </a:rPr>
              <a:t>5</a:t>
            </a:r>
            <a:r>
              <a:rPr lang="en-US" dirty="0" smtClean="0">
                <a:latin typeface="Tahoma" panose="020B0604030504040204" pitchFamily="34" charset="0"/>
                <a:ea typeface="Tahoma" panose="020B0604030504040204" pitchFamily="34" charset="0"/>
                <a:cs typeface="Tahoma" panose="020B0604030504040204" pitchFamily="34" charset="0"/>
              </a:rPr>
              <a:t>5</a:t>
            </a:r>
            <a:r>
              <a:rPr lang="mn-MN" dirty="0" smtClean="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9</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0.8 (1.4%) тэрбумаар өсч, өнгөрсөн оноос 14.5 (35.2%)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өссөн 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60048" y="3496270"/>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 2 дугаар сард 119.4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4.3 (3.7%)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буурч, </a:t>
            </a:r>
            <a:r>
              <a:rPr lang="mn-MN" dirty="0">
                <a:latin typeface="Tahoma" panose="020B0604030504040204" pitchFamily="34" charset="0"/>
                <a:ea typeface="Tahoma" panose="020B0604030504040204" pitchFamily="34" charset="0"/>
                <a:cs typeface="Tahoma" panose="020B0604030504040204" pitchFamily="34" charset="0"/>
              </a:rPr>
              <a:t>өмнөх оноос </a:t>
            </a:r>
            <a:r>
              <a:rPr lang="mn-MN" dirty="0" smtClean="0">
                <a:latin typeface="Tahoma" panose="020B0604030504040204" pitchFamily="34" charset="0"/>
                <a:ea typeface="Tahoma" panose="020B0604030504040204" pitchFamily="34" charset="0"/>
                <a:cs typeface="Tahoma" panose="020B0604030504040204" pitchFamily="34" charset="0"/>
              </a:rPr>
              <a:t>14.8 (14.2%)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өсөв.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923330"/>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2018 </a:t>
            </a:r>
            <a:r>
              <a:rPr lang="mn-MN" dirty="0">
                <a:latin typeface="Tahoma" panose="020B0604030504040204" pitchFamily="34" charset="0"/>
                <a:ea typeface="Tahoma" panose="020B0604030504040204" pitchFamily="34" charset="0"/>
                <a:cs typeface="Tahoma" panose="020B0604030504040204" pitchFamily="34" charset="0"/>
              </a:rPr>
              <a:t>оны эцэст </a:t>
            </a:r>
            <a:r>
              <a:rPr lang="mn-MN" dirty="0" smtClean="0">
                <a:latin typeface="Tahoma" panose="020B0604030504040204" pitchFamily="34" charset="0"/>
                <a:ea typeface="Tahoma" panose="020B0604030504040204" pitchFamily="34" charset="0"/>
                <a:cs typeface="Tahoma" panose="020B0604030504040204" pitchFamily="34" charset="0"/>
              </a:rPr>
              <a:t>3.2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0.4 (13.9%)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a:t>
            </a:r>
            <a:r>
              <a:rPr lang="mn-MN" dirty="0" smtClean="0">
                <a:latin typeface="Tahoma" panose="020B0604030504040204" pitchFamily="34" charset="0"/>
                <a:ea typeface="Tahoma" panose="020B0604030504040204" pitchFamily="34" charset="0"/>
                <a:cs typeface="Tahoma" panose="020B0604030504040204" pitchFamily="34" charset="0"/>
              </a:rPr>
              <a:t>өсч,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мөн үеэс 1.0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24</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тэрбум төгрөгөөр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4954679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2018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2 дугаар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7.5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0.2 (2.9%)-аар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төгрөгөөр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7.6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0.6 (9.1%)-аар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өсчээ.</a:t>
            </a:r>
          </a:p>
        </p:txBody>
      </p:sp>
      <p:sp>
        <p:nvSpPr>
          <p:cNvPr id="14" name="Rectangle 13"/>
          <p:cNvSpPr/>
          <p:nvPr/>
        </p:nvSpPr>
        <p:spPr>
          <a:xfrm>
            <a:off x="1219200" y="4743271"/>
            <a:ext cx="10591800" cy="830997"/>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Нэгдсэн </a:t>
            </a:r>
            <a:r>
              <a:rPr lang="mn-MN" sz="2400" dirty="0">
                <a:latin typeface="Tahoma" panose="020B0604030504040204" pitchFamily="34" charset="0"/>
                <a:ea typeface="Tahoma" panose="020B0604030504040204" pitchFamily="34" charset="0"/>
                <a:cs typeface="Tahoma" panose="020B0604030504040204" pitchFamily="34" charset="0"/>
              </a:rPr>
              <a:t>төсвийн </a:t>
            </a:r>
            <a:r>
              <a:rPr lang="mn-MN" sz="2400" dirty="0" smtClean="0">
                <a:latin typeface="Tahoma" panose="020B0604030504040204" pitchFamily="34" charset="0"/>
                <a:ea typeface="Tahoma" panose="020B0604030504040204" pitchFamily="34" charset="0"/>
                <a:cs typeface="Tahoma" panose="020B0604030504040204" pitchFamily="34" charset="0"/>
              </a:rPr>
              <a:t>9.1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орлого, </a:t>
            </a:r>
            <a:r>
              <a:rPr lang="mn-MN" sz="2400" dirty="0" smtClean="0">
                <a:latin typeface="Tahoma" panose="020B0604030504040204" pitchFamily="34" charset="0"/>
                <a:ea typeface="Tahoma" panose="020B0604030504040204" pitchFamily="34" charset="0"/>
                <a:cs typeface="Tahoma" panose="020B0604030504040204" pitchFamily="34" charset="0"/>
              </a:rPr>
              <a:t>2.9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бус орлого, </a:t>
            </a:r>
            <a:r>
              <a:rPr lang="mn-MN" sz="2400" dirty="0" smtClean="0">
                <a:latin typeface="Tahoma" panose="020B0604030504040204" pitchFamily="34" charset="0"/>
                <a:ea typeface="Tahoma" panose="020B0604030504040204" pitchFamily="34" charset="0"/>
                <a:cs typeface="Tahoma" panose="020B0604030504040204" pitchFamily="34" charset="0"/>
              </a:rPr>
              <a:t>80.0 </a:t>
            </a:r>
            <a:r>
              <a:rPr lang="mn-MN" sz="2400" dirty="0">
                <a:latin typeface="Tahoma" panose="020B0604030504040204" pitchFamily="34" charset="0"/>
                <a:ea typeface="Tahoma" panose="020B0604030504040204" pitchFamily="34" charset="0"/>
                <a:cs typeface="Tahoma" panose="020B0604030504040204" pitchFamily="34" charset="0"/>
              </a:rPr>
              <a:t>хувийг тусламжийн орлого эзэлж байна</a:t>
            </a:r>
            <a:r>
              <a:rPr lang="mn-MN" sz="2400" dirty="0" smtClean="0">
                <a:latin typeface="Tahoma" panose="020B0604030504040204" pitchFamily="34" charset="0"/>
                <a:ea typeface="Tahoma" panose="020B0604030504040204" pitchFamily="34" charset="0"/>
                <a:cs typeface="Tahoma" panose="020B0604030504040204" pitchFamily="34" charset="0"/>
              </a:rPr>
              <a:t>.</a:t>
            </a:r>
            <a:endParaRPr lang="mn-M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74317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47696" y="937894"/>
            <a:ext cx="8185638"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a:t>
            </a:r>
            <a:r>
              <a:rPr lang="mn-MN" sz="2000" dirty="0" smtClean="0">
                <a:latin typeface="Arial" panose="020B0604020202020204" pitchFamily="34" charset="0"/>
                <a:cs typeface="Arial" panose="020B0604020202020204" pitchFamily="34" charset="0"/>
              </a:rPr>
              <a:t>өмнөх </a:t>
            </a:r>
            <a:r>
              <a:rPr lang="mn-MN" sz="2000" dirty="0">
                <a:latin typeface="Arial" panose="020B0604020202020204" pitchFamily="34" charset="0"/>
                <a:cs typeface="Arial" panose="020B0604020202020204" pitchFamily="34" charset="0"/>
              </a:rPr>
              <a:t>оны эцсээс </a:t>
            </a:r>
            <a:r>
              <a:rPr lang="mn-MN" sz="2000" dirty="0" smtClean="0">
                <a:latin typeface="Arial" panose="020B0604020202020204" pitchFamily="34" charset="0"/>
                <a:cs typeface="Arial" panose="020B0604020202020204" pitchFamily="34" charset="0"/>
              </a:rPr>
              <a:t>1.3 </a:t>
            </a:r>
            <a:r>
              <a:rPr lang="mn-MN" sz="2000" dirty="0">
                <a:latin typeface="Arial" panose="020B0604020202020204" pitchFamily="34" charset="0"/>
                <a:cs typeface="Arial" panose="020B0604020202020204" pitchFamily="34" charset="0"/>
              </a:rPr>
              <a:t>хувь, өмнөх оны мөн үеэс </a:t>
            </a:r>
            <a:r>
              <a:rPr lang="mn-MN" sz="2000" dirty="0" smtClean="0">
                <a:latin typeface="Arial" panose="020B0604020202020204" pitchFamily="34" charset="0"/>
                <a:cs typeface="Arial" panose="020B0604020202020204" pitchFamily="34" charset="0"/>
              </a:rPr>
              <a:t>6.4 </a:t>
            </a:r>
            <a:r>
              <a:rPr lang="mn-MN" sz="2000" dirty="0">
                <a:latin typeface="Arial" panose="020B0604020202020204" pitchFamily="34" charset="0"/>
                <a:cs typeface="Arial" panose="020B0604020202020204" pitchFamily="34" charset="0"/>
              </a:rPr>
              <a:t>хувиар тус тус өссөн байна.</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552092" y="1727063"/>
            <a:ext cx="8181242" cy="2862322"/>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a:t>
            </a:r>
            <a:r>
              <a:rPr lang="mn-MN" sz="1600" b="1" dirty="0" smtClean="0">
                <a:solidFill>
                  <a:srgbClr val="0033CC"/>
                </a:solidFill>
                <a:latin typeface="Arial" panose="020B0604020202020204" pitchFamily="34" charset="0"/>
                <a:cs typeface="Arial" panose="020B0604020202020204" pitchFamily="34" charset="0"/>
              </a:rPr>
              <a:t>2018 </a:t>
            </a:r>
            <a:r>
              <a:rPr lang="mn-MN" sz="1600" b="1" dirty="0">
                <a:solidFill>
                  <a:srgbClr val="0033CC"/>
                </a:solidFill>
                <a:latin typeface="Arial" panose="020B0604020202020204" pitchFamily="34" charset="0"/>
                <a:cs typeface="Arial" panose="020B0604020202020204" pitchFamily="34" charset="0"/>
              </a:rPr>
              <a:t>оны </a:t>
            </a:r>
            <a:r>
              <a:rPr lang="en-US" sz="1600" b="1" dirty="0" smtClean="0">
                <a:solidFill>
                  <a:srgbClr val="0033CC"/>
                </a:solidFill>
                <a:latin typeface="Arial" panose="020B0604020202020204" pitchFamily="34" charset="0"/>
                <a:cs typeface="Arial" panose="020B0604020202020204" pitchFamily="34" charset="0"/>
              </a:rPr>
              <a:t>1 </a:t>
            </a:r>
            <a:r>
              <a:rPr lang="mn-MN" sz="1600" b="1" dirty="0">
                <a:solidFill>
                  <a:srgbClr val="0033CC"/>
                </a:solidFill>
                <a:latin typeface="Arial" panose="020B0604020202020204" pitchFamily="34" charset="0"/>
                <a:cs typeface="Arial" panose="020B0604020202020204" pitchFamily="34" charset="0"/>
              </a:rPr>
              <a:t>дүгээр 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6.4</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en-US" sz="1600" dirty="0">
                <a:latin typeface="Arial" panose="020B0604020202020204" pitchFamily="34" charset="0"/>
                <a:cs typeface="Arial" panose="020B0604020202020204" pitchFamily="34" charset="0"/>
              </a:rPr>
              <a:t>8</a:t>
            </a:r>
            <a:r>
              <a:rPr lang="mn-MN" sz="1600" dirty="0" smtClean="0">
                <a:latin typeface="Arial" panose="020B0604020202020204" pitchFamily="34" charset="0"/>
                <a:cs typeface="Arial" panose="020B0604020202020204" pitchFamily="34" charset="0"/>
              </a:rPr>
              <a:t>.9 хувь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төмс, хүнсний ногооны дэд бүлгийн үнэ </a:t>
            </a:r>
            <a:r>
              <a:rPr lang="en-US" sz="1600" dirty="0" smtClean="0">
                <a:latin typeface="Arial" panose="020B0604020202020204" pitchFamily="34" charset="0"/>
                <a:cs typeface="Arial" panose="020B0604020202020204" pitchFamily="34" charset="0"/>
              </a:rPr>
              <a:t>1</a:t>
            </a:r>
            <a:r>
              <a:rPr lang="mn-MN" sz="1600" dirty="0" smtClean="0">
                <a:latin typeface="Arial" panose="020B0604020202020204" pitchFamily="34" charset="0"/>
                <a:cs typeface="Arial" panose="020B0604020202020204" pitchFamily="34" charset="0"/>
              </a:rPr>
              <a:t>0.4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төрөл бүрийн өөх, тосны дэд бүлгийн үнэ 11.7 хувь, согтууруулах </a:t>
            </a:r>
            <a:r>
              <a:rPr lang="mn-MN" sz="1600" dirty="0">
                <a:latin typeface="Arial" panose="020B0604020202020204" pitchFamily="34" charset="0"/>
                <a:cs typeface="Arial" panose="020B0604020202020204" pitchFamily="34" charset="0"/>
              </a:rPr>
              <a:t>бус ундааны дэд бүлгийн үнэ </a:t>
            </a:r>
            <a:r>
              <a:rPr lang="mn-MN" sz="1600" dirty="0" smtClean="0">
                <a:latin typeface="Arial" panose="020B0604020202020204" pitchFamily="34" charset="0"/>
                <a:cs typeface="Arial" panose="020B0604020202020204" pitchFamily="34" charset="0"/>
              </a:rPr>
              <a:t>16.1 </a:t>
            </a:r>
            <a:r>
              <a:rPr lang="mn-MN" sz="1600" dirty="0">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мах, махан бүтээгдэхүүний дэд </a:t>
            </a:r>
            <a:r>
              <a:rPr lang="mn-MN" sz="1600" dirty="0">
                <a:latin typeface="Arial" panose="020B0604020202020204" pitchFamily="34" charset="0"/>
                <a:cs typeface="Arial" panose="020B0604020202020204" pitchFamily="34" charset="0"/>
              </a:rPr>
              <a:t>бүлгийн үнэ </a:t>
            </a:r>
            <a:r>
              <a:rPr lang="mn-MN" sz="1600" dirty="0" smtClean="0">
                <a:latin typeface="Arial" panose="020B0604020202020204" pitchFamily="34" charset="0"/>
                <a:cs typeface="Arial" panose="020B0604020202020204" pitchFamily="34" charset="0"/>
              </a:rPr>
              <a:t>20.8 </a:t>
            </a:r>
            <a:r>
              <a:rPr lang="mn-MN" sz="1600" dirty="0">
                <a:latin typeface="Arial" panose="020B0604020202020204" pitchFamily="34" charset="0"/>
                <a:cs typeface="Arial" panose="020B0604020202020204" pitchFamily="34" charset="0"/>
              </a:rPr>
              <a:t>хувь</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тээврийн бүлгийн үнэ дүнгээрээ </a:t>
            </a:r>
            <a:r>
              <a:rPr lang="mn-MN" dirty="0" smtClean="0">
                <a:latin typeface="Arial" panose="020B0604020202020204" pitchFamily="34" charset="0"/>
                <a:cs typeface="Arial" panose="020B0604020202020204" pitchFamily="34" charset="0"/>
              </a:rPr>
              <a:t>12.1 хувь, эм, тариа, эмнэлэгийн үйлчилгээний </a:t>
            </a:r>
            <a:r>
              <a:rPr lang="mn-MN" sz="1600" dirty="0" smtClean="0">
                <a:latin typeface="Arial" panose="020B0604020202020204" pitchFamily="34" charset="0"/>
                <a:cs typeface="Arial" panose="020B0604020202020204" pitchFamily="34" charset="0"/>
              </a:rPr>
              <a:t>бүлгийн </a:t>
            </a:r>
            <a:r>
              <a:rPr lang="mn-MN" sz="1600" dirty="0">
                <a:latin typeface="Arial" panose="020B0604020202020204" pitchFamily="34" charset="0"/>
                <a:cs typeface="Arial" panose="020B0604020202020204" pitchFamily="34" charset="0"/>
              </a:rPr>
              <a:t>үнэ дүнгээрээ </a:t>
            </a:r>
            <a:r>
              <a:rPr lang="mn-MN" sz="1600" dirty="0" smtClean="0">
                <a:latin typeface="Arial" panose="020B0604020202020204" pitchFamily="34" charset="0"/>
                <a:cs typeface="Arial" panose="020B0604020202020204" pitchFamily="34" charset="0"/>
              </a:rPr>
              <a:t>14.0, амралт, чөлөөт цаг, соёлын бараа үйлчилгээний бүлгийн үнэ 7.8 хувь, согтууруулах ундаа, тамхи, мансууруулах бодис, хувцас, бөс бараа, гутлын бүлгийн үнэ дүнгээрээ 4.9 хувь, гэр ахуйн тавилга, гэр ахуйн барааны бүлгийн үнэ 4.7 хувь, бусад бараа</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үйлчилгээний бүлгийнх 1.9 </a:t>
            </a:r>
            <a:r>
              <a:rPr lang="mn-MN" sz="1600" dirty="0">
                <a:latin typeface="Arial" panose="020B0604020202020204" pitchFamily="34" charset="0"/>
                <a:cs typeface="Arial" panose="020B0604020202020204" pitchFamily="34" charset="0"/>
              </a:rPr>
              <a:t>хувиар өссөн нь голлон нөлөөлсөн байна.</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3432412" y="4715914"/>
            <a:ext cx="8153400" cy="1569660"/>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өмнөх оны эцсээс </a:t>
            </a:r>
            <a:r>
              <a:rPr lang="mn-MN" sz="1600" b="1" dirty="0" smtClean="0">
                <a:solidFill>
                  <a:srgbClr val="0033CC"/>
                </a:solidFill>
                <a:latin typeface="Arial" panose="020B0604020202020204" pitchFamily="34" charset="0"/>
                <a:cs typeface="Arial" panose="020B0604020202020204" pitchFamily="34" charset="0"/>
              </a:rPr>
              <a:t>1.3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mn-MN" sz="1600" dirty="0" smtClean="0">
                <a:latin typeface="Arial" panose="020B0604020202020204" pitchFamily="34" charset="0"/>
                <a:cs typeface="Arial" panose="020B0604020202020204" pitchFamily="34" charset="0"/>
              </a:rPr>
              <a:t>3.6 </a:t>
            </a:r>
            <a:r>
              <a:rPr lang="mn-MN" sz="1600" dirty="0">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мах, махан бүтээгдэхүүний дэд бүлгийн үнэ </a:t>
            </a:r>
            <a:r>
              <a:rPr lang="mn-MN"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6</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хувь</a:t>
            </a:r>
            <a:r>
              <a:rPr lang="en-US" sz="1600" dirty="0" smtClean="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эм, тариа, эмнэлэгийн үйлчилгээний бүлгийн үнэ дүнгээрээ </a:t>
            </a:r>
            <a:r>
              <a:rPr lang="mn-MN" sz="1600" dirty="0" smtClean="0">
                <a:latin typeface="Arial" panose="020B0604020202020204" pitchFamily="34" charset="0"/>
                <a:cs typeface="Arial" panose="020B0604020202020204" pitchFamily="34" charset="0"/>
              </a:rPr>
              <a:t>1.7, </a:t>
            </a:r>
            <a:r>
              <a:rPr lang="mn-MN" sz="1600" dirty="0">
                <a:latin typeface="Arial" panose="020B0604020202020204" pitchFamily="34" charset="0"/>
                <a:cs typeface="Arial" panose="020B0604020202020204" pitchFamily="34" charset="0"/>
              </a:rPr>
              <a:t>хувцас, бөс бараа, гутлын бүлгийн үнэ дүнгээрээ </a:t>
            </a:r>
            <a:r>
              <a:rPr lang="mn-MN" sz="1600" dirty="0" smtClean="0">
                <a:latin typeface="Arial" panose="020B0604020202020204" pitchFamily="34" charset="0"/>
                <a:cs typeface="Arial" panose="020B0604020202020204" pitchFamily="34" charset="0"/>
              </a:rPr>
              <a:t>1.6 хувь, </a:t>
            </a:r>
            <a:r>
              <a:rPr lang="mn-MN" sz="1600" dirty="0">
                <a:latin typeface="Arial" panose="020B0604020202020204" pitchFamily="34" charset="0"/>
                <a:cs typeface="Arial" panose="020B0604020202020204" pitchFamily="34" charset="0"/>
              </a:rPr>
              <a:t>согтууруулах ундаа, тамхи, мансууруулах </a:t>
            </a:r>
            <a:r>
              <a:rPr lang="mn-MN" sz="1600" dirty="0" smtClean="0">
                <a:latin typeface="Arial" panose="020B0604020202020204" pitchFamily="34" charset="0"/>
                <a:cs typeface="Arial" panose="020B0604020202020204" pitchFamily="34" charset="0"/>
              </a:rPr>
              <a:t>бодисын </a:t>
            </a:r>
            <a:r>
              <a:rPr lang="mn-MN" sz="1600" dirty="0">
                <a:latin typeface="Arial" panose="020B0604020202020204" pitchFamily="34" charset="0"/>
                <a:cs typeface="Arial" panose="020B0604020202020204" pitchFamily="34" charset="0"/>
              </a:rPr>
              <a:t>бүлгийн үнэ дүнгээрээ </a:t>
            </a:r>
            <a:r>
              <a:rPr lang="mn-MN" sz="1600" dirty="0" smtClean="0">
                <a:latin typeface="Arial" panose="020B0604020202020204" pitchFamily="34" charset="0"/>
                <a:cs typeface="Arial" panose="020B0604020202020204" pitchFamily="34" charset="0"/>
              </a:rPr>
              <a:t>1.1 </a:t>
            </a:r>
            <a:r>
              <a:rPr lang="mn-MN" sz="1600" dirty="0">
                <a:latin typeface="Arial" panose="020B0604020202020204" pitchFamily="34" charset="0"/>
                <a:cs typeface="Arial" panose="020B0604020202020204" pitchFamily="34" charset="0"/>
              </a:rPr>
              <a:t>хувь,</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бусад бараа, үйлчилгээний бүлгийнх </a:t>
            </a:r>
            <a:r>
              <a:rPr lang="mn-MN" sz="1600" dirty="0" smtClean="0">
                <a:latin typeface="Arial" panose="020B0604020202020204" pitchFamily="34" charset="0"/>
                <a:cs typeface="Arial" panose="020B0604020202020204" pitchFamily="34" charset="0"/>
              </a:rPr>
              <a:t>0.7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488267" y="1966445"/>
            <a:ext cx="1294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219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оны мөн үеэс  6.4 дахин 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437318" y="2033025"/>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388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 өмнөх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оны мөн үеэс 2.7 дахин 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9543379" y="2046044"/>
            <a:ext cx="1295400" cy="93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 толгой-гоор өссөн.</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808253" y="4496096"/>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81.1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326393" y="4503211"/>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3.7 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4.4 дахин өссөн.</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2018 оны 1 дүгээр 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2</a:t>
            </a:r>
            <a:r>
              <a:rPr lang="ru-RU" dirty="0">
                <a:latin typeface="Tahoma" panose="020B0604030504040204" pitchFamily="34" charset="0"/>
                <a:ea typeface="Tahoma" panose="020B0604030504040204" pitchFamily="34" charset="0"/>
                <a:cs typeface="Tahoma" panose="020B0604030504040204" pitchFamily="34" charset="0"/>
              </a:rPr>
              <a:t> хувь буюу </a:t>
            </a:r>
            <a:r>
              <a:rPr lang="mn-MN" dirty="0">
                <a:latin typeface="Tahoma" panose="020B0604030504040204" pitchFamily="34" charset="0"/>
                <a:ea typeface="Tahoma" panose="020B0604030504040204" pitchFamily="34" charset="0"/>
                <a:cs typeface="Tahoma" panose="020B0604030504040204" pitchFamily="34" charset="0"/>
              </a:rPr>
              <a:t>7</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 мянган том мал </a:t>
            </a:r>
            <a:r>
              <a:rPr lang="mn-MN" dirty="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зүй 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 Малын зүй бусын хорогдлыг төрлөөр нь авч үзвэл:</a:t>
            </a:r>
            <a:endParaRPr lang="mn-MN"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4808253" y="2237492"/>
            <a:ext cx="1693758" cy="1128466"/>
          </a:xfrm>
          <a:prstGeom prst="rect">
            <a:avLst/>
          </a:prstGeom>
        </p:spPr>
      </p:pic>
      <p:pic>
        <p:nvPicPr>
          <p:cNvPr id="14" name="Picture 13"/>
          <p:cNvPicPr>
            <a:picLocks noChangeAspect="1"/>
          </p:cNvPicPr>
          <p:nvPr/>
        </p:nvPicPr>
        <p:blipFill>
          <a:blip r:embed="rId4" cstate="print"/>
          <a:stretch>
            <a:fillRect/>
          </a:stretch>
        </p:blipFill>
        <p:spPr>
          <a:xfrm>
            <a:off x="7732718" y="2203348"/>
            <a:ext cx="1571872" cy="1046891"/>
          </a:xfrm>
          <a:prstGeom prst="rect">
            <a:avLst/>
          </a:prstGeom>
        </p:spPr>
      </p:pic>
      <p:pic>
        <p:nvPicPr>
          <p:cNvPr id="15" name="Picture 14"/>
          <p:cNvPicPr>
            <a:picLocks noChangeAspect="1"/>
          </p:cNvPicPr>
          <p:nvPr/>
        </p:nvPicPr>
        <p:blipFill>
          <a:blip r:embed="rId5"/>
          <a:stretch>
            <a:fillRect/>
          </a:stretch>
        </p:blipFill>
        <p:spPr>
          <a:xfrm>
            <a:off x="2819400" y="4503211"/>
            <a:ext cx="1840510" cy="1380383"/>
          </a:xfrm>
          <a:prstGeom prst="rect">
            <a:avLst/>
          </a:prstGeom>
        </p:spPr>
      </p:pic>
      <p:pic>
        <p:nvPicPr>
          <p:cNvPr id="22" name="Picture 21"/>
          <p:cNvPicPr>
            <a:picLocks noChangeAspect="1"/>
          </p:cNvPicPr>
          <p:nvPr/>
        </p:nvPicPr>
        <p:blipFill>
          <a:blip r:embed="rId6"/>
          <a:stretch>
            <a:fillRect/>
          </a:stretch>
        </p:blipFill>
        <p:spPr>
          <a:xfrm>
            <a:off x="6578341" y="4503211"/>
            <a:ext cx="1273364" cy="1700006"/>
          </a:xfrm>
          <a:prstGeom prst="rect">
            <a:avLst/>
          </a:prstGeom>
        </p:spPr>
      </p:pic>
    </p:spTree>
    <p:extLst>
      <p:ext uri="{BB962C8B-B14F-4D97-AF65-F5344CB8AC3E}">
        <p14:creationId xmlns:p14="http://schemas.microsoft.com/office/powerpoint/2010/main" val="101298752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8.0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 (12.6%) тэрбум төгрөгөөр өсчээ.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3047999"/>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7.1 (13.6%)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төгрөгөөр, үүнээс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цайрын баяжмал 5.3 (8</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 хайлуур жонш 17.5 сая төгрөг,  0.7 тэрбум төгрөгөөр тус тус өссөн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47.0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43.6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182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1129</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Azjargal_Ts</cp:lastModifiedBy>
  <cp:revision>670</cp:revision>
  <cp:lastPrinted>2018-01-18T05:57:32Z</cp:lastPrinted>
  <dcterms:created xsi:type="dcterms:W3CDTF">2016-10-10T07:15:58Z</dcterms:created>
  <dcterms:modified xsi:type="dcterms:W3CDTF">2018-03-18T09:01:59Z</dcterms:modified>
</cp:coreProperties>
</file>