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21" r:id="rId3"/>
    <p:sldId id="330" r:id="rId4"/>
    <p:sldId id="322" r:id="rId5"/>
    <p:sldId id="332" r:id="rId6"/>
    <p:sldId id="323" r:id="rId7"/>
    <p:sldId id="324" r:id="rId8"/>
    <p:sldId id="325" r:id="rId9"/>
    <p:sldId id="326" r:id="rId10"/>
    <p:sldId id="333" r:id="rId11"/>
    <p:sldId id="328" r:id="rId12"/>
    <p:sldId id="302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92" d="100"/>
          <a:sy n="92" d="100"/>
        </p:scale>
        <p:origin x="12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67176843473803E-2"/>
          <c:y val="2.2572829235730361E-2"/>
          <c:w val="0.87820008218653733"/>
          <c:h val="0.94675375249047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өмчлөл'!$X$4:$X$16</c:f>
              <c:strCache>
                <c:ptCount val="13"/>
                <c:pt idx="0">
                  <c:v>Íà</c:v>
                </c:pt>
                <c:pt idx="1">
                  <c:v>Õà</c:v>
                </c:pt>
                <c:pt idx="2">
                  <c:v>Àñ</c:v>
                </c:pt>
                <c:pt idx="3">
                  <c:v>Äà</c:v>
                </c:pt>
                <c:pt idx="4">
                  <c:v>Óá</c:v>
                </c:pt>
                <c:pt idx="5">
                  <c:v>Ñ¿</c:v>
                </c:pt>
                <c:pt idx="6">
                  <c:v>Òø</c:v>
                </c:pt>
                <c:pt idx="7">
                  <c:v>Îí</c:v>
                </c:pt>
                <c:pt idx="8">
                  <c:v>Ìõ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өмчлөл'!$Y$4:$Y$16</c:f>
              <c:numCache>
                <c:formatCode>General</c:formatCode>
                <c:ptCount val="13"/>
                <c:pt idx="0">
                  <c:v>175</c:v>
                </c:pt>
                <c:pt idx="1">
                  <c:v>210</c:v>
                </c:pt>
                <c:pt idx="2">
                  <c:v>237</c:v>
                </c:pt>
                <c:pt idx="3">
                  <c:v>318</c:v>
                </c:pt>
                <c:pt idx="4">
                  <c:v>335</c:v>
                </c:pt>
                <c:pt idx="5">
                  <c:v>430</c:v>
                </c:pt>
                <c:pt idx="6">
                  <c:v>492</c:v>
                </c:pt>
                <c:pt idx="7">
                  <c:v>644</c:v>
                </c:pt>
                <c:pt idx="8">
                  <c:v>680</c:v>
                </c:pt>
                <c:pt idx="9">
                  <c:v>686</c:v>
                </c:pt>
                <c:pt idx="10">
                  <c:v>759</c:v>
                </c:pt>
                <c:pt idx="11" formatCode="#\ ##0">
                  <c:v>1501</c:v>
                </c:pt>
                <c:pt idx="12" formatCode="#\ ##0">
                  <c:v>3951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07344096"/>
        <c:axId val="307344488"/>
      </c:barChart>
      <c:catAx>
        <c:axId val="307344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307344488"/>
        <c:crosses val="autoZero"/>
        <c:auto val="1"/>
        <c:lblAlgn val="ctr"/>
        <c:lblOffset val="100"/>
        <c:noMultiLvlLbl val="0"/>
      </c:catAx>
      <c:valAx>
        <c:axId val="307344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7344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17117182764889"/>
          <c:y val="5.0925925925925923E-2"/>
          <c:w val="0.84066451196209113"/>
          <c:h val="0.88888888888888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өмчлөл'!$AB$4:$AB$16</c:f>
              <c:strCache>
                <c:ptCount val="13"/>
                <c:pt idx="0">
                  <c:v>Íà</c:v>
                </c:pt>
                <c:pt idx="1">
                  <c:v>Õà</c:v>
                </c:pt>
                <c:pt idx="2">
                  <c:v>Àñ</c:v>
                </c:pt>
                <c:pt idx="3">
                  <c:v>Äà</c:v>
                </c:pt>
                <c:pt idx="4">
                  <c:v>Óá</c:v>
                </c:pt>
                <c:pt idx="5">
                  <c:v>Ñ¿</c:v>
                </c:pt>
                <c:pt idx="6">
                  <c:v>Òø</c:v>
                </c:pt>
                <c:pt idx="7">
                  <c:v>Ìõ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өмчлөл'!$AC$4:$AC$16</c:f>
              <c:numCache>
                <c:formatCode>General</c:formatCode>
                <c:ptCount val="13"/>
                <c:pt idx="0">
                  <c:v>172</c:v>
                </c:pt>
                <c:pt idx="1">
                  <c:v>203</c:v>
                </c:pt>
                <c:pt idx="2">
                  <c:v>214</c:v>
                </c:pt>
                <c:pt idx="3">
                  <c:v>318</c:v>
                </c:pt>
                <c:pt idx="4">
                  <c:v>321</c:v>
                </c:pt>
                <c:pt idx="5">
                  <c:v>395</c:v>
                </c:pt>
                <c:pt idx="6">
                  <c:v>492</c:v>
                </c:pt>
                <c:pt idx="7">
                  <c:v>527</c:v>
                </c:pt>
                <c:pt idx="8">
                  <c:v>601</c:v>
                </c:pt>
                <c:pt idx="9">
                  <c:v>686</c:v>
                </c:pt>
                <c:pt idx="10">
                  <c:v>712</c:v>
                </c:pt>
                <c:pt idx="11" formatCode="#\ ##0">
                  <c:v>1364</c:v>
                </c:pt>
                <c:pt idx="12" formatCode="#\ ##0">
                  <c:v>3791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07345272"/>
        <c:axId val="307345664"/>
      </c:barChart>
      <c:catAx>
        <c:axId val="307345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307345664"/>
        <c:crosses val="autoZero"/>
        <c:auto val="1"/>
        <c:lblAlgn val="ctr"/>
        <c:lblOffset val="100"/>
        <c:noMultiLvlLbl val="0"/>
      </c:catAx>
      <c:valAx>
        <c:axId val="30734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7345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2018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дугаар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5143" y="1642557"/>
            <a:ext cx="1619599" cy="171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98.7 хувь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9484" y="1850104"/>
            <a:ext cx="173012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3678" y="1697704"/>
            <a:ext cx="1584922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төллөж, гарсан төл нь 100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4038" y="3702106"/>
            <a:ext cx="182458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115.2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115.7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4227" y="3711288"/>
            <a:ext cx="1734221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62.3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99.4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62.9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1036918"/>
            <a:ext cx="106869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улиралд 191.5 мянган эх мал төллөж, 192.4 мянган төл бойжуулав.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95" y="1652141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53" y="1690934"/>
            <a:ext cx="1693758" cy="1128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806" y="1690934"/>
            <a:ext cx="1571872" cy="1046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528" y="3712120"/>
            <a:ext cx="1840510" cy="1380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863" y="3652343"/>
            <a:ext cx="1273364" cy="1700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03195" y="5438883"/>
            <a:ext cx="104554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эхэнд тоологдсон нийт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(0.9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том 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зүй бусаар хорогдов.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бусаар хорогдсон том малын 0.3 хувь нь өвчнөөр хорогдсон байна.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24.0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өсчээ.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12.6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26.3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цайрын баяжмал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67.6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төгрөг, хайлуур жонш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2.9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(23.3%)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тус тус өссөн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79.9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75.0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93.9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1"/>
            <a:ext cx="106680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1036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3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57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74.4%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25.6%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1.4 </a:t>
            </a:r>
            <a:r>
              <a:rPr lang="mn-MN" sz="1600" dirty="0">
                <a:latin typeface="Tahoma" charset="0"/>
                <a:ea typeface="Calibri" charset="0"/>
              </a:rPr>
              <a:t>мянга болсны, </a:t>
            </a:r>
            <a:r>
              <a:rPr lang="en-US" sz="1600" dirty="0" smtClean="0">
                <a:latin typeface="Tahoma" charset="0"/>
                <a:ea typeface="Calibri" charset="0"/>
              </a:rPr>
              <a:t>1036</a:t>
            </a:r>
            <a:r>
              <a:rPr lang="mn-MN" sz="1600" dirty="0" smtClean="0">
                <a:latin typeface="Tahoma" charset="0"/>
                <a:ea typeface="Calibri" charset="0"/>
              </a:rPr>
              <a:t> (</a:t>
            </a:r>
            <a:r>
              <a:rPr lang="en-US" sz="1600" dirty="0" smtClean="0">
                <a:latin typeface="Tahoma" charset="0"/>
                <a:ea typeface="Calibri" charset="0"/>
              </a:rPr>
              <a:t>74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4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en-US" sz="1600" dirty="0" smtClean="0">
                <a:latin typeface="Tahoma" charset="0"/>
                <a:ea typeface="Calibri" charset="0"/>
              </a:rPr>
              <a:t>357 </a:t>
            </a:r>
            <a:r>
              <a:rPr lang="mn-MN" sz="1600" dirty="0" smtClean="0">
                <a:latin typeface="Tahoma" charset="0"/>
                <a:ea typeface="Calibri" charset="0"/>
              </a:rPr>
              <a:t>(2</a:t>
            </a:r>
            <a:r>
              <a:rPr lang="en-US" sz="1600" dirty="0" smtClean="0">
                <a:latin typeface="Tahoma" charset="0"/>
                <a:ea typeface="Calibri" charset="0"/>
              </a:rPr>
              <a:t>5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6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24200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4.3%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4.3%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50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.1%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4</a:t>
            </a:r>
            <a:r>
              <a:rPr lang="en-US" sz="1600" dirty="0" smtClean="0">
                <a:latin typeface="Tahoma" charset="0"/>
                <a:ea typeface="Calibri" charset="0"/>
              </a:rPr>
              <a:t>3 (4.3%)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өсч</a:t>
            </a:r>
            <a:r>
              <a:rPr lang="en-US" sz="1600" dirty="0">
                <a:latin typeface="Tahoma" charset="0"/>
                <a:ea typeface="Calibri" charset="0"/>
              </a:rPr>
              <a:t>, </a:t>
            </a:r>
            <a:r>
              <a:rPr lang="en-US" sz="1600" dirty="0" smtClean="0">
                <a:latin typeface="Tahoma" charset="0"/>
                <a:ea typeface="Calibri" charset="0"/>
              </a:rPr>
              <a:t>1036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>
                <a:latin typeface="Tahoma" charset="0"/>
                <a:ea typeface="Calibri" charset="0"/>
              </a:rPr>
              <a:t>сны </a:t>
            </a:r>
            <a:r>
              <a:rPr lang="mn-MN" sz="1600" dirty="0" smtClean="0">
                <a:latin typeface="Tahoma" charset="0"/>
                <a:ea typeface="Calibri" charset="0"/>
              </a:rPr>
              <a:t>503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50.</a:t>
            </a:r>
            <a:r>
              <a:rPr lang="en-US" sz="1600" dirty="0" smtClean="0">
                <a:latin typeface="Tahoma" charset="0"/>
                <a:ea typeface="Calibri" charset="0"/>
              </a:rPr>
              <a:t>1%)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702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755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6</a:t>
            </a:r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6DE4-563A-430B-8B65-056AE5B5D541}"/>
              </a:ext>
            </a:extLst>
          </p:cNvPr>
          <p:cNvSpPr/>
          <p:nvPr/>
        </p:nvSpPr>
        <p:spPr>
          <a:xfrm>
            <a:off x="6497041" y="4117860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4149"/>
            <a:ext cx="906887" cy="815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334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23" y="1449123"/>
            <a:ext cx="10537209" cy="1195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23" y="3183642"/>
            <a:ext cx="10615182" cy="1083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423" y="4800600"/>
            <a:ext cx="10528350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400" y="3433033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орлогын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206.7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-ийг сайн дурын даатгуулагчдын шимтгэлийн орлого бүрдүүлсэн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8008" y="1540603"/>
            <a:ext cx="9218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даатгалын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хэлтсийн мэдээллээр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1-р улирлын байдлаар 3.2 тэрбум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0.4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төгрөг, зарлага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6.7 тэрбум болж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оос 1.6 (30.5%)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өслөө.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399" y="5079712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0.9 тэрбум төгрөгийг 10.1 мянган иргэнд, улсын төсвөөс 1.3 тэрбум төгрөгийг давхардсан тоогоор 10.8 мянган иргэнд тус тус олгосон байна. 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%)-оор,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%)-өөр тус тус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гараагүй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 оор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буурахад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хөл амны өвчлөгчид 225 (92.6%)-аар, салхинцэцэг өвчлөгчид 24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(20.5%)-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аар, заг хүйтэнээр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(52.4%)-аар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хүнд ногдох төрөлт 5.1, нас баралт 1.4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0.4 пункт, нас баралт 0.1 пунктээр тус тус 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066801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46925" y="1066801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6277640" y="1410653"/>
            <a:ext cx="46961" cy="285208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4" y="936308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43000" y="514350"/>
            <a:ext cx="90678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Газар өмчлөл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5400" y="4862900"/>
            <a:ext cx="1043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2003 оноос өссөн дүнгээр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 газар өмчлөх өргөдөл гаргаснаас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96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иргэнд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85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.98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газрыг Засаг даргын шийдвэрээр өмчлүүлсэн байна.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Харин аж ахуйн зориулалтаар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2.54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 газрыг олгосон байна.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71600" y="5867400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 газар өмчлөх өргөдөл 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гаргаснаас,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Засаг даргын шийдвэрээр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13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газрыг өмчлүүлсэн. 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92749"/>
              </p:ext>
            </p:extLst>
          </p:nvPr>
        </p:nvGraphicFramePr>
        <p:xfrm>
          <a:off x="1271154" y="1609635"/>
          <a:ext cx="4901046" cy="313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097218"/>
              </p:ext>
            </p:extLst>
          </p:nvPr>
        </p:nvGraphicFramePr>
        <p:xfrm>
          <a:off x="6430040" y="1609634"/>
          <a:ext cx="5228559" cy="317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2393" y="137932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үеийн түвшинд байна.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2393" y="2889608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оны эхний 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182.4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төгрөг, нөхөн төлүүлсэн хохирлын хэмжээ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64.8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31.7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өсч,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27.3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2393" y="5015446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3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 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төгрөгийн хадгаламжийн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2.5 (4.4%) тэрбумаар, өнгөрсөн оны мөн үеэс 14.3 (31.7%)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118" y="3389226"/>
            <a:ext cx="834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дугаар сард 119.8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4.7 (4.1%)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14.8 (16.9%)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тус өсөв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550" y="5764516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чанаргүй зээл 2018 оны 3 дугаар сард 1.1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1.7 (59.7%)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2.0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.7%)-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чээ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аймаг, сумын төсвийн орлого,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улсын төсвөөс олгох санхүүгийн дэмжлэг, 45.0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тусгай зориулалтын шилжүүлэг, 3.0 хувийг орон нутгийн хөгжлийн сангийн шилжүүлэг эзэлж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n-M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971209"/>
            <a:ext cx="818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5.9 хувь, өмнөх сараас 0.9 хувиар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929692"/>
            <a:ext cx="81812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бус ундааны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5.6 хувь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жимс, жимсгэний дэд бүлгийн үнэ 8.9 хувь, мах, махан бүтээгдэхүүн, сүү сүүн бүтээгдэхүүний дэд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14.0 хувь, төмс, хүнсний ногооны дэд бүлгийн үнэ 11.0 хувь, хүнсний барааны дэд бүлгийн дүн 6.3 хувь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ундаа, тамхи, мансууруулах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1.9 хувь, эм, тариа, эмнэлэгийн үйлчилгээний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2.4 хувь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хувцас, бөс бараа, гутлын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3.0 хувь, гэр ахуйн тавилга, гэр ахуйн бараа, бусад бараа үйлчилгээний бүлгийн үнэ 1.7 хувь, тээврийн бүлгийнх 2.8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өссөн нь голлон нөлөөлсөн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519389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2018 оны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бус ундааны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6.4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11.6,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6.1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согтууруулах ундаа, тамхи, мансууруулах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5.7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11.2 хувь, амралт, чөлөөт цаг, соёлын бараа үйлчилгээний бүлгийн үнэ 7.9 хувь, бусад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үйлчилгээний бүлгийнх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 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1375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Tahoma</vt:lpstr>
      <vt:lpstr>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Azjargal_Ts</cp:lastModifiedBy>
  <cp:revision>738</cp:revision>
  <cp:lastPrinted>2018-01-18T05:57:32Z</cp:lastPrinted>
  <dcterms:created xsi:type="dcterms:W3CDTF">2016-10-10T07:15:58Z</dcterms:created>
  <dcterms:modified xsi:type="dcterms:W3CDTF">2018-04-13T13:04:52Z</dcterms:modified>
</cp:coreProperties>
</file>