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35" r:id="rId2"/>
    <p:sldId id="321" r:id="rId3"/>
    <p:sldId id="334" r:id="rId4"/>
    <p:sldId id="323" r:id="rId5"/>
    <p:sldId id="333" r:id="rId6"/>
    <p:sldId id="332" r:id="rId7"/>
    <p:sldId id="326" r:id="rId8"/>
    <p:sldId id="330" r:id="rId9"/>
    <p:sldId id="331" r:id="rId10"/>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33" autoAdjust="0"/>
  </p:normalViewPr>
  <p:slideViewPr>
    <p:cSldViewPr>
      <p:cViewPr varScale="1">
        <p:scale>
          <a:sx n="92" d="100"/>
          <a:sy n="92" d="100"/>
        </p:scale>
        <p:origin x="127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1"/>
            <a:ext cx="2946400" cy="494266"/>
          </a:xfrm>
          <a:prstGeom prst="rect">
            <a:avLst/>
          </a:prstGeom>
        </p:spPr>
        <p:txBody>
          <a:bodyPr vert="horz" lIns="91440" tIns="45720" rIns="91440" bIns="45720" rtlCol="0"/>
          <a:lstStyle>
            <a:lvl1pPr algn="r">
              <a:defRPr sz="1200"/>
            </a:lvl1pPr>
          </a:lstStyle>
          <a:p>
            <a:fld id="{31A44DE7-D350-441A-8348-B063E5C2FC47}" type="datetimeFigureOut">
              <a:rPr lang="en-US" smtClean="0"/>
              <a:pPr/>
              <a:t>05/14/2018</a:t>
            </a:fld>
            <a:endParaRPr lang="en-US"/>
          </a:p>
        </p:txBody>
      </p:sp>
      <p:sp>
        <p:nvSpPr>
          <p:cNvPr id="4" name="Footer Placeholder 3"/>
          <p:cNvSpPr>
            <a:spLocks noGrp="1"/>
          </p:cNvSpPr>
          <p:nvPr>
            <p:ph type="ftr" sz="quarter" idx="2"/>
          </p:nvPr>
        </p:nvSpPr>
        <p:spPr>
          <a:xfrm>
            <a:off x="0" y="9378406"/>
            <a:ext cx="2946400" cy="49426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8406"/>
            <a:ext cx="2946400" cy="494265"/>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1"/>
            <a:ext cx="2946400" cy="494266"/>
          </a:xfrm>
          <a:prstGeom prst="rect">
            <a:avLst/>
          </a:prstGeom>
        </p:spPr>
        <p:txBody>
          <a:bodyPr vert="horz" lIns="91440" tIns="45720" rIns="91440" bIns="45720" rtlCol="0"/>
          <a:lstStyle>
            <a:lvl1pPr algn="r">
              <a:defRPr sz="1200"/>
            </a:lvl1pPr>
          </a:lstStyle>
          <a:p>
            <a:fld id="{EF2D0AFC-6A1A-4B11-B1D2-8B922FC0DC87}" type="datetimeFigureOut">
              <a:rPr lang="en-US" smtClean="0"/>
              <a:pPr/>
              <a:t>05/14/2018</a:t>
            </a:fld>
            <a:endParaRPr lang="en-US"/>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1" y="4689994"/>
            <a:ext cx="5438775" cy="44436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406"/>
            <a:ext cx="2946400" cy="49426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406"/>
            <a:ext cx="2946400" cy="494265"/>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2</a:t>
            </a:fld>
            <a:endParaRPr lang="en-US"/>
          </a:p>
        </p:txBody>
      </p:sp>
    </p:spTree>
    <p:extLst>
      <p:ext uri="{BB962C8B-B14F-4D97-AF65-F5344CB8AC3E}">
        <p14:creationId xmlns:p14="http://schemas.microsoft.com/office/powerpoint/2010/main" val="191956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5</a:t>
            </a:fld>
            <a:endParaRPr lang="en-US"/>
          </a:p>
        </p:txBody>
      </p:sp>
    </p:spTree>
    <p:extLst>
      <p:ext uri="{BB962C8B-B14F-4D97-AF65-F5344CB8AC3E}">
        <p14:creationId xmlns:p14="http://schemas.microsoft.com/office/powerpoint/2010/main" val="17563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6</a:t>
            </a:fld>
            <a:endParaRPr lang="en-US"/>
          </a:p>
        </p:txBody>
      </p:sp>
    </p:spTree>
    <p:extLst>
      <p:ext uri="{BB962C8B-B14F-4D97-AF65-F5344CB8AC3E}">
        <p14:creationId xmlns:p14="http://schemas.microsoft.com/office/powerpoint/2010/main" val="3833320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8</a:t>
            </a:fld>
            <a:endParaRPr lang="en-US"/>
          </a:p>
        </p:txBody>
      </p:sp>
    </p:spTree>
    <p:extLst>
      <p:ext uri="{BB962C8B-B14F-4D97-AF65-F5344CB8AC3E}">
        <p14:creationId xmlns:p14="http://schemas.microsoft.com/office/powerpoint/2010/main" val="332631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05/14/2018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05/14/2018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05/14/2018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05/14/2018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05/14/2018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05/14/2018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05/14/2018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05/14/2018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05/14/2018</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smtClean="0">
                <a:solidFill>
                  <a:srgbClr val="002060"/>
                </a:solidFill>
                <a:latin typeface="Tahoma" charset="0"/>
                <a:ea typeface="Tahoma" charset="0"/>
                <a:cs typeface="Tahoma" charset="0"/>
              </a:rPr>
              <a:t>Сүхбаатар аймгийн</a:t>
            </a:r>
          </a:p>
          <a:p>
            <a:pPr algn="ctr"/>
            <a:r>
              <a:rPr lang="mn-MN" sz="3600" b="1" dirty="0" smtClean="0">
                <a:solidFill>
                  <a:srgbClr val="002060"/>
                </a:solidFill>
                <a:latin typeface="Tahoma" charset="0"/>
                <a:ea typeface="Tahoma" charset="0"/>
                <a:cs typeface="Tahoma" charset="0"/>
              </a:rPr>
              <a:t>нийгэм, эдийн засгийн</a:t>
            </a:r>
            <a:r>
              <a:rPr lang="en-US" sz="3600" b="1" dirty="0" smtClean="0">
                <a:solidFill>
                  <a:srgbClr val="002060"/>
                </a:solidFill>
                <a:latin typeface="Tahoma" charset="0"/>
                <a:ea typeface="Tahoma" charset="0"/>
                <a:cs typeface="Tahoma" charset="0"/>
              </a:rPr>
              <a:t> </a:t>
            </a:r>
            <a:r>
              <a:rPr lang="mn-MN" sz="3600" b="1" dirty="0" smtClean="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a:t>
            </a:r>
            <a:r>
              <a:rPr lang="en-US" sz="2800" dirty="0" smtClean="0">
                <a:solidFill>
                  <a:srgbClr val="002060"/>
                </a:solidFill>
                <a:latin typeface="Tahoma" charset="0"/>
                <a:ea typeface="Tahoma" charset="0"/>
                <a:cs typeface="Tahoma" charset="0"/>
              </a:rPr>
              <a:t> 2018 </a:t>
            </a:r>
            <a:r>
              <a:rPr lang="mn-MN" sz="2800" dirty="0" smtClean="0">
                <a:solidFill>
                  <a:srgbClr val="002060"/>
                </a:solidFill>
                <a:latin typeface="Tahoma" charset="0"/>
                <a:ea typeface="Tahoma" charset="0"/>
                <a:cs typeface="Tahoma" charset="0"/>
              </a:rPr>
              <a:t>оны </a:t>
            </a:r>
            <a:r>
              <a:rPr lang="en-US" sz="2800" dirty="0">
                <a:solidFill>
                  <a:srgbClr val="002060"/>
                </a:solidFill>
                <a:latin typeface="Tahoma" charset="0"/>
                <a:ea typeface="Tahoma" charset="0"/>
                <a:cs typeface="Tahoma" charset="0"/>
              </a:rPr>
              <a:t>4</a:t>
            </a:r>
            <a:r>
              <a:rPr lang="mn-MN" sz="2800" dirty="0" smtClean="0">
                <a:solidFill>
                  <a:srgbClr val="002060"/>
                </a:solidFill>
                <a:latin typeface="Tahoma" charset="0"/>
                <a:ea typeface="Tahoma" charset="0"/>
                <a:cs typeface="Tahoma" charset="0"/>
              </a:rPr>
              <a:t> д</a:t>
            </a:r>
            <a:r>
              <a:rPr lang="mn-MN" sz="2800" dirty="0" smtClean="0">
                <a:solidFill>
                  <a:srgbClr val="002060"/>
                </a:solidFill>
                <a:latin typeface="Tahoma" charset="0"/>
                <a:ea typeface="Tahoma" charset="0"/>
                <a:cs typeface="Tahoma" charset="0"/>
              </a:rPr>
              <a:t>үгээ</a:t>
            </a:r>
            <a:r>
              <a:rPr lang="mn-MN" sz="2800" dirty="0" smtClean="0">
                <a:solidFill>
                  <a:srgbClr val="002060"/>
                </a:solidFill>
                <a:latin typeface="Tahoma" charset="0"/>
                <a:ea typeface="Tahoma" charset="0"/>
                <a:cs typeface="Tahoma" charset="0"/>
              </a:rPr>
              <a:t>р сарын </a:t>
            </a:r>
            <a:r>
              <a:rPr lang="mn-MN" sz="2800" dirty="0" smtClean="0">
                <a:solidFill>
                  <a:srgbClr val="002060"/>
                </a:solidFill>
                <a:latin typeface="Tahoma" charset="0"/>
                <a:ea typeface="Tahoma" charset="0"/>
                <a:cs typeface="Tahoma" charset="0"/>
              </a:rPr>
              <a:t>байдлаар</a:t>
            </a:r>
            <a:r>
              <a:rPr lang="en-US" sz="2800" dirty="0" smtClean="0">
                <a:solidFill>
                  <a:srgbClr val="002060"/>
                </a:solidFill>
                <a:latin typeface="Tahoma" charset="0"/>
                <a:ea typeface="Tahoma" charset="0"/>
                <a:cs typeface="Tahoma" charset="0"/>
              </a:rPr>
              <a:t>)</a:t>
            </a:r>
            <a:endParaRPr lang="en-US" sz="2800" dirty="0">
              <a:solidFill>
                <a:srgbClr val="002060"/>
              </a:solidFill>
              <a:latin typeface="Tahoma" charset="0"/>
              <a:ea typeface="Tahoma" charset="0"/>
              <a:cs typeface="Tahoma"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838200"/>
            <a:ext cx="1066800" cy="10904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38200"/>
            <a:ext cx="998533" cy="1018504"/>
          </a:xfrm>
          <a:prstGeom prst="rect">
            <a:avLst/>
          </a:prstGeom>
        </p:spPr>
      </p:pic>
    </p:spTree>
    <p:extLst>
      <p:ext uri="{BB962C8B-B14F-4D97-AF65-F5344CB8AC3E}">
        <p14:creationId xmlns:p14="http://schemas.microsoft.com/office/powerpoint/2010/main" val="301886995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147185" y="511443"/>
            <a:ext cx="8373629" cy="462551"/>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8" name="Group 7"/>
          <p:cNvGrpSpPr/>
          <p:nvPr/>
        </p:nvGrpSpPr>
        <p:grpSpPr>
          <a:xfrm>
            <a:off x="1060449" y="977901"/>
            <a:ext cx="7904356" cy="2032575"/>
            <a:chOff x="2119972" y="873371"/>
            <a:chExt cx="5923591" cy="2032575"/>
          </a:xfrm>
        </p:grpSpPr>
        <p:pic>
          <p:nvPicPr>
            <p:cNvPr id="11" name="Picture 10"/>
            <p:cNvPicPr>
              <a:picLocks noChangeAspect="1"/>
            </p:cNvPicPr>
            <p:nvPr/>
          </p:nvPicPr>
          <p:blipFill>
            <a:blip r:embed="rId3"/>
            <a:stretch>
              <a:fillRect/>
            </a:stretch>
          </p:blipFill>
          <p:spPr>
            <a:xfrm>
              <a:off x="2220419" y="1375123"/>
              <a:ext cx="2008909" cy="891048"/>
            </a:xfrm>
            <a:prstGeom prst="rect">
              <a:avLst/>
            </a:prstGeom>
          </p:spPr>
        </p:pic>
        <p:pic>
          <p:nvPicPr>
            <p:cNvPr id="12" name="Picture 11"/>
            <p:cNvPicPr>
              <a:picLocks noChangeAspect="1"/>
            </p:cNvPicPr>
            <p:nvPr/>
          </p:nvPicPr>
          <p:blipFill>
            <a:blip r:embed="rId4"/>
            <a:stretch>
              <a:fillRect/>
            </a:stretch>
          </p:blipFill>
          <p:spPr>
            <a:xfrm>
              <a:off x="4329773" y="1375123"/>
              <a:ext cx="642635" cy="891048"/>
            </a:xfrm>
            <a:prstGeom prst="rect">
              <a:avLst/>
            </a:prstGeom>
          </p:spPr>
        </p:pic>
        <p:sp>
          <p:nvSpPr>
            <p:cNvPr id="13" name="Rectangle 12"/>
            <p:cNvSpPr/>
            <p:nvPr/>
          </p:nvSpPr>
          <p:spPr>
            <a:xfrm>
              <a:off x="2119972" y="2321171"/>
              <a:ext cx="2852435" cy="338554"/>
            </a:xfrm>
            <a:prstGeom prst="rect">
              <a:avLst/>
            </a:prstGeom>
          </p:spPr>
          <p:txBody>
            <a:bodyPr wrap="square">
              <a:spAutoFit/>
            </a:bodyPr>
            <a:lstStyle/>
            <a:p>
              <a:r>
                <a:rPr lang="mn-MN" sz="1600" dirty="0" smtClean="0">
                  <a:solidFill>
                    <a:srgbClr val="00D0A8"/>
                  </a:solidFill>
                  <a:latin typeface="Arial" charset="0"/>
                  <a:ea typeface="Calibri" charset="0"/>
                </a:rPr>
                <a:t>1045</a:t>
              </a:r>
              <a:r>
                <a:rPr lang="en-US" sz="1600" dirty="0" smtClean="0">
                  <a:solidFill>
                    <a:srgbClr val="00D0A8"/>
                  </a:solidFill>
                  <a:latin typeface="Arial" charset="0"/>
                  <a:ea typeface="Calibri" charset="0"/>
                </a:rPr>
                <a:t> </a:t>
              </a:r>
              <a:r>
                <a:rPr lang="mn-MN" sz="1600" dirty="0" smtClean="0">
                  <a:solidFill>
                    <a:srgbClr val="00D0A8"/>
                  </a:solidFill>
                  <a:latin typeface="Arial" charset="0"/>
                  <a:ea typeface="Calibri" charset="0"/>
                </a:rPr>
                <a:t>нь бүртгэлтэй </a:t>
              </a:r>
              <a:r>
                <a:rPr lang="mn-MN" sz="1600" dirty="0">
                  <a:solidFill>
                    <a:srgbClr val="00D0A8"/>
                  </a:solidFill>
                  <a:latin typeface="Arial" charset="0"/>
                  <a:ea typeface="Calibri" charset="0"/>
                </a:rPr>
                <a:t>ажилгүй иргэд</a:t>
              </a:r>
              <a:r>
                <a:rPr lang="en-US" sz="1600" dirty="0">
                  <a:solidFill>
                    <a:srgbClr val="00D0A8"/>
                  </a:solidFill>
                  <a:effectLst/>
                </a:rPr>
                <a:t> </a:t>
              </a:r>
              <a:endParaRPr lang="en-US" sz="1600" dirty="0">
                <a:solidFill>
                  <a:srgbClr val="00D0A8"/>
                </a:solidFill>
              </a:endParaRPr>
            </a:p>
          </p:txBody>
        </p:sp>
        <p:sp>
          <p:nvSpPr>
            <p:cNvPr id="14" name="Rectangle 13"/>
            <p:cNvSpPr/>
            <p:nvPr/>
          </p:nvSpPr>
          <p:spPr>
            <a:xfrm>
              <a:off x="5065413" y="2321171"/>
              <a:ext cx="2978150" cy="584775"/>
            </a:xfrm>
            <a:prstGeom prst="rect">
              <a:avLst/>
            </a:prstGeom>
          </p:spPr>
          <p:txBody>
            <a:bodyPr wrap="square">
              <a:spAutoFit/>
            </a:bodyPr>
            <a:lstStyle/>
            <a:p>
              <a:r>
                <a:rPr lang="mn-MN" sz="1600" dirty="0" smtClean="0">
                  <a:solidFill>
                    <a:srgbClr val="00B0F0"/>
                  </a:solidFill>
                  <a:latin typeface="Arial" charset="0"/>
                  <a:ea typeface="Calibri" charset="0"/>
                </a:rPr>
                <a:t>356</a:t>
              </a:r>
              <a:r>
                <a:rPr lang="en-US" sz="1600" dirty="0" smtClean="0">
                  <a:solidFill>
                    <a:srgbClr val="00B0F0"/>
                  </a:solidFill>
                  <a:latin typeface="Arial" charset="0"/>
                  <a:ea typeface="Calibri" charset="0"/>
                </a:rPr>
                <a:t> </a:t>
              </a:r>
              <a:r>
                <a:rPr lang="is-IS" sz="1600" dirty="0" smtClean="0">
                  <a:solidFill>
                    <a:srgbClr val="00B0F0"/>
                  </a:solidFill>
                  <a:latin typeface="Arial" charset="0"/>
                  <a:ea typeface="Calibri" charset="0"/>
                </a:rPr>
                <a:t>нь </a:t>
              </a:r>
              <a:r>
                <a:rPr lang="is-IS" sz="1600" dirty="0">
                  <a:solidFill>
                    <a:srgbClr val="00B0F0"/>
                  </a:solidFill>
                  <a:latin typeface="Arial" charset="0"/>
                  <a:ea typeface="Calibri" charset="0"/>
                </a:rPr>
                <a:t>ажилтай боловч өөр ажил хайж байгаа иргэд</a:t>
              </a:r>
              <a:endParaRPr lang="en-US" sz="1600" dirty="0">
                <a:solidFill>
                  <a:srgbClr val="00B0F0"/>
                </a:solidFill>
              </a:endParaRPr>
            </a:p>
          </p:txBody>
        </p:sp>
        <p:sp>
          <p:nvSpPr>
            <p:cNvPr id="16" name="Rectangle 15"/>
            <p:cNvSpPr/>
            <p:nvPr/>
          </p:nvSpPr>
          <p:spPr>
            <a:xfrm>
              <a:off x="2500973" y="873371"/>
              <a:ext cx="1219200" cy="523220"/>
            </a:xfrm>
            <a:prstGeom prst="rect">
              <a:avLst/>
            </a:prstGeom>
          </p:spPr>
          <p:txBody>
            <a:bodyPr wrap="square">
              <a:spAutoFit/>
            </a:bodyPr>
            <a:lstStyle/>
            <a:p>
              <a:r>
                <a:rPr lang="en-US" sz="2800" dirty="0" smtClean="0">
                  <a:solidFill>
                    <a:srgbClr val="00B050"/>
                  </a:solidFill>
                  <a:latin typeface="Arial" charset="0"/>
                  <a:ea typeface="Calibri" charset="0"/>
                </a:rPr>
                <a:t>7</a:t>
              </a:r>
              <a:r>
                <a:rPr lang="mn-MN" sz="2800" dirty="0" smtClean="0">
                  <a:solidFill>
                    <a:srgbClr val="00B050"/>
                  </a:solidFill>
                  <a:latin typeface="Arial" charset="0"/>
                  <a:ea typeface="Calibri" charset="0"/>
                </a:rPr>
                <a:t>4</a:t>
              </a:r>
              <a:r>
                <a:rPr lang="en-US" sz="2800" dirty="0" smtClean="0">
                  <a:solidFill>
                    <a:srgbClr val="00B050"/>
                  </a:solidFill>
                  <a:latin typeface="Arial" charset="0"/>
                  <a:ea typeface="Calibri" charset="0"/>
                </a:rPr>
                <a:t>.</a:t>
              </a:r>
              <a:r>
                <a:rPr lang="mn-MN" sz="2800" dirty="0" smtClean="0">
                  <a:solidFill>
                    <a:srgbClr val="00B050"/>
                  </a:solidFill>
                  <a:latin typeface="Arial" charset="0"/>
                  <a:ea typeface="Calibri" charset="0"/>
                </a:rPr>
                <a:t>6</a:t>
              </a:r>
              <a:r>
                <a:rPr lang="en-US" sz="2800" dirty="0" smtClean="0">
                  <a:solidFill>
                    <a:srgbClr val="00B050"/>
                  </a:solidFill>
                  <a:latin typeface="Arial" charset="0"/>
                  <a:ea typeface="Calibri" charset="0"/>
                </a:rPr>
                <a:t>%</a:t>
              </a:r>
              <a:endParaRPr lang="en-US" sz="2800" dirty="0">
                <a:solidFill>
                  <a:srgbClr val="00B050"/>
                </a:solidFill>
              </a:endParaRPr>
            </a:p>
          </p:txBody>
        </p:sp>
        <p:sp>
          <p:nvSpPr>
            <p:cNvPr id="17" name="Rectangle 16"/>
            <p:cNvSpPr/>
            <p:nvPr/>
          </p:nvSpPr>
          <p:spPr>
            <a:xfrm>
              <a:off x="4177373" y="873371"/>
              <a:ext cx="1200150" cy="523220"/>
            </a:xfrm>
            <a:prstGeom prst="rect">
              <a:avLst/>
            </a:prstGeom>
          </p:spPr>
          <p:txBody>
            <a:bodyPr wrap="square">
              <a:spAutoFit/>
            </a:bodyPr>
            <a:lstStyle/>
            <a:p>
              <a:r>
                <a:rPr lang="en-US" sz="2800" dirty="0" smtClean="0">
                  <a:solidFill>
                    <a:srgbClr val="00B0F0"/>
                  </a:solidFill>
                  <a:latin typeface="Arial" charset="0"/>
                  <a:ea typeface="Calibri" charset="0"/>
                </a:rPr>
                <a:t>2</a:t>
              </a:r>
              <a:r>
                <a:rPr lang="mn-MN" sz="2800" dirty="0" smtClean="0">
                  <a:solidFill>
                    <a:srgbClr val="00B0F0"/>
                  </a:solidFill>
                  <a:latin typeface="Arial" charset="0"/>
                  <a:ea typeface="Calibri" charset="0"/>
                </a:rPr>
                <a:t>5</a:t>
              </a:r>
              <a:r>
                <a:rPr lang="en-US" sz="2800" dirty="0" smtClean="0">
                  <a:solidFill>
                    <a:srgbClr val="00B0F0"/>
                  </a:solidFill>
                  <a:latin typeface="Arial" charset="0"/>
                  <a:ea typeface="Calibri" charset="0"/>
                </a:rPr>
                <a:t>.</a:t>
              </a:r>
              <a:r>
                <a:rPr lang="mn-MN" sz="2800" dirty="0" smtClean="0">
                  <a:solidFill>
                    <a:srgbClr val="00B0F0"/>
                  </a:solidFill>
                  <a:latin typeface="Arial" charset="0"/>
                  <a:ea typeface="Calibri" charset="0"/>
                </a:rPr>
                <a:t>4</a:t>
              </a:r>
              <a:r>
                <a:rPr lang="en-US" sz="2800" dirty="0" smtClean="0">
                  <a:solidFill>
                    <a:srgbClr val="00B0F0"/>
                  </a:solidFill>
                  <a:latin typeface="Arial" charset="0"/>
                  <a:ea typeface="Calibri" charset="0"/>
                </a:rPr>
                <a:t>%</a:t>
              </a:r>
              <a:endParaRPr lang="en-US" sz="2800" dirty="0">
                <a:solidFill>
                  <a:srgbClr val="00B0F0"/>
                </a:solidFill>
              </a:endParaRPr>
            </a:p>
          </p:txBody>
        </p:sp>
      </p:grpSp>
      <p:sp>
        <p:nvSpPr>
          <p:cNvPr id="19" name="Rectangle 18"/>
          <p:cNvSpPr/>
          <p:nvPr/>
        </p:nvSpPr>
        <p:spPr>
          <a:xfrm>
            <a:off x="5334000" y="1045601"/>
            <a:ext cx="6553200" cy="1077218"/>
          </a:xfrm>
          <a:prstGeom prst="rect">
            <a:avLst/>
          </a:prstGeom>
        </p:spPr>
        <p:txBody>
          <a:bodyPr wrap="square">
            <a:spAutoFit/>
          </a:bodyPr>
          <a:lstStyle/>
          <a:p>
            <a:pPr algn="just"/>
            <a:r>
              <a:rPr lang="mn-MN" sz="1600" dirty="0">
                <a:latin typeface="Tahoma" charset="0"/>
                <a:ea typeface="Calibri" charset="0"/>
              </a:rPr>
              <a:t>Хөдөлмөр эрхлэлтийн байгууллагад ажил хайж бүртгүүлсэн иргэд </a:t>
            </a:r>
            <a:r>
              <a:rPr lang="mn-MN" sz="1600" dirty="0" smtClean="0">
                <a:latin typeface="Tahoma" charset="0"/>
                <a:ea typeface="Calibri" charset="0"/>
              </a:rPr>
              <a:t>201</a:t>
            </a:r>
            <a:r>
              <a:rPr lang="en-US" sz="1600" dirty="0" smtClean="0">
                <a:latin typeface="Tahoma" charset="0"/>
                <a:ea typeface="Calibri" charset="0"/>
              </a:rPr>
              <a:t>8</a:t>
            </a:r>
            <a:r>
              <a:rPr lang="mn-MN" sz="1600" dirty="0" smtClean="0">
                <a:latin typeface="Tahoma" charset="0"/>
                <a:ea typeface="Calibri" charset="0"/>
              </a:rPr>
              <a:t> </a:t>
            </a:r>
            <a:r>
              <a:rPr lang="mn-MN" sz="1600" dirty="0">
                <a:latin typeface="Tahoma" charset="0"/>
                <a:ea typeface="Calibri" charset="0"/>
              </a:rPr>
              <a:t>оны </a:t>
            </a:r>
            <a:r>
              <a:rPr lang="mn-MN" sz="1600" dirty="0" smtClean="0">
                <a:latin typeface="Tahoma" charset="0"/>
                <a:ea typeface="Calibri" charset="0"/>
              </a:rPr>
              <a:t>4 дүгээр </a:t>
            </a:r>
            <a:r>
              <a:rPr lang="mn-MN" sz="1600" dirty="0">
                <a:latin typeface="Tahoma" charset="0"/>
                <a:ea typeface="Calibri" charset="0"/>
              </a:rPr>
              <a:t>сарын эцэст </a:t>
            </a:r>
            <a:r>
              <a:rPr lang="en-US" sz="1600" dirty="0" smtClean="0">
                <a:latin typeface="Tahoma" charset="0"/>
                <a:ea typeface="Calibri" charset="0"/>
              </a:rPr>
              <a:t>1.</a:t>
            </a:r>
            <a:r>
              <a:rPr lang="mn-MN" sz="1600" dirty="0" smtClean="0">
                <a:latin typeface="Tahoma" charset="0"/>
                <a:ea typeface="Calibri" charset="0"/>
              </a:rPr>
              <a:t>4</a:t>
            </a:r>
            <a:r>
              <a:rPr lang="en-US" sz="1600" dirty="0" smtClean="0">
                <a:latin typeface="Tahoma" charset="0"/>
                <a:ea typeface="Calibri" charset="0"/>
              </a:rPr>
              <a:t> </a:t>
            </a:r>
            <a:r>
              <a:rPr lang="mn-MN" sz="1600" dirty="0">
                <a:latin typeface="Tahoma" charset="0"/>
                <a:ea typeface="Calibri" charset="0"/>
              </a:rPr>
              <a:t>мянга болсны, </a:t>
            </a:r>
            <a:r>
              <a:rPr lang="mn-MN" sz="1600" dirty="0" smtClean="0">
                <a:latin typeface="Tahoma" charset="0"/>
                <a:ea typeface="Calibri" charset="0"/>
              </a:rPr>
              <a:t>1.1 (74.6%) нь </a:t>
            </a:r>
            <a:r>
              <a:rPr lang="mn-MN" sz="1600" dirty="0">
                <a:latin typeface="Tahoma" charset="0"/>
                <a:ea typeface="Calibri" charset="0"/>
              </a:rPr>
              <a:t>бүртгэлтэй ажилгүй иргэд, </a:t>
            </a:r>
            <a:r>
              <a:rPr lang="mn-MN" sz="1600" dirty="0" smtClean="0">
                <a:latin typeface="Tahoma" charset="0"/>
                <a:ea typeface="Calibri" charset="0"/>
              </a:rPr>
              <a:t>0.3</a:t>
            </a:r>
            <a:r>
              <a:rPr lang="en-US" sz="1600" dirty="0" smtClean="0">
                <a:latin typeface="Tahoma" charset="0"/>
                <a:ea typeface="Calibri" charset="0"/>
              </a:rPr>
              <a:t> </a:t>
            </a:r>
            <a:r>
              <a:rPr lang="mn-MN" sz="1600" dirty="0" smtClean="0">
                <a:latin typeface="Tahoma" charset="0"/>
                <a:ea typeface="Calibri" charset="0"/>
              </a:rPr>
              <a:t>(25.4%) нь </a:t>
            </a:r>
            <a:r>
              <a:rPr lang="mn-MN" sz="1600" dirty="0">
                <a:latin typeface="Tahoma" charset="0"/>
                <a:ea typeface="Calibri" charset="0"/>
              </a:rPr>
              <a:t>ажилтай боловч өөр ажил хайж байгаа иргэд байна.</a:t>
            </a:r>
            <a:endParaRPr lang="en-US" sz="1600" dirty="0">
              <a:latin typeface="Tahoma" charset="0"/>
              <a:ea typeface="Calibri" charset="0"/>
            </a:endParaRPr>
          </a:p>
        </p:txBody>
      </p:sp>
      <p:grpSp>
        <p:nvGrpSpPr>
          <p:cNvPr id="20" name="Group 19"/>
          <p:cNvGrpSpPr/>
          <p:nvPr/>
        </p:nvGrpSpPr>
        <p:grpSpPr>
          <a:xfrm>
            <a:off x="1143000" y="3124200"/>
            <a:ext cx="5486400" cy="1550837"/>
            <a:chOff x="1371600" y="2819400"/>
            <a:chExt cx="4777866" cy="1550837"/>
          </a:xfrm>
        </p:grpSpPr>
        <p:grpSp>
          <p:nvGrpSpPr>
            <p:cNvPr id="21" name="Group 20"/>
            <p:cNvGrpSpPr/>
            <p:nvPr/>
          </p:nvGrpSpPr>
          <p:grpSpPr>
            <a:xfrm>
              <a:off x="1371600" y="3276600"/>
              <a:ext cx="4777866" cy="1093637"/>
              <a:chOff x="1371600" y="3276600"/>
              <a:chExt cx="4777866" cy="1093637"/>
            </a:xfrm>
          </p:grpSpPr>
          <p:pic>
            <p:nvPicPr>
              <p:cNvPr id="23" name="Picture 22"/>
              <p:cNvPicPr>
                <a:picLocks noChangeAspect="1"/>
              </p:cNvPicPr>
              <p:nvPr/>
            </p:nvPicPr>
            <p:blipFill>
              <a:blip r:embed="rId5"/>
              <a:stretch>
                <a:fillRect/>
              </a:stretch>
            </p:blipFill>
            <p:spPr>
              <a:xfrm>
                <a:off x="1371600" y="3368959"/>
                <a:ext cx="303876" cy="895351"/>
              </a:xfrm>
              <a:prstGeom prst="rect">
                <a:avLst/>
              </a:prstGeom>
            </p:spPr>
          </p:pic>
          <p:grpSp>
            <p:nvGrpSpPr>
              <p:cNvPr id="24" name="Group 23"/>
              <p:cNvGrpSpPr/>
              <p:nvPr/>
            </p:nvGrpSpPr>
            <p:grpSpPr>
              <a:xfrm>
                <a:off x="1676400" y="3276600"/>
                <a:ext cx="4473066" cy="1093637"/>
                <a:chOff x="1676400" y="3276600"/>
                <a:chExt cx="4473066" cy="1093637"/>
              </a:xfrm>
            </p:grpSpPr>
            <p:pic>
              <p:nvPicPr>
                <p:cNvPr id="25" name="Picture 24"/>
                <p:cNvPicPr>
                  <a:picLocks noChangeAspect="1"/>
                </p:cNvPicPr>
                <p:nvPr/>
              </p:nvPicPr>
              <p:blipFill>
                <a:blip r:embed="rId6"/>
                <a:stretch>
                  <a:fillRect/>
                </a:stretch>
              </p:blipFill>
              <p:spPr>
                <a:xfrm>
                  <a:off x="2927350" y="3366237"/>
                  <a:ext cx="304800" cy="898072"/>
                </a:xfrm>
                <a:prstGeom prst="rect">
                  <a:avLst/>
                </a:prstGeom>
              </p:spPr>
            </p:pic>
            <p:sp>
              <p:nvSpPr>
                <p:cNvPr id="26" name="Rectangle 25"/>
                <p:cNvSpPr/>
                <p:nvPr/>
              </p:nvSpPr>
              <p:spPr>
                <a:xfrm>
                  <a:off x="1708150" y="3815273"/>
                  <a:ext cx="1219200" cy="523221"/>
                </a:xfrm>
                <a:prstGeom prst="rect">
                  <a:avLst/>
                </a:prstGeom>
              </p:spPr>
              <p:txBody>
                <a:bodyPr wrap="square">
                  <a:spAutoFit/>
                </a:bodyPr>
                <a:lstStyle/>
                <a:p>
                  <a:r>
                    <a:rPr lang="mn-MN" sz="2800" dirty="0">
                      <a:solidFill>
                        <a:srgbClr val="002060"/>
                      </a:solidFill>
                      <a:latin typeface="Arial" charset="0"/>
                      <a:ea typeface="Calibri" charset="0"/>
                    </a:rPr>
                    <a:t>0</a:t>
                  </a:r>
                  <a:r>
                    <a:rPr lang="en-US" sz="2800" dirty="0" smtClean="0">
                      <a:solidFill>
                        <a:srgbClr val="002060"/>
                      </a:solidFill>
                      <a:latin typeface="Arial" charset="0"/>
                      <a:ea typeface="Calibri" charset="0"/>
                    </a:rPr>
                    <a:t>.</a:t>
                  </a:r>
                  <a:r>
                    <a:rPr lang="mn-MN" sz="2800" dirty="0" smtClean="0">
                      <a:solidFill>
                        <a:srgbClr val="002060"/>
                      </a:solidFill>
                      <a:latin typeface="Arial" charset="0"/>
                      <a:ea typeface="Calibri" charset="0"/>
                    </a:rPr>
                    <a:t>8</a:t>
                  </a:r>
                  <a:r>
                    <a:rPr lang="en-US" sz="2800" dirty="0" smtClean="0">
                      <a:solidFill>
                        <a:srgbClr val="002060"/>
                      </a:solidFill>
                      <a:latin typeface="Arial" charset="0"/>
                      <a:ea typeface="Calibri" charset="0"/>
                    </a:rPr>
                    <a:t>%</a:t>
                  </a:r>
                  <a:endParaRPr lang="en-US" sz="2800" dirty="0">
                    <a:solidFill>
                      <a:srgbClr val="002060"/>
                    </a:solidFill>
                  </a:endParaRPr>
                </a:p>
              </p:txBody>
            </p:sp>
            <p:sp>
              <p:nvSpPr>
                <p:cNvPr id="27" name="Rectangle 26"/>
                <p:cNvSpPr/>
                <p:nvPr/>
              </p:nvSpPr>
              <p:spPr>
                <a:xfrm>
                  <a:off x="3361816" y="3847016"/>
                  <a:ext cx="1219200" cy="523221"/>
                </a:xfrm>
                <a:prstGeom prst="rect">
                  <a:avLst/>
                </a:prstGeom>
              </p:spPr>
              <p:txBody>
                <a:bodyPr wrap="square">
                  <a:spAutoFit/>
                </a:bodyPr>
                <a:lstStyle/>
                <a:p>
                  <a:r>
                    <a:rPr lang="mn-MN" sz="2800" dirty="0" smtClean="0">
                      <a:solidFill>
                        <a:srgbClr val="00B0F0"/>
                      </a:solidFill>
                      <a:latin typeface="Arial" charset="0"/>
                      <a:ea typeface="Calibri" charset="0"/>
                    </a:rPr>
                    <a:t>0</a:t>
                  </a:r>
                  <a:r>
                    <a:rPr lang="en-US" sz="2800" dirty="0" smtClean="0">
                      <a:solidFill>
                        <a:srgbClr val="00B0F0"/>
                      </a:solidFill>
                      <a:latin typeface="Arial" charset="0"/>
                      <a:ea typeface="Calibri" charset="0"/>
                    </a:rPr>
                    <a:t>.</a:t>
                  </a:r>
                  <a:r>
                    <a:rPr lang="mn-MN" sz="2800" dirty="0" smtClean="0">
                      <a:solidFill>
                        <a:srgbClr val="00B0F0"/>
                      </a:solidFill>
                      <a:latin typeface="Arial" charset="0"/>
                      <a:ea typeface="Calibri" charset="0"/>
                    </a:rPr>
                    <a:t>9</a:t>
                  </a:r>
                  <a:r>
                    <a:rPr lang="en-US" sz="2800" dirty="0" smtClean="0">
                      <a:solidFill>
                        <a:srgbClr val="00B0F0"/>
                      </a:solidFill>
                      <a:latin typeface="Arial" charset="0"/>
                      <a:ea typeface="Calibri" charset="0"/>
                    </a:rPr>
                    <a:t>%</a:t>
                  </a:r>
                  <a:endParaRPr lang="en-US" sz="2800" dirty="0">
                    <a:solidFill>
                      <a:srgbClr val="00B0F0"/>
                    </a:solidFill>
                  </a:endParaRPr>
                </a:p>
              </p:txBody>
            </p:sp>
            <p:sp>
              <p:nvSpPr>
                <p:cNvPr id="28" name="TextBox 27"/>
                <p:cNvSpPr txBox="1"/>
                <p:nvPr/>
              </p:nvSpPr>
              <p:spPr>
                <a:xfrm>
                  <a:off x="1676400" y="3276600"/>
                  <a:ext cx="1297809" cy="646331"/>
                </a:xfrm>
                <a:prstGeom prst="rect">
                  <a:avLst/>
                </a:prstGeom>
                <a:noFill/>
              </p:spPr>
              <p:txBody>
                <a:bodyPr wrap="square" rtlCol="0">
                  <a:spAutoFit/>
                </a:bodyPr>
                <a:lstStyle/>
                <a:p>
                  <a:pPr algn="ctr"/>
                  <a:r>
                    <a:rPr lang="en-US" dirty="0" err="1">
                      <a:solidFill>
                        <a:srgbClr val="002060"/>
                      </a:solidFill>
                    </a:rPr>
                    <a:t>Өмнөх</a:t>
                  </a:r>
                  <a:r>
                    <a:rPr lang="en-US" dirty="0">
                      <a:solidFill>
                        <a:srgbClr val="002060"/>
                      </a:solidFill>
                    </a:rPr>
                    <a:t> </a:t>
                  </a:r>
                  <a:r>
                    <a:rPr lang="mn-MN" dirty="0">
                      <a:solidFill>
                        <a:srgbClr val="002060"/>
                      </a:solidFill>
                    </a:rPr>
                    <a:t>оны</a:t>
                  </a:r>
                  <a:r>
                    <a:rPr lang="en-US" dirty="0">
                      <a:solidFill>
                        <a:srgbClr val="002060"/>
                      </a:solidFill>
                    </a:rPr>
                    <a:t> </a:t>
                  </a:r>
                  <a:r>
                    <a:rPr lang="mn-MN" dirty="0">
                      <a:solidFill>
                        <a:srgbClr val="002060"/>
                      </a:solidFill>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rPr>
                    <a:t>Өмнөх</a:t>
                  </a:r>
                </a:p>
                <a:p>
                  <a:pPr algn="ctr"/>
                  <a:r>
                    <a:rPr lang="mn-MN" dirty="0">
                      <a:solidFill>
                        <a:srgbClr val="00B0F0"/>
                      </a:solidFill>
                    </a:rPr>
                    <a:t>сараас</a:t>
                  </a:r>
                </a:p>
              </p:txBody>
            </p:sp>
            <p:sp>
              <p:nvSpPr>
                <p:cNvPr id="31" name="Rectangle 30"/>
                <p:cNvSpPr/>
                <p:nvPr/>
              </p:nvSpPr>
              <p:spPr>
                <a:xfrm>
                  <a:off x="4930266" y="3820179"/>
                  <a:ext cx="1219200" cy="523221"/>
                </a:xfrm>
                <a:prstGeom prst="rect">
                  <a:avLst/>
                </a:prstGeom>
              </p:spPr>
              <p:txBody>
                <a:bodyPr wrap="square">
                  <a:spAutoFit/>
                </a:bodyPr>
                <a:lstStyle/>
                <a:p>
                  <a:r>
                    <a:rPr lang="mn-MN" sz="2800" dirty="0" smtClean="0">
                      <a:solidFill>
                        <a:srgbClr val="00B0F0"/>
                      </a:solidFill>
                      <a:latin typeface="Arial" charset="0"/>
                      <a:ea typeface="Calibri" charset="0"/>
                    </a:rPr>
                    <a:t>48</a:t>
                  </a:r>
                  <a:r>
                    <a:rPr lang="en-US" sz="2800" dirty="0" smtClean="0">
                      <a:solidFill>
                        <a:srgbClr val="00B0F0"/>
                      </a:solidFill>
                      <a:latin typeface="Arial" charset="0"/>
                      <a:ea typeface="Calibri" charset="0"/>
                    </a:rPr>
                    <a:t>.</a:t>
                  </a:r>
                  <a:r>
                    <a:rPr lang="mn-MN" sz="2800" dirty="0" smtClean="0">
                      <a:solidFill>
                        <a:srgbClr val="00B0F0"/>
                      </a:solidFill>
                      <a:latin typeface="Arial" charset="0"/>
                      <a:ea typeface="Calibri" charset="0"/>
                    </a:rPr>
                    <a:t>0</a:t>
                  </a:r>
                  <a:r>
                    <a:rPr lang="en-US" sz="2800" dirty="0" smtClean="0">
                      <a:solidFill>
                        <a:srgbClr val="00B0F0"/>
                      </a:solidFill>
                      <a:latin typeface="Arial" charset="0"/>
                      <a:ea typeface="Calibri" charset="0"/>
                    </a:rPr>
                    <a:t>%</a:t>
                  </a:r>
                  <a:endParaRPr lang="en-US" sz="2800" dirty="0">
                    <a:solidFill>
                      <a:srgbClr val="00B0F0"/>
                    </a:solidFill>
                  </a:endParaRPr>
                </a:p>
              </p:txBody>
            </p:sp>
          </p:grpSp>
        </p:grpSp>
        <p:sp>
          <p:nvSpPr>
            <p:cNvPr id="22" name="Rectangle 21"/>
            <p:cNvSpPr/>
            <p:nvPr/>
          </p:nvSpPr>
          <p:spPr>
            <a:xfrm>
              <a:off x="1473200" y="2819400"/>
              <a:ext cx="3183885" cy="338554"/>
            </a:xfrm>
            <a:prstGeom prst="rect">
              <a:avLst/>
            </a:prstGeom>
          </p:spPr>
          <p:txBody>
            <a:bodyPr wrap="none">
              <a:spAutoFit/>
            </a:bodyPr>
            <a:lstStyle/>
            <a:p>
              <a:r>
                <a:rPr lang="mn-MN" sz="1600" dirty="0">
                  <a:latin typeface="Tahoma" charset="0"/>
                  <a:ea typeface="Tahoma" charset="0"/>
                  <a:cs typeface="Tahoma" charset="0"/>
                </a:rPr>
                <a:t>Нийт бүртгэлтэй ажилгүй иргэд</a:t>
              </a:r>
              <a:endParaRPr lang="en-US" sz="1600" dirty="0">
                <a:latin typeface="Tahoma" charset="0"/>
                <a:ea typeface="Tahoma" charset="0"/>
                <a:cs typeface="Tahoma" charset="0"/>
              </a:endParaRPr>
            </a:p>
          </p:txBody>
        </p:sp>
      </p:grpSp>
      <p:sp>
        <p:nvSpPr>
          <p:cNvPr id="32" name="Rectangle 31"/>
          <p:cNvSpPr/>
          <p:nvPr/>
        </p:nvSpPr>
        <p:spPr>
          <a:xfrm>
            <a:off x="5334000" y="3200400"/>
            <a:ext cx="6553200" cy="830997"/>
          </a:xfrm>
          <a:prstGeom prst="rect">
            <a:avLst/>
          </a:prstGeom>
        </p:spPr>
        <p:txBody>
          <a:bodyPr wrap="square">
            <a:spAutoFit/>
          </a:bodyPr>
          <a:lstStyle/>
          <a:p>
            <a:pPr algn="just"/>
            <a:r>
              <a:rPr lang="en-US" sz="1600" dirty="0" err="1">
                <a:latin typeface="Tahoma" charset="0"/>
                <a:ea typeface="Calibri" charset="0"/>
              </a:rPr>
              <a:t>Нийт</a:t>
            </a:r>
            <a:r>
              <a:rPr lang="en-US" sz="1600" dirty="0">
                <a:latin typeface="Tahoma" charset="0"/>
                <a:ea typeface="Calibri" charset="0"/>
              </a:rPr>
              <a:t> </a:t>
            </a:r>
            <a:r>
              <a:rPr lang="en-US" sz="1600" dirty="0" err="1">
                <a:latin typeface="Tahoma" charset="0"/>
                <a:ea typeface="Calibri" charset="0"/>
              </a:rPr>
              <a:t>бүртгэлтэй</a:t>
            </a:r>
            <a:r>
              <a:rPr lang="en-US" sz="1600" dirty="0">
                <a:latin typeface="Tahoma" charset="0"/>
                <a:ea typeface="Calibri" charset="0"/>
              </a:rPr>
              <a:t> </a:t>
            </a:r>
            <a:r>
              <a:rPr lang="en-US" sz="1600" dirty="0" err="1">
                <a:latin typeface="Tahoma" charset="0"/>
                <a:ea typeface="Calibri" charset="0"/>
              </a:rPr>
              <a:t>ажилгүй</a:t>
            </a:r>
            <a:r>
              <a:rPr lang="en-US" sz="1600" dirty="0">
                <a:latin typeface="Tahoma" charset="0"/>
                <a:ea typeface="Calibri" charset="0"/>
              </a:rPr>
              <a:t> </a:t>
            </a:r>
            <a:r>
              <a:rPr lang="en-US" sz="1600" dirty="0" err="1">
                <a:latin typeface="Tahoma" charset="0"/>
                <a:ea typeface="Calibri" charset="0"/>
              </a:rPr>
              <a:t>иргэд</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оны</a:t>
            </a:r>
            <a:r>
              <a:rPr lang="en-US" sz="1600" dirty="0">
                <a:latin typeface="Tahoma" charset="0"/>
                <a:ea typeface="Calibri" charset="0"/>
              </a:rPr>
              <a:t> </a:t>
            </a:r>
            <a:r>
              <a:rPr lang="en-US" sz="1600" dirty="0" err="1">
                <a:latin typeface="Tahoma" charset="0"/>
                <a:ea typeface="Calibri" charset="0"/>
              </a:rPr>
              <a:t>мөн</a:t>
            </a:r>
            <a:r>
              <a:rPr lang="en-US" sz="1600" dirty="0">
                <a:latin typeface="Tahoma" charset="0"/>
                <a:ea typeface="Calibri" charset="0"/>
              </a:rPr>
              <a:t> </a:t>
            </a:r>
            <a:r>
              <a:rPr lang="en-US" sz="1600" dirty="0" err="1">
                <a:latin typeface="Tahoma" charset="0"/>
                <a:ea typeface="Calibri" charset="0"/>
              </a:rPr>
              <a:t>үеэс</a:t>
            </a:r>
            <a:r>
              <a:rPr lang="en-US" sz="1600" dirty="0">
                <a:latin typeface="Tahoma" charset="0"/>
                <a:ea typeface="Calibri" charset="0"/>
              </a:rPr>
              <a:t> </a:t>
            </a:r>
            <a:r>
              <a:rPr lang="mn-MN" sz="1600" dirty="0" smtClean="0">
                <a:latin typeface="Tahoma" charset="0"/>
                <a:ea typeface="Calibri" charset="0"/>
              </a:rPr>
              <a:t>8</a:t>
            </a:r>
            <a:r>
              <a:rPr lang="en-US" sz="1600" dirty="0" smtClean="0">
                <a:latin typeface="Tahoma" charset="0"/>
                <a:ea typeface="Calibri" charset="0"/>
              </a:rPr>
              <a:t> (0.8%) </a:t>
            </a:r>
            <a:r>
              <a:rPr lang="en-US" sz="1600" dirty="0" err="1" smtClean="0">
                <a:latin typeface="Tahoma" charset="0"/>
                <a:ea typeface="Calibri" charset="0"/>
              </a:rPr>
              <a:t>хүнээр</a:t>
            </a:r>
            <a:r>
              <a:rPr lang="en-US" sz="1600" dirty="0" smtClean="0">
                <a:latin typeface="Tahoma" charset="0"/>
                <a:ea typeface="Calibri" charset="0"/>
              </a:rPr>
              <a:t> </a:t>
            </a:r>
            <a:r>
              <a:rPr lang="mn-MN" sz="1600" dirty="0" smtClean="0">
                <a:latin typeface="Tahoma" charset="0"/>
                <a:ea typeface="Calibri" charset="0"/>
              </a:rPr>
              <a:t>буурч</a:t>
            </a:r>
            <a:r>
              <a:rPr lang="en-US" sz="1600" dirty="0" smtClean="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сараас</a:t>
            </a:r>
            <a:r>
              <a:rPr lang="en-US" sz="1600" dirty="0">
                <a:latin typeface="Tahoma" charset="0"/>
                <a:ea typeface="Calibri" charset="0"/>
              </a:rPr>
              <a:t> </a:t>
            </a:r>
            <a:r>
              <a:rPr lang="mn-MN" sz="1600" dirty="0" smtClean="0">
                <a:latin typeface="Tahoma" charset="0"/>
                <a:ea typeface="Calibri" charset="0"/>
              </a:rPr>
              <a:t>9</a:t>
            </a:r>
            <a:r>
              <a:rPr lang="en-US" sz="1600" dirty="0" smtClean="0">
                <a:latin typeface="Tahoma" charset="0"/>
                <a:ea typeface="Calibri" charset="0"/>
              </a:rPr>
              <a:t> (</a:t>
            </a:r>
            <a:r>
              <a:rPr lang="mn-MN" sz="1600" dirty="0" smtClean="0">
                <a:latin typeface="Tahoma" charset="0"/>
                <a:ea typeface="Calibri" charset="0"/>
              </a:rPr>
              <a:t>0</a:t>
            </a:r>
            <a:r>
              <a:rPr lang="en-US" sz="1600" dirty="0" smtClean="0">
                <a:latin typeface="Tahoma" charset="0"/>
                <a:ea typeface="Calibri" charset="0"/>
              </a:rPr>
              <a:t>.</a:t>
            </a:r>
            <a:r>
              <a:rPr lang="mn-MN" sz="1600" dirty="0" smtClean="0">
                <a:latin typeface="Tahoma" charset="0"/>
                <a:ea typeface="Calibri" charset="0"/>
              </a:rPr>
              <a:t>9</a:t>
            </a:r>
            <a:r>
              <a:rPr lang="en-US" sz="1600" dirty="0" smtClean="0">
                <a:latin typeface="Tahoma" charset="0"/>
                <a:ea typeface="Calibri" charset="0"/>
              </a:rPr>
              <a:t>%) </a:t>
            </a:r>
            <a:r>
              <a:rPr lang="en-US" sz="1600" dirty="0" err="1">
                <a:latin typeface="Tahoma" charset="0"/>
                <a:ea typeface="Calibri" charset="0"/>
              </a:rPr>
              <a:t>хүнээр</a:t>
            </a:r>
            <a:r>
              <a:rPr lang="en-US" sz="1600" dirty="0">
                <a:latin typeface="Tahoma" charset="0"/>
                <a:ea typeface="Calibri" charset="0"/>
              </a:rPr>
              <a:t> </a:t>
            </a:r>
            <a:r>
              <a:rPr lang="mn-MN" sz="1600" dirty="0" smtClean="0">
                <a:latin typeface="Tahoma" charset="0"/>
                <a:ea typeface="Calibri" charset="0"/>
              </a:rPr>
              <a:t>өсч</a:t>
            </a:r>
            <a:r>
              <a:rPr lang="en-US" sz="1600" dirty="0">
                <a:latin typeface="Tahoma" charset="0"/>
                <a:ea typeface="Calibri" charset="0"/>
              </a:rPr>
              <a:t>, </a:t>
            </a:r>
            <a:r>
              <a:rPr lang="mn-MN" sz="1600" dirty="0" smtClean="0">
                <a:latin typeface="Tahoma" charset="0"/>
                <a:ea typeface="Calibri" charset="0"/>
              </a:rPr>
              <a:t>1045</a:t>
            </a:r>
            <a:r>
              <a:rPr lang="en-US" sz="1600" dirty="0" smtClean="0">
                <a:latin typeface="Tahoma" charset="0"/>
                <a:ea typeface="Calibri" charset="0"/>
              </a:rPr>
              <a:t> </a:t>
            </a:r>
            <a:r>
              <a:rPr lang="en-US" sz="1600" dirty="0" err="1">
                <a:latin typeface="Tahoma" charset="0"/>
                <a:ea typeface="Calibri" charset="0"/>
              </a:rPr>
              <a:t>бол</a:t>
            </a:r>
            <a:r>
              <a:rPr lang="mn-MN" sz="1600" dirty="0">
                <a:latin typeface="Tahoma" charset="0"/>
                <a:ea typeface="Calibri" charset="0"/>
              </a:rPr>
              <a:t>сны </a:t>
            </a:r>
            <a:r>
              <a:rPr lang="mn-MN" sz="1600" dirty="0" smtClean="0">
                <a:latin typeface="Tahoma" charset="0"/>
                <a:ea typeface="Calibri" charset="0"/>
              </a:rPr>
              <a:t>501</a:t>
            </a:r>
            <a:r>
              <a:rPr lang="en-US" sz="1600" dirty="0" smtClean="0">
                <a:latin typeface="Tahoma" charset="0"/>
                <a:ea typeface="Calibri" charset="0"/>
              </a:rPr>
              <a:t> (</a:t>
            </a:r>
            <a:r>
              <a:rPr lang="mn-MN" sz="1600" dirty="0" smtClean="0">
                <a:latin typeface="Tahoma" charset="0"/>
                <a:ea typeface="Calibri" charset="0"/>
              </a:rPr>
              <a:t>48.0</a:t>
            </a:r>
            <a:r>
              <a:rPr lang="en-US" sz="1600" dirty="0" smtClean="0">
                <a:latin typeface="Tahoma" charset="0"/>
                <a:ea typeface="Calibri" charset="0"/>
              </a:rPr>
              <a:t>%) </a:t>
            </a:r>
            <a:r>
              <a:rPr lang="en-US" sz="1600" dirty="0" err="1" smtClean="0">
                <a:latin typeface="Tahoma" charset="0"/>
                <a:ea typeface="Calibri" charset="0"/>
              </a:rPr>
              <a:t>нь</a:t>
            </a:r>
            <a:r>
              <a:rPr lang="en-US" sz="1600" dirty="0" smtClean="0">
                <a:latin typeface="Tahoma" charset="0"/>
                <a:ea typeface="Calibri" charset="0"/>
              </a:rPr>
              <a:t> </a:t>
            </a:r>
            <a:r>
              <a:rPr lang="en-US" sz="1600" dirty="0" err="1">
                <a:latin typeface="Tahoma" charset="0"/>
                <a:ea typeface="Calibri" charset="0"/>
              </a:rPr>
              <a:t>эмэгтэйчүүд</a:t>
            </a:r>
            <a:r>
              <a:rPr lang="en-US" sz="1600" dirty="0">
                <a:latin typeface="Tahoma" charset="0"/>
                <a:ea typeface="Calibri" charset="0"/>
              </a:rPr>
              <a:t> </a:t>
            </a:r>
            <a:r>
              <a:rPr lang="en-US" sz="1600" dirty="0" err="1">
                <a:latin typeface="Tahoma" charset="0"/>
                <a:ea typeface="Calibri" charset="0"/>
              </a:rPr>
              <a:t>байна</a:t>
            </a:r>
            <a:r>
              <a:rPr lang="en-US" sz="1600" dirty="0">
                <a:latin typeface="Tahoma" charset="0"/>
                <a:ea typeface="Calibri" charset="0"/>
              </a:rPr>
              <a:t>. </a:t>
            </a:r>
          </a:p>
        </p:txBody>
      </p:sp>
      <p:pic>
        <p:nvPicPr>
          <p:cNvPr id="33" name="Picture 32"/>
          <p:cNvPicPr>
            <a:picLocks noChangeAspect="1"/>
          </p:cNvPicPr>
          <p:nvPr/>
        </p:nvPicPr>
        <p:blipFill>
          <a:blip r:embed="rId7"/>
          <a:stretch>
            <a:fillRect/>
          </a:stretch>
        </p:blipFill>
        <p:spPr>
          <a:xfrm>
            <a:off x="1371600" y="5181600"/>
            <a:ext cx="3048000" cy="853548"/>
          </a:xfrm>
          <a:prstGeom prst="rect">
            <a:avLst/>
          </a:prstGeom>
        </p:spPr>
      </p:pic>
      <p:sp>
        <p:nvSpPr>
          <p:cNvPr id="34" name="Rectangle 33"/>
          <p:cNvSpPr/>
          <p:nvPr/>
        </p:nvSpPr>
        <p:spPr>
          <a:xfrm>
            <a:off x="5334000" y="5002429"/>
            <a:ext cx="6553200" cy="1077218"/>
          </a:xfrm>
          <a:prstGeom prst="rect">
            <a:avLst/>
          </a:prstGeom>
        </p:spPr>
        <p:txBody>
          <a:bodyPr wrap="square">
            <a:spAutoFit/>
          </a:bodyPr>
          <a:lstStyle/>
          <a:p>
            <a:pPr algn="just"/>
            <a:r>
              <a:rPr lang="en-US" sz="1600" dirty="0" err="1" smtClean="0">
                <a:latin typeface="Tahoma" panose="020B0604030504040204" pitchFamily="34" charset="0"/>
                <a:ea typeface="Tahoma" panose="020B0604030504040204" pitchFamily="34" charset="0"/>
                <a:cs typeface="Tahoma" panose="020B0604030504040204" pitchFamily="34" charset="0"/>
              </a:rPr>
              <a:t>Аймг</a:t>
            </a:r>
            <a:r>
              <a:rPr lang="mn-MN" sz="1600" dirty="0" smtClean="0">
                <a:latin typeface="Tahoma" panose="020B0604030504040204" pitchFamily="34" charset="0"/>
                <a:ea typeface="Tahoma" panose="020B0604030504040204" pitchFamily="34" charset="0"/>
                <a:cs typeface="Tahoma" panose="020B0604030504040204" pitchFamily="34" charset="0"/>
              </a:rPr>
              <a:t>ийн </a:t>
            </a:r>
            <a:r>
              <a:rPr lang="en-US" sz="1600" dirty="0" err="1" smtClean="0">
                <a:latin typeface="Tahoma" panose="020B0604030504040204" pitchFamily="34" charset="0"/>
                <a:ea typeface="Tahoma" panose="020B0604030504040204" pitchFamily="34" charset="0"/>
                <a:cs typeface="Tahoma" panose="020B0604030504040204" pitchFamily="34" charset="0"/>
              </a:rPr>
              <a:t>хөдөлмөр</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эрхлэлтийн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байгууллагад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201</a:t>
            </a:r>
            <a:r>
              <a:rPr lang="mn-MN" sz="1600" dirty="0" smtClean="0">
                <a:latin typeface="Tahoma" panose="020B0604030504040204" pitchFamily="34" charset="0"/>
                <a:ea typeface="Tahoma" panose="020B0604030504040204" pitchFamily="34" charset="0"/>
                <a:cs typeface="Tahoma" panose="020B0604030504040204" pitchFamily="34" charset="0"/>
              </a:rPr>
              <a:t>8</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оны</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эхний 4</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ажилгүй</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936</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smtClean="0">
                <a:latin typeface="Tahoma" panose="020B0604030504040204" pitchFamily="34" charset="0"/>
                <a:ea typeface="Tahoma" panose="020B0604030504040204" pitchFamily="34" charset="0"/>
                <a:cs typeface="Tahoma" panose="020B0604030504040204" pitchFamily="34" charset="0"/>
              </a:rPr>
              <a:t>иргэн</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шинээр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бүртгүүлж</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байсан</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112</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зуучлагдан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орж</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930</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идэвхтэй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хайхгүй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байгаа</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шалтгаанаар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бүртгэлээс</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хасагдсан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байна</a:t>
            </a:r>
            <a:r>
              <a:rPr lang="en-US" sz="1600" dirty="0">
                <a:latin typeface="Tahoma" panose="020B0604030504040204" pitchFamily="34" charset="0"/>
                <a:ea typeface="Tahoma" panose="020B0604030504040204" pitchFamily="34" charset="0"/>
                <a:cs typeface="Tahoma" panose="020B0604030504040204" pitchFamily="34" charset="0"/>
              </a:rPr>
              <a:t>. </a:t>
            </a:r>
          </a:p>
        </p:txBody>
      </p:sp>
      <p:sp>
        <p:nvSpPr>
          <p:cNvPr id="35" name="Rectangle 34"/>
          <p:cNvSpPr/>
          <p:nvPr/>
        </p:nvSpPr>
        <p:spPr>
          <a:xfrm>
            <a:off x="1828800" y="6096000"/>
            <a:ext cx="2730500" cy="584775"/>
          </a:xfrm>
          <a:prstGeom prst="rect">
            <a:avLst/>
          </a:prstGeom>
        </p:spPr>
        <p:txBody>
          <a:bodyPr wrap="square">
            <a:spAutoFit/>
          </a:bodyPr>
          <a:lstStyle/>
          <a:p>
            <a:r>
              <a:rPr lang="mn-MN" sz="1600" dirty="0" smtClean="0">
                <a:solidFill>
                  <a:srgbClr val="00D0A8"/>
                </a:solidFill>
                <a:latin typeface="Tahoma" charset="0"/>
                <a:ea typeface="Calibri" charset="0"/>
              </a:rPr>
              <a:t>112</a:t>
            </a:r>
            <a:r>
              <a:rPr lang="mn-MN" sz="1600" dirty="0" smtClean="0">
                <a:solidFill>
                  <a:srgbClr val="00D0A8"/>
                </a:solidFill>
                <a:effectLst/>
                <a:latin typeface="Tahoma" charset="0"/>
                <a:ea typeface="Calibri" charset="0"/>
              </a:rPr>
              <a:t> </a:t>
            </a:r>
            <a:r>
              <a:rPr lang="mn-MN" sz="1600" dirty="0">
                <a:solidFill>
                  <a:srgbClr val="00D0A8"/>
                </a:solidFill>
                <a:effectLst/>
                <a:latin typeface="Tahoma" charset="0"/>
                <a:ea typeface="Calibri" charset="0"/>
              </a:rPr>
              <a:t>иргэн</a:t>
            </a:r>
            <a:endParaRPr lang="en-US" sz="1600" dirty="0">
              <a:solidFill>
                <a:srgbClr val="00D0A8"/>
              </a:solidFill>
              <a:effectLst/>
              <a:latin typeface="Tahoma" charset="0"/>
              <a:ea typeface="Calibri" charset="0"/>
            </a:endParaRPr>
          </a:p>
          <a:p>
            <a:r>
              <a:rPr lang="mn-MN" sz="1600" dirty="0">
                <a:solidFill>
                  <a:srgbClr val="00D0A8"/>
                </a:solidFill>
                <a:effectLst/>
                <a:latin typeface="Tahoma" charset="0"/>
                <a:ea typeface="Calibri" charset="0"/>
              </a:rPr>
              <a:t>ажилд зуучлагдан оржээ</a:t>
            </a:r>
            <a:r>
              <a:rPr lang="en-US" sz="1600" dirty="0">
                <a:solidFill>
                  <a:srgbClr val="00D0A8"/>
                </a:solidFill>
                <a:effectLst/>
              </a:rPr>
              <a:t> </a:t>
            </a:r>
            <a:endParaRPr lang="en-US" sz="1600" dirty="0">
              <a:solidFill>
                <a:srgbClr val="00D0A8"/>
              </a:solidFill>
            </a:endParaRPr>
          </a:p>
        </p:txBody>
      </p:sp>
      <p:pic>
        <p:nvPicPr>
          <p:cNvPr id="37" name="Picture 36"/>
          <p:cNvPicPr>
            <a:picLocks noChangeAspect="1"/>
          </p:cNvPicPr>
          <p:nvPr/>
        </p:nvPicPr>
        <p:blipFill>
          <a:blip r:embed="rId8"/>
          <a:stretch>
            <a:fillRect/>
          </a:stretch>
        </p:blipFill>
        <p:spPr>
          <a:xfrm>
            <a:off x="4419600" y="5181600"/>
            <a:ext cx="533400" cy="881204"/>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7171" y="3556337"/>
            <a:ext cx="1177467" cy="1086958"/>
          </a:xfrm>
          <a:prstGeom prst="rect">
            <a:avLst/>
          </a:prstGeom>
        </p:spPr>
      </p:pic>
      <p:sp>
        <p:nvSpPr>
          <p:cNvPr id="2" name="Rectangle 1">
            <a:extLst>
              <a:ext uri="{FF2B5EF4-FFF2-40B4-BE49-F238E27FC236}">
                <a16:creationId xmlns="" xmlns:a16="http://schemas.microsoft.com/office/drawing/2014/main" id="{ADAF6DE4-563A-430B-8B65-056AE5B5D541}"/>
              </a:ext>
            </a:extLst>
          </p:cNvPr>
          <p:cNvSpPr/>
          <p:nvPr/>
        </p:nvSpPr>
        <p:spPr>
          <a:xfrm>
            <a:off x="6514359" y="4221321"/>
            <a:ext cx="5372841" cy="658642"/>
          </a:xfrm>
          <a:prstGeom prst="rect">
            <a:avLst/>
          </a:prstGeom>
        </p:spPr>
        <p:txBody>
          <a:bodyPr wrap="square">
            <a:spAutoFit/>
          </a:bodyPr>
          <a:lstStyle/>
          <a:p>
            <a:pPr indent="457200" algn="just">
              <a:lnSpc>
                <a:spcPct val="115000"/>
              </a:lnSpc>
            </a:pPr>
            <a:r>
              <a:rPr lang="mn-MN" sz="1600" dirty="0">
                <a:latin typeface="Tahoma" panose="020B0604030504040204" pitchFamily="34" charset="0"/>
                <a:ea typeface="Tahoma" panose="020B0604030504040204" pitchFamily="34" charset="0"/>
                <a:cs typeface="Tahoma" panose="020B0604030504040204" pitchFamily="34" charset="0"/>
              </a:rPr>
              <a:t>Бүртгэлтэй ажилгүй иргэдийн </a:t>
            </a:r>
            <a:r>
              <a:rPr lang="mn-MN" sz="1600" dirty="0" smtClean="0">
                <a:latin typeface="Tahoma" panose="020B0604030504040204" pitchFamily="34" charset="0"/>
                <a:ea typeface="Tahoma" panose="020B0604030504040204" pitchFamily="34" charset="0"/>
                <a:cs typeface="Tahoma" panose="020B0604030504040204" pitchFamily="34" charset="0"/>
              </a:rPr>
              <a:t>55.2 </a:t>
            </a:r>
            <a:r>
              <a:rPr lang="mn-MN" sz="1600" dirty="0">
                <a:latin typeface="Tahoma" panose="020B0604030504040204" pitchFamily="34" charset="0"/>
                <a:ea typeface="Tahoma" panose="020B0604030504040204" pitchFamily="34" charset="0"/>
                <a:cs typeface="Tahoma" panose="020B0604030504040204" pitchFamily="34" charset="0"/>
              </a:rPr>
              <a:t>хувийг 15-34 насны залуучууд эзэлж байна. </a:t>
            </a:r>
            <a:endParaRPr lang="en-US" sz="1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6" name="Picture 35"/>
          <p:cNvPicPr>
            <a:picLocks noChangeAspect="1"/>
          </p:cNvPicPr>
          <p:nvPr/>
        </p:nvPicPr>
        <p:blipFill>
          <a:blip r:embed="rId6"/>
          <a:stretch>
            <a:fillRect/>
          </a:stretch>
        </p:blipFill>
        <p:spPr>
          <a:xfrm>
            <a:off x="3448738" y="1477655"/>
            <a:ext cx="437462" cy="884545"/>
          </a:xfrm>
          <a:prstGeom prst="rect">
            <a:avLst/>
          </a:prstGeom>
        </p:spPr>
      </p:pic>
    </p:spTree>
    <p:extLst>
      <p:ext uri="{BB962C8B-B14F-4D97-AF65-F5344CB8AC3E}">
        <p14:creationId xmlns:p14="http://schemas.microsoft.com/office/powerpoint/2010/main" val="217849989"/>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2"/>
          <a:stretch>
            <a:fillRect/>
          </a:stretch>
        </p:blipFill>
        <p:spPr>
          <a:xfrm>
            <a:off x="914400" y="990600"/>
            <a:ext cx="10591800" cy="6088797"/>
          </a:xfrm>
          <a:prstGeom prst="rect">
            <a:avLst/>
          </a:prstGeom>
        </p:spPr>
      </p:pic>
      <p:sp>
        <p:nvSpPr>
          <p:cNvPr id="28" name="Rectangle 27"/>
          <p:cNvSpPr/>
          <p:nvPr/>
        </p:nvSpPr>
        <p:spPr>
          <a:xfrm>
            <a:off x="2714863" y="1320225"/>
            <a:ext cx="8638937" cy="830997"/>
          </a:xfrm>
          <a:prstGeom prst="rect">
            <a:avLst/>
          </a:prstGeom>
        </p:spPr>
        <p:txBody>
          <a:bodyPr wrap="square">
            <a:spAutoFit/>
          </a:bodyPr>
          <a:lstStyle/>
          <a:p>
            <a:pPr algn="just"/>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Сүхбаатар аймагт 201</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8</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оны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4</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-р сард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446</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эх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амаржиж, амьд төрсөн хүүхэд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448</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болж, өмнөх оноос амаржсан эх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53</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13</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5</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%)-аар,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амьд төрсөн хүүхэд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58</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14</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9</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%)-аар тус тус өссөн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819400" y="3733800"/>
            <a:ext cx="8486537" cy="584775"/>
          </a:xfrm>
          <a:prstGeom prst="rect">
            <a:avLst/>
          </a:prstGeom>
        </p:spPr>
        <p:txBody>
          <a:bodyPr wrap="square">
            <a:spAutoFit/>
          </a:bodyPr>
          <a:lstStyle/>
          <a:p>
            <a:pPr algn="just"/>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Нялхсын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эндэгдэл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2018 оны 4-р сард 5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 хүүхдээр буурч,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тав хүртэлх насны хүүхдийн эндэгдэл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гараагүй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714863" y="4731603"/>
            <a:ext cx="8638937" cy="830997"/>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Халдварт өвчнөөр 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2018 </a:t>
            </a:r>
            <a:r>
              <a:rPr lang="mn-MN" sz="1600" smtClean="0">
                <a:solidFill>
                  <a:srgbClr val="003399"/>
                </a:solidFill>
                <a:latin typeface="Tahoma" panose="020B0604030504040204" pitchFamily="34" charset="0"/>
                <a:ea typeface="Tahoma" panose="020B0604030504040204" pitchFamily="34" charset="0"/>
                <a:cs typeface="Tahoma" panose="020B0604030504040204" pitchFamily="34" charset="0"/>
              </a:rPr>
              <a:t>оны 4-р сард 267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a:t>
            </a:r>
            <a:r>
              <a:rPr lang="mn-MN" sz="1600">
                <a:solidFill>
                  <a:srgbClr val="003399"/>
                </a:solidFill>
                <a:latin typeface="Tahoma" panose="020B0604030504040204" pitchFamily="34" charset="0"/>
                <a:ea typeface="Tahoma" panose="020B0604030504040204" pitchFamily="34" charset="0"/>
                <a:cs typeface="Tahoma" panose="020B0604030504040204" pitchFamily="34" charset="0"/>
              </a:rPr>
              <a:t>оноос </a:t>
            </a:r>
            <a:r>
              <a:rPr lang="mn-MN" sz="1600" smtClean="0">
                <a:solidFill>
                  <a:srgbClr val="003399"/>
                </a:solidFill>
                <a:latin typeface="Tahoma" panose="020B0604030504040204" pitchFamily="34" charset="0"/>
                <a:ea typeface="Tahoma" panose="020B0604030504040204" pitchFamily="34" charset="0"/>
                <a:cs typeface="Tahoma" panose="020B0604030504040204" pitchFamily="34" charset="0"/>
              </a:rPr>
              <a:t>345 (56.4%)- аар </a:t>
            </a:r>
            <a:r>
              <a:rPr lang="mn-MN" sz="1600">
                <a:solidFill>
                  <a:srgbClr val="003399"/>
                </a:solidFill>
                <a:latin typeface="Tahoma" panose="020B0604030504040204" pitchFamily="34" charset="0"/>
                <a:ea typeface="Tahoma" panose="020B0604030504040204" pitchFamily="34" charset="0"/>
                <a:cs typeface="Tahoma" panose="020B0604030504040204" pitchFamily="34" charset="0"/>
              </a:rPr>
              <a:t>буурахад </a:t>
            </a:r>
            <a:r>
              <a:rPr lang="mn-MN" sz="1600" smtClean="0">
                <a:solidFill>
                  <a:srgbClr val="003399"/>
                </a:solidFill>
                <a:latin typeface="Tahoma" panose="020B0604030504040204" pitchFamily="34" charset="0"/>
                <a:ea typeface="Tahoma" panose="020B0604030504040204" pitchFamily="34" charset="0"/>
                <a:cs typeface="Tahoma" panose="020B0604030504040204" pitchFamily="34" charset="0"/>
              </a:rPr>
              <a:t>гар хөл амны өвчлөгчид 19 (92.4%)-</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оор, заг хүйтэнээр </a:t>
            </a:r>
            <a:r>
              <a:rPr lang="mn-MN" sz="1600">
                <a:solidFill>
                  <a:srgbClr val="003399"/>
                </a:solidFill>
                <a:latin typeface="Tahoma" panose="020B0604030504040204" pitchFamily="34" charset="0"/>
                <a:ea typeface="Tahoma" panose="020B0604030504040204" pitchFamily="34" charset="0"/>
                <a:cs typeface="Tahoma" panose="020B0604030504040204" pitchFamily="34" charset="0"/>
              </a:rPr>
              <a:t>өвчлөгчид  </a:t>
            </a:r>
            <a:r>
              <a:rPr lang="mn-MN" sz="1600" smtClean="0">
                <a:solidFill>
                  <a:srgbClr val="003399"/>
                </a:solidFill>
                <a:latin typeface="Tahoma" panose="020B0604030504040204" pitchFamily="34" charset="0"/>
                <a:ea typeface="Tahoma" panose="020B0604030504040204" pitchFamily="34" charset="0"/>
                <a:cs typeface="Tahoma" panose="020B0604030504040204" pitchFamily="34" charset="0"/>
              </a:rPr>
              <a:t>30  (53.1%)-</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аар</a:t>
            </a:r>
            <a:r>
              <a:rPr lang="mn-MN" sz="1600" smtClean="0">
                <a:solidFill>
                  <a:srgbClr val="003399"/>
                </a:solidFill>
                <a:latin typeface="Tahoma" panose="020B0604030504040204" pitchFamily="34" charset="0"/>
                <a:ea typeface="Tahoma" panose="020B0604030504040204" pitchFamily="34" charset="0"/>
                <a:cs typeface="Tahoma" panose="020B0604030504040204" pitchFamily="34" charset="0"/>
              </a:rPr>
              <a:t>, салхинцэцгээр өвчлөгчид 109 (31.0%)-өөр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буурсан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нь голлон нөлөөлсөн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3" cstate="print"/>
          <a:stretch>
            <a:fillRect/>
          </a:stretch>
        </p:blipFill>
        <p:spPr>
          <a:xfrm>
            <a:off x="1066799" y="4770995"/>
            <a:ext cx="1108829" cy="867805"/>
          </a:xfrm>
          <a:prstGeom prst="rect">
            <a:avLst/>
          </a:prstGeom>
        </p:spPr>
      </p:pic>
      <p:pic>
        <p:nvPicPr>
          <p:cNvPr id="34" name="Picture 33"/>
          <p:cNvPicPr>
            <a:picLocks noChangeAspect="1"/>
          </p:cNvPicPr>
          <p:nvPr/>
        </p:nvPicPr>
        <p:blipFill>
          <a:blip r:embed="rId4"/>
          <a:stretch>
            <a:fillRect/>
          </a:stretch>
        </p:blipFill>
        <p:spPr>
          <a:xfrm>
            <a:off x="914400" y="990601"/>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4"/>
          <a:stretch>
            <a:fillRect/>
          </a:stretch>
        </p:blipFill>
        <p:spPr>
          <a:xfrm>
            <a:off x="914400" y="3581400"/>
            <a:ext cx="1313101" cy="838200"/>
          </a:xfrm>
          <a:prstGeom prst="rect">
            <a:avLst/>
          </a:prstGeom>
        </p:spPr>
      </p:pic>
      <p:pic>
        <p:nvPicPr>
          <p:cNvPr id="38" name="Picture 37"/>
          <p:cNvPicPr>
            <a:picLocks noChangeAspect="1"/>
          </p:cNvPicPr>
          <p:nvPr/>
        </p:nvPicPr>
        <p:blipFill>
          <a:blip r:embed="rId3" cstate="print"/>
          <a:stretch>
            <a:fillRect/>
          </a:stretch>
        </p:blipFill>
        <p:spPr>
          <a:xfrm>
            <a:off x="1066799" y="6066395"/>
            <a:ext cx="1108829" cy="86780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2362200"/>
            <a:ext cx="1067792" cy="838200"/>
          </a:xfrm>
          <a:prstGeom prst="rect">
            <a:avLst/>
          </a:prstGeom>
        </p:spPr>
      </p:pic>
      <p:sp>
        <p:nvSpPr>
          <p:cNvPr id="25" name="Rectangle 24"/>
          <p:cNvSpPr/>
          <p:nvPr/>
        </p:nvSpPr>
        <p:spPr>
          <a:xfrm>
            <a:off x="2743201" y="2590800"/>
            <a:ext cx="8305800" cy="584775"/>
          </a:xfrm>
          <a:prstGeom prst="rect">
            <a:avLst/>
          </a:prstGeom>
        </p:spPr>
        <p:txBody>
          <a:bodyPr wrap="square">
            <a:spAutoFit/>
          </a:bodyPr>
          <a:lstStyle/>
          <a:p>
            <a:pPr algn="just"/>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1000 хүнд ногдох төрөлт 7.4, нас баралт 1.8</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төрөлт 0.8 пунктээр өсч, нас баралт адил түвшинд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863046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464252"/>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2902578"/>
            <a:ext cx="1698462" cy="151702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50" y="909665"/>
            <a:ext cx="1977749" cy="1833535"/>
          </a:xfrm>
          <a:prstGeom prst="rect">
            <a:avLst/>
          </a:prstGeom>
        </p:spPr>
      </p:pic>
      <p:sp>
        <p:nvSpPr>
          <p:cNvPr id="10" name="Rectangle 9"/>
          <p:cNvSpPr/>
          <p:nvPr/>
        </p:nvSpPr>
        <p:spPr>
          <a:xfrm>
            <a:off x="3276600" y="909665"/>
            <a:ext cx="8534400" cy="1631216"/>
          </a:xfrm>
          <a:prstGeom prst="rect">
            <a:avLst/>
          </a:prstGeom>
        </p:spPr>
        <p:txBody>
          <a:bodyPr wrap="square">
            <a:spAutoFit/>
          </a:bodyPr>
          <a:lstStyle/>
          <a:p>
            <a:pPr algn="just"/>
            <a:r>
              <a:rPr lang="mn-MN" sz="2000" dirty="0" smtClean="0">
                <a:latin typeface="Arial" panose="020B0604020202020204" pitchFamily="34" charset="0"/>
                <a:cs typeface="Arial" panose="020B0604020202020204" pitchFamily="34" charset="0"/>
              </a:rPr>
              <a:t>Аймгийн </a:t>
            </a:r>
            <a:r>
              <a:rPr lang="mn-MN" sz="2000" dirty="0">
                <a:latin typeface="Arial" panose="020B0604020202020204" pitchFamily="34" charset="0"/>
                <a:cs typeface="Arial" panose="020B0604020202020204" pitchFamily="34" charset="0"/>
              </a:rPr>
              <a:t>хэмжээнд </a:t>
            </a:r>
            <a:r>
              <a:rPr lang="mn-MN" sz="2000" dirty="0" smtClean="0">
                <a:latin typeface="Arial" panose="020B0604020202020204" pitchFamily="34" charset="0"/>
                <a:cs typeface="Arial" panose="020B0604020202020204" pitchFamily="34" charset="0"/>
              </a:rPr>
              <a:t>2018 </a:t>
            </a:r>
            <a:r>
              <a:rPr lang="mn-MN" sz="2000" dirty="0">
                <a:latin typeface="Arial" panose="020B0604020202020204" pitchFamily="34" charset="0"/>
                <a:cs typeface="Arial" panose="020B0604020202020204" pitchFamily="34" charset="0"/>
              </a:rPr>
              <a:t>оны 4</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сарын байдлаар </a:t>
            </a:r>
            <a:r>
              <a:rPr lang="mn-MN" sz="2000" dirty="0" smtClean="0">
                <a:latin typeface="Arial" panose="020B0604020202020204" pitchFamily="34" charset="0"/>
                <a:cs typeface="Arial" panose="020B0604020202020204" pitchFamily="34" charset="0"/>
              </a:rPr>
              <a:t>117 </a:t>
            </a:r>
            <a:r>
              <a:rPr lang="mn-MN" sz="2000" dirty="0">
                <a:latin typeface="Arial" panose="020B0604020202020204" pitchFamily="34" charset="0"/>
                <a:cs typeface="Arial" panose="020B0604020202020204" pitchFamily="34" charset="0"/>
              </a:rPr>
              <a:t>гэмт хэрэг бүртгэгдсэн нь өмнөх оны мөн үеэс </a:t>
            </a:r>
            <a:r>
              <a:rPr lang="mn-MN" sz="2000" dirty="0" smtClean="0">
                <a:latin typeface="Arial" panose="020B0604020202020204" pitchFamily="34" charset="0"/>
                <a:cs typeface="Arial" panose="020B0604020202020204" pitchFamily="34" charset="0"/>
              </a:rPr>
              <a:t>10 (9</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4%)-</a:t>
            </a:r>
            <a:r>
              <a:rPr lang="mn-MN" sz="2000" dirty="0">
                <a:latin typeface="Arial" panose="020B0604020202020204" pitchFamily="34" charset="0"/>
                <a:cs typeface="Arial" panose="020B0604020202020204" pitchFamily="34" charset="0"/>
              </a:rPr>
              <a:t>ээр </a:t>
            </a:r>
            <a:r>
              <a:rPr lang="mn-MN" sz="2000" dirty="0" smtClean="0">
                <a:latin typeface="Arial" panose="020B0604020202020204" pitchFamily="34" charset="0"/>
                <a:cs typeface="Arial" panose="020B0604020202020204" pitchFamily="34" charset="0"/>
              </a:rPr>
              <a:t>өсчээ. </a:t>
            </a:r>
          </a:p>
          <a:p>
            <a:pPr algn="just"/>
            <a:r>
              <a:rPr lang="mn-MN" sz="2000" dirty="0">
                <a:latin typeface="Arial" panose="020B0604020202020204" pitchFamily="34" charset="0"/>
                <a:ea typeface="Tahoma" panose="020B0604030504040204" pitchFamily="34" charset="0"/>
                <a:cs typeface="Arial" panose="020B0604020202020204" pitchFamily="34" charset="0"/>
              </a:rPr>
              <a:t> </a:t>
            </a:r>
            <a:r>
              <a:rPr lang="mn-MN" sz="2000" b="1" dirty="0" smtClean="0">
                <a:solidFill>
                  <a:srgbClr val="0033CC"/>
                </a:solidFill>
                <a:latin typeface="Arial" panose="020B0604020202020204" pitchFamily="34" charset="0"/>
                <a:cs typeface="Arial" panose="020B0604020202020204" pitchFamily="34" charset="0"/>
              </a:rPr>
              <a:t>Өмнөх </a:t>
            </a:r>
            <a:r>
              <a:rPr lang="mn-MN" sz="2000" b="1" dirty="0">
                <a:solidFill>
                  <a:srgbClr val="0033CC"/>
                </a:solidFill>
                <a:latin typeface="Arial" panose="020B0604020202020204" pitchFamily="34" charset="0"/>
                <a:cs typeface="Arial" panose="020B0604020202020204" pitchFamily="34" charset="0"/>
              </a:rPr>
              <a:t>оны мөн үеэс нийт гэмт хэрэг </a:t>
            </a:r>
            <a:r>
              <a:rPr lang="mn-MN" sz="2000" b="1" dirty="0" smtClean="0">
                <a:solidFill>
                  <a:srgbClr val="0033CC"/>
                </a:solidFill>
                <a:latin typeface="Arial" panose="020B0604020202020204" pitchFamily="34" charset="0"/>
                <a:cs typeface="Arial" panose="020B0604020202020204" pitchFamily="34" charset="0"/>
              </a:rPr>
              <a:t>буурахад </a:t>
            </a:r>
            <a:r>
              <a:rPr lang="mn-MN" sz="2000" dirty="0" smtClean="0">
                <a:latin typeface="Arial" panose="020B0604020202020204" pitchFamily="34" charset="0"/>
                <a:cs typeface="Arial" panose="020B0604020202020204" pitchFamily="34" charset="0"/>
              </a:rPr>
              <a:t>хүний амьд явах эрхийн эсрэг гэмт </a:t>
            </a:r>
            <a:r>
              <a:rPr lang="mn-MN" sz="2000" dirty="0">
                <a:latin typeface="Arial" panose="020B0604020202020204" pitchFamily="34" charset="0"/>
                <a:cs typeface="Arial" panose="020B0604020202020204" pitchFamily="34" charset="0"/>
              </a:rPr>
              <a:t>хэрэг </a:t>
            </a:r>
            <a:r>
              <a:rPr lang="mn-MN" sz="2000" dirty="0" smtClean="0">
                <a:latin typeface="Arial" panose="020B0604020202020204" pitchFamily="34" charset="0"/>
                <a:cs typeface="Arial" panose="020B0604020202020204" pitchFamily="34" charset="0"/>
              </a:rPr>
              <a:t>3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2.0 дахин</a:t>
            </a:r>
            <a:r>
              <a:rPr lang="en-US" sz="2000" dirty="0" smtClean="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өмчлөх эрхийн эсрэг </a:t>
            </a:r>
            <a:r>
              <a:rPr lang="en-US" sz="2000" dirty="0" err="1" smtClean="0">
                <a:latin typeface="Arial" panose="020B0604020202020204" pitchFamily="34" charset="0"/>
                <a:cs typeface="Arial" panose="020B0604020202020204" pitchFamily="34" charset="0"/>
              </a:rPr>
              <a:t>гэмт</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хэрэг</a:t>
            </a:r>
            <a:r>
              <a:rPr lang="en-US"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15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42.9</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аар буурсан нь </a:t>
            </a:r>
            <a:r>
              <a:rPr lang="mn-MN" sz="2000" dirty="0">
                <a:latin typeface="Arial" panose="020B0604020202020204" pitchFamily="34" charset="0"/>
                <a:cs typeface="Arial" panose="020B0604020202020204" pitchFamily="34" charset="0"/>
              </a:rPr>
              <a:t>голлон нөлөөлөв. </a:t>
            </a:r>
            <a:endParaRPr lang="mn-MN" sz="2000" dirty="0">
              <a:latin typeface="Arial" panose="020B0604020202020204" pitchFamily="34" charset="0"/>
              <a:ea typeface="Tahoma" panose="020B0604030504040204" pitchFamily="34" charset="0"/>
              <a:cs typeface="Arial" panose="020B0604020202020204" pitchFamily="34" charset="0"/>
            </a:endParaRPr>
          </a:p>
        </p:txBody>
      </p:sp>
      <p:sp>
        <p:nvSpPr>
          <p:cNvPr id="12" name="Rectangle 11"/>
          <p:cNvSpPr/>
          <p:nvPr/>
        </p:nvSpPr>
        <p:spPr>
          <a:xfrm>
            <a:off x="3276600" y="3048000"/>
            <a:ext cx="8534400" cy="1323439"/>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учирсан хохирол </a:t>
            </a:r>
            <a:r>
              <a:rPr lang="mn-MN" sz="2000" dirty="0" smtClean="0">
                <a:latin typeface="Arial" panose="020B0604020202020204" pitchFamily="34" charset="0"/>
                <a:cs typeface="Arial" panose="020B0604020202020204" pitchFamily="34" charset="0"/>
              </a:rPr>
              <a:t>2018 оны эхний 4</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сард </a:t>
            </a:r>
            <a:r>
              <a:rPr lang="mn-MN" sz="2000" dirty="0" smtClean="0">
                <a:latin typeface="Arial" panose="020B0604020202020204" pitchFamily="34" charset="0"/>
                <a:cs typeface="Arial" panose="020B0604020202020204" pitchFamily="34" charset="0"/>
              </a:rPr>
              <a:t>244.0 сая </a:t>
            </a:r>
            <a:r>
              <a:rPr lang="mn-MN" sz="2000" dirty="0">
                <a:latin typeface="Arial" panose="020B0604020202020204" pitchFamily="34" charset="0"/>
                <a:cs typeface="Arial" panose="020B0604020202020204" pitchFamily="34" charset="0"/>
              </a:rPr>
              <a:t>төгрөг, нөхөн төлүүлсэн хохирлын хэмжээ </a:t>
            </a:r>
            <a:r>
              <a:rPr lang="mn-MN" sz="2000" dirty="0" smtClean="0">
                <a:latin typeface="Arial" panose="020B0604020202020204" pitchFamily="34" charset="0"/>
                <a:cs typeface="Arial" panose="020B0604020202020204" pitchFamily="34" charset="0"/>
              </a:rPr>
              <a:t>104.1 сая </a:t>
            </a:r>
            <a:r>
              <a:rPr lang="mn-MN" sz="2000" dirty="0">
                <a:latin typeface="Arial" panose="020B0604020202020204" pitchFamily="34" charset="0"/>
                <a:cs typeface="Arial" panose="020B0604020202020204" pitchFamily="34" charset="0"/>
              </a:rPr>
              <a:t>төгрөг болж, өмнөх оны мөн үеэс учирсан хохирол </a:t>
            </a:r>
            <a:r>
              <a:rPr lang="mn-MN" sz="2000" dirty="0" smtClean="0">
                <a:latin typeface="Arial" panose="020B0604020202020204" pitchFamily="34" charset="0"/>
                <a:cs typeface="Arial" panose="020B0604020202020204" pitchFamily="34" charset="0"/>
              </a:rPr>
              <a:t>72.5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42.3</a:t>
            </a:r>
            <a:r>
              <a:rPr lang="en-US" sz="2000" dirty="0" smtClean="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сая төгрөгөөр өсч, </a:t>
            </a:r>
            <a:r>
              <a:rPr lang="mn-MN" sz="2000" dirty="0">
                <a:latin typeface="Arial" panose="020B0604020202020204" pitchFamily="34" charset="0"/>
                <a:cs typeface="Arial" panose="020B0604020202020204" pitchFamily="34" charset="0"/>
              </a:rPr>
              <a:t>нөхөн төлүүлсэн хохирол </a:t>
            </a:r>
            <a:r>
              <a:rPr lang="mn-MN" sz="2000" dirty="0" smtClean="0">
                <a:latin typeface="Arial" panose="020B0604020202020204" pitchFamily="34" charset="0"/>
                <a:cs typeface="Arial" panose="020B0604020202020204" pitchFamily="34" charset="0"/>
              </a:rPr>
              <a:t>0.8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0</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8</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 сая </a:t>
            </a:r>
            <a:r>
              <a:rPr lang="mn-MN" sz="2000" dirty="0">
                <a:latin typeface="Arial" panose="020B0604020202020204" pitchFamily="34" charset="0"/>
                <a:cs typeface="Arial" panose="020B0604020202020204" pitchFamily="34" charset="0"/>
              </a:rPr>
              <a:t>төгрөгөөр </a:t>
            </a:r>
            <a:r>
              <a:rPr lang="mn-MN" sz="2000" dirty="0" smtClean="0">
                <a:latin typeface="Arial" panose="020B0604020202020204" pitchFamily="34" charset="0"/>
                <a:cs typeface="Arial" panose="020B0604020202020204" pitchFamily="34" charset="0"/>
              </a:rPr>
              <a:t>буурсан байна</a:t>
            </a:r>
            <a:r>
              <a:rPr lang="mn-M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p:txBody>
      </p:sp>
      <p:sp>
        <p:nvSpPr>
          <p:cNvPr id="14" name="Rectangle 13"/>
          <p:cNvSpPr/>
          <p:nvPr/>
        </p:nvSpPr>
        <p:spPr>
          <a:xfrm>
            <a:off x="3262393" y="4800600"/>
            <a:ext cx="8534400" cy="707886"/>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хохирсон иргэд </a:t>
            </a:r>
            <a:r>
              <a:rPr lang="mn-MN" sz="2000" dirty="0" smtClean="0">
                <a:latin typeface="Arial" panose="020B0604020202020204" pitchFamily="34" charset="0"/>
                <a:cs typeface="Arial" panose="020B0604020202020204" pitchFamily="34" charset="0"/>
              </a:rPr>
              <a:t>2018 </a:t>
            </a:r>
            <a:r>
              <a:rPr lang="mn-MN" sz="2000" dirty="0">
                <a:latin typeface="Arial" panose="020B0604020202020204" pitchFamily="34" charset="0"/>
                <a:cs typeface="Arial" panose="020B0604020202020204" pitchFamily="34" charset="0"/>
              </a:rPr>
              <a:t>оны </a:t>
            </a:r>
            <a:r>
              <a:rPr lang="mn-MN" sz="2000" dirty="0" smtClean="0">
                <a:latin typeface="Arial" panose="020B0604020202020204" pitchFamily="34" charset="0"/>
                <a:cs typeface="Arial" panose="020B0604020202020204" pitchFamily="34" charset="0"/>
              </a:rPr>
              <a:t>эхний 4 </a:t>
            </a:r>
            <a:r>
              <a:rPr lang="mn-MN" sz="2000" dirty="0">
                <a:latin typeface="Arial" panose="020B0604020202020204" pitchFamily="34" charset="0"/>
                <a:cs typeface="Arial" panose="020B0604020202020204" pitchFamily="34" charset="0"/>
              </a:rPr>
              <a:t>сарын байдлаар </a:t>
            </a:r>
            <a:r>
              <a:rPr lang="mn-MN" sz="2000" dirty="0" smtClean="0">
                <a:latin typeface="Arial" panose="020B0604020202020204" pitchFamily="34" charset="0"/>
                <a:cs typeface="Arial" panose="020B0604020202020204" pitchFamily="34" charset="0"/>
              </a:rPr>
              <a:t>58 болсон байна. </a:t>
            </a:r>
            <a:endParaRPr lang="en-US" sz="20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822" y="4688650"/>
            <a:ext cx="1587177" cy="1559750"/>
          </a:xfrm>
          <a:prstGeom prst="rect">
            <a:avLst/>
          </a:prstGeom>
        </p:spPr>
      </p:pic>
    </p:spTree>
    <p:extLst>
      <p:ext uri="{BB962C8B-B14F-4D97-AF65-F5344CB8AC3E}">
        <p14:creationId xmlns:p14="http://schemas.microsoft.com/office/powerpoint/2010/main" val="401709677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81000"/>
            <a:ext cx="10395856" cy="9081442"/>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930387" y="1255892"/>
            <a:ext cx="8194814"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Банкуудад хадгалуулсан иргэдийн төгрөгийн хадгаламжийн хэмжээ </a:t>
            </a:r>
            <a:r>
              <a:rPr lang="en-US" dirty="0" smtClean="0">
                <a:latin typeface="Tahoma" panose="020B0604030504040204" pitchFamily="34" charset="0"/>
                <a:ea typeface="Tahoma" panose="020B0604030504040204" pitchFamily="34" charset="0"/>
                <a:cs typeface="Tahoma" panose="020B0604030504040204" pitchFamily="34" charset="0"/>
              </a:rPr>
              <a:t>62</a:t>
            </a:r>
            <a:r>
              <a:rPr lang="mn-MN" dirty="0" smtClean="0">
                <a:latin typeface="Tahoma" panose="020B0604030504040204" pitchFamily="34" charset="0"/>
                <a:ea typeface="Tahoma" panose="020B0604030504040204" pitchFamily="34" charset="0"/>
                <a:cs typeface="Tahoma" panose="020B0604030504040204" pitchFamily="34" charset="0"/>
              </a:rPr>
              <a:t>.9 </a:t>
            </a:r>
            <a:r>
              <a:rPr lang="mn-MN" dirty="0">
                <a:latin typeface="Tahoma" panose="020B0604030504040204" pitchFamily="34" charset="0"/>
                <a:ea typeface="Tahoma" panose="020B0604030504040204" pitchFamily="34" charset="0"/>
                <a:cs typeface="Tahoma" panose="020B0604030504040204" pitchFamily="34" charset="0"/>
              </a:rPr>
              <a:t>тэрбум 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эцсээс </a:t>
            </a:r>
            <a:r>
              <a:rPr lang="en-US" dirty="0" smtClean="0">
                <a:latin typeface="Tahoma" panose="020B0604030504040204" pitchFamily="34" charset="0"/>
                <a:ea typeface="Tahoma" panose="020B0604030504040204" pitchFamily="34" charset="0"/>
                <a:cs typeface="Tahoma" panose="020B0604030504040204" pitchFamily="34" charset="0"/>
              </a:rPr>
              <a:t>6</a:t>
            </a:r>
            <a:r>
              <a:rPr lang="mn-MN" dirty="0" smtClean="0">
                <a:latin typeface="Tahoma" panose="020B0604030504040204" pitchFamily="34" charset="0"/>
                <a:ea typeface="Tahoma" panose="020B0604030504040204" pitchFamily="34" charset="0"/>
                <a:cs typeface="Tahoma" panose="020B0604030504040204" pitchFamily="34" charset="0"/>
              </a:rPr>
              <a:t>.</a:t>
            </a:r>
            <a:r>
              <a:rPr lang="en-US" dirty="0" smtClean="0">
                <a:latin typeface="Tahoma" panose="020B0604030504040204" pitchFamily="34" charset="0"/>
                <a:ea typeface="Tahoma" panose="020B0604030504040204" pitchFamily="34" charset="0"/>
                <a:cs typeface="Tahoma" panose="020B0604030504040204" pitchFamily="34" charset="0"/>
              </a:rPr>
              <a:t>2</a:t>
            </a:r>
            <a:r>
              <a:rPr lang="mn-MN" dirty="0" smtClean="0">
                <a:latin typeface="Tahoma" panose="020B0604030504040204" pitchFamily="34" charset="0"/>
                <a:ea typeface="Tahoma" panose="020B0604030504040204" pitchFamily="34" charset="0"/>
                <a:cs typeface="Tahoma" panose="020B0604030504040204" pitchFamily="34" charset="0"/>
              </a:rPr>
              <a:t>(1.</a:t>
            </a:r>
            <a:r>
              <a:rPr lang="en-US" dirty="0" smtClean="0">
                <a:latin typeface="Tahoma" panose="020B0604030504040204" pitchFamily="34" charset="0"/>
                <a:ea typeface="Tahoma" panose="020B0604030504040204" pitchFamily="34" charset="0"/>
                <a:cs typeface="Tahoma" panose="020B0604030504040204" pitchFamily="34" charset="0"/>
              </a:rPr>
              <a:t>1</a:t>
            </a:r>
            <a:r>
              <a:rPr lang="mn-MN" dirty="0" smtClean="0">
                <a:latin typeface="Tahoma" panose="020B0604030504040204" pitchFamily="34" charset="0"/>
                <a:ea typeface="Tahoma" panose="020B0604030504040204" pitchFamily="34" charset="0"/>
                <a:cs typeface="Tahoma" panose="020B0604030504040204" pitchFamily="34" charset="0"/>
              </a:rPr>
              <a:t>%) тэрбумаар өсч, өнмөх оноос </a:t>
            </a:r>
            <a:r>
              <a:rPr lang="en-US" dirty="0" smtClean="0">
                <a:latin typeface="Tahoma" panose="020B0604030504040204" pitchFamily="34" charset="0"/>
                <a:ea typeface="Tahoma" panose="020B0604030504040204" pitchFamily="34" charset="0"/>
                <a:cs typeface="Tahoma" panose="020B0604030504040204" pitchFamily="34" charset="0"/>
              </a:rPr>
              <a:t>17</a:t>
            </a:r>
            <a:r>
              <a:rPr lang="mn-MN" dirty="0" smtClean="0">
                <a:latin typeface="Tahoma" panose="020B0604030504040204" pitchFamily="34" charset="0"/>
                <a:ea typeface="Tahoma" panose="020B0604030504040204" pitchFamily="34" charset="0"/>
                <a:cs typeface="Tahoma" panose="020B0604030504040204" pitchFamily="34" charset="0"/>
              </a:rPr>
              <a:t>.</a:t>
            </a:r>
            <a:r>
              <a:rPr lang="en-US" dirty="0" smtClean="0">
                <a:latin typeface="Tahoma" panose="020B0604030504040204" pitchFamily="34" charset="0"/>
                <a:ea typeface="Tahoma" panose="020B0604030504040204" pitchFamily="34" charset="0"/>
                <a:cs typeface="Tahoma" panose="020B0604030504040204" pitchFamily="34" charset="0"/>
              </a:rPr>
              <a:t>3</a:t>
            </a:r>
            <a:r>
              <a:rPr lang="mn-MN"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1</a:t>
            </a:r>
            <a:r>
              <a:rPr lang="mn-MN" dirty="0" smtClean="0">
                <a:latin typeface="Tahoma" panose="020B0604030504040204" pitchFamily="34" charset="0"/>
                <a:ea typeface="Tahoma" panose="020B0604030504040204" pitchFamily="34" charset="0"/>
                <a:cs typeface="Tahoma" panose="020B0604030504040204" pitchFamily="34" charset="0"/>
              </a:rPr>
              <a:t>.</a:t>
            </a:r>
            <a:r>
              <a:rPr lang="en-US" dirty="0" smtClean="0">
                <a:latin typeface="Tahoma" panose="020B0604030504040204" pitchFamily="34" charset="0"/>
                <a:ea typeface="Tahoma" panose="020B0604030504040204" pitchFamily="34" charset="0"/>
                <a:cs typeface="Tahoma" panose="020B0604030504040204" pitchFamily="34" charset="0"/>
              </a:rPr>
              <a:t>4</a:t>
            </a:r>
            <a:r>
              <a:rPr lang="mn-MN" dirty="0" smtClean="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төгрөгөөр </a:t>
            </a:r>
            <a:r>
              <a:rPr lang="mn-MN" dirty="0">
                <a:latin typeface="Tahoma" panose="020B0604030504040204" pitchFamily="34" charset="0"/>
                <a:ea typeface="Tahoma" panose="020B0604030504040204" pitchFamily="34" charset="0"/>
                <a:cs typeface="Tahoma" panose="020B0604030504040204" pitchFamily="34" charset="0"/>
              </a:rPr>
              <a:t>өссөн байна</a:t>
            </a:r>
            <a:r>
              <a:rPr lang="mn-MN" dirty="0" smtClean="0">
                <a:latin typeface="Tahoma" panose="020B0604030504040204" pitchFamily="34" charset="0"/>
                <a:ea typeface="Tahoma" panose="020B0604030504040204" pitchFamily="34" charset="0"/>
                <a:cs typeface="Tahoma" panose="020B0604030504040204" pitchFamily="34" charset="0"/>
              </a:rPr>
              <a:t>.</a:t>
            </a:r>
          </a:p>
        </p:txBody>
      </p:sp>
      <p:sp>
        <p:nvSpPr>
          <p:cNvPr id="13" name="Rectangle 12"/>
          <p:cNvSpPr/>
          <p:nvPr/>
        </p:nvSpPr>
        <p:spPr>
          <a:xfrm>
            <a:off x="2818215" y="3557181"/>
            <a:ext cx="8341352"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Аж ахуйн нэгж, байгууллага, иргэдэд олгосон нийт зээлийн өрийн үлдэгдэл </a:t>
            </a:r>
            <a:r>
              <a:rPr lang="mn-MN" dirty="0" smtClean="0">
                <a:latin typeface="Tahoma" panose="020B0604030504040204" pitchFamily="34" charset="0"/>
                <a:ea typeface="Tahoma" panose="020B0604030504040204" pitchFamily="34" charset="0"/>
                <a:cs typeface="Tahoma" panose="020B0604030504040204" pitchFamily="34" charset="0"/>
              </a:rPr>
              <a:t>2018 </a:t>
            </a:r>
            <a:r>
              <a:rPr lang="mn-MN" dirty="0">
                <a:latin typeface="Tahoma" panose="020B0604030504040204" pitchFamily="34" charset="0"/>
                <a:ea typeface="Tahoma" panose="020B0604030504040204" pitchFamily="34" charset="0"/>
                <a:cs typeface="Tahoma" panose="020B0604030504040204" pitchFamily="34" charset="0"/>
              </a:rPr>
              <a:t>оны </a:t>
            </a:r>
            <a:r>
              <a:rPr lang="mn-MN"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4</a:t>
            </a:r>
            <a:r>
              <a:rPr lang="mn-MN" dirty="0" smtClean="0">
                <a:latin typeface="Tahoma" panose="020B0604030504040204" pitchFamily="34" charset="0"/>
                <a:ea typeface="Tahoma" panose="020B0604030504040204" pitchFamily="34" charset="0"/>
                <a:cs typeface="Tahoma" panose="020B0604030504040204" pitchFamily="34" charset="0"/>
              </a:rPr>
              <a:t> дүгээр сард 114.0 тэрбум </a:t>
            </a:r>
            <a:r>
              <a:rPr lang="mn-MN" dirty="0">
                <a:latin typeface="Tahoma" panose="020B0604030504040204" pitchFamily="34" charset="0"/>
                <a:ea typeface="Tahoma" panose="020B0604030504040204" pitchFamily="34" charset="0"/>
                <a:cs typeface="Tahoma" panose="020B0604030504040204" pitchFamily="34" charset="0"/>
              </a:rPr>
              <a:t>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эцсээс 1.0 (0.9%)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 буурч, </a:t>
            </a:r>
            <a:r>
              <a:rPr lang="mn-MN" dirty="0">
                <a:latin typeface="Tahoma" panose="020B0604030504040204" pitchFamily="34" charset="0"/>
                <a:ea typeface="Tahoma" panose="020B0604030504040204" pitchFamily="34" charset="0"/>
                <a:cs typeface="Tahoma" panose="020B0604030504040204" pitchFamily="34" charset="0"/>
              </a:rPr>
              <a:t>өмнөх оноос </a:t>
            </a:r>
            <a:r>
              <a:rPr lang="mn-MN" dirty="0" smtClean="0">
                <a:latin typeface="Tahoma" panose="020B0604030504040204" pitchFamily="34" charset="0"/>
                <a:ea typeface="Tahoma" panose="020B0604030504040204" pitchFamily="34" charset="0"/>
                <a:cs typeface="Tahoma" panose="020B0604030504040204" pitchFamily="34" charset="0"/>
              </a:rPr>
              <a:t>14.5 (14.6%) </a:t>
            </a:r>
            <a:r>
              <a:rPr lang="mn-MN" dirty="0">
                <a:latin typeface="Tahoma" panose="020B0604030504040204" pitchFamily="34" charset="0"/>
                <a:ea typeface="Tahoma" panose="020B0604030504040204" pitchFamily="34" charset="0"/>
                <a:cs typeface="Tahoma" panose="020B0604030504040204" pitchFamily="34" charset="0"/>
              </a:rPr>
              <a:t>тэрбум төгрөгөөр өсөв.</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854186" y="5858470"/>
            <a:ext cx="8194814" cy="923330"/>
          </a:xfrm>
          <a:prstGeom prst="rect">
            <a:avLst/>
          </a:prstGeom>
        </p:spPr>
        <p:txBody>
          <a:bodyPr wrap="square">
            <a:spAutoFit/>
          </a:bodyPr>
          <a:lstStyle/>
          <a:p>
            <a:r>
              <a:rPr lang="mn-MN" dirty="0" smtClean="0">
                <a:latin typeface="Tahoma" panose="020B0604030504040204" pitchFamily="34" charset="0"/>
                <a:ea typeface="Tahoma" panose="020B0604030504040204" pitchFamily="34" charset="0"/>
                <a:cs typeface="Tahoma" panose="020B0604030504040204" pitchFamily="34" charset="0"/>
              </a:rPr>
              <a:t>Чанаргүй хугацаа хэтэрсэн зээл 2018 </a:t>
            </a:r>
            <a:r>
              <a:rPr lang="mn-MN" dirty="0">
                <a:latin typeface="Tahoma" panose="020B0604030504040204" pitchFamily="34" charset="0"/>
                <a:ea typeface="Tahoma" panose="020B0604030504040204" pitchFamily="34" charset="0"/>
                <a:cs typeface="Tahoma" panose="020B0604030504040204" pitchFamily="34" charset="0"/>
              </a:rPr>
              <a:t>оны эцэст </a:t>
            </a:r>
            <a:r>
              <a:rPr lang="mn-MN" dirty="0" smtClean="0">
                <a:latin typeface="Tahoma" panose="020B0604030504040204" pitchFamily="34" charset="0"/>
                <a:ea typeface="Tahoma" panose="020B0604030504040204" pitchFamily="34" charset="0"/>
                <a:cs typeface="Tahoma" panose="020B0604030504040204" pitchFamily="34" charset="0"/>
              </a:rPr>
              <a:t>1.8 тэрбум </a:t>
            </a:r>
            <a:r>
              <a:rPr lang="mn-MN" dirty="0">
                <a:latin typeface="Tahoma" panose="020B0604030504040204" pitchFamily="34" charset="0"/>
                <a:ea typeface="Tahoma" panose="020B0604030504040204" pitchFamily="34" charset="0"/>
                <a:cs typeface="Tahoma" panose="020B0604030504040204" pitchFamily="34" charset="0"/>
              </a:rPr>
              <a:t>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эцсээс 0.4 (36.1%)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төгрөгөөр, </a:t>
            </a:r>
            <a:r>
              <a:rPr lang="mn-MN" dirty="0">
                <a:latin typeface="Tahoma" panose="020B0604030504040204" pitchFamily="34" charset="0"/>
                <a:ea typeface="Tahoma" panose="020B0604030504040204" pitchFamily="34" charset="0"/>
                <a:cs typeface="Tahoma" panose="020B0604030504040204" pitchFamily="34" charset="0"/>
              </a:rPr>
              <a:t>өмнөх </a:t>
            </a:r>
            <a:r>
              <a:rPr lang="mn-MN" dirty="0" smtClean="0">
                <a:latin typeface="Tahoma" panose="020B0604030504040204" pitchFamily="34" charset="0"/>
                <a:ea typeface="Tahoma" panose="020B0604030504040204" pitchFamily="34" charset="0"/>
                <a:cs typeface="Tahoma" panose="020B0604030504040204" pitchFamily="34" charset="0"/>
              </a:rPr>
              <a:t>оны</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мөн үеэс 1.0 </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24</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1</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тэрбум төгрөгөөр тус тус буурчээ.</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700" y="1653241"/>
            <a:ext cx="1634987" cy="3581400"/>
          </a:xfrm>
          <a:prstGeom prst="rect">
            <a:avLst/>
          </a:prstGeom>
        </p:spPr>
      </p:pic>
    </p:spTree>
    <p:extLst>
      <p:ext uri="{BB962C8B-B14F-4D97-AF65-F5344CB8AC3E}">
        <p14:creationId xmlns:p14="http://schemas.microsoft.com/office/powerpoint/2010/main" val="157307371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АЙМГИЙН </a:t>
            </a: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590800"/>
            <a:ext cx="3657600" cy="1905000"/>
          </a:xfrm>
          <a:prstGeom prst="rect">
            <a:avLst/>
          </a:prstGeom>
        </p:spPr>
      </p:pic>
      <p:sp>
        <p:nvSpPr>
          <p:cNvPr id="11" name="Rectangle 10"/>
          <p:cNvSpPr/>
          <p:nvPr/>
        </p:nvSpPr>
        <p:spPr>
          <a:xfrm>
            <a:off x="1190624" y="1149307"/>
            <a:ext cx="10620376" cy="1200329"/>
          </a:xfrm>
          <a:prstGeom prst="rect">
            <a:avLst/>
          </a:prstGeom>
        </p:spPr>
        <p:txBody>
          <a:bodyPr wrap="square">
            <a:spAutoFit/>
          </a:bodyPr>
          <a:lstStyle/>
          <a:p>
            <a:pPr algn="just"/>
            <a:r>
              <a:rPr lang="mn-MN" sz="2400" dirty="0" smtClean="0">
                <a:latin typeface="Tahoma" panose="020B0604030504040204" pitchFamily="34" charset="0"/>
                <a:ea typeface="Tahoma" panose="020B0604030504040204" pitchFamily="34" charset="0"/>
                <a:cs typeface="Tahoma" panose="020B0604030504040204" pitchFamily="34" charset="0"/>
              </a:rPr>
              <a:t>Аймгийн </a:t>
            </a:r>
            <a:r>
              <a:rPr lang="mn-MN" sz="2400" dirty="0">
                <a:latin typeface="Tahoma" panose="020B0604030504040204" pitchFamily="34" charset="0"/>
                <a:ea typeface="Tahoma" panose="020B0604030504040204" pitchFamily="34" charset="0"/>
                <a:cs typeface="Tahoma" panose="020B0604030504040204" pitchFamily="34" charset="0"/>
              </a:rPr>
              <a:t>төсвийн нийт орлого </a:t>
            </a:r>
            <a:r>
              <a:rPr lang="mn-MN" sz="2400" dirty="0" smtClean="0">
                <a:latin typeface="Tahoma" panose="020B0604030504040204" pitchFamily="34" charset="0"/>
                <a:ea typeface="Tahoma" panose="020B0604030504040204" pitchFamily="34" charset="0"/>
                <a:cs typeface="Tahoma" panose="020B0604030504040204" pitchFamily="34" charset="0"/>
              </a:rPr>
              <a:t>2018 </a:t>
            </a:r>
            <a:r>
              <a:rPr lang="mn-MN" sz="2400" dirty="0">
                <a:latin typeface="Tahoma" panose="020B0604030504040204" pitchFamily="34" charset="0"/>
                <a:ea typeface="Tahoma" panose="020B0604030504040204" pitchFamily="34" charset="0"/>
                <a:cs typeface="Tahoma" panose="020B0604030504040204" pitchFamily="34" charset="0"/>
              </a:rPr>
              <a:t>оны </a:t>
            </a:r>
            <a:r>
              <a:rPr lang="en-US" sz="2400" dirty="0" smtClean="0">
                <a:latin typeface="Tahoma" panose="020B0604030504040204" pitchFamily="34" charset="0"/>
                <a:ea typeface="Tahoma" panose="020B0604030504040204" pitchFamily="34" charset="0"/>
                <a:cs typeface="Tahoma" panose="020B0604030504040204" pitchFamily="34" charset="0"/>
              </a:rPr>
              <a:t>4</a:t>
            </a:r>
            <a:r>
              <a:rPr lang="mn-MN" sz="2400" dirty="0" smtClean="0">
                <a:latin typeface="Tahoma" panose="020B0604030504040204" pitchFamily="34" charset="0"/>
                <a:ea typeface="Tahoma" panose="020B0604030504040204" pitchFamily="34" charset="0"/>
                <a:cs typeface="Tahoma" panose="020B0604030504040204" pitchFamily="34" charset="0"/>
              </a:rPr>
              <a:t> дүгээр сарын </a:t>
            </a:r>
            <a:r>
              <a:rPr lang="mn-MN" sz="2400" dirty="0">
                <a:latin typeface="Tahoma" panose="020B0604030504040204" pitchFamily="34" charset="0"/>
                <a:ea typeface="Tahoma" panose="020B0604030504040204" pitchFamily="34" charset="0"/>
                <a:cs typeface="Tahoma" panose="020B0604030504040204" pitchFamily="34" charset="0"/>
              </a:rPr>
              <a:t>байдлаар </a:t>
            </a:r>
            <a:r>
              <a:rPr lang="mn-MN" sz="2400" dirty="0" smtClean="0">
                <a:latin typeface="Tahoma" panose="020B0604030504040204" pitchFamily="34" charset="0"/>
                <a:ea typeface="Tahoma" panose="020B0604030504040204" pitchFamily="34" charset="0"/>
                <a:cs typeface="Tahoma" panose="020B0604030504040204" pitchFamily="34" charset="0"/>
              </a:rPr>
              <a:t>21.1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болж өмнөх </a:t>
            </a:r>
            <a:r>
              <a:rPr lang="mn-MN" sz="2400" dirty="0" smtClean="0">
                <a:latin typeface="Tahoma" panose="020B0604030504040204" pitchFamily="34" charset="0"/>
                <a:ea typeface="Tahoma" panose="020B0604030504040204" pitchFamily="34" charset="0"/>
                <a:cs typeface="Tahoma" panose="020B0604030504040204" pitchFamily="34" charset="0"/>
              </a:rPr>
              <a:t>оны мөн үеэс 1.5 (7.7%)-аар  </a:t>
            </a:r>
            <a:r>
              <a:rPr lang="mn-MN" sz="2400" dirty="0">
                <a:latin typeface="Tahoma" panose="020B0604030504040204" pitchFamily="34" charset="0"/>
                <a:ea typeface="Tahoma" panose="020B0604030504040204" pitchFamily="34" charset="0"/>
                <a:cs typeface="Tahoma" panose="020B0604030504040204" pitchFamily="34" charset="0"/>
              </a:rPr>
              <a:t>тэрбум </a:t>
            </a:r>
            <a:r>
              <a:rPr lang="mn-MN" sz="2400" dirty="0" smtClean="0">
                <a:latin typeface="Tahoma" panose="020B0604030504040204" pitchFamily="34" charset="0"/>
                <a:ea typeface="Tahoma" panose="020B0604030504040204" pitchFamily="34" charset="0"/>
                <a:cs typeface="Tahoma" panose="020B0604030504040204" pitchFamily="34" charset="0"/>
              </a:rPr>
              <a:t>төгрөгөөр өсчээ.</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114499" y="2838271"/>
            <a:ext cx="6705600" cy="1200329"/>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Төсвийн зарлага санхүүжилт </a:t>
            </a:r>
            <a:r>
              <a:rPr lang="mn-MN" sz="2400" dirty="0" smtClean="0">
                <a:latin typeface="Tahoma" panose="020B0604030504040204" pitchFamily="34" charset="0"/>
                <a:ea typeface="Tahoma" panose="020B0604030504040204" pitchFamily="34" charset="0"/>
                <a:cs typeface="Tahoma" panose="020B0604030504040204" pitchFamily="34" charset="0"/>
              </a:rPr>
              <a:t>11.9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болж, өмнөх </a:t>
            </a:r>
            <a:r>
              <a:rPr lang="mn-MN" sz="2400" dirty="0" smtClean="0">
                <a:latin typeface="Tahoma" panose="020B0604030504040204" pitchFamily="34" charset="0"/>
                <a:ea typeface="Tahoma" panose="020B0604030504040204" pitchFamily="34" charset="0"/>
                <a:cs typeface="Tahoma" panose="020B0604030504040204" pitchFamily="34" charset="0"/>
              </a:rPr>
              <a:t>оны мөн үеэс 4.0 (25.3%)-аар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a:t>
            </a:r>
            <a:r>
              <a:rPr lang="mn-MN" sz="2400" dirty="0" smtClean="0">
                <a:latin typeface="Tahoma" panose="020B0604030504040204" pitchFamily="34" charset="0"/>
                <a:ea typeface="Tahoma" panose="020B0604030504040204" pitchFamily="34" charset="0"/>
                <a:cs typeface="Tahoma" panose="020B0604030504040204" pitchFamily="34" charset="0"/>
              </a:rPr>
              <a:t>буурчээ.</a:t>
            </a:r>
          </a:p>
        </p:txBody>
      </p:sp>
      <p:sp>
        <p:nvSpPr>
          <p:cNvPr id="14" name="Rectangle 13"/>
          <p:cNvSpPr/>
          <p:nvPr/>
        </p:nvSpPr>
        <p:spPr>
          <a:xfrm>
            <a:off x="1219200" y="4743271"/>
            <a:ext cx="10591800" cy="1569660"/>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Аймгийн нэгдсэн төсвийн 8.1 хувийг татварын болон татварын бус орлого, 2.8 хувийг орон нутгийн хөгжлийн сангийн орлогын шилжүүлэг, 47.8 хувийг тусгай зориулалтын шилжүүлэгийн орлого 12</a:t>
            </a:r>
            <a:r>
              <a:rPr lang="en-US" sz="2400" dirty="0">
                <a:latin typeface="Tahoma" panose="020B0604030504040204" pitchFamily="34" charset="0"/>
                <a:ea typeface="Tahoma" panose="020B0604030504040204" pitchFamily="34" charset="0"/>
                <a:cs typeface="Tahoma" panose="020B0604030504040204" pitchFamily="34" charset="0"/>
              </a:rPr>
              <a:t>.</a:t>
            </a:r>
            <a:r>
              <a:rPr lang="mn-MN" sz="2400" dirty="0">
                <a:latin typeface="Tahoma" panose="020B0604030504040204" pitchFamily="34" charset="0"/>
                <a:ea typeface="Tahoma" panose="020B0604030504040204" pitchFamily="34" charset="0"/>
                <a:cs typeface="Tahoma" panose="020B0604030504040204" pitchFamily="34" charset="0"/>
              </a:rPr>
              <a:t>3 хувийг тусламжийн орлого тус тус эзэлж байна</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45957710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741" y="476229"/>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03002" y="851400"/>
            <a:ext cx="8185638" cy="553998"/>
          </a:xfrm>
          <a:prstGeom prst="rect">
            <a:avLst/>
          </a:prstGeom>
        </p:spPr>
        <p:txBody>
          <a:bodyPr wrap="square">
            <a:spAutoFit/>
          </a:bodyPr>
          <a:lstStyle/>
          <a:p>
            <a:pPr algn="just"/>
            <a:r>
              <a:rPr lang="mn-MN" sz="1500" dirty="0">
                <a:latin typeface="Arial" panose="020B0604020202020204" pitchFamily="34" charset="0"/>
                <a:cs typeface="Arial" panose="020B0604020202020204" pitchFamily="34" charset="0"/>
              </a:rPr>
              <a:t>Хэрэглээний бараа, үйлчилгээний үнийн индекс </a:t>
            </a:r>
            <a:r>
              <a:rPr lang="mn-MN" sz="1500" dirty="0" smtClean="0">
                <a:latin typeface="Arial" panose="020B0604020202020204" pitchFamily="34" charset="0"/>
                <a:cs typeface="Arial" panose="020B0604020202020204" pitchFamily="34" charset="0"/>
              </a:rPr>
              <a:t>өмнөх </a:t>
            </a:r>
            <a:r>
              <a:rPr lang="mn-MN" sz="1500" dirty="0">
                <a:latin typeface="Arial" panose="020B0604020202020204" pitchFamily="34" charset="0"/>
                <a:cs typeface="Arial" panose="020B0604020202020204" pitchFamily="34" charset="0"/>
              </a:rPr>
              <a:t>оны эцсээс </a:t>
            </a:r>
            <a:r>
              <a:rPr lang="mn-MN" sz="1500" dirty="0" smtClean="0">
                <a:latin typeface="Arial" panose="020B0604020202020204" pitchFamily="34" charset="0"/>
                <a:cs typeface="Arial" panose="020B0604020202020204" pitchFamily="34" charset="0"/>
              </a:rPr>
              <a:t>3.9 </a:t>
            </a:r>
            <a:r>
              <a:rPr lang="mn-MN" sz="1500" dirty="0">
                <a:latin typeface="Arial" panose="020B0604020202020204" pitchFamily="34" charset="0"/>
                <a:cs typeface="Arial" panose="020B0604020202020204" pitchFamily="34" charset="0"/>
              </a:rPr>
              <a:t>хувь, өмнөх оны мөн үеэс </a:t>
            </a:r>
            <a:r>
              <a:rPr lang="mn-MN" sz="1500" dirty="0" smtClean="0">
                <a:latin typeface="Arial" panose="020B0604020202020204" pitchFamily="34" charset="0"/>
                <a:cs typeface="Arial" panose="020B0604020202020204" pitchFamily="34" charset="0"/>
              </a:rPr>
              <a:t>5.6 хувь, өмнөх сараас 1.2 хувиар </a:t>
            </a:r>
            <a:r>
              <a:rPr lang="mn-MN" sz="1500" dirty="0">
                <a:latin typeface="Arial" panose="020B0604020202020204" pitchFamily="34" charset="0"/>
                <a:cs typeface="Arial" panose="020B0604020202020204" pitchFamily="34" charset="0"/>
              </a:rPr>
              <a:t>тус тус өссөн байна.</a:t>
            </a:r>
            <a:endParaRPr lang="en-US" sz="1500" dirty="0">
              <a:latin typeface="Arial" panose="020B0604020202020204" pitchFamily="34" charset="0"/>
              <a:cs typeface="Arial" panose="020B0604020202020204" pitchFamily="34" charset="0"/>
            </a:endParaRPr>
          </a:p>
        </p:txBody>
      </p:sp>
      <p:sp>
        <p:nvSpPr>
          <p:cNvPr id="6" name="Rectangle 5"/>
          <p:cNvSpPr/>
          <p:nvPr/>
        </p:nvSpPr>
        <p:spPr>
          <a:xfrm>
            <a:off x="3507398" y="1432612"/>
            <a:ext cx="8181242" cy="3077766"/>
          </a:xfrm>
          <a:prstGeom prst="rect">
            <a:avLst/>
          </a:prstGeom>
        </p:spPr>
        <p:txBody>
          <a:bodyPr wrap="square">
            <a:spAutoFit/>
          </a:bodyPr>
          <a:lstStyle/>
          <a:p>
            <a:pPr algn="just"/>
            <a:r>
              <a:rPr lang="mn-MN" sz="1600" b="1" dirty="0">
                <a:solidFill>
                  <a:srgbClr val="0033CC"/>
                </a:solidFill>
                <a:latin typeface="Arial" panose="020B0604020202020204" pitchFamily="34" charset="0"/>
                <a:cs typeface="Arial" panose="020B0604020202020204" pitchFamily="34" charset="0"/>
              </a:rPr>
              <a:t>Хэрэглээний бараа, үйлчилгээний үнэ өмнөх оны эцсээс </a:t>
            </a:r>
            <a:r>
              <a:rPr lang="mn-MN" sz="1600" b="1" dirty="0" smtClean="0">
                <a:solidFill>
                  <a:srgbClr val="0033CC"/>
                </a:solidFill>
                <a:latin typeface="Arial" panose="020B0604020202020204" pitchFamily="34" charset="0"/>
                <a:cs typeface="Arial" panose="020B0604020202020204" pitchFamily="34" charset="0"/>
              </a:rPr>
              <a:t>3.9 </a:t>
            </a:r>
            <a:r>
              <a:rPr lang="mn-MN" sz="1600" b="1" dirty="0">
                <a:solidFill>
                  <a:srgbClr val="0033CC"/>
                </a:solidFill>
                <a:latin typeface="Arial" panose="020B0604020202020204" pitchFamily="34" charset="0"/>
                <a:cs typeface="Arial" panose="020B0604020202020204" pitchFamily="34" charset="0"/>
              </a:rPr>
              <a:t>хувиар өсөхөд </a:t>
            </a:r>
            <a:r>
              <a:rPr lang="mn-MN" sz="1600" dirty="0" smtClean="0">
                <a:latin typeface="Arial" panose="020B0604020202020204" pitchFamily="34" charset="0"/>
                <a:cs typeface="Arial" panose="020B0604020202020204" pitchFamily="34" charset="0"/>
              </a:rPr>
              <a:t>хүнсний </a:t>
            </a:r>
            <a:r>
              <a:rPr lang="mn-MN" sz="1600" dirty="0">
                <a:latin typeface="Arial" panose="020B0604020202020204" pitchFamily="34" charset="0"/>
                <a:cs typeface="Arial" panose="020B0604020202020204" pitchFamily="34" charset="0"/>
              </a:rPr>
              <a:t>бараа, </a:t>
            </a:r>
            <a:r>
              <a:rPr lang="mn-MN" sz="1600" dirty="0" smtClean="0">
                <a:latin typeface="Arial" panose="020B0604020202020204" pitchFamily="34" charset="0"/>
                <a:cs typeface="Arial" panose="020B0604020202020204" pitchFamily="34" charset="0"/>
              </a:rPr>
              <a:t>согтууруулах бус ундааны </a:t>
            </a:r>
            <a:r>
              <a:rPr lang="mn-MN" sz="1600" dirty="0">
                <a:latin typeface="Arial" panose="020B0604020202020204" pitchFamily="34" charset="0"/>
                <a:cs typeface="Arial" panose="020B0604020202020204" pitchFamily="34" charset="0"/>
              </a:rPr>
              <a:t>бүлгийн үнэ дүнгээрээ </a:t>
            </a:r>
            <a:r>
              <a:rPr lang="mn-MN" sz="1600" dirty="0" smtClean="0">
                <a:latin typeface="Arial" panose="020B0604020202020204" pitchFamily="34" charset="0"/>
                <a:cs typeface="Arial" panose="020B0604020202020204" pitchFamily="34" charset="0"/>
              </a:rPr>
              <a:t>8.9 хувь </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жимс, жимсгэний дэд бүлгийн үнэ 12.0 хувь, мах, махан бүтээгдэхүүний дэд </a:t>
            </a:r>
            <a:r>
              <a:rPr lang="mn-MN" sz="1600" dirty="0">
                <a:latin typeface="Arial" panose="020B0604020202020204" pitchFamily="34" charset="0"/>
                <a:cs typeface="Arial" panose="020B0604020202020204" pitchFamily="34" charset="0"/>
              </a:rPr>
              <a:t>бүлгийн үнэ </a:t>
            </a:r>
            <a:r>
              <a:rPr lang="mn-MN" sz="1600" dirty="0" smtClean="0">
                <a:latin typeface="Arial" panose="020B0604020202020204" pitchFamily="34" charset="0"/>
                <a:cs typeface="Arial" panose="020B0604020202020204" pitchFamily="34" charset="0"/>
              </a:rPr>
              <a:t>28.4 хувь, сүү сүүн бүтээгдэхүүн, өндөгний дэд бүлгийн үнэ 16.8 хувь, төмс, хүнсний ногооны дэд бүлгийн үнэ 12.0 хувь</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согтууруулах ундаа, тамхи, мансууруулах бодис, орон сууц, ус, цахилгаан, хийн болон бусад түлш бүлгийн үнэ дүнгээрээ 1.1 хувь, эм, тариа, эмнэлэгийн үйлчилгээний</a:t>
            </a:r>
            <a:r>
              <a:rPr lang="mn-MN" dirty="0" smtClean="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бүлгийн </a:t>
            </a:r>
            <a:r>
              <a:rPr lang="mn-MN" sz="1600" dirty="0">
                <a:latin typeface="Arial" panose="020B0604020202020204" pitchFamily="34" charset="0"/>
                <a:cs typeface="Arial" panose="020B0604020202020204" pitchFamily="34" charset="0"/>
              </a:rPr>
              <a:t>үнэ дүнгээрээ </a:t>
            </a:r>
            <a:r>
              <a:rPr lang="mn-MN" sz="1600" dirty="0" smtClean="0">
                <a:latin typeface="Arial" panose="020B0604020202020204" pitchFamily="34" charset="0"/>
                <a:cs typeface="Arial" panose="020B0604020202020204" pitchFamily="34" charset="0"/>
              </a:rPr>
              <a:t>5.0 хувь</a:t>
            </a:r>
            <a:r>
              <a:rPr lang="mn-MN" sz="1600" dirty="0">
                <a:latin typeface="Arial" panose="020B0604020202020204" pitchFamily="34" charset="0"/>
                <a:cs typeface="Arial" panose="020B0604020202020204" pitchFamily="34" charset="0"/>
              </a:rPr>
              <a:t>, хувцас, бөс бараа, гутлын </a:t>
            </a:r>
            <a:r>
              <a:rPr lang="mn-MN" sz="1600" dirty="0" smtClean="0">
                <a:latin typeface="Arial" panose="020B0604020202020204" pitchFamily="34" charset="0"/>
                <a:cs typeface="Arial" panose="020B0604020202020204" pitchFamily="34" charset="0"/>
              </a:rPr>
              <a:t>бүлгийн үнэ 4.2 хувь, тээврийн бүлгийн үнэ 2.6 хувь, амралт чөлөөт цаг, соёлын барааны үйлчилгээний бүлгийн үнэ 2.1 хувь, гэр ахуйн тавилга, гэр ахуйн барааны бүлгийн үнэ 1.7 хувь, боловсролын үйлчилгээний бүлгийн үнэ 0.6 хувь, бусад бараа</a:t>
            </a:r>
            <a:r>
              <a:rPr lang="mn-MN"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үйлчилгээний бүлгийнх 1.9 </a:t>
            </a:r>
            <a:r>
              <a:rPr lang="mn-MN" sz="1600" dirty="0">
                <a:latin typeface="Arial" panose="020B0604020202020204" pitchFamily="34" charset="0"/>
                <a:cs typeface="Arial" panose="020B0604020202020204" pitchFamily="34" charset="0"/>
              </a:rPr>
              <a:t>хувиар өссөн нь голлон нөлөөлсөн байна.</a:t>
            </a:r>
            <a:endParaRPr lang="en-US" sz="1600" dirty="0">
              <a:latin typeface="Arial" panose="020B0604020202020204" pitchFamily="34" charset="0"/>
              <a:cs typeface="Arial" panose="020B0604020202020204" pitchFamily="34" charset="0"/>
            </a:endParaRPr>
          </a:p>
        </p:txBody>
      </p:sp>
      <p:sp>
        <p:nvSpPr>
          <p:cNvPr id="7" name="Rectangle 6"/>
          <p:cNvSpPr/>
          <p:nvPr/>
        </p:nvSpPr>
        <p:spPr>
          <a:xfrm>
            <a:off x="3503002" y="4537592"/>
            <a:ext cx="8153400" cy="2308324"/>
          </a:xfrm>
          <a:prstGeom prst="rect">
            <a:avLst/>
          </a:prstGeom>
        </p:spPr>
        <p:txBody>
          <a:bodyPr wrap="square">
            <a:spAutoFit/>
          </a:bodyPr>
          <a:lstStyle/>
          <a:p>
            <a:pPr algn="just"/>
            <a:r>
              <a:rPr lang="mn-MN" sz="1600" b="1" dirty="0">
                <a:solidFill>
                  <a:srgbClr val="0033CC"/>
                </a:solidFill>
                <a:latin typeface="Arial" panose="020B0604020202020204" pitchFamily="34" charset="0"/>
                <a:cs typeface="Arial" panose="020B0604020202020204" pitchFamily="34" charset="0"/>
              </a:rPr>
              <a:t>Хэрэглээний бараа, үйлчилгээний үнэ 2018 оны </a:t>
            </a:r>
            <a:r>
              <a:rPr lang="mn-MN" sz="1600" b="1" dirty="0" smtClean="0">
                <a:solidFill>
                  <a:srgbClr val="0033CC"/>
                </a:solidFill>
                <a:latin typeface="Arial" panose="020B0604020202020204" pitchFamily="34" charset="0"/>
                <a:cs typeface="Arial" panose="020B0604020202020204" pitchFamily="34" charset="0"/>
              </a:rPr>
              <a:t>4</a:t>
            </a:r>
            <a:r>
              <a:rPr lang="en-US" sz="1600" b="1" dirty="0" smtClean="0">
                <a:solidFill>
                  <a:srgbClr val="0033CC"/>
                </a:solidFill>
                <a:latin typeface="Arial" panose="020B0604020202020204" pitchFamily="34" charset="0"/>
                <a:cs typeface="Arial" panose="020B0604020202020204" pitchFamily="34" charset="0"/>
              </a:rPr>
              <a:t> </a:t>
            </a:r>
            <a:r>
              <a:rPr lang="mn-MN" sz="1600" b="1" dirty="0" smtClean="0">
                <a:solidFill>
                  <a:srgbClr val="0033CC"/>
                </a:solidFill>
                <a:latin typeface="Arial" panose="020B0604020202020204" pitchFamily="34" charset="0"/>
                <a:cs typeface="Arial" panose="020B0604020202020204" pitchFamily="34" charset="0"/>
              </a:rPr>
              <a:t>дүгээр </a:t>
            </a:r>
            <a:r>
              <a:rPr lang="mn-MN" sz="1600" b="1" dirty="0">
                <a:solidFill>
                  <a:srgbClr val="0033CC"/>
                </a:solidFill>
                <a:latin typeface="Arial" panose="020B0604020202020204" pitchFamily="34" charset="0"/>
                <a:cs typeface="Arial" panose="020B0604020202020204" pitchFamily="34" charset="0"/>
              </a:rPr>
              <a:t>сард өмнөх оны мөн үеэс </a:t>
            </a:r>
            <a:r>
              <a:rPr lang="mn-MN" sz="1600" b="1" dirty="0" smtClean="0">
                <a:solidFill>
                  <a:srgbClr val="0033CC"/>
                </a:solidFill>
                <a:latin typeface="Arial" panose="020B0604020202020204" pitchFamily="34" charset="0"/>
                <a:cs typeface="Arial" panose="020B0604020202020204" pitchFamily="34" charset="0"/>
              </a:rPr>
              <a:t>5.6</a:t>
            </a:r>
            <a:r>
              <a:rPr lang="en-US" sz="1600" b="1" dirty="0" smtClean="0">
                <a:solidFill>
                  <a:srgbClr val="0033CC"/>
                </a:solidFill>
                <a:latin typeface="Arial" panose="020B0604020202020204" pitchFamily="34" charset="0"/>
                <a:cs typeface="Arial" panose="020B0604020202020204" pitchFamily="34" charset="0"/>
              </a:rPr>
              <a:t> </a:t>
            </a:r>
            <a:r>
              <a:rPr lang="mn-MN" sz="1600" b="1" dirty="0">
                <a:solidFill>
                  <a:srgbClr val="0033CC"/>
                </a:solidFill>
                <a:latin typeface="Arial" panose="020B0604020202020204" pitchFamily="34" charset="0"/>
                <a:cs typeface="Arial" panose="020B0604020202020204" pitchFamily="34" charset="0"/>
              </a:rPr>
              <a:t>хувиар өсөхөд </a:t>
            </a:r>
            <a:r>
              <a:rPr lang="mn-MN" sz="1600" dirty="0" smtClean="0">
                <a:latin typeface="Arial" panose="020B0604020202020204" pitchFamily="34" charset="0"/>
                <a:cs typeface="Arial" panose="020B0604020202020204" pitchFamily="34" charset="0"/>
              </a:rPr>
              <a:t>хүнсний </a:t>
            </a:r>
            <a:r>
              <a:rPr lang="mn-MN" sz="1600" dirty="0">
                <a:latin typeface="Arial" panose="020B0604020202020204" pitchFamily="34" charset="0"/>
                <a:cs typeface="Arial" panose="020B0604020202020204" pitchFamily="34" charset="0"/>
              </a:rPr>
              <a:t>бараа, ундаа, усны бүлгийн үнэ дүнгээрээ </a:t>
            </a:r>
            <a:r>
              <a:rPr lang="mn-MN" sz="1600" dirty="0" smtClean="0">
                <a:latin typeface="Arial" panose="020B0604020202020204" pitchFamily="34" charset="0"/>
                <a:cs typeface="Arial" panose="020B0604020202020204" pitchFamily="34" charset="0"/>
              </a:rPr>
              <a:t>7.3 хувь, </a:t>
            </a:r>
            <a:r>
              <a:rPr lang="mn-MN" sz="1600" dirty="0">
                <a:latin typeface="Arial" panose="020B0604020202020204" pitchFamily="34" charset="0"/>
                <a:cs typeface="Arial" panose="020B0604020202020204" pitchFamily="34" charset="0"/>
              </a:rPr>
              <a:t>эм, тариа, эмнэлэгийн үйлчилгээний бүлгийн үнэ дүнгээрээ </a:t>
            </a:r>
            <a:r>
              <a:rPr lang="mn-MN" sz="1600" dirty="0" smtClean="0">
                <a:latin typeface="Arial" panose="020B0604020202020204" pitchFamily="34" charset="0"/>
                <a:cs typeface="Arial" panose="020B0604020202020204" pitchFamily="34" charset="0"/>
              </a:rPr>
              <a:t>11.4, </a:t>
            </a:r>
            <a:r>
              <a:rPr lang="mn-MN" sz="1600" dirty="0">
                <a:latin typeface="Arial" panose="020B0604020202020204" pitchFamily="34" charset="0"/>
                <a:cs typeface="Arial" panose="020B0604020202020204" pitchFamily="34" charset="0"/>
              </a:rPr>
              <a:t>хувцас, бөс бараа, гутлын бүлгийн үнэ дүнгээрээ </a:t>
            </a:r>
            <a:r>
              <a:rPr lang="mn-MN" sz="1600" dirty="0" smtClean="0">
                <a:latin typeface="Arial" panose="020B0604020202020204" pitchFamily="34" charset="0"/>
                <a:cs typeface="Arial" panose="020B0604020202020204" pitchFamily="34" charset="0"/>
              </a:rPr>
              <a:t>7.0 хувь, </a:t>
            </a:r>
            <a:r>
              <a:rPr lang="mn-MN" sz="1600" dirty="0">
                <a:latin typeface="Arial" panose="020B0604020202020204" pitchFamily="34" charset="0"/>
                <a:cs typeface="Arial" panose="020B0604020202020204" pitchFamily="34" charset="0"/>
              </a:rPr>
              <a:t>согтууруулах ундаа, тамхи, мансууруулах </a:t>
            </a:r>
            <a:r>
              <a:rPr lang="mn-MN" sz="1600" dirty="0" smtClean="0">
                <a:latin typeface="Arial" panose="020B0604020202020204" pitchFamily="34" charset="0"/>
                <a:cs typeface="Arial" panose="020B0604020202020204" pitchFamily="34" charset="0"/>
              </a:rPr>
              <a:t>бодисын </a:t>
            </a:r>
            <a:r>
              <a:rPr lang="mn-MN" sz="1600" dirty="0">
                <a:latin typeface="Arial" panose="020B0604020202020204" pitchFamily="34" charset="0"/>
                <a:cs typeface="Arial" panose="020B0604020202020204" pitchFamily="34" charset="0"/>
              </a:rPr>
              <a:t>бүлгийн үнэ дүнгээрээ </a:t>
            </a:r>
            <a:r>
              <a:rPr lang="mn-MN" sz="1600" dirty="0" smtClean="0">
                <a:latin typeface="Arial" panose="020B0604020202020204" pitchFamily="34" charset="0"/>
                <a:cs typeface="Arial" panose="020B0604020202020204" pitchFamily="34" charset="0"/>
              </a:rPr>
              <a:t>4.6 </a:t>
            </a:r>
            <a:r>
              <a:rPr lang="mn-MN" sz="1600" dirty="0">
                <a:latin typeface="Arial" panose="020B0604020202020204" pitchFamily="34" charset="0"/>
                <a:cs typeface="Arial" panose="020B0604020202020204" pitchFamily="34" charset="0"/>
              </a:rPr>
              <a:t>хувь,</a:t>
            </a:r>
            <a:r>
              <a:rPr lang="mn-MN" sz="1600" dirty="0" smtClean="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гэр ахуйн тавилга, гэр ахуйн барааны бүлгийн үнэ </a:t>
            </a:r>
            <a:r>
              <a:rPr lang="mn-MN" sz="1600" dirty="0" smtClean="0">
                <a:latin typeface="Arial" panose="020B0604020202020204" pitchFamily="34" charset="0"/>
                <a:cs typeface="Arial" panose="020B0604020202020204" pitchFamily="34" charset="0"/>
              </a:rPr>
              <a:t>4.4 </a:t>
            </a:r>
            <a:r>
              <a:rPr lang="mn-MN" sz="1600" dirty="0">
                <a:latin typeface="Arial" panose="020B0604020202020204" pitchFamily="34" charset="0"/>
                <a:cs typeface="Arial" panose="020B0604020202020204" pitchFamily="34" charset="0"/>
              </a:rPr>
              <a:t>хувь, </a:t>
            </a:r>
            <a:r>
              <a:rPr lang="mn-MN" sz="1600" dirty="0" smtClean="0">
                <a:latin typeface="Arial" panose="020B0604020202020204" pitchFamily="34" charset="0"/>
                <a:cs typeface="Arial" panose="020B0604020202020204" pitchFamily="34" charset="0"/>
              </a:rPr>
              <a:t>тээврийн бүлгийн үнэ 6.9 хувь, амралт, чөлөөт цаг, соёлын бараа үйлчилгээний бүлгийн үнэ 10.2 хувь, боловсролын үйлчилгээний бүлгийн үнэ 0.1 хувь, бусад </a:t>
            </a:r>
            <a:r>
              <a:rPr lang="mn-MN" sz="1600" dirty="0">
                <a:latin typeface="Arial" panose="020B0604020202020204" pitchFamily="34" charset="0"/>
                <a:cs typeface="Arial" panose="020B0604020202020204" pitchFamily="34" charset="0"/>
              </a:rPr>
              <a:t>бараа, үйлчилгээний бүлгийнх </a:t>
            </a:r>
            <a:r>
              <a:rPr lang="mn-MN" sz="1600" dirty="0" smtClean="0">
                <a:latin typeface="Arial" panose="020B0604020202020204" pitchFamily="34" charset="0"/>
                <a:cs typeface="Arial" panose="020B0604020202020204" pitchFamily="34" charset="0"/>
              </a:rPr>
              <a:t>1.8 хувиар </a:t>
            </a:r>
            <a:r>
              <a:rPr lang="mn-MN" sz="1600" dirty="0">
                <a:latin typeface="Arial" panose="020B0604020202020204" pitchFamily="34" charset="0"/>
                <a:cs typeface="Arial" panose="020B0604020202020204" pitchFamily="34" charset="0"/>
              </a:rPr>
              <a:t>өссөн нь голлон нөлөөлжээ.</a:t>
            </a:r>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852483"/>
            <a:ext cx="2282259" cy="1395917"/>
          </a:xfrm>
          <a:prstGeom prst="rect">
            <a:avLst/>
          </a:prstGeom>
        </p:spPr>
      </p:pic>
    </p:spTree>
    <p:extLst>
      <p:ext uri="{BB962C8B-B14F-4D97-AF65-F5344CB8AC3E}">
        <p14:creationId xmlns:p14="http://schemas.microsoft.com/office/powerpoint/2010/main" val="1344227490"/>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486514"/>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135143" y="1642557"/>
            <a:ext cx="1619599" cy="1710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АДУУ: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34.1</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97.9 хувь</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33.4</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599484" y="1850104"/>
            <a:ext cx="173012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ҮХЭР: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35.9</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98.</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хувь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35.2</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0073678" y="1697704"/>
            <a:ext cx="1584922"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ТЭМЭЭ: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767</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төллөж, гарсан төл нь 97.9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хувь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751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164038" y="3702106"/>
            <a:ext cx="182458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ХОНЬ: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617.3</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96.</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5</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 хувь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600.5</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8064227" y="3711288"/>
            <a:ext cx="1734221"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ЯМАА: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375.9</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96.0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хувь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364.8</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байна</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143000" y="1036918"/>
            <a:ext cx="10686938" cy="410882"/>
          </a:xfrm>
          <a:prstGeom prst="rect">
            <a:avLst/>
          </a:prstGeom>
        </p:spPr>
        <p:txBody>
          <a:bodyPr wrap="square">
            <a:spAutoFit/>
          </a:bodyPr>
          <a:lstStyle/>
          <a:p>
            <a:pPr algn="just">
              <a:lnSpc>
                <a:spcPct val="115000"/>
              </a:lnSpc>
            </a:pPr>
            <a:r>
              <a:rPr lang="mn-MN" dirty="0" smtClean="0">
                <a:latin typeface="Tahoma" panose="020B0604030504040204" pitchFamily="34" charset="0"/>
                <a:ea typeface="Tahoma" panose="020B0604030504040204" pitchFamily="34" charset="0"/>
                <a:cs typeface="Tahoma" panose="020B0604030504040204" pitchFamily="34" charset="0"/>
              </a:rPr>
              <a:t>Аймгийн хэмжээнд 2018 </a:t>
            </a:r>
            <a:r>
              <a:rPr lang="mn-MN" dirty="0">
                <a:latin typeface="Tahoma" panose="020B0604030504040204" pitchFamily="34" charset="0"/>
                <a:ea typeface="Tahoma" panose="020B0604030504040204" pitchFamily="34" charset="0"/>
                <a:cs typeface="Tahoma" panose="020B0604030504040204" pitchFamily="34" charset="0"/>
              </a:rPr>
              <a:t>оны </a:t>
            </a:r>
            <a:r>
              <a:rPr lang="en-US" dirty="0" smtClean="0">
                <a:latin typeface="Tahoma" panose="020B0604030504040204" pitchFamily="34" charset="0"/>
                <a:ea typeface="Tahoma" panose="020B0604030504040204" pitchFamily="34" charset="0"/>
                <a:cs typeface="Tahoma" panose="020B0604030504040204" pitchFamily="34" charset="0"/>
              </a:rPr>
              <a:t>4</a:t>
            </a:r>
            <a:r>
              <a:rPr lang="mn-MN" dirty="0" smtClean="0">
                <a:latin typeface="Tahoma" panose="020B0604030504040204" pitchFamily="34" charset="0"/>
                <a:ea typeface="Tahoma" panose="020B0604030504040204" pitchFamily="34" charset="0"/>
                <a:cs typeface="Tahoma" panose="020B0604030504040204" pitchFamily="34" charset="0"/>
              </a:rPr>
              <a:t>-р сард 1.1 сая эх мал төллөж, 1.0 сая төл бойжуулав.  </a:t>
            </a:r>
          </a:p>
        </p:txBody>
      </p:sp>
      <p:pic>
        <p:nvPicPr>
          <p:cNvPr id="5" name="Picture 4"/>
          <p:cNvPicPr>
            <a:picLocks noChangeAspect="1"/>
          </p:cNvPicPr>
          <p:nvPr/>
        </p:nvPicPr>
        <p:blipFill>
          <a:blip r:embed="rId3"/>
          <a:stretch>
            <a:fillRect/>
          </a:stretch>
        </p:blipFill>
        <p:spPr>
          <a:xfrm>
            <a:off x="1203195" y="1652141"/>
            <a:ext cx="1920582" cy="1440437"/>
          </a:xfrm>
          <a:prstGeom prst="rect">
            <a:avLst/>
          </a:prstGeom>
        </p:spPr>
      </p:pic>
      <p:pic>
        <p:nvPicPr>
          <p:cNvPr id="8" name="Picture 7"/>
          <p:cNvPicPr>
            <a:picLocks noChangeAspect="1"/>
          </p:cNvPicPr>
          <p:nvPr/>
        </p:nvPicPr>
        <p:blipFill>
          <a:blip r:embed="rId4"/>
          <a:stretch>
            <a:fillRect/>
          </a:stretch>
        </p:blipFill>
        <p:spPr>
          <a:xfrm>
            <a:off x="4950753" y="1690934"/>
            <a:ext cx="1693758" cy="1128466"/>
          </a:xfrm>
          <a:prstGeom prst="rect">
            <a:avLst/>
          </a:prstGeom>
        </p:spPr>
      </p:pic>
      <p:pic>
        <p:nvPicPr>
          <p:cNvPr id="14" name="Picture 13"/>
          <p:cNvPicPr>
            <a:picLocks noChangeAspect="1"/>
          </p:cNvPicPr>
          <p:nvPr/>
        </p:nvPicPr>
        <p:blipFill>
          <a:blip r:embed="rId5"/>
          <a:stretch>
            <a:fillRect/>
          </a:stretch>
        </p:blipFill>
        <p:spPr>
          <a:xfrm>
            <a:off x="8501806" y="1690934"/>
            <a:ext cx="1571872" cy="1046891"/>
          </a:xfrm>
          <a:prstGeom prst="rect">
            <a:avLst/>
          </a:prstGeom>
        </p:spPr>
      </p:pic>
      <p:pic>
        <p:nvPicPr>
          <p:cNvPr id="15" name="Picture 14"/>
          <p:cNvPicPr>
            <a:picLocks noChangeAspect="1"/>
          </p:cNvPicPr>
          <p:nvPr/>
        </p:nvPicPr>
        <p:blipFill>
          <a:blip r:embed="rId6"/>
          <a:stretch>
            <a:fillRect/>
          </a:stretch>
        </p:blipFill>
        <p:spPr>
          <a:xfrm>
            <a:off x="2323528" y="3712120"/>
            <a:ext cx="1840510" cy="1380383"/>
          </a:xfrm>
          <a:prstGeom prst="rect">
            <a:avLst/>
          </a:prstGeom>
        </p:spPr>
      </p:pic>
      <p:pic>
        <p:nvPicPr>
          <p:cNvPr id="22" name="Picture 21"/>
          <p:cNvPicPr>
            <a:picLocks noChangeAspect="1"/>
          </p:cNvPicPr>
          <p:nvPr/>
        </p:nvPicPr>
        <p:blipFill>
          <a:blip r:embed="rId7"/>
          <a:stretch>
            <a:fillRect/>
          </a:stretch>
        </p:blipFill>
        <p:spPr>
          <a:xfrm>
            <a:off x="6790863" y="3652343"/>
            <a:ext cx="1273364" cy="1700006"/>
          </a:xfrm>
          <a:prstGeom prst="rect">
            <a:avLst/>
          </a:prstGeom>
        </p:spPr>
      </p:pic>
      <p:sp>
        <p:nvSpPr>
          <p:cNvPr id="23" name="Rectangle 22"/>
          <p:cNvSpPr/>
          <p:nvPr/>
        </p:nvSpPr>
        <p:spPr>
          <a:xfrm>
            <a:off x="1203195" y="5438883"/>
            <a:ext cx="10455405" cy="729430"/>
          </a:xfrm>
          <a:prstGeom prst="rect">
            <a:avLst/>
          </a:prstGeom>
        </p:spPr>
        <p:txBody>
          <a:bodyPr wrap="square">
            <a:spAutoFit/>
          </a:bodyPr>
          <a:lstStyle/>
          <a:p>
            <a:pPr algn="just">
              <a:lnSpc>
                <a:spcPct val="115000"/>
              </a:lnSpc>
            </a:pPr>
            <a:r>
              <a:rPr lang="ru-RU" dirty="0" smtClean="0">
                <a:latin typeface="Tahoma" panose="020B0604030504040204" pitchFamily="34" charset="0"/>
                <a:ea typeface="Tahoma" panose="020B0604030504040204" pitchFamily="34" charset="0"/>
                <a:cs typeface="Tahoma" panose="020B0604030504040204" pitchFamily="34" charset="0"/>
              </a:rPr>
              <a:t>Оны </a:t>
            </a:r>
            <a:r>
              <a:rPr lang="ru-RU" dirty="0">
                <a:latin typeface="Tahoma" panose="020B0604030504040204" pitchFamily="34" charset="0"/>
                <a:ea typeface="Tahoma" panose="020B0604030504040204" pitchFamily="34" charset="0"/>
                <a:cs typeface="Tahoma" panose="020B0604030504040204" pitchFamily="34" charset="0"/>
              </a:rPr>
              <a:t>эхэнд тоологдсон нийт малын </a:t>
            </a:r>
            <a:r>
              <a:rPr lang="mn-MN" dirty="0" smtClean="0">
                <a:latin typeface="Tahoma" panose="020B0604030504040204" pitchFamily="34" charset="0"/>
                <a:ea typeface="Tahoma" panose="020B0604030504040204" pitchFamily="34" charset="0"/>
                <a:cs typeface="Tahoma" panose="020B0604030504040204" pitchFamily="34" charset="0"/>
              </a:rPr>
              <a:t>61</a:t>
            </a:r>
            <a:r>
              <a:rPr lang="ru-RU"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9 </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1</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8</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хувь</a:t>
            </a:r>
            <a:r>
              <a:rPr lang="en-US" dirty="0" smtClean="0">
                <a:latin typeface="Tahoma" panose="020B0604030504040204" pitchFamily="34" charset="0"/>
                <a:ea typeface="Tahoma" panose="020B0604030504040204" pitchFamily="34" charset="0"/>
                <a:cs typeface="Tahoma" panose="020B0604030504040204" pitchFamily="34" charset="0"/>
              </a:rPr>
              <a:t>)</a:t>
            </a:r>
            <a:r>
              <a:rPr lang="ru-RU" dirty="0" smtClean="0">
                <a:latin typeface="Tahoma" panose="020B0604030504040204" pitchFamily="34" charset="0"/>
                <a:ea typeface="Tahoma" panose="020B0604030504040204" pitchFamily="34" charset="0"/>
                <a:cs typeface="Tahoma" panose="020B0604030504040204" pitchFamily="34" charset="0"/>
              </a:rPr>
              <a:t> </a:t>
            </a:r>
            <a:r>
              <a:rPr lang="ru-RU" dirty="0">
                <a:latin typeface="Tahoma" panose="020B0604030504040204" pitchFamily="34" charset="0"/>
                <a:ea typeface="Tahoma" panose="020B0604030504040204" pitchFamily="34" charset="0"/>
                <a:cs typeface="Tahoma" panose="020B0604030504040204" pitchFamily="34" charset="0"/>
              </a:rPr>
              <a:t>мянган том мал </a:t>
            </a:r>
            <a:r>
              <a:rPr lang="ru-RU" dirty="0" smtClean="0">
                <a:latin typeface="Tahoma" panose="020B0604030504040204" pitchFamily="34" charset="0"/>
                <a:ea typeface="Tahoma" panose="020B0604030504040204" pitchFamily="34" charset="0"/>
                <a:cs typeface="Tahoma" panose="020B0604030504040204" pitchFamily="34" charset="0"/>
              </a:rPr>
              <a:t>201</a:t>
            </a:r>
            <a:r>
              <a:rPr lang="mn-MN" dirty="0" smtClean="0">
                <a:latin typeface="Tahoma" panose="020B0604030504040204" pitchFamily="34" charset="0"/>
                <a:ea typeface="Tahoma" panose="020B0604030504040204" pitchFamily="34" charset="0"/>
                <a:cs typeface="Tahoma" panose="020B0604030504040204" pitchFamily="34" charset="0"/>
              </a:rPr>
              <a:t>8</a:t>
            </a:r>
            <a:r>
              <a:rPr lang="ru-RU" dirty="0" smtClean="0">
                <a:latin typeface="Tahoma" panose="020B0604030504040204" pitchFamily="34" charset="0"/>
                <a:ea typeface="Tahoma" panose="020B0604030504040204" pitchFamily="34" charset="0"/>
                <a:cs typeface="Tahoma" panose="020B0604030504040204" pitchFamily="34" charset="0"/>
              </a:rPr>
              <a:t> </a:t>
            </a:r>
            <a:r>
              <a:rPr lang="ru-RU" dirty="0">
                <a:latin typeface="Tahoma" panose="020B0604030504040204" pitchFamily="34" charset="0"/>
                <a:ea typeface="Tahoma" panose="020B0604030504040204" pitchFamily="34" charset="0"/>
                <a:cs typeface="Tahoma" panose="020B0604030504040204" pitchFamily="34" charset="0"/>
              </a:rPr>
              <a:t>онд зүй бусаар хорогдов. </a:t>
            </a:r>
            <a:r>
              <a:rPr lang="mn-MN" dirty="0" smtClean="0">
                <a:latin typeface="Tahoma" panose="020B0604030504040204" pitchFamily="34" charset="0"/>
                <a:ea typeface="Tahoma" panose="020B0604030504040204" pitchFamily="34" charset="0"/>
                <a:cs typeface="Tahoma" panose="020B0604030504040204" pitchFamily="34" charset="0"/>
              </a:rPr>
              <a:t>Зүй бусаар хорогдсон том малын 0.1 хувь нь өвчнөөр хорогдсон байна. </a:t>
            </a:r>
            <a:endParaRPr lang="mn-MN"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699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22276" y="1254694"/>
            <a:ext cx="2459124" cy="1640905"/>
          </a:xfrm>
          <a:prstGeom prst="rect">
            <a:avLst/>
          </a:prstGeom>
        </p:spPr>
      </p:pic>
      <p:pic>
        <p:nvPicPr>
          <p:cNvPr id="5" name="Picture 4"/>
          <p:cNvPicPr>
            <a:picLocks noChangeAspect="1"/>
          </p:cNvPicPr>
          <p:nvPr/>
        </p:nvPicPr>
        <p:blipFill>
          <a:blip r:embed="rId3" cstate="print"/>
          <a:stretch>
            <a:fillRect/>
          </a:stretch>
        </p:blipFill>
        <p:spPr>
          <a:xfrm>
            <a:off x="1066800" y="4648200"/>
            <a:ext cx="2743200" cy="1828800"/>
          </a:xfrm>
          <a:prstGeom prst="rect">
            <a:avLst/>
          </a:prstGeom>
        </p:spPr>
      </p:pic>
      <p:pic>
        <p:nvPicPr>
          <p:cNvPr id="6" name="Picture 5"/>
          <p:cNvPicPr>
            <a:picLocks noChangeAspect="1"/>
          </p:cNvPicPr>
          <p:nvPr/>
        </p:nvPicPr>
        <p:blipFill>
          <a:blip r:embed="rId4"/>
          <a:stretch>
            <a:fillRect/>
          </a:stretch>
        </p:blipFill>
        <p:spPr>
          <a:xfrm>
            <a:off x="1295400" y="3200399"/>
            <a:ext cx="2362201" cy="926642"/>
          </a:xfrm>
          <a:prstGeom prst="rect">
            <a:avLst/>
          </a:prstGeom>
        </p:spPr>
      </p:pic>
      <p:sp>
        <p:nvSpPr>
          <p:cNvPr id="7" name="Rectangle 6"/>
          <p:cNvSpPr/>
          <p:nvPr/>
        </p:nvSpPr>
        <p:spPr>
          <a:xfrm>
            <a:off x="1219199" y="528935"/>
            <a:ext cx="2440092" cy="461665"/>
          </a:xfrm>
          <a:prstGeom prst="rect">
            <a:avLst/>
          </a:prstGeom>
          <a:noFill/>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АЖ ҮЙЛДВЭР</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3810000" y="1523999"/>
            <a:ext cx="8001000" cy="1015663"/>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нийт үйлдвэрлэл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201</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оны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4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дугаар сарын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гүйцэтгэлээр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18.4</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төгрөгт хүрч, өмнөх оноос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4.0</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27.9</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төгрөгөөр өсчээ. </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3886200" y="3047999"/>
            <a:ext cx="8001000" cy="1631216"/>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Үүнд уул уурхай, олборлох аж үйлдвэрийн нийт үйлдвэрлэл өмнөх оноос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16.7</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31.6</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төгрөгөөр, үүнээс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цайрын баяжмал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10.9</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65.3</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төгрөг, хайлуур жоншны баяжмал  4</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.0 (24.2%)</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төгрөг, төмрийн хүдрийн баяжмал 0</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.6 (0.03)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тэрбум төгрөгөөр тус тус өссөн нь голлон нөлөөлөв</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3810000" y="5029199"/>
            <a:ext cx="8001000" cy="1015663"/>
          </a:xfrm>
          <a:prstGeom prst="rect">
            <a:avLst/>
          </a:prstGeom>
        </p:spPr>
        <p:txBody>
          <a:bodyPr wrap="square">
            <a:spAutoFit/>
          </a:bodyPr>
          <a:lstStyle/>
          <a:p>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борлуулсан бүтээгдэхүүн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201</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онд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105</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.0</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төгрөгт хүрч,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98.6</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 буюу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93.9</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хувийг гадаад зах зээлд борлуулжээ</a:t>
            </a:r>
            <a:r>
              <a:rPr lang="mn-MN"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0273322"/>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5185</TotalTime>
  <Words>1248</Words>
  <Application>Microsoft Office PowerPoint</Application>
  <PresentationFormat>Widescreen</PresentationFormat>
  <Paragraphs>72</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Tahoma</vt:lpstr>
      <vt:lpstr>Office Theme</vt:lpstr>
      <vt:lpstr>PowerPoint Presentation</vt:lpstr>
      <vt:lpstr>БҮРТГЭЛТЭЙ АЖИЛГҮЙ ИРГЭД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Azjargal_Ts</cp:lastModifiedBy>
  <cp:revision>731</cp:revision>
  <cp:lastPrinted>2018-01-18T05:57:32Z</cp:lastPrinted>
  <dcterms:created xsi:type="dcterms:W3CDTF">2016-10-10T07:15:58Z</dcterms:created>
  <dcterms:modified xsi:type="dcterms:W3CDTF">2018-05-14T05:27:23Z</dcterms:modified>
</cp:coreProperties>
</file>