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5" r:id="rId2"/>
    <p:sldId id="339" r:id="rId3"/>
    <p:sldId id="348" r:id="rId4"/>
    <p:sldId id="334" r:id="rId5"/>
    <p:sldId id="347" r:id="rId6"/>
    <p:sldId id="340" r:id="rId7"/>
    <p:sldId id="341" r:id="rId8"/>
    <p:sldId id="342" r:id="rId9"/>
    <p:sldId id="343" r:id="rId10"/>
    <p:sldId id="344" r:id="rId11"/>
    <p:sldId id="345" r:id="rId12"/>
    <p:sldId id="346" r:id="rId13"/>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varScale="1">
        <p:scale>
          <a:sx n="60" d="100"/>
          <a:sy n="60" d="100"/>
        </p:scale>
        <p:origin x="24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7136191309418"/>
          <c:y val="2.2900330191980438E-2"/>
          <c:w val="0.8551286205898937"/>
          <c:h val="0.97616653226543726"/>
        </c:manualLayout>
      </c:layout>
      <c:barChart>
        <c:barDir val="bar"/>
        <c:grouping val="clustered"/>
        <c:varyColors val="0"/>
        <c:ser>
          <c:idx val="0"/>
          <c:order val="0"/>
          <c:spPr>
            <a:solidFill>
              <a:srgbClr val="00B050"/>
            </a:solidFill>
            <a:ln>
              <a:solidFill>
                <a:srgbClr val="00B050"/>
              </a:solidFill>
            </a:ln>
          </c:spPr>
          <c:invertIfNegative val="0"/>
          <c:dLbls>
            <c:spPr>
              <a:noFill/>
              <a:ln>
                <a:noFill/>
              </a:ln>
              <a:effectLst/>
            </c:spPr>
            <c:txPr>
              <a:bodyPr/>
              <a:lstStyle/>
              <a:p>
                <a:pPr>
                  <a:defRPr sz="10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'газар өмчлөл'!$X$4:$X$16</c:f>
              <c:strCache>
                <c:ptCount val="13"/>
                <c:pt idx="0">
                  <c:v>Íà</c:v>
                </c:pt>
                <c:pt idx="1">
                  <c:v>Õà</c:v>
                </c:pt>
                <c:pt idx="2">
                  <c:v>Àñ</c:v>
                </c:pt>
                <c:pt idx="3">
                  <c:v>Äà</c:v>
                </c:pt>
                <c:pt idx="4">
                  <c:v>Óá</c:v>
                </c:pt>
                <c:pt idx="5">
                  <c:v>Ñ¿</c:v>
                </c:pt>
                <c:pt idx="6">
                  <c:v>Òø</c:v>
                </c:pt>
                <c:pt idx="7">
                  <c:v>Îí</c:v>
                </c:pt>
                <c:pt idx="8">
                  <c:v>Ìõ</c:v>
                </c:pt>
                <c:pt idx="9">
                  <c:v>Áä</c:v>
                </c:pt>
                <c:pt idx="10">
                  <c:v>Òö</c:v>
                </c:pt>
                <c:pt idx="11">
                  <c:v>Ýö</c:v>
                </c:pt>
                <c:pt idx="12">
                  <c:v>Áó</c:v>
                </c:pt>
              </c:strCache>
            </c:strRef>
          </c:cat>
          <c:val>
            <c:numRef>
              <c:f>'газар өмчлөл'!$Y$4:$Y$16</c:f>
              <c:numCache>
                <c:formatCode>General</c:formatCode>
                <c:ptCount val="13"/>
                <c:pt idx="0">
                  <c:v>175</c:v>
                </c:pt>
                <c:pt idx="1">
                  <c:v>210</c:v>
                </c:pt>
                <c:pt idx="2">
                  <c:v>237</c:v>
                </c:pt>
                <c:pt idx="3">
                  <c:v>318</c:v>
                </c:pt>
                <c:pt idx="4">
                  <c:v>335</c:v>
                </c:pt>
                <c:pt idx="5">
                  <c:v>430</c:v>
                </c:pt>
                <c:pt idx="6">
                  <c:v>492</c:v>
                </c:pt>
                <c:pt idx="7">
                  <c:v>644</c:v>
                </c:pt>
                <c:pt idx="8">
                  <c:v>680</c:v>
                </c:pt>
                <c:pt idx="9">
                  <c:v>686</c:v>
                </c:pt>
                <c:pt idx="10">
                  <c:v>759</c:v>
                </c:pt>
                <c:pt idx="11" formatCode="#\ ##0">
                  <c:v>1501</c:v>
                </c:pt>
                <c:pt idx="12" formatCode="#\ ##0">
                  <c:v>3951</c:v>
                </c:pt>
              </c:numCache>
            </c:numRef>
          </c:val>
        </c:ser>
        <c:dLbls>
          <c:showLegendKey val="0"/>
          <c:showVal val="0"/>
          <c:showCatName val="0"/>
          <c:showSerName val="0"/>
          <c:showPercent val="0"/>
          <c:showBubbleSize val="0"/>
        </c:dLbls>
        <c:gapWidth val="66"/>
        <c:axId val="281959664"/>
        <c:axId val="281959272"/>
      </c:barChart>
      <c:catAx>
        <c:axId val="281959664"/>
        <c:scaling>
          <c:orientation val="minMax"/>
        </c:scaling>
        <c:delete val="0"/>
        <c:axPos val="l"/>
        <c:numFmt formatCode="General" sourceLinked="0"/>
        <c:majorTickMark val="out"/>
        <c:minorTickMark val="none"/>
        <c:tickLblPos val="nextTo"/>
        <c:txPr>
          <a:bodyPr/>
          <a:lstStyle/>
          <a:p>
            <a:pPr>
              <a:defRPr baseline="0">
                <a:latin typeface="Arial Mon" pitchFamily="34" charset="0"/>
              </a:defRPr>
            </a:pPr>
            <a:endParaRPr lang="en-US"/>
          </a:p>
        </c:txPr>
        <c:crossAx val="281959272"/>
        <c:crosses val="autoZero"/>
        <c:auto val="1"/>
        <c:lblAlgn val="ctr"/>
        <c:lblOffset val="100"/>
        <c:noMultiLvlLbl val="0"/>
      </c:catAx>
      <c:valAx>
        <c:axId val="281959272"/>
        <c:scaling>
          <c:orientation val="minMax"/>
        </c:scaling>
        <c:delete val="1"/>
        <c:axPos val="b"/>
        <c:numFmt formatCode="General" sourceLinked="1"/>
        <c:majorTickMark val="out"/>
        <c:minorTickMark val="none"/>
        <c:tickLblPos val="none"/>
        <c:crossAx val="28195966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53937974245938E-2"/>
          <c:y val="3.8914988017379061E-2"/>
          <c:w val="0.8801123579154948"/>
          <c:h val="0.91691450505565097"/>
        </c:manualLayout>
      </c:layout>
      <c:barChart>
        <c:barDir val="bar"/>
        <c:grouping val="clustered"/>
        <c:varyColors val="0"/>
        <c:ser>
          <c:idx val="0"/>
          <c:order val="0"/>
          <c:spPr>
            <a:solidFill>
              <a:srgbClr val="00B050"/>
            </a:solidFill>
            <a:ln>
              <a:solidFill>
                <a:srgbClr val="00B050"/>
              </a:solidFill>
            </a:ln>
          </c:spPr>
          <c:invertIfNegative val="0"/>
          <c:dLbls>
            <c:spPr>
              <a:noFill/>
              <a:ln>
                <a:noFill/>
              </a:ln>
              <a:effectLst/>
            </c:spPr>
            <c:txPr>
              <a:bodyPr/>
              <a:lstStyle/>
              <a:p>
                <a:pPr>
                  <a:defRPr sz="10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'газар өмчлөл'!$AB$4:$AB$16</c:f>
              <c:strCache>
                <c:ptCount val="13"/>
                <c:pt idx="0">
                  <c:v>Íà</c:v>
                </c:pt>
                <c:pt idx="1">
                  <c:v>Õà</c:v>
                </c:pt>
                <c:pt idx="2">
                  <c:v>Àñ</c:v>
                </c:pt>
                <c:pt idx="3">
                  <c:v>Äà</c:v>
                </c:pt>
                <c:pt idx="4">
                  <c:v>Óá</c:v>
                </c:pt>
                <c:pt idx="5">
                  <c:v>Ñ¿</c:v>
                </c:pt>
                <c:pt idx="6">
                  <c:v>Òø</c:v>
                </c:pt>
                <c:pt idx="7">
                  <c:v>Ìõ</c:v>
                </c:pt>
                <c:pt idx="8">
                  <c:v>Îí</c:v>
                </c:pt>
                <c:pt idx="9">
                  <c:v>Áä</c:v>
                </c:pt>
                <c:pt idx="10">
                  <c:v>Òö</c:v>
                </c:pt>
                <c:pt idx="11">
                  <c:v>Ýö</c:v>
                </c:pt>
                <c:pt idx="12">
                  <c:v>Áó</c:v>
                </c:pt>
              </c:strCache>
            </c:strRef>
          </c:cat>
          <c:val>
            <c:numRef>
              <c:f>'газар өмчлөл'!$AC$4:$AC$16</c:f>
              <c:numCache>
                <c:formatCode>General</c:formatCode>
                <c:ptCount val="13"/>
                <c:pt idx="0">
                  <c:v>172</c:v>
                </c:pt>
                <c:pt idx="1">
                  <c:v>203</c:v>
                </c:pt>
                <c:pt idx="2">
                  <c:v>214</c:v>
                </c:pt>
                <c:pt idx="3">
                  <c:v>318</c:v>
                </c:pt>
                <c:pt idx="4">
                  <c:v>321</c:v>
                </c:pt>
                <c:pt idx="5">
                  <c:v>395</c:v>
                </c:pt>
                <c:pt idx="6">
                  <c:v>492</c:v>
                </c:pt>
                <c:pt idx="7">
                  <c:v>527</c:v>
                </c:pt>
                <c:pt idx="8">
                  <c:v>601</c:v>
                </c:pt>
                <c:pt idx="9">
                  <c:v>686</c:v>
                </c:pt>
                <c:pt idx="10">
                  <c:v>712</c:v>
                </c:pt>
                <c:pt idx="11" formatCode="#\ ##0">
                  <c:v>1364</c:v>
                </c:pt>
                <c:pt idx="12" formatCode="#\ ##0">
                  <c:v>3791</c:v>
                </c:pt>
              </c:numCache>
            </c:numRef>
          </c:val>
        </c:ser>
        <c:dLbls>
          <c:showLegendKey val="0"/>
          <c:showVal val="0"/>
          <c:showCatName val="0"/>
          <c:showSerName val="0"/>
          <c:showPercent val="0"/>
          <c:showBubbleSize val="0"/>
        </c:dLbls>
        <c:gapWidth val="69"/>
        <c:axId val="281957312"/>
        <c:axId val="281956920"/>
      </c:barChart>
      <c:catAx>
        <c:axId val="281957312"/>
        <c:scaling>
          <c:orientation val="minMax"/>
        </c:scaling>
        <c:delete val="0"/>
        <c:axPos val="l"/>
        <c:numFmt formatCode="General" sourceLinked="0"/>
        <c:majorTickMark val="out"/>
        <c:minorTickMark val="none"/>
        <c:tickLblPos val="nextTo"/>
        <c:txPr>
          <a:bodyPr/>
          <a:lstStyle/>
          <a:p>
            <a:pPr>
              <a:defRPr sz="1000" baseline="0">
                <a:latin typeface="Arial Mon" pitchFamily="34" charset="0"/>
              </a:defRPr>
            </a:pPr>
            <a:endParaRPr lang="en-US"/>
          </a:p>
        </c:txPr>
        <c:crossAx val="281956920"/>
        <c:crosses val="autoZero"/>
        <c:auto val="1"/>
        <c:lblAlgn val="ctr"/>
        <c:lblOffset val="100"/>
        <c:noMultiLvlLbl val="0"/>
      </c:catAx>
      <c:valAx>
        <c:axId val="281956920"/>
        <c:scaling>
          <c:orientation val="minMax"/>
        </c:scaling>
        <c:delete val="1"/>
        <c:axPos val="b"/>
        <c:numFmt formatCode="General" sourceLinked="1"/>
        <c:majorTickMark val="out"/>
        <c:minorTickMark val="none"/>
        <c:tickLblPos val="none"/>
        <c:crossAx val="281957312"/>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814626" y="1"/>
            <a:ext cx="2919565" cy="490531"/>
          </a:xfrm>
          <a:prstGeom prst="rect">
            <a:avLst/>
          </a:prstGeom>
        </p:spPr>
        <p:txBody>
          <a:bodyPr vert="horz" lIns="90690" tIns="45345" rIns="90690" bIns="45345" rtlCol="0"/>
          <a:lstStyle>
            <a:lvl1pPr algn="r">
              <a:defRPr sz="1200"/>
            </a:lvl1pPr>
          </a:lstStyle>
          <a:p>
            <a:fld id="{31A44DE7-D350-441A-8348-B063E5C2FC47}" type="datetimeFigureOut">
              <a:rPr lang="en-US" smtClean="0"/>
              <a:pPr/>
              <a:t>7/23/2018</a:t>
            </a:fld>
            <a:endParaRPr lang="en-US"/>
          </a:p>
        </p:txBody>
      </p:sp>
      <p:sp>
        <p:nvSpPr>
          <p:cNvPr id="4" name="Footer Placeholder 3"/>
          <p:cNvSpPr>
            <a:spLocks noGrp="1"/>
          </p:cNvSpPr>
          <p:nvPr>
            <p:ph type="ftr" sz="quarter" idx="2"/>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814626" y="9307541"/>
            <a:ext cx="2919565" cy="490530"/>
          </a:xfrm>
          <a:prstGeom prst="rect">
            <a:avLst/>
          </a:prstGeom>
        </p:spPr>
        <p:txBody>
          <a:bodyPr vert="horz" lIns="90690" tIns="45345" rIns="90690" bIns="4534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814626" y="1"/>
            <a:ext cx="2919565" cy="490531"/>
          </a:xfrm>
          <a:prstGeom prst="rect">
            <a:avLst/>
          </a:prstGeom>
        </p:spPr>
        <p:txBody>
          <a:bodyPr vert="horz" lIns="90690" tIns="45345" rIns="90690" bIns="45345" rtlCol="0"/>
          <a:lstStyle>
            <a:lvl1pPr algn="r">
              <a:defRPr sz="1200"/>
            </a:lvl1pPr>
          </a:lstStyle>
          <a:p>
            <a:fld id="{EF2D0AFC-6A1A-4B11-B1D2-8B922FC0DC87}" type="datetimeFigureOut">
              <a:rPr lang="en-US" smtClean="0"/>
              <a:pPr/>
              <a:t>7/23/2018</a:t>
            </a:fld>
            <a:endParaRPr lang="en-US"/>
          </a:p>
        </p:txBody>
      </p:sp>
      <p:sp>
        <p:nvSpPr>
          <p:cNvPr id="4" name="Slide Image Placeholder 3"/>
          <p:cNvSpPr>
            <a:spLocks noGrp="1" noRot="1" noChangeAspect="1"/>
          </p:cNvSpPr>
          <p:nvPr>
            <p:ph type="sldImg" idx="2"/>
          </p:nvPr>
        </p:nvSpPr>
        <p:spPr>
          <a:xfrm>
            <a:off x="101600" y="735013"/>
            <a:ext cx="6532563" cy="3675062"/>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673263" y="4654556"/>
            <a:ext cx="5389240" cy="441007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814626" y="9307541"/>
            <a:ext cx="2919565" cy="490530"/>
          </a:xfrm>
          <a:prstGeom prst="rect">
            <a:avLst/>
          </a:prstGeom>
        </p:spPr>
        <p:txBody>
          <a:bodyPr vert="horz" lIns="90690" tIns="45345" rIns="90690" bIns="4534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26051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4</a:t>
            </a:fld>
            <a:endParaRPr lang="en-US"/>
          </a:p>
        </p:txBody>
      </p:sp>
    </p:spTree>
    <p:extLst>
      <p:ext uri="{BB962C8B-B14F-4D97-AF65-F5344CB8AC3E}">
        <p14:creationId xmlns:p14="http://schemas.microsoft.com/office/powerpoint/2010/main" val="185017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407284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404129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317874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7/23/2018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2018 </a:t>
            </a:r>
            <a:r>
              <a:rPr lang="mn-MN" sz="2800" dirty="0" smtClean="0">
                <a:solidFill>
                  <a:srgbClr val="002060"/>
                </a:solidFill>
                <a:latin typeface="Tahoma" charset="0"/>
                <a:ea typeface="Tahoma" charset="0"/>
                <a:cs typeface="Tahoma" charset="0"/>
              </a:rPr>
              <a:t>оны </a:t>
            </a:r>
            <a:r>
              <a:rPr lang="en-US" sz="2800" dirty="0" smtClean="0">
                <a:solidFill>
                  <a:srgbClr val="002060"/>
                </a:solidFill>
                <a:latin typeface="Tahoma" charset="0"/>
                <a:ea typeface="Tahoma" charset="0"/>
                <a:cs typeface="Tahoma" charset="0"/>
              </a:rPr>
              <a:t>5</a:t>
            </a:r>
            <a:r>
              <a:rPr lang="mn-MN" sz="2800" dirty="0" smtClean="0">
                <a:solidFill>
                  <a:srgbClr val="002060"/>
                </a:solidFill>
                <a:latin typeface="Tahoma" charset="0"/>
                <a:ea typeface="Tahoma" charset="0"/>
                <a:cs typeface="Tahoma" charset="0"/>
              </a:rPr>
              <a:t> дугаар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97936" y="1457814"/>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АДУУ: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69.7</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98.3 хувь</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68.5</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644511" y="1703147"/>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ҮХЭР: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66.5</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98.6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65.6</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ТЭМЭЭ: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1.2 мянган</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төллөж, гарсан төл нь 98.1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1.2 мянган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ХОНЬ: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711.7</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96.3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690.6</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644171"/>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ЯМАА: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441.4</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95.8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427.6</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410882"/>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Аймгийн хэмжээнд 2018 </a:t>
            </a:r>
            <a:r>
              <a:rPr lang="mn-MN" dirty="0">
                <a:latin typeface="Tahoma" panose="020B0604030504040204" pitchFamily="34" charset="0"/>
                <a:ea typeface="Tahoma" panose="020B0604030504040204" pitchFamily="34" charset="0"/>
                <a:cs typeface="Tahoma" panose="020B0604030504040204" pitchFamily="34" charset="0"/>
              </a:rPr>
              <a:t>оны 6</a:t>
            </a:r>
            <a:r>
              <a:rPr lang="mn-MN" dirty="0" smtClean="0">
                <a:latin typeface="Tahoma" panose="020B0604030504040204" pitchFamily="34" charset="0"/>
                <a:ea typeface="Tahoma" panose="020B0604030504040204" pitchFamily="34" charset="0"/>
                <a:cs typeface="Tahoma" panose="020B0604030504040204" pitchFamily="34" charset="0"/>
              </a:rPr>
              <a:t>-р сард 1.3 сая эх мал төллөж, 1.3 сая төл бойжуулав.  </a:t>
            </a:r>
          </a:p>
        </p:txBody>
      </p:sp>
      <p:pic>
        <p:nvPicPr>
          <p:cNvPr id="5" name="Picture 4"/>
          <p:cNvPicPr>
            <a:picLocks noChangeAspect="1"/>
          </p:cNvPicPr>
          <p:nvPr/>
        </p:nvPicPr>
        <p:blipFill>
          <a:blip r:embed="rId3"/>
          <a:stretch>
            <a:fillRect/>
          </a:stretch>
        </p:blipFill>
        <p:spPr>
          <a:xfrm>
            <a:off x="1203195" y="1652141"/>
            <a:ext cx="1920582" cy="1440437"/>
          </a:xfrm>
          <a:prstGeom prst="rect">
            <a:avLst/>
          </a:prstGeom>
        </p:spPr>
      </p:pic>
      <p:pic>
        <p:nvPicPr>
          <p:cNvPr id="8" name="Picture 7"/>
          <p:cNvPicPr>
            <a:picLocks noChangeAspect="1"/>
          </p:cNvPicPr>
          <p:nvPr/>
        </p:nvPicPr>
        <p:blipFill>
          <a:blip r:embed="rId4"/>
          <a:stretch>
            <a:fillRect/>
          </a:stretch>
        </p:blipFill>
        <p:spPr>
          <a:xfrm>
            <a:off x="4950753" y="1690934"/>
            <a:ext cx="1693758" cy="1128466"/>
          </a:xfrm>
          <a:prstGeom prst="rect">
            <a:avLst/>
          </a:prstGeom>
        </p:spPr>
      </p:pic>
      <p:pic>
        <p:nvPicPr>
          <p:cNvPr id="14" name="Picture 13"/>
          <p:cNvPicPr>
            <a:picLocks noChangeAspect="1"/>
          </p:cNvPicPr>
          <p:nvPr/>
        </p:nvPicPr>
        <p:blipFill>
          <a:blip r:embed="rId5"/>
          <a:stretch>
            <a:fillRect/>
          </a:stretch>
        </p:blipFill>
        <p:spPr>
          <a:xfrm>
            <a:off x="8501806" y="1690934"/>
            <a:ext cx="1571872" cy="1046891"/>
          </a:xfrm>
          <a:prstGeom prst="rect">
            <a:avLst/>
          </a:prstGeom>
        </p:spPr>
      </p:pic>
      <p:pic>
        <p:nvPicPr>
          <p:cNvPr id="15" name="Picture 14"/>
          <p:cNvPicPr>
            <a:picLocks noChangeAspect="1"/>
          </p:cNvPicPr>
          <p:nvPr/>
        </p:nvPicPr>
        <p:blipFill>
          <a:blip r:embed="rId6"/>
          <a:stretch>
            <a:fillRect/>
          </a:stretch>
        </p:blipFill>
        <p:spPr>
          <a:xfrm>
            <a:off x="2323528" y="3712120"/>
            <a:ext cx="1840510" cy="1380383"/>
          </a:xfrm>
          <a:prstGeom prst="rect">
            <a:avLst/>
          </a:prstGeom>
        </p:spPr>
      </p:pic>
      <p:pic>
        <p:nvPicPr>
          <p:cNvPr id="22" name="Picture 21"/>
          <p:cNvPicPr>
            <a:picLocks noChangeAspect="1"/>
          </p:cNvPicPr>
          <p:nvPr/>
        </p:nvPicPr>
        <p:blipFill>
          <a:blip r:embed="rId7"/>
          <a:stretch>
            <a:fillRect/>
          </a:stretch>
        </p:blipFill>
        <p:spPr>
          <a:xfrm>
            <a:off x="6790863" y="3652343"/>
            <a:ext cx="1273364" cy="1700006"/>
          </a:xfrm>
          <a:prstGeom prst="rect">
            <a:avLst/>
          </a:prstGeom>
        </p:spPr>
      </p:pic>
      <p:sp>
        <p:nvSpPr>
          <p:cNvPr id="23" name="Rectangle 22"/>
          <p:cNvSpPr/>
          <p:nvPr/>
        </p:nvSpPr>
        <p:spPr>
          <a:xfrm>
            <a:off x="1203195" y="5438883"/>
            <a:ext cx="10455405" cy="729430"/>
          </a:xfrm>
          <a:prstGeom prst="rect">
            <a:avLst/>
          </a:prstGeom>
        </p:spPr>
        <p:txBody>
          <a:bodyPr wrap="square">
            <a:spAutoFit/>
          </a:bodyPr>
          <a:lstStyle/>
          <a:p>
            <a:pPr algn="just">
              <a:lnSpc>
                <a:spcPct val="115000"/>
              </a:lnSpc>
            </a:pPr>
            <a:r>
              <a:rPr lang="ru-RU" dirty="0" smtClean="0">
                <a:latin typeface="Tahoma" panose="020B0604030504040204" pitchFamily="34" charset="0"/>
                <a:ea typeface="Tahoma" panose="020B0604030504040204" pitchFamily="34" charset="0"/>
                <a:cs typeface="Tahoma" panose="020B0604030504040204" pitchFamily="34" charset="0"/>
              </a:rPr>
              <a:t>Оны </a:t>
            </a:r>
            <a:r>
              <a:rPr lang="ru-RU" dirty="0">
                <a:latin typeface="Tahoma" panose="020B0604030504040204" pitchFamily="34" charset="0"/>
                <a:ea typeface="Tahoma" panose="020B0604030504040204" pitchFamily="34" charset="0"/>
                <a:cs typeface="Tahoma" panose="020B0604030504040204" pitchFamily="34" charset="0"/>
              </a:rPr>
              <a:t>эхэнд тоологдсон нийт малын </a:t>
            </a:r>
            <a:r>
              <a:rPr lang="mn-MN" dirty="0" smtClean="0">
                <a:latin typeface="Tahoma" panose="020B0604030504040204" pitchFamily="34" charset="0"/>
                <a:ea typeface="Tahoma" panose="020B0604030504040204" pitchFamily="34" charset="0"/>
                <a:cs typeface="Tahoma" panose="020B0604030504040204" pitchFamily="34" charset="0"/>
              </a:rPr>
              <a:t>72</a:t>
            </a:r>
            <a:r>
              <a:rPr lang="ru-RU"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5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2</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мянган том мал </a:t>
            </a:r>
            <a:r>
              <a:rPr lang="ru-RU" dirty="0" smtClean="0">
                <a:latin typeface="Tahoma" panose="020B0604030504040204" pitchFamily="34" charset="0"/>
                <a:ea typeface="Tahoma" panose="020B0604030504040204" pitchFamily="34" charset="0"/>
                <a:cs typeface="Tahoma" panose="020B0604030504040204" pitchFamily="34" charset="0"/>
              </a:rPr>
              <a:t>201</a:t>
            </a:r>
            <a:r>
              <a:rPr lang="mn-MN" dirty="0" smtClean="0">
                <a:latin typeface="Tahoma" panose="020B0604030504040204" pitchFamily="34" charset="0"/>
                <a:ea typeface="Tahoma" panose="020B0604030504040204" pitchFamily="34" charset="0"/>
                <a:cs typeface="Tahoma" panose="020B0604030504040204" pitchFamily="34" charset="0"/>
              </a:rPr>
              <a:t>8</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онд зүй бусаар хорогдов. </a:t>
            </a:r>
            <a:r>
              <a:rPr lang="mn-MN" dirty="0" smtClean="0">
                <a:latin typeface="Tahoma" panose="020B0604030504040204" pitchFamily="34" charset="0"/>
                <a:ea typeface="Tahoma" panose="020B0604030504040204" pitchFamily="34" charset="0"/>
                <a:cs typeface="Tahoma" panose="020B0604030504040204" pitchFamily="34" charset="0"/>
              </a:rPr>
              <a:t>Зүй бусаар хорогдсон том малын 0.1 хувь нь өвчнөөр хорогдсон байна. </a:t>
            </a:r>
            <a:endParaRPr lang="mn-M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581008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642878"/>
            <a:ext cx="9167088" cy="3376922"/>
          </a:xfrm>
          <a:prstGeom prst="rect">
            <a:avLst/>
          </a:prstGeom>
        </p:spPr>
      </p:pic>
      <p:sp>
        <p:nvSpPr>
          <p:cNvPr id="3" name="Rectangle 2"/>
          <p:cNvSpPr/>
          <p:nvPr/>
        </p:nvSpPr>
        <p:spPr>
          <a:xfrm>
            <a:off x="1497444" y="838200"/>
            <a:ext cx="10134600" cy="1366528"/>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201</a:t>
            </a:r>
            <a:r>
              <a:rPr lang="en-US" dirty="0" smtClean="0">
                <a:latin typeface="Tahoma" panose="020B0604030504040204" pitchFamily="34" charset="0"/>
                <a:ea typeface="Tahoma" panose="020B0604030504040204" pitchFamily="34" charset="0"/>
                <a:cs typeface="Tahoma" panose="020B0604030504040204" pitchFamily="34" charset="0"/>
              </a:rPr>
              <a:t>8</a:t>
            </a:r>
            <a:r>
              <a:rPr lang="mn-MN" dirty="0" smtClean="0">
                <a:latin typeface="Tahoma" panose="020B0604030504040204" pitchFamily="34" charset="0"/>
                <a:ea typeface="Tahoma" panose="020B0604030504040204" pitchFamily="34" charset="0"/>
                <a:cs typeface="Tahoma" panose="020B0604030504040204" pitchFamily="34" charset="0"/>
              </a:rPr>
              <a:t> оны 6-р сарын байдлаар нийт 7.</a:t>
            </a:r>
            <a:r>
              <a:rPr lang="en-US" dirty="0" smtClean="0">
                <a:latin typeface="Tahoma" panose="020B0604030504040204" pitchFamily="34" charset="0"/>
                <a:ea typeface="Tahoma" panose="020B0604030504040204" pitchFamily="34" charset="0"/>
                <a:cs typeface="Tahoma" panose="020B0604030504040204" pitchFamily="34" charset="0"/>
              </a:rPr>
              <a:t>0</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мянган га талбайд тариалалт хийснээс </a:t>
            </a:r>
            <a:r>
              <a:rPr lang="mn-MN" dirty="0" smtClean="0">
                <a:latin typeface="Tahoma" panose="020B0604030504040204" pitchFamily="34" charset="0"/>
                <a:ea typeface="Tahoma" panose="020B0604030504040204" pitchFamily="34" charset="0"/>
                <a:cs typeface="Tahoma" panose="020B0604030504040204" pitchFamily="34" charset="0"/>
              </a:rPr>
              <a:t>5.1 мянган га-д </a:t>
            </a:r>
            <a:r>
              <a:rPr lang="mn-MN" dirty="0">
                <a:latin typeface="Tahoma" panose="020B0604030504040204" pitchFamily="34" charset="0"/>
                <a:ea typeface="Tahoma" panose="020B0604030504040204" pitchFamily="34" charset="0"/>
                <a:cs typeface="Tahoma" panose="020B0604030504040204" pitchFamily="34" charset="0"/>
              </a:rPr>
              <a:t>үр тариа, </a:t>
            </a:r>
            <a:r>
              <a:rPr lang="mn-MN" dirty="0" smtClean="0">
                <a:latin typeface="Tahoma" panose="020B0604030504040204" pitchFamily="34" charset="0"/>
                <a:ea typeface="Tahoma" panose="020B0604030504040204" pitchFamily="34" charset="0"/>
                <a:cs typeface="Tahoma" panose="020B0604030504040204" pitchFamily="34" charset="0"/>
              </a:rPr>
              <a:t>57.</a:t>
            </a:r>
            <a:r>
              <a:rPr lang="mn-MN" dirty="0">
                <a:latin typeface="Tahoma" panose="020B0604030504040204" pitchFamily="34" charset="0"/>
                <a:ea typeface="Tahoma" panose="020B0604030504040204" pitchFamily="34" charset="0"/>
                <a:cs typeface="Tahoma" panose="020B0604030504040204" pitchFamily="34" charset="0"/>
              </a:rPr>
              <a:t>2</a:t>
            </a:r>
            <a:r>
              <a:rPr lang="mn-MN" dirty="0" smtClean="0">
                <a:latin typeface="Tahoma" panose="020B0604030504040204" pitchFamily="34" charset="0"/>
                <a:ea typeface="Tahoma" panose="020B0604030504040204" pitchFamily="34" charset="0"/>
                <a:cs typeface="Tahoma" panose="020B0604030504040204" pitchFamily="34" charset="0"/>
              </a:rPr>
              <a:t> га-д </a:t>
            </a:r>
            <a:r>
              <a:rPr lang="mn-MN" dirty="0">
                <a:latin typeface="Tahoma" panose="020B0604030504040204" pitchFamily="34" charset="0"/>
                <a:ea typeface="Tahoma" panose="020B0604030504040204" pitchFamily="34" charset="0"/>
                <a:cs typeface="Tahoma" panose="020B0604030504040204" pitchFamily="34" charset="0"/>
              </a:rPr>
              <a:t>төмс, </a:t>
            </a:r>
            <a:r>
              <a:rPr lang="mn-MN" dirty="0" smtClean="0">
                <a:latin typeface="Tahoma" panose="020B0604030504040204" pitchFamily="34" charset="0"/>
                <a:ea typeface="Tahoma" panose="020B0604030504040204" pitchFamily="34" charset="0"/>
                <a:cs typeface="Tahoma" panose="020B0604030504040204" pitchFamily="34" charset="0"/>
              </a:rPr>
              <a:t>29.5 </a:t>
            </a:r>
            <a:r>
              <a:rPr lang="mn-MN" dirty="0">
                <a:latin typeface="Tahoma" panose="020B0604030504040204" pitchFamily="34" charset="0"/>
                <a:ea typeface="Tahoma" panose="020B0604030504040204" pitchFamily="34" charset="0"/>
                <a:cs typeface="Tahoma" panose="020B0604030504040204" pitchFamily="34" charset="0"/>
              </a:rPr>
              <a:t>га-д хүнсний ногоо, </a:t>
            </a:r>
            <a:r>
              <a:rPr lang="mn-MN" dirty="0" smtClean="0">
                <a:latin typeface="Tahoma" panose="020B0604030504040204" pitchFamily="34" charset="0"/>
                <a:ea typeface="Tahoma" panose="020B0604030504040204" pitchFamily="34" charset="0"/>
                <a:cs typeface="Tahoma" panose="020B0604030504040204" pitchFamily="34" charset="0"/>
              </a:rPr>
              <a:t>0.2 га-д тэжээлийн ургамал, 1.6 мянган га-д техникийн ургамал </a:t>
            </a:r>
            <a:r>
              <a:rPr lang="mn-MN" dirty="0">
                <a:latin typeface="Tahoma" panose="020B0604030504040204" pitchFamily="34" charset="0"/>
                <a:ea typeface="Tahoma" panose="020B0604030504040204" pitchFamily="34" charset="0"/>
                <a:cs typeface="Tahoma" panose="020B0604030504040204" pitchFamily="34" charset="0"/>
              </a:rPr>
              <a:t>тариалсан нь 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төмс 8</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2</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12.5</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га, хүнсний ногоо 3.2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10.0 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га, үр тариа 2.4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31.3</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мянган га-гаар тус тус буурсан </a:t>
            </a:r>
            <a:r>
              <a:rPr lang="mn-MN" dirty="0">
                <a:latin typeface="Tahoma" panose="020B0604030504040204" pitchFamily="34" charset="0"/>
                <a:ea typeface="Tahoma" panose="020B0604030504040204" pitchFamily="34" charset="0"/>
                <a:cs typeface="Tahoma" panose="020B0604030504040204" pitchFamily="34" charset="0"/>
              </a:rPr>
              <a:t>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927003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оны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гүйцэтгэлээр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26.3</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өмнөх оноос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7.2</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37.7</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өсчээ.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86200" y="3047999"/>
            <a:ext cx="8001000" cy="1631216"/>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уул уурхай, олборлох аж үйлдвэрийн нийт үйлдвэрлэл өмнөх оноос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7.1</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41.8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төгрөгөөр, үүнээс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цайрын баяжмал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59.8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 хайлуур жоншны баяжмал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6.9 (28.6%)</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төгрөг, төмрийн хүдрийн баяжмал 0</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.6 (0.02)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тэрбум төгрөгөөр тус тус өссөн нь голлон нөлөөлөв</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5029199"/>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онд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50.3</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147.9</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 буюу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98.4</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054530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7185" y="511443"/>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3"/>
            <a:stretch>
              <a:fillRect/>
            </a:stretch>
          </p:blipFill>
          <p:spPr>
            <a:xfrm>
              <a:off x="2220419" y="1375123"/>
              <a:ext cx="2008909" cy="891048"/>
            </a:xfrm>
            <a:prstGeom prst="rect">
              <a:avLst/>
            </a:prstGeom>
          </p:spPr>
        </p:pic>
        <p:pic>
          <p:nvPicPr>
            <p:cNvPr id="12" name="Picture 11"/>
            <p:cNvPicPr>
              <a:picLocks noChangeAspect="1"/>
            </p:cNvPicPr>
            <p:nvPr/>
          </p:nvPicPr>
          <p:blipFill>
            <a:blip r:embed="rId4"/>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smtClean="0">
                  <a:solidFill>
                    <a:srgbClr val="00D0A8"/>
                  </a:solidFill>
                  <a:latin typeface="Arial" charset="0"/>
                  <a:ea typeface="Calibri" charset="0"/>
                </a:rPr>
                <a:t>8</a:t>
              </a:r>
              <a:r>
                <a:rPr lang="en-US" sz="1600" dirty="0" smtClean="0">
                  <a:solidFill>
                    <a:srgbClr val="00D0A8"/>
                  </a:solidFill>
                  <a:latin typeface="Arial" charset="0"/>
                  <a:ea typeface="Calibri" charset="0"/>
                </a:rPr>
                <a:t>18 </a:t>
              </a:r>
              <a:r>
                <a:rPr lang="mn-MN" sz="1600" dirty="0" smtClean="0">
                  <a:solidFill>
                    <a:srgbClr val="00D0A8"/>
                  </a:solidFill>
                  <a:latin typeface="Arial" charset="0"/>
                  <a:ea typeface="Calibri" charset="0"/>
                </a:rPr>
                <a:t>нь бүртгэлтэй </a:t>
              </a:r>
              <a:r>
                <a:rPr lang="mn-MN" sz="1600" dirty="0">
                  <a:solidFill>
                    <a:srgbClr val="00D0A8"/>
                  </a:solidFill>
                  <a:latin typeface="Arial" charset="0"/>
                  <a:ea typeface="Calibri" charset="0"/>
                </a:rPr>
                <a:t>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smtClean="0">
                  <a:solidFill>
                    <a:srgbClr val="00B0F0"/>
                  </a:solidFill>
                  <a:latin typeface="Arial" charset="0"/>
                  <a:ea typeface="Calibri" charset="0"/>
                </a:rPr>
                <a:t>265 </a:t>
              </a:r>
              <a:r>
                <a:rPr lang="is-IS" sz="1600" dirty="0" smtClean="0">
                  <a:solidFill>
                    <a:srgbClr val="00B0F0"/>
                  </a:solidFill>
                  <a:latin typeface="Arial" charset="0"/>
                  <a:ea typeface="Calibri" charset="0"/>
                </a:rPr>
                <a:t>нь </a:t>
              </a:r>
              <a:r>
                <a:rPr lang="is-IS" sz="1600" dirty="0">
                  <a:solidFill>
                    <a:srgbClr val="00B0F0"/>
                  </a:solidFill>
                  <a:latin typeface="Arial" charset="0"/>
                  <a:ea typeface="Calibri" charset="0"/>
                </a:rPr>
                <a:t>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smtClean="0">
                  <a:solidFill>
                    <a:srgbClr val="00B050"/>
                  </a:solidFill>
                  <a:latin typeface="Arial" charset="0"/>
                  <a:ea typeface="Calibri" charset="0"/>
                </a:rPr>
                <a:t>75.5%</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smtClean="0">
                  <a:solidFill>
                    <a:srgbClr val="00B0F0"/>
                  </a:solidFill>
                  <a:latin typeface="Arial" charset="0"/>
                  <a:ea typeface="Calibri" charset="0"/>
                </a:rPr>
                <a:t>24.5%</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a:t>
            </a:r>
            <a:r>
              <a:rPr lang="mn-MN" sz="1600" dirty="0" smtClean="0">
                <a:latin typeface="Tahoma" charset="0"/>
                <a:ea typeface="Calibri" charset="0"/>
              </a:rPr>
              <a:t>201</a:t>
            </a:r>
            <a:r>
              <a:rPr lang="en-US" sz="1600" dirty="0" smtClean="0">
                <a:latin typeface="Tahoma" charset="0"/>
                <a:ea typeface="Calibri" charset="0"/>
              </a:rPr>
              <a:t>8</a:t>
            </a:r>
            <a:r>
              <a:rPr lang="mn-MN" sz="1600" dirty="0" smtClean="0">
                <a:latin typeface="Tahoma" charset="0"/>
                <a:ea typeface="Calibri" charset="0"/>
              </a:rPr>
              <a:t> </a:t>
            </a:r>
            <a:r>
              <a:rPr lang="mn-MN" sz="1600" dirty="0">
                <a:latin typeface="Tahoma" charset="0"/>
                <a:ea typeface="Calibri" charset="0"/>
              </a:rPr>
              <a:t>оны </a:t>
            </a:r>
            <a:r>
              <a:rPr lang="en-US" sz="1600" dirty="0" smtClean="0">
                <a:latin typeface="Tahoma" charset="0"/>
                <a:ea typeface="Calibri" charset="0"/>
              </a:rPr>
              <a:t>6</a:t>
            </a:r>
            <a:r>
              <a:rPr lang="mn-MN" sz="1600" dirty="0" smtClean="0">
                <a:latin typeface="Tahoma" charset="0"/>
                <a:ea typeface="Calibri" charset="0"/>
              </a:rPr>
              <a:t> дугаар </a:t>
            </a:r>
            <a:r>
              <a:rPr lang="mn-MN" sz="1600" dirty="0">
                <a:latin typeface="Tahoma" charset="0"/>
                <a:ea typeface="Calibri" charset="0"/>
              </a:rPr>
              <a:t>сарын эцэст </a:t>
            </a:r>
            <a:r>
              <a:rPr lang="en-US" sz="1600" dirty="0" smtClean="0">
                <a:latin typeface="Tahoma" charset="0"/>
                <a:ea typeface="Calibri" charset="0"/>
              </a:rPr>
              <a:t>1.1 </a:t>
            </a:r>
            <a:r>
              <a:rPr lang="mn-MN" sz="1600" dirty="0">
                <a:latin typeface="Tahoma" charset="0"/>
                <a:ea typeface="Calibri" charset="0"/>
              </a:rPr>
              <a:t>мянга болсны, </a:t>
            </a:r>
            <a:r>
              <a:rPr lang="en-US" sz="1600" dirty="0" smtClean="0">
                <a:latin typeface="Tahoma" charset="0"/>
                <a:ea typeface="Calibri" charset="0"/>
              </a:rPr>
              <a:t>818</a:t>
            </a:r>
            <a:r>
              <a:rPr lang="mn-MN" sz="1600" dirty="0" smtClean="0">
                <a:latin typeface="Tahoma" charset="0"/>
                <a:ea typeface="Calibri" charset="0"/>
              </a:rPr>
              <a:t> (7</a:t>
            </a:r>
            <a:r>
              <a:rPr lang="en-US" sz="1600" dirty="0" smtClean="0">
                <a:latin typeface="Tahoma" charset="0"/>
                <a:ea typeface="Calibri" charset="0"/>
              </a:rPr>
              <a:t>5</a:t>
            </a:r>
            <a:r>
              <a:rPr lang="mn-MN" sz="1600" dirty="0" smtClean="0">
                <a:latin typeface="Tahoma" charset="0"/>
                <a:ea typeface="Calibri" charset="0"/>
              </a:rPr>
              <a:t>.</a:t>
            </a:r>
            <a:r>
              <a:rPr lang="en-US" sz="1600" dirty="0" smtClean="0">
                <a:latin typeface="Tahoma" charset="0"/>
                <a:ea typeface="Calibri" charset="0"/>
              </a:rPr>
              <a:t>5</a:t>
            </a:r>
            <a:r>
              <a:rPr lang="mn-MN" sz="1600" dirty="0" smtClean="0">
                <a:latin typeface="Tahoma" charset="0"/>
                <a:ea typeface="Calibri" charset="0"/>
              </a:rPr>
              <a:t>%) нь </a:t>
            </a:r>
            <a:r>
              <a:rPr lang="mn-MN" sz="1600" dirty="0">
                <a:latin typeface="Tahoma" charset="0"/>
                <a:ea typeface="Calibri" charset="0"/>
              </a:rPr>
              <a:t>бүртгэлтэй ажилгүй </a:t>
            </a:r>
            <a:r>
              <a:rPr lang="mn-MN" sz="1600" dirty="0" smtClean="0">
                <a:latin typeface="Tahoma" charset="0"/>
                <a:ea typeface="Calibri" charset="0"/>
              </a:rPr>
              <a:t>иргэд, </a:t>
            </a:r>
            <a:r>
              <a:rPr lang="en-US" sz="1600" dirty="0" smtClean="0">
                <a:latin typeface="Tahoma" charset="0"/>
                <a:ea typeface="Calibri" charset="0"/>
              </a:rPr>
              <a:t>265 </a:t>
            </a:r>
            <a:r>
              <a:rPr lang="mn-MN" sz="1600" dirty="0" smtClean="0">
                <a:latin typeface="Tahoma" charset="0"/>
                <a:ea typeface="Calibri" charset="0"/>
              </a:rPr>
              <a:t>(2</a:t>
            </a:r>
            <a:r>
              <a:rPr lang="en-US" sz="1600" dirty="0" smtClean="0">
                <a:latin typeface="Tahoma" charset="0"/>
                <a:ea typeface="Calibri" charset="0"/>
              </a:rPr>
              <a:t>4</a:t>
            </a:r>
            <a:r>
              <a:rPr lang="mn-MN" sz="1600" dirty="0" smtClean="0">
                <a:latin typeface="Tahoma" charset="0"/>
                <a:ea typeface="Calibri" charset="0"/>
              </a:rPr>
              <a:t>.</a:t>
            </a:r>
            <a:r>
              <a:rPr lang="en-US" sz="1600" dirty="0" smtClean="0">
                <a:latin typeface="Tahoma" charset="0"/>
                <a:ea typeface="Calibri" charset="0"/>
              </a:rPr>
              <a:t>5</a:t>
            </a:r>
            <a:r>
              <a:rPr lang="mn-MN" sz="1600" dirty="0" smtClean="0">
                <a:latin typeface="Tahoma" charset="0"/>
                <a:ea typeface="Calibri" charset="0"/>
              </a:rPr>
              <a:t>%) нь </a:t>
            </a:r>
            <a:r>
              <a:rPr lang="mn-MN" sz="1600" dirty="0">
                <a:latin typeface="Tahoma" charset="0"/>
                <a:ea typeface="Calibri" charset="0"/>
              </a:rPr>
              <a:t>ажилтай боловч </a:t>
            </a:r>
            <a:r>
              <a:rPr lang="mn-MN" sz="1600" dirty="0">
                <a:latin typeface="Arial" panose="020B0604020202020204" pitchFamily="34" charset="0"/>
                <a:ea typeface="Calibri" charset="0"/>
              </a:rPr>
              <a:t>өө</a:t>
            </a:r>
            <a:r>
              <a:rPr lang="mn-MN" sz="1600" dirty="0">
                <a:latin typeface="Tahoma" charset="0"/>
                <a:ea typeface="Calibri" charset="0"/>
              </a:rPr>
              <a:t>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5"/>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6"/>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smtClean="0">
                      <a:solidFill>
                        <a:srgbClr val="002060"/>
                      </a:solidFill>
                      <a:latin typeface="Arial" charset="0"/>
                      <a:ea typeface="Calibri" charset="0"/>
                    </a:rPr>
                    <a:t>1</a:t>
                  </a:r>
                  <a:r>
                    <a:rPr lang="en-US" sz="2800" dirty="0" smtClean="0">
                      <a:solidFill>
                        <a:srgbClr val="002060"/>
                      </a:solidFill>
                      <a:latin typeface="Arial" charset="0"/>
                      <a:ea typeface="Calibri" charset="0"/>
                    </a:rPr>
                    <a:t>5.7%</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6</a:t>
                  </a:r>
                  <a:r>
                    <a:rPr lang="en-US" sz="2800" dirty="0" smtClean="0">
                      <a:solidFill>
                        <a:srgbClr val="00B0F0"/>
                      </a:solidFill>
                      <a:latin typeface="Arial" charset="0"/>
                      <a:ea typeface="Calibri" charset="0"/>
                    </a:rPr>
                    <a:t>.3%</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48</a:t>
                  </a:r>
                  <a:r>
                    <a:rPr lang="en-US" sz="2800" dirty="0" smtClean="0">
                      <a:solidFill>
                        <a:srgbClr val="00B0F0"/>
                      </a:solidFill>
                      <a:latin typeface="Arial" charset="0"/>
                      <a:ea typeface="Calibri" charset="0"/>
                    </a:rPr>
                    <a:t>.5%</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Arial" panose="020B0604020202020204" pitchFamily="34" charset="0"/>
                <a:ea typeface="Calibri" charset="0"/>
              </a:rPr>
              <a:t>Нийт</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бүртгэлтэй</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ажилгүй</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иргэд</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өмнөх</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оны</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мөн</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үеэс</a:t>
            </a:r>
            <a:r>
              <a:rPr lang="en-US" sz="1600" dirty="0">
                <a:latin typeface="Arial" panose="020B0604020202020204" pitchFamily="34" charset="0"/>
                <a:ea typeface="Calibri" charset="0"/>
              </a:rPr>
              <a:t> </a:t>
            </a:r>
            <a:r>
              <a:rPr lang="mn-MN" sz="1600" dirty="0" smtClean="0">
                <a:latin typeface="Arial" panose="020B0604020202020204" pitchFamily="34" charset="0"/>
                <a:ea typeface="Calibri" charset="0"/>
              </a:rPr>
              <a:t>1</a:t>
            </a:r>
            <a:r>
              <a:rPr lang="en-US" sz="1600" dirty="0" smtClean="0">
                <a:latin typeface="Arial" panose="020B0604020202020204" pitchFamily="34" charset="0"/>
                <a:ea typeface="Calibri" charset="0"/>
              </a:rPr>
              <a:t>52 (</a:t>
            </a:r>
            <a:r>
              <a:rPr lang="mn-MN" sz="1600" dirty="0" smtClean="0">
                <a:latin typeface="Arial" panose="020B0604020202020204" pitchFamily="34" charset="0"/>
                <a:ea typeface="Calibri" charset="0"/>
              </a:rPr>
              <a:t>1</a:t>
            </a:r>
            <a:r>
              <a:rPr lang="en-US" sz="1600" dirty="0" smtClean="0">
                <a:latin typeface="Arial" panose="020B0604020202020204" pitchFamily="34" charset="0"/>
                <a:ea typeface="Calibri" charset="0"/>
              </a:rPr>
              <a:t>5.7%) </a:t>
            </a:r>
            <a:r>
              <a:rPr lang="en-US" sz="1600" dirty="0" err="1" smtClean="0">
                <a:latin typeface="Arial" panose="020B0604020202020204" pitchFamily="34" charset="0"/>
                <a:ea typeface="Calibri" charset="0"/>
              </a:rPr>
              <a:t>хүнээр</a:t>
            </a:r>
            <a:r>
              <a:rPr lang="en-US" sz="1600" dirty="0" smtClean="0">
                <a:latin typeface="Arial" panose="020B0604020202020204" pitchFamily="34" charset="0"/>
                <a:ea typeface="Calibri" charset="0"/>
              </a:rPr>
              <a:t>, </a:t>
            </a:r>
            <a:r>
              <a:rPr lang="en-US" sz="1600" dirty="0" err="1">
                <a:latin typeface="Arial" panose="020B0604020202020204" pitchFamily="34" charset="0"/>
                <a:ea typeface="Calibri" charset="0"/>
              </a:rPr>
              <a:t>өмнөх</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сараас</a:t>
            </a:r>
            <a:r>
              <a:rPr lang="en-US" sz="1600" dirty="0">
                <a:latin typeface="Arial" panose="020B0604020202020204" pitchFamily="34" charset="0"/>
                <a:ea typeface="Calibri" charset="0"/>
              </a:rPr>
              <a:t> </a:t>
            </a:r>
            <a:r>
              <a:rPr lang="en-US" sz="1600" dirty="0" smtClean="0">
                <a:latin typeface="Arial" panose="020B0604020202020204" pitchFamily="34" charset="0"/>
                <a:ea typeface="Calibri" charset="0"/>
              </a:rPr>
              <a:t>55 (</a:t>
            </a:r>
            <a:r>
              <a:rPr lang="mn-MN" sz="1600" dirty="0" smtClean="0">
                <a:latin typeface="Arial" panose="020B0604020202020204" pitchFamily="34" charset="0"/>
                <a:ea typeface="Calibri" charset="0"/>
              </a:rPr>
              <a:t>6</a:t>
            </a:r>
            <a:r>
              <a:rPr lang="en-US" sz="1600" dirty="0" smtClean="0">
                <a:latin typeface="Arial" panose="020B0604020202020204" pitchFamily="34" charset="0"/>
                <a:ea typeface="Calibri" charset="0"/>
              </a:rPr>
              <a:t>.3%) </a:t>
            </a:r>
            <a:r>
              <a:rPr lang="en-US" sz="1600" dirty="0" err="1" smtClean="0">
                <a:latin typeface="Arial" panose="020B0604020202020204" pitchFamily="34" charset="0"/>
                <a:ea typeface="Calibri" charset="0"/>
              </a:rPr>
              <a:t>хүнээр</a:t>
            </a:r>
            <a:r>
              <a:rPr lang="mn-MN" sz="1600" dirty="0" smtClean="0">
                <a:latin typeface="Arial" panose="020B0604020202020204" pitchFamily="34" charset="0"/>
                <a:ea typeface="Calibri" charset="0"/>
              </a:rPr>
              <a:t> тус тус буурч</a:t>
            </a:r>
            <a:r>
              <a:rPr lang="en-US" sz="1600" dirty="0" smtClean="0">
                <a:latin typeface="Arial" panose="020B0604020202020204" pitchFamily="34" charset="0"/>
                <a:ea typeface="Calibri" charset="0"/>
              </a:rPr>
              <a:t>, </a:t>
            </a:r>
            <a:r>
              <a:rPr lang="mn-MN" sz="1600" dirty="0" smtClean="0">
                <a:latin typeface="Arial" panose="020B0604020202020204" pitchFamily="34" charset="0"/>
                <a:ea typeface="Calibri" charset="0"/>
              </a:rPr>
              <a:t>8</a:t>
            </a:r>
            <a:r>
              <a:rPr lang="en-US" sz="1600" dirty="0" smtClean="0">
                <a:latin typeface="Arial" panose="020B0604020202020204" pitchFamily="34" charset="0"/>
                <a:ea typeface="Calibri" charset="0"/>
              </a:rPr>
              <a:t>18 </a:t>
            </a:r>
            <a:r>
              <a:rPr lang="en-US" sz="1600" dirty="0" err="1">
                <a:latin typeface="Arial" panose="020B0604020202020204" pitchFamily="34" charset="0"/>
                <a:ea typeface="Calibri" charset="0"/>
              </a:rPr>
              <a:t>бол</a:t>
            </a:r>
            <a:r>
              <a:rPr lang="mn-MN" sz="1600" dirty="0">
                <a:latin typeface="Arial" panose="020B0604020202020204" pitchFamily="34" charset="0"/>
                <a:ea typeface="Calibri" charset="0"/>
              </a:rPr>
              <a:t>сны </a:t>
            </a:r>
            <a:r>
              <a:rPr lang="en-US" sz="1600" dirty="0" smtClean="0">
                <a:latin typeface="Arial" panose="020B0604020202020204" pitchFamily="34" charset="0"/>
                <a:ea typeface="Calibri" charset="0"/>
              </a:rPr>
              <a:t>397 (</a:t>
            </a:r>
            <a:r>
              <a:rPr lang="mn-MN" sz="1600" dirty="0" smtClean="0">
                <a:latin typeface="Arial" panose="020B0604020202020204" pitchFamily="34" charset="0"/>
                <a:ea typeface="Calibri" charset="0"/>
              </a:rPr>
              <a:t>48.</a:t>
            </a:r>
            <a:r>
              <a:rPr lang="en-US" sz="1600" dirty="0" smtClean="0">
                <a:latin typeface="Arial" panose="020B0604020202020204" pitchFamily="34" charset="0"/>
                <a:ea typeface="Calibri" charset="0"/>
              </a:rPr>
              <a:t>5%) </a:t>
            </a:r>
            <a:r>
              <a:rPr lang="en-US" sz="1600" dirty="0" err="1" smtClean="0">
                <a:latin typeface="Arial" panose="020B0604020202020204" pitchFamily="34" charset="0"/>
                <a:ea typeface="Calibri" charset="0"/>
              </a:rPr>
              <a:t>нь</a:t>
            </a:r>
            <a:r>
              <a:rPr lang="en-US" sz="1600" dirty="0" smtClean="0">
                <a:latin typeface="Arial" panose="020B0604020202020204" pitchFamily="34" charset="0"/>
                <a:ea typeface="Calibri" charset="0"/>
              </a:rPr>
              <a:t> </a:t>
            </a:r>
            <a:r>
              <a:rPr lang="en-US" sz="1600" dirty="0" err="1">
                <a:latin typeface="Arial" panose="020B0604020202020204" pitchFamily="34" charset="0"/>
                <a:ea typeface="Calibri" charset="0"/>
              </a:rPr>
              <a:t>эмэгтэйчүүд</a:t>
            </a:r>
            <a:r>
              <a:rPr lang="en-US" sz="1600" dirty="0">
                <a:latin typeface="Arial" panose="020B0604020202020204" pitchFamily="34" charset="0"/>
                <a:ea typeface="Calibri" charset="0"/>
              </a:rPr>
              <a:t> </a:t>
            </a:r>
            <a:r>
              <a:rPr lang="en-US" sz="1600" dirty="0" err="1">
                <a:latin typeface="Arial" panose="020B0604020202020204" pitchFamily="34" charset="0"/>
                <a:ea typeface="Calibri" charset="0"/>
              </a:rPr>
              <a:t>байна</a:t>
            </a:r>
            <a:r>
              <a:rPr lang="en-US" sz="1600" dirty="0">
                <a:latin typeface="Arial" panose="020B0604020202020204" pitchFamily="34" charset="0"/>
                <a:ea typeface="Calibri" charset="0"/>
              </a:rPr>
              <a:t>. </a:t>
            </a:r>
          </a:p>
        </p:txBody>
      </p:sp>
      <p:pic>
        <p:nvPicPr>
          <p:cNvPr id="33" name="Picture 32"/>
          <p:cNvPicPr>
            <a:picLocks noChangeAspect="1"/>
          </p:cNvPicPr>
          <p:nvPr/>
        </p:nvPicPr>
        <p:blipFill>
          <a:blip r:embed="rId7"/>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smtClean="0">
                <a:latin typeface="Arial" panose="020B0604020202020204" pitchFamily="34" charset="0"/>
                <a:ea typeface="Tahoma" panose="020B0604030504040204" pitchFamily="34" charset="0"/>
                <a:cs typeface="Tahoma" panose="020B0604030504040204" pitchFamily="34" charset="0"/>
              </a:rPr>
              <a:t>Аймг</a:t>
            </a:r>
            <a:r>
              <a:rPr lang="mn-MN" sz="1600" dirty="0" smtClean="0">
                <a:latin typeface="Arial" panose="020B0604020202020204" pitchFamily="34" charset="0"/>
                <a:ea typeface="Tahoma" panose="020B0604030504040204" pitchFamily="34" charset="0"/>
                <a:cs typeface="Tahoma" panose="020B0604030504040204" pitchFamily="34" charset="0"/>
              </a:rPr>
              <a:t>ийн </a:t>
            </a:r>
            <a:r>
              <a:rPr lang="en-US" sz="1600" dirty="0" err="1" smtClean="0">
                <a:latin typeface="Arial" panose="020B0604020202020204" pitchFamily="34" charset="0"/>
                <a:ea typeface="Tahoma" panose="020B0604030504040204" pitchFamily="34" charset="0"/>
                <a:cs typeface="Tahoma" panose="020B0604030504040204" pitchFamily="34" charset="0"/>
              </a:rPr>
              <a:t>хөдөлмөр</a:t>
            </a:r>
            <a:r>
              <a:rPr lang="en-US" sz="1600" dirty="0" smtClean="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эрхлэлтийн</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байгууллагад</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smtClean="0">
                <a:latin typeface="Arial" panose="020B0604020202020204" pitchFamily="34" charset="0"/>
                <a:ea typeface="Tahoma" panose="020B0604030504040204" pitchFamily="34" charset="0"/>
                <a:cs typeface="Tahoma" panose="020B0604030504040204" pitchFamily="34" charset="0"/>
              </a:rPr>
              <a:t>201</a:t>
            </a:r>
            <a:r>
              <a:rPr lang="mn-MN" sz="1600" dirty="0" smtClean="0">
                <a:latin typeface="Arial" panose="020B0604020202020204" pitchFamily="34" charset="0"/>
                <a:ea typeface="Tahoma" panose="020B0604030504040204" pitchFamily="34" charset="0"/>
                <a:cs typeface="Tahoma" panose="020B0604030504040204" pitchFamily="34" charset="0"/>
              </a:rPr>
              <a:t>8</a:t>
            </a:r>
            <a:r>
              <a:rPr lang="en-US" sz="1600" dirty="0" smtClean="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оны</a:t>
            </a:r>
            <a:r>
              <a:rPr lang="en-US" sz="1600" dirty="0">
                <a:latin typeface="Arial" panose="020B0604020202020204" pitchFamily="34" charset="0"/>
                <a:ea typeface="Tahoma" panose="020B0604030504040204" pitchFamily="34" charset="0"/>
                <a:cs typeface="Tahoma" panose="020B0604030504040204" pitchFamily="34" charset="0"/>
              </a:rPr>
              <a:t> </a:t>
            </a:r>
            <a:r>
              <a:rPr lang="mn-MN" sz="1600" dirty="0" smtClean="0">
                <a:latin typeface="Arial" panose="020B0604020202020204" pitchFamily="34" charset="0"/>
                <a:ea typeface="Tahoma" panose="020B0604030504040204" pitchFamily="34" charset="0"/>
                <a:cs typeface="Tahoma" panose="020B0604030504040204" pitchFamily="34" charset="0"/>
              </a:rPr>
              <a:t>эхний </a:t>
            </a:r>
            <a:r>
              <a:rPr lang="en-US" sz="1600" dirty="0" smtClean="0">
                <a:latin typeface="Arial" panose="020B0604020202020204" pitchFamily="34" charset="0"/>
                <a:ea typeface="Tahoma" panose="020B0604030504040204" pitchFamily="34" charset="0"/>
                <a:cs typeface="Tahoma" panose="020B0604030504040204" pitchFamily="34" charset="0"/>
              </a:rPr>
              <a:t>6 </a:t>
            </a:r>
            <a:r>
              <a:rPr lang="mn-MN" sz="1600" dirty="0">
                <a:latin typeface="Arial" panose="020B0604020202020204" pitchFamily="34" charset="0"/>
                <a:ea typeface="Tahoma" panose="020B0604030504040204" pitchFamily="34" charset="0"/>
                <a:cs typeface="Tahoma" panose="020B0604030504040204" pitchFamily="34" charset="0"/>
              </a:rPr>
              <a:t>сард</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ажилгүй</a:t>
            </a:r>
            <a:r>
              <a:rPr lang="en-US" sz="1600" dirty="0">
                <a:latin typeface="Arial" panose="020B0604020202020204" pitchFamily="34" charset="0"/>
                <a:ea typeface="Tahoma" panose="020B0604030504040204" pitchFamily="34" charset="0"/>
                <a:cs typeface="Tahoma" panose="020B0604030504040204" pitchFamily="34" charset="0"/>
              </a:rPr>
              <a:t> </a:t>
            </a:r>
            <a:r>
              <a:rPr lang="mn-MN" sz="1600" dirty="0" smtClean="0">
                <a:latin typeface="Arial" panose="020B0604020202020204" pitchFamily="34" charset="0"/>
                <a:ea typeface="Tahoma" panose="020B0604030504040204" pitchFamily="34" charset="0"/>
                <a:cs typeface="Tahoma" panose="020B0604030504040204" pitchFamily="34" charset="0"/>
              </a:rPr>
              <a:t>1</a:t>
            </a:r>
            <a:r>
              <a:rPr lang="en-US" sz="1600" dirty="0" smtClean="0">
                <a:latin typeface="Arial" panose="020B0604020202020204" pitchFamily="34" charset="0"/>
                <a:ea typeface="Tahoma" panose="020B0604030504040204" pitchFamily="34" charset="0"/>
                <a:cs typeface="Tahoma" panose="020B0604030504040204" pitchFamily="34" charset="0"/>
              </a:rPr>
              <a:t>777 </a:t>
            </a:r>
            <a:r>
              <a:rPr lang="en-US" sz="1600" dirty="0" err="1" smtClean="0">
                <a:latin typeface="Arial" panose="020B0604020202020204" pitchFamily="34" charset="0"/>
                <a:ea typeface="Tahoma" panose="020B0604030504040204" pitchFamily="34" charset="0"/>
                <a:cs typeface="Tahoma" panose="020B0604030504040204" pitchFamily="34" charset="0"/>
              </a:rPr>
              <a:t>иргэн</a:t>
            </a:r>
            <a:r>
              <a:rPr lang="en-US" sz="1600" dirty="0" smtClean="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шинээр</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бүртгүүлж</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бүртгэлтэй</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smtClean="0">
                <a:latin typeface="Arial" panose="020B0604020202020204" pitchFamily="34" charset="0"/>
                <a:ea typeface="Tahoma" panose="020B0604030504040204" pitchFamily="34" charset="0"/>
                <a:cs typeface="Tahoma" panose="020B0604030504040204" pitchFamily="34" charset="0"/>
              </a:rPr>
              <a:t>байсан</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smtClean="0">
                <a:latin typeface="Arial" panose="020B0604020202020204" pitchFamily="34" charset="0"/>
                <a:ea typeface="Tahoma" panose="020B0604030504040204" pitchFamily="34" charset="0"/>
                <a:cs typeface="Tahoma" panose="020B0604030504040204" pitchFamily="34" charset="0"/>
              </a:rPr>
              <a:t>479 </a:t>
            </a:r>
            <a:r>
              <a:rPr lang="en-US" sz="1600" dirty="0" err="1" smtClean="0">
                <a:latin typeface="Arial" panose="020B0604020202020204" pitchFamily="34" charset="0"/>
                <a:ea typeface="Tahoma" panose="020B0604030504040204" pitchFamily="34" charset="0"/>
                <a:cs typeface="Tahoma" panose="020B0604030504040204" pitchFamily="34" charset="0"/>
              </a:rPr>
              <a:t>иргэн</a:t>
            </a:r>
            <a:r>
              <a:rPr lang="en-US" sz="1600" dirty="0" smtClean="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ажилд</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зуучлагдан</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smtClean="0">
                <a:latin typeface="Arial" panose="020B0604020202020204" pitchFamily="34" charset="0"/>
                <a:ea typeface="Tahoma" panose="020B0604030504040204" pitchFamily="34" charset="0"/>
                <a:cs typeface="Tahoma" panose="020B0604030504040204" pitchFamily="34" charset="0"/>
              </a:rPr>
              <a:t>орж</a:t>
            </a:r>
            <a:r>
              <a:rPr lang="en-US" sz="1600" dirty="0" smtClean="0">
                <a:latin typeface="Arial" panose="020B0604020202020204" pitchFamily="34" charset="0"/>
                <a:ea typeface="Tahoma" panose="020B0604030504040204" pitchFamily="34" charset="0"/>
                <a:cs typeface="Tahoma" panose="020B0604030504040204" pitchFamily="34" charset="0"/>
              </a:rPr>
              <a:t>,</a:t>
            </a:r>
            <a:r>
              <a:rPr lang="mn-MN" sz="1600" dirty="0" smtClean="0">
                <a:latin typeface="Arial" panose="020B0604020202020204" pitchFamily="34" charset="0"/>
                <a:ea typeface="Tahoma" panose="020B0604030504040204" pitchFamily="34" charset="0"/>
                <a:cs typeface="Tahoma" panose="020B0604030504040204" pitchFamily="34" charset="0"/>
              </a:rPr>
              <a:t> 1</a:t>
            </a:r>
            <a:r>
              <a:rPr lang="en-US" sz="1600" dirty="0" smtClean="0">
                <a:latin typeface="Arial" panose="020B0604020202020204" pitchFamily="34" charset="0"/>
                <a:ea typeface="Tahoma" panose="020B0604030504040204" pitchFamily="34" charset="0"/>
                <a:cs typeface="Tahoma" panose="020B0604030504040204" pitchFamily="34" charset="0"/>
              </a:rPr>
              <a:t>7</a:t>
            </a:r>
            <a:r>
              <a:rPr lang="mn-MN" sz="1600" dirty="0" smtClean="0">
                <a:latin typeface="Arial" panose="020B0604020202020204" pitchFamily="34" charset="0"/>
                <a:ea typeface="Tahoma" panose="020B0604030504040204" pitchFamily="34" charset="0"/>
                <a:cs typeface="Tahoma" panose="020B0604030504040204" pitchFamily="34" charset="0"/>
              </a:rPr>
              <a:t>9</a:t>
            </a:r>
            <a:r>
              <a:rPr lang="en-US" sz="1600" dirty="0" smtClean="0">
                <a:latin typeface="Arial" panose="020B0604020202020204" pitchFamily="34" charset="0"/>
                <a:ea typeface="Tahoma" panose="020B0604030504040204" pitchFamily="34" charset="0"/>
                <a:cs typeface="Tahoma" panose="020B0604030504040204" pitchFamily="34" charset="0"/>
              </a:rPr>
              <a:t>8 </a:t>
            </a:r>
            <a:r>
              <a:rPr lang="en-US" sz="1600" dirty="0" err="1">
                <a:latin typeface="Arial" panose="020B0604020202020204" pitchFamily="34" charset="0"/>
                <a:ea typeface="Tahoma" panose="020B0604030504040204" pitchFamily="34" charset="0"/>
                <a:cs typeface="Tahoma" panose="020B0604030504040204" pitchFamily="34" charset="0"/>
              </a:rPr>
              <a:t>иргэн</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ажил</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идэвхтэй</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хайхгүй</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байгаа</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шалтгаанаар</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бүртгэлээс</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хасагдсан</a:t>
            </a:r>
            <a:r>
              <a:rPr lang="en-US" sz="1600" dirty="0">
                <a:latin typeface="Arial" panose="020B0604020202020204" pitchFamily="34" charset="0"/>
                <a:ea typeface="Tahoma" panose="020B0604030504040204" pitchFamily="34" charset="0"/>
                <a:cs typeface="Tahoma" panose="020B0604030504040204" pitchFamily="34" charset="0"/>
              </a:rPr>
              <a:t> </a:t>
            </a:r>
            <a:r>
              <a:rPr lang="en-US" sz="1600" dirty="0" err="1">
                <a:latin typeface="Arial" panose="020B0604020202020204" pitchFamily="34" charset="0"/>
                <a:ea typeface="Tahoma" panose="020B0604030504040204" pitchFamily="34" charset="0"/>
                <a:cs typeface="Tahoma" panose="020B0604030504040204" pitchFamily="34" charset="0"/>
              </a:rPr>
              <a:t>байна</a:t>
            </a:r>
            <a:r>
              <a:rPr lang="en-US" sz="1600" dirty="0">
                <a:latin typeface="Arial" panose="020B060402020202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en-US" sz="1600" dirty="0" smtClean="0">
                <a:solidFill>
                  <a:srgbClr val="00D0A8"/>
                </a:solidFill>
                <a:latin typeface="Tahoma" charset="0"/>
                <a:ea typeface="Calibri" charset="0"/>
              </a:rPr>
              <a:t>47</a:t>
            </a:r>
            <a:r>
              <a:rPr lang="mn-MN" sz="1600" dirty="0" smtClean="0">
                <a:solidFill>
                  <a:srgbClr val="00D0A8"/>
                </a:solidFill>
                <a:latin typeface="Tahoma" charset="0"/>
                <a:ea typeface="Calibri" charset="0"/>
              </a:rPr>
              <a:t>9</a:t>
            </a:r>
            <a:r>
              <a:rPr lang="mn-MN" sz="1600" dirty="0" smtClean="0">
                <a:solidFill>
                  <a:srgbClr val="00D0A8"/>
                </a:solidFill>
                <a:effectLst/>
                <a:latin typeface="Tahoma" charset="0"/>
                <a:ea typeface="Calibri" charset="0"/>
              </a:rPr>
              <a:t> </a:t>
            </a:r>
            <a:r>
              <a:rPr lang="mn-MN" sz="1600" dirty="0">
                <a:solidFill>
                  <a:srgbClr val="00D0A8"/>
                </a:solidFill>
                <a:effectLst/>
                <a:latin typeface="Tahoma" charset="0"/>
                <a:ea typeface="Calibri" charset="0"/>
              </a:rPr>
              <a:t>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8"/>
          <a:stretch>
            <a:fillRect/>
          </a:stretch>
        </p:blipFill>
        <p:spPr>
          <a:xfrm>
            <a:off x="4419600" y="5181600"/>
            <a:ext cx="533400" cy="88120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a:t>
            </a:r>
            <a:r>
              <a:rPr lang="mn-MN" sz="1600" dirty="0" smtClean="0">
                <a:latin typeface="Tahoma" panose="020B0604030504040204" pitchFamily="34" charset="0"/>
                <a:ea typeface="Tahoma" panose="020B0604030504040204" pitchFamily="34" charset="0"/>
                <a:cs typeface="Tahoma" panose="020B0604030504040204" pitchFamily="34" charset="0"/>
              </a:rPr>
              <a:t>56.</a:t>
            </a:r>
            <a:r>
              <a:rPr lang="en-US" sz="1600" dirty="0" smtClean="0">
                <a:latin typeface="Tahoma" panose="020B0604030504040204" pitchFamily="34" charset="0"/>
                <a:ea typeface="Tahoma" panose="020B0604030504040204" pitchFamily="34" charset="0"/>
                <a:cs typeface="Tahoma" panose="020B0604030504040204" pitchFamily="34" charset="0"/>
              </a:rPr>
              <a:t>8</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6"/>
          <a:stretch>
            <a:fillRect/>
          </a:stretch>
        </p:blipFill>
        <p:spPr>
          <a:xfrm>
            <a:off x="3448738" y="1477655"/>
            <a:ext cx="437462" cy="884545"/>
          </a:xfrm>
          <a:prstGeom prst="rect">
            <a:avLst/>
          </a:prstGeom>
        </p:spPr>
      </p:pic>
    </p:spTree>
    <p:extLst>
      <p:ext uri="{BB962C8B-B14F-4D97-AF65-F5344CB8AC3E}">
        <p14:creationId xmlns:p14="http://schemas.microsoft.com/office/powerpoint/2010/main" val="169980694"/>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3"/>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4"/>
          <a:stretch>
            <a:fillRect/>
          </a:stretch>
        </p:blipFill>
        <p:spPr>
          <a:xfrm>
            <a:off x="1161423" y="3104023"/>
            <a:ext cx="10615182" cy="1159758"/>
          </a:xfrm>
          <a:prstGeom prst="rect">
            <a:avLst/>
          </a:prstGeom>
        </p:spPr>
      </p:pic>
      <p:pic>
        <p:nvPicPr>
          <p:cNvPr id="13" name="Picture 12"/>
          <p:cNvPicPr>
            <a:picLocks noChangeAspect="1"/>
          </p:cNvPicPr>
          <p:nvPr/>
        </p:nvPicPr>
        <p:blipFill>
          <a:blip r:embed="rId5"/>
          <a:stretch>
            <a:fillRect/>
          </a:stretch>
        </p:blipFill>
        <p:spPr>
          <a:xfrm>
            <a:off x="1161423" y="4800600"/>
            <a:ext cx="10528350" cy="1143000"/>
          </a:xfrm>
          <a:prstGeom prst="rect">
            <a:avLst/>
          </a:prstGeom>
        </p:spPr>
      </p:pic>
      <p:sp>
        <p:nvSpPr>
          <p:cNvPr id="17" name="Rectangle 16"/>
          <p:cNvSpPr/>
          <p:nvPr/>
        </p:nvSpPr>
        <p:spPr>
          <a:xfrm>
            <a:off x="2438399" y="3391514"/>
            <a:ext cx="9220199"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сангийн </a:t>
            </a:r>
            <a:r>
              <a:rPr lang="mn-MN" sz="1600" dirty="0" smtClean="0">
                <a:latin typeface="Tahoma" panose="020B0604030504040204" pitchFamily="34" charset="0"/>
                <a:ea typeface="Tahoma" panose="020B0604030504040204" pitchFamily="34" charset="0"/>
                <a:cs typeface="Tahoma" panose="020B0604030504040204" pitchFamily="34" charset="0"/>
              </a:rPr>
              <a:t>орлогын </a:t>
            </a:r>
            <a:r>
              <a:rPr lang="mn-MN" sz="1600" dirty="0" smtClean="0">
                <a:latin typeface="Tahoma" panose="020B0604030504040204" pitchFamily="34" charset="0"/>
                <a:ea typeface="Tahoma" panose="020B0604030504040204" pitchFamily="34" charset="0"/>
                <a:cs typeface="Tahoma" panose="020B0604030504040204" pitchFamily="34" charset="0"/>
              </a:rPr>
              <a:t>540</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9</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сая төгрөг</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7</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5</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хувь</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-ийг сайн дурын даатгуулагчдын шимтгэлийн орлого бүрдүүлсэн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438399" y="1631602"/>
            <a:ext cx="9218427"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Нийгмийн </a:t>
            </a:r>
            <a:r>
              <a:rPr lang="mn-MN" sz="1600" dirty="0">
                <a:latin typeface="Tahoma" panose="020B0604030504040204" pitchFamily="34" charset="0"/>
                <a:ea typeface="Tahoma" panose="020B0604030504040204" pitchFamily="34" charset="0"/>
                <a:cs typeface="Tahoma" panose="020B0604030504040204" pitchFamily="34" charset="0"/>
              </a:rPr>
              <a:t>даатгалын </a:t>
            </a:r>
            <a:r>
              <a:rPr lang="mn-MN" sz="1600" dirty="0" smtClean="0">
                <a:latin typeface="Tahoma" panose="020B0604030504040204" pitchFamily="34" charset="0"/>
                <a:ea typeface="Tahoma" panose="020B0604030504040204" pitchFamily="34" charset="0"/>
                <a:cs typeface="Tahoma" panose="020B0604030504040204" pitchFamily="34" charset="0"/>
              </a:rPr>
              <a:t>хэлтсийн мэдээллээр </a:t>
            </a:r>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a:t>
            </a:r>
            <a:r>
              <a:rPr lang="mn-MN" sz="1600" dirty="0" smtClean="0">
                <a:latin typeface="Tahoma" panose="020B0604030504040204" pitchFamily="34" charset="0"/>
                <a:ea typeface="Tahoma" panose="020B0604030504040204" pitchFamily="34" charset="0"/>
                <a:cs typeface="Tahoma" panose="020B0604030504040204" pitchFamily="34" charset="0"/>
              </a:rPr>
              <a:t>2018 оны 1-р улирлын байдлаар </a:t>
            </a:r>
            <a:r>
              <a:rPr lang="mn-MN" sz="1600" dirty="0" smtClean="0">
                <a:latin typeface="Tahoma" panose="020B0604030504040204" pitchFamily="34" charset="0"/>
                <a:ea typeface="Tahoma" panose="020B0604030504040204" pitchFamily="34" charset="0"/>
                <a:cs typeface="Tahoma" panose="020B0604030504040204" pitchFamily="34" charset="0"/>
              </a:rPr>
              <a:t>7.2 </a:t>
            </a:r>
            <a:r>
              <a:rPr lang="mn-MN" sz="1600" dirty="0" smtClean="0">
                <a:latin typeface="Tahoma" panose="020B0604030504040204" pitchFamily="34" charset="0"/>
                <a:ea typeface="Tahoma" panose="020B0604030504040204" pitchFamily="34" charset="0"/>
                <a:cs typeface="Tahoma" panose="020B0604030504040204" pitchFamily="34" charset="0"/>
              </a:rPr>
              <a:t>тэрбум </a:t>
            </a:r>
            <a:r>
              <a:rPr lang="mn-MN" sz="1600" dirty="0">
                <a:latin typeface="Tahoma" panose="020B0604030504040204" pitchFamily="34" charset="0"/>
                <a:ea typeface="Tahoma" panose="020B0604030504040204" pitchFamily="34" charset="0"/>
                <a:cs typeface="Tahoma" panose="020B0604030504040204" pitchFamily="34" charset="0"/>
              </a:rPr>
              <a:t>төгрөг болж, 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0.9 </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14.0%) </a:t>
            </a:r>
            <a:r>
              <a:rPr lang="mn-MN" sz="1600" dirty="0">
                <a:latin typeface="Tahoma" panose="020B0604030504040204" pitchFamily="34" charset="0"/>
                <a:ea typeface="Tahoma" panose="020B0604030504040204" pitchFamily="34" charset="0"/>
                <a:cs typeface="Tahoma" panose="020B0604030504040204" pitchFamily="34" charset="0"/>
              </a:rPr>
              <a:t>тэрбум төгрөг, зарлага </a:t>
            </a:r>
            <a:r>
              <a:rPr lang="mn-MN" sz="1600" dirty="0" smtClean="0">
                <a:latin typeface="Tahoma" panose="020B0604030504040204" pitchFamily="34" charset="0"/>
                <a:ea typeface="Tahoma" panose="020B0604030504040204" pitchFamily="34" charset="0"/>
                <a:cs typeface="Tahoma" panose="020B0604030504040204" pitchFamily="34" charset="0"/>
              </a:rPr>
              <a:t>13.7 </a:t>
            </a:r>
            <a:r>
              <a:rPr lang="mn-MN" sz="1600" dirty="0" smtClean="0">
                <a:latin typeface="Tahoma" panose="020B0604030504040204" pitchFamily="34" charset="0"/>
                <a:ea typeface="Tahoma" panose="020B0604030504040204" pitchFamily="34" charset="0"/>
                <a:cs typeface="Tahoma" panose="020B0604030504040204" pitchFamily="34" charset="0"/>
              </a:rPr>
              <a:t>тэрбум болж</a:t>
            </a:r>
            <a:r>
              <a:rPr lang="mn-MN" sz="1600" dirty="0">
                <a:latin typeface="Tahoma" panose="020B0604030504040204" pitchFamily="34" charset="0"/>
                <a:ea typeface="Tahoma" panose="020B0604030504040204" pitchFamily="34" charset="0"/>
                <a:cs typeface="Tahoma" panose="020B0604030504040204" pitchFamily="34" charset="0"/>
              </a:rPr>
              <a:t>, 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мөн үеэс оос </a:t>
            </a:r>
            <a:r>
              <a:rPr lang="mn-MN" sz="1600" dirty="0" smtClean="0">
                <a:latin typeface="Tahoma" panose="020B0604030504040204" pitchFamily="34" charset="0"/>
                <a:ea typeface="Tahoma" panose="020B0604030504040204" pitchFamily="34" charset="0"/>
                <a:cs typeface="Tahoma" panose="020B0604030504040204" pitchFamily="34" charset="0"/>
              </a:rPr>
              <a:t>2.6 (23.6%) </a:t>
            </a:r>
            <a:r>
              <a:rPr lang="mn-MN" sz="1600" dirty="0">
                <a:latin typeface="Tahoma" panose="020B0604030504040204" pitchFamily="34" charset="0"/>
                <a:ea typeface="Tahoma" panose="020B0604030504040204" pitchFamily="34" charset="0"/>
                <a:cs typeface="Tahoma" panose="020B0604030504040204" pitchFamily="34" charset="0"/>
              </a:rPr>
              <a:t>тэрбум төгрөгөөр тус тус өслөө.</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438399" y="5079712"/>
            <a:ext cx="9220199" cy="584775"/>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Нийгмийн халамжийн сангаас </a:t>
            </a:r>
            <a:r>
              <a:rPr lang="mn-MN" sz="1600" dirty="0" smtClean="0">
                <a:latin typeface="Tahoma" panose="020B0604030504040204" pitchFamily="34" charset="0"/>
                <a:ea typeface="Tahoma" panose="020B0604030504040204" pitchFamily="34" charset="0"/>
                <a:cs typeface="Tahoma" panose="020B0604030504040204" pitchFamily="34" charset="0"/>
              </a:rPr>
              <a:t>2.3 </a:t>
            </a:r>
            <a:r>
              <a:rPr lang="mn-MN" sz="1600" dirty="0" smtClean="0">
                <a:latin typeface="Tahoma" panose="020B0604030504040204" pitchFamily="34" charset="0"/>
                <a:ea typeface="Tahoma" panose="020B0604030504040204" pitchFamily="34" charset="0"/>
                <a:cs typeface="Tahoma" panose="020B0604030504040204" pitchFamily="34" charset="0"/>
              </a:rPr>
              <a:t>тэрбум төгрөгийг </a:t>
            </a:r>
            <a:r>
              <a:rPr lang="mn-MN" sz="1600" dirty="0" smtClean="0">
                <a:latin typeface="Tahoma" panose="020B0604030504040204" pitchFamily="34" charset="0"/>
                <a:ea typeface="Tahoma" panose="020B0604030504040204" pitchFamily="34" charset="0"/>
                <a:cs typeface="Tahoma" panose="020B0604030504040204" pitchFamily="34" charset="0"/>
              </a:rPr>
              <a:t>14.0 мянган </a:t>
            </a:r>
            <a:r>
              <a:rPr lang="mn-MN" sz="1600" dirty="0" smtClean="0">
                <a:latin typeface="Tahoma" panose="020B0604030504040204" pitchFamily="34" charset="0"/>
                <a:ea typeface="Tahoma" panose="020B0604030504040204" pitchFamily="34" charset="0"/>
                <a:cs typeface="Tahoma" panose="020B0604030504040204" pitchFamily="34" charset="0"/>
              </a:rPr>
              <a:t>иргэнд, улсын төсвөөс </a:t>
            </a:r>
            <a:r>
              <a:rPr lang="mn-MN" sz="1600" dirty="0" smtClean="0">
                <a:latin typeface="Tahoma" panose="020B0604030504040204" pitchFamily="34" charset="0"/>
                <a:ea typeface="Tahoma" panose="020B0604030504040204" pitchFamily="34" charset="0"/>
                <a:cs typeface="Tahoma" panose="020B0604030504040204" pitchFamily="34" charset="0"/>
              </a:rPr>
              <a:t>1.9 </a:t>
            </a:r>
            <a:r>
              <a:rPr lang="mn-MN" sz="1600" dirty="0" smtClean="0">
                <a:latin typeface="Tahoma" panose="020B0604030504040204" pitchFamily="34" charset="0"/>
                <a:ea typeface="Tahoma" panose="020B0604030504040204" pitchFamily="34" charset="0"/>
                <a:cs typeface="Tahoma" panose="020B0604030504040204" pitchFamily="34" charset="0"/>
              </a:rPr>
              <a:t>тэрбум төгрөгийг давхардсан тоогоор </a:t>
            </a:r>
            <a:r>
              <a:rPr lang="mn-MN" sz="1600" dirty="0" smtClean="0">
                <a:latin typeface="Tahoma" panose="020B0604030504040204" pitchFamily="34" charset="0"/>
                <a:ea typeface="Tahoma" panose="020B0604030504040204" pitchFamily="34" charset="0"/>
                <a:cs typeface="Tahoma" panose="020B0604030504040204" pitchFamily="34" charset="0"/>
              </a:rPr>
              <a:t>12.1 </a:t>
            </a:r>
            <a:r>
              <a:rPr lang="mn-MN" sz="1600" dirty="0" smtClean="0">
                <a:latin typeface="Tahoma" panose="020B0604030504040204" pitchFamily="34" charset="0"/>
                <a:ea typeface="Tahoma" panose="020B0604030504040204" pitchFamily="34" charset="0"/>
                <a:cs typeface="Tahoma" panose="020B0604030504040204" pitchFamily="34" charset="0"/>
              </a:rPr>
              <a:t>мянган иргэнд тус тус олгосон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966258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3"/>
          <a:stretch>
            <a:fillRect/>
          </a:stretch>
        </p:blipFill>
        <p:spPr>
          <a:xfrm>
            <a:off x="914400" y="990600"/>
            <a:ext cx="10591800" cy="6172200"/>
          </a:xfrm>
          <a:prstGeom prst="rect">
            <a:avLst/>
          </a:prstGeom>
        </p:spPr>
      </p:pic>
      <p:sp>
        <p:nvSpPr>
          <p:cNvPr id="28" name="Rectangle 27"/>
          <p:cNvSpPr/>
          <p:nvPr/>
        </p:nvSpPr>
        <p:spPr>
          <a:xfrm>
            <a:off x="2614863" y="1337100"/>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201</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эхний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673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эх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амаржиж,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679</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эх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90</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тус тус өссөн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635614" y="3757641"/>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сард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он</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ых</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оо түвшинд,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 болж өссөн байна</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617365" y="4841809"/>
            <a:ext cx="8636435"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2018 оны эхний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6-р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сард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406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420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50.8%)-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буурахад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гар хөл амны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230 (89.8%)-</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оор,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салхинцэцгээр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120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48.2%)-</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өөр 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4"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5"/>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5"/>
          <a:stretch>
            <a:fillRect/>
          </a:stretch>
        </p:blipFill>
        <p:spPr>
          <a:xfrm>
            <a:off x="914400" y="3581400"/>
            <a:ext cx="1313101" cy="838200"/>
          </a:xfrm>
          <a:prstGeom prst="rect">
            <a:avLst/>
          </a:prstGeom>
        </p:spPr>
      </p:pic>
      <p:pic>
        <p:nvPicPr>
          <p:cNvPr id="38" name="Picture 37"/>
          <p:cNvPicPr>
            <a:picLocks noChangeAspect="1"/>
          </p:cNvPicPr>
          <p:nvPr/>
        </p:nvPicPr>
        <p:blipFill>
          <a:blip r:embed="rId4"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633407" y="2612076"/>
            <a:ext cx="8305800"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11.</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нас баралт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.7</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1.3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пунктээр өсч, нас баралт</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өмнөх оны адил түвшинд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байна</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828800" y="1066801"/>
            <a:ext cx="365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Газар өмчлөх өргөдөл гаргасан иргэдийн тоо, өссөн дүнгээр</a:t>
            </a:r>
            <a:endParaRPr lang="en-US" altLang="en-US" sz="1200" b="1" dirty="0">
              <a:latin typeface="Arial" charset="0"/>
              <a:cs typeface="Tahoma" pitchFamily="34" charset="0"/>
            </a:endParaRPr>
          </a:p>
        </p:txBody>
      </p:sp>
      <p:sp>
        <p:nvSpPr>
          <p:cNvPr id="7" name="Rectangle 9"/>
          <p:cNvSpPr>
            <a:spLocks noChangeArrowheads="1"/>
          </p:cNvSpPr>
          <p:nvPr/>
        </p:nvSpPr>
        <p:spPr bwMode="auto">
          <a:xfrm>
            <a:off x="7146925" y="1066801"/>
            <a:ext cx="367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Засаг даргын шийдвэр гарсан иргэдийн тоо</a:t>
            </a:r>
            <a:r>
              <a:rPr lang="en-US" altLang="en-US" sz="1200" b="1" dirty="0">
                <a:latin typeface="Arial" charset="0"/>
                <a:cs typeface="Tahoma" pitchFamily="34" charset="0"/>
              </a:rPr>
              <a:t>,</a:t>
            </a:r>
            <a:r>
              <a:rPr lang="mn-MN" altLang="en-US" sz="1200" b="1" dirty="0">
                <a:latin typeface="Arial" charset="0"/>
                <a:cs typeface="Tahoma" pitchFamily="34" charset="0"/>
              </a:rPr>
              <a:t> өссөн дүнгээр</a:t>
            </a:r>
            <a:endParaRPr lang="en-US" altLang="en-US" sz="1200" b="1" dirty="0">
              <a:latin typeface="Arial" charset="0"/>
              <a:cs typeface="Tahoma" pitchFamily="34" charset="0"/>
            </a:endParaRPr>
          </a:p>
        </p:txBody>
      </p:sp>
      <p:cxnSp>
        <p:nvCxnSpPr>
          <p:cNvPr id="9" name="Straight Connector 8"/>
          <p:cNvCxnSpPr>
            <a:stCxn id="4" idx="2"/>
          </p:cNvCxnSpPr>
          <p:nvPr/>
        </p:nvCxnSpPr>
        <p:spPr>
          <a:xfrm>
            <a:off x="6277640" y="1410653"/>
            <a:ext cx="46961" cy="285208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Description: \\KHAD\Users\Public\2014 on_taniltsuulga\MCCT_Medeelel_Alban_toot_2013.12.13\Information logo\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914" y="936308"/>
            <a:ext cx="425450" cy="474345"/>
          </a:xfrm>
          <a:prstGeom prst="rect">
            <a:avLst/>
          </a:prstGeom>
          <a:noFill/>
          <a:ln>
            <a:noFill/>
          </a:ln>
        </p:spPr>
      </p:pic>
      <p:sp>
        <p:nvSpPr>
          <p:cNvPr id="15" name="Rectangle 12"/>
          <p:cNvSpPr>
            <a:spLocks noChangeArrowheads="1"/>
          </p:cNvSpPr>
          <p:nvPr/>
        </p:nvSpPr>
        <p:spPr bwMode="auto">
          <a:xfrm>
            <a:off x="1143000" y="514350"/>
            <a:ext cx="10515600" cy="400050"/>
          </a:xfrm>
          <a:prstGeom prst="rect">
            <a:avLst/>
          </a:prstGeom>
          <a:solidFill>
            <a:srgbClr val="00B05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panose="020B0604020202020204" pitchFamily="34" charset="0"/>
                <a:ea typeface="Arial Unicode MS" pitchFamily="34" charset="-128"/>
                <a:cs typeface="Arial" panose="020B0604020202020204" pitchFamily="34" charset="0"/>
              </a:rPr>
              <a:t>ХҮН АМ, НИЙГМИЙН ҮЗҮҮЛЭЛТ – Газар өмчлөл</a:t>
            </a:r>
          </a:p>
        </p:txBody>
      </p:sp>
      <p:sp>
        <p:nvSpPr>
          <p:cNvPr id="10" name="Rectangle 1"/>
          <p:cNvSpPr>
            <a:spLocks noChangeArrowheads="1"/>
          </p:cNvSpPr>
          <p:nvPr/>
        </p:nvSpPr>
        <p:spPr bwMode="auto">
          <a:xfrm>
            <a:off x="1295400" y="4862900"/>
            <a:ext cx="10439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971800" algn="ctr"/>
                <a:tab pos="5943600" algn="r"/>
              </a:tabLst>
            </a:pPr>
            <a:r>
              <a:rPr lang="mn-MN" dirty="0">
                <a:solidFill>
                  <a:srgbClr val="00B050"/>
                </a:solidFill>
                <a:latin typeface="Arial" pitchFamily="34" charset="0"/>
                <a:ea typeface="Calibri" pitchFamily="34" charset="0"/>
                <a:cs typeface="Arial" pitchFamily="34" charset="0"/>
              </a:rPr>
              <a:t>2003 оноос өссөн дүнгээр </a:t>
            </a:r>
            <a:r>
              <a:rPr lang="en-US" dirty="0" smtClean="0">
                <a:solidFill>
                  <a:srgbClr val="FF0000"/>
                </a:solidFill>
                <a:latin typeface="Arial" pitchFamily="34" charset="0"/>
                <a:ea typeface="Calibri" pitchFamily="34" charset="0"/>
                <a:cs typeface="Arial" pitchFamily="34" charset="0"/>
              </a:rPr>
              <a:t>10</a:t>
            </a:r>
            <a:r>
              <a:rPr lang="mn-MN" dirty="0" smtClean="0">
                <a:solidFill>
                  <a:srgbClr val="FF0000"/>
                </a:solidFill>
                <a:latin typeface="Arial" pitchFamily="34" charset="0"/>
                <a:ea typeface="Calibri" pitchFamily="34" charset="0"/>
                <a:cs typeface="Arial" pitchFamily="34" charset="0"/>
              </a:rPr>
              <a:t>41</a:t>
            </a:r>
            <a:r>
              <a:rPr lang="en-US" dirty="0" smtClean="0">
                <a:solidFill>
                  <a:srgbClr val="FF0000"/>
                </a:solidFill>
                <a:latin typeface="Arial" pitchFamily="34" charset="0"/>
                <a:ea typeface="Calibri" pitchFamily="34" charset="0"/>
                <a:cs typeface="Arial" pitchFamily="34" charset="0"/>
              </a:rPr>
              <a:t>8</a:t>
            </a:r>
            <a:r>
              <a:rPr lang="mn-MN" dirty="0" smtClean="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иргэн газар өмчлөх өргөдөл гаргаснаас </a:t>
            </a:r>
            <a:r>
              <a:rPr lang="mn-MN" dirty="0" smtClean="0">
                <a:solidFill>
                  <a:srgbClr val="FF0000"/>
                </a:solidFill>
                <a:latin typeface="Arial" pitchFamily="34" charset="0"/>
                <a:ea typeface="Calibri" pitchFamily="34" charset="0"/>
                <a:cs typeface="Arial" pitchFamily="34" charset="0"/>
              </a:rPr>
              <a:t>9</a:t>
            </a:r>
            <a:r>
              <a:rPr lang="en-US" dirty="0" smtClean="0">
                <a:solidFill>
                  <a:srgbClr val="FF0000"/>
                </a:solidFill>
                <a:latin typeface="Arial" pitchFamily="34" charset="0"/>
                <a:ea typeface="Calibri" pitchFamily="34" charset="0"/>
                <a:cs typeface="Arial" pitchFamily="34" charset="0"/>
              </a:rPr>
              <a:t>814</a:t>
            </a:r>
            <a:r>
              <a:rPr lang="mn-MN" dirty="0" smtClean="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иргэнд </a:t>
            </a:r>
            <a:r>
              <a:rPr lang="mn-MN" dirty="0">
                <a:solidFill>
                  <a:srgbClr val="FF0000"/>
                </a:solidFill>
                <a:latin typeface="Arial" pitchFamily="34" charset="0"/>
                <a:ea typeface="Calibri" pitchFamily="34" charset="0"/>
                <a:cs typeface="Arial" pitchFamily="34" charset="0"/>
              </a:rPr>
              <a:t>8</a:t>
            </a:r>
            <a:r>
              <a:rPr lang="en-US" dirty="0" smtClean="0">
                <a:solidFill>
                  <a:srgbClr val="FF0000"/>
                </a:solidFill>
                <a:latin typeface="Arial" pitchFamily="34" charset="0"/>
                <a:ea typeface="Calibri" pitchFamily="34" charset="0"/>
                <a:cs typeface="Arial" pitchFamily="34" charset="0"/>
              </a:rPr>
              <a:t>87</a:t>
            </a:r>
            <a:r>
              <a:rPr lang="mn-MN" dirty="0" smtClean="0">
                <a:solidFill>
                  <a:srgbClr val="FF0000"/>
                </a:solidFill>
                <a:latin typeface="Arial" pitchFamily="34" charset="0"/>
                <a:ea typeface="Calibri" pitchFamily="34" charset="0"/>
                <a:cs typeface="Arial" pitchFamily="34" charset="0"/>
              </a:rPr>
              <a:t>.</a:t>
            </a:r>
            <a:r>
              <a:rPr lang="en-US" dirty="0" smtClean="0">
                <a:solidFill>
                  <a:srgbClr val="FF0000"/>
                </a:solidFill>
                <a:latin typeface="Arial" pitchFamily="34" charset="0"/>
                <a:ea typeface="Calibri" pitchFamily="34" charset="0"/>
                <a:cs typeface="Arial" pitchFamily="34" charset="0"/>
              </a:rPr>
              <a:t>1</a:t>
            </a:r>
            <a:r>
              <a:rPr lang="mn-MN" dirty="0" smtClean="0">
                <a:solidFill>
                  <a:srgbClr val="FF0000"/>
                </a:solidFill>
                <a:latin typeface="Arial" pitchFamily="34" charset="0"/>
                <a:ea typeface="Calibri" pitchFamily="34" charset="0"/>
                <a:cs typeface="Arial" pitchFamily="34" charset="0"/>
              </a:rPr>
              <a:t>8 </a:t>
            </a:r>
            <a:r>
              <a:rPr lang="mn-MN" dirty="0">
                <a:solidFill>
                  <a:srgbClr val="FF0000"/>
                </a:solidFill>
                <a:latin typeface="Arial" pitchFamily="34" charset="0"/>
                <a:ea typeface="Calibri" pitchFamily="34" charset="0"/>
                <a:cs typeface="Arial" pitchFamily="34" charset="0"/>
              </a:rPr>
              <a:t>га</a:t>
            </a:r>
            <a:r>
              <a:rPr lang="mn-MN" dirty="0">
                <a:solidFill>
                  <a:srgbClr val="00B050"/>
                </a:solidFill>
                <a:latin typeface="Arial" pitchFamily="34" charset="0"/>
                <a:ea typeface="Calibri" pitchFamily="34" charset="0"/>
                <a:cs typeface="Arial" pitchFamily="34" charset="0"/>
              </a:rPr>
              <a:t> газрыг Засаг даргын шийдвэрээр өмчлүүлсэн байна.</a:t>
            </a:r>
            <a:r>
              <a:rPr lang="en-US" dirty="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Харин аж ахуйн зориулалтаар </a:t>
            </a:r>
            <a:r>
              <a:rPr lang="mn-MN" dirty="0">
                <a:solidFill>
                  <a:srgbClr val="FF0000"/>
                </a:solidFill>
                <a:latin typeface="Arial" pitchFamily="34" charset="0"/>
                <a:ea typeface="Calibri" pitchFamily="34" charset="0"/>
                <a:cs typeface="Arial" pitchFamily="34" charset="0"/>
              </a:rPr>
              <a:t>25</a:t>
            </a:r>
            <a:r>
              <a:rPr lang="mn-MN" dirty="0">
                <a:solidFill>
                  <a:srgbClr val="00B050"/>
                </a:solidFill>
                <a:latin typeface="Arial" pitchFamily="34" charset="0"/>
                <a:ea typeface="Calibri" pitchFamily="34" charset="0"/>
                <a:cs typeface="Arial" pitchFamily="34" charset="0"/>
              </a:rPr>
              <a:t> иргэнд </a:t>
            </a:r>
            <a:r>
              <a:rPr lang="mn-MN" dirty="0">
                <a:solidFill>
                  <a:srgbClr val="FF0000"/>
                </a:solidFill>
                <a:latin typeface="Arial" pitchFamily="34" charset="0"/>
                <a:ea typeface="Calibri" pitchFamily="34" charset="0"/>
                <a:cs typeface="Arial" pitchFamily="34" charset="0"/>
              </a:rPr>
              <a:t>2.54</a:t>
            </a:r>
            <a:r>
              <a:rPr lang="mn-MN" dirty="0">
                <a:solidFill>
                  <a:srgbClr val="00B050"/>
                </a:solidFill>
                <a:latin typeface="Arial" pitchFamily="34" charset="0"/>
                <a:ea typeface="Calibri" pitchFamily="34" charset="0"/>
                <a:cs typeface="Arial" pitchFamily="34" charset="0"/>
              </a:rPr>
              <a:t> га газрыг олгосон байна.</a:t>
            </a:r>
            <a:endParaRPr lang="mn-MN" sz="2800" dirty="0">
              <a:solidFill>
                <a:srgbClr val="00B050"/>
              </a:solidFill>
              <a:latin typeface="Arial" pitchFamily="34" charset="0"/>
              <a:cs typeface="Arial" pitchFamily="34" charset="0"/>
            </a:endParaRPr>
          </a:p>
        </p:txBody>
      </p:sp>
      <p:sp>
        <p:nvSpPr>
          <p:cNvPr id="14" name="Rectangle 1"/>
          <p:cNvSpPr>
            <a:spLocks noChangeArrowheads="1"/>
          </p:cNvSpPr>
          <p:nvPr/>
        </p:nvSpPr>
        <p:spPr bwMode="auto">
          <a:xfrm>
            <a:off x="1371600" y="5867400"/>
            <a:ext cx="10287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971800" algn="ctr"/>
                <a:tab pos="5943600" algn="r"/>
              </a:tabLst>
            </a:pPr>
            <a:r>
              <a:rPr lang="mn-MN" dirty="0" smtClean="0">
                <a:solidFill>
                  <a:srgbClr val="00B050"/>
                </a:solidFill>
                <a:latin typeface="Arial" pitchFamily="34" charset="0"/>
                <a:ea typeface="Calibri" pitchFamily="34" charset="0"/>
                <a:cs typeface="Arial" pitchFamily="34" charset="0"/>
              </a:rPr>
              <a:t>201</a:t>
            </a:r>
            <a:r>
              <a:rPr lang="mn-MN" dirty="0">
                <a:solidFill>
                  <a:srgbClr val="00B050"/>
                </a:solidFill>
                <a:latin typeface="Arial" pitchFamily="34" charset="0"/>
                <a:ea typeface="Calibri" pitchFamily="34" charset="0"/>
                <a:cs typeface="Arial" pitchFamily="34" charset="0"/>
              </a:rPr>
              <a:t>8</a:t>
            </a:r>
            <a:r>
              <a:rPr lang="mn-MN" dirty="0" smtClean="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онд </a:t>
            </a:r>
            <a:r>
              <a:rPr lang="mn-MN" dirty="0" smtClean="0">
                <a:solidFill>
                  <a:srgbClr val="FF0000"/>
                </a:solidFill>
                <a:latin typeface="Arial" pitchFamily="34" charset="0"/>
                <a:ea typeface="Calibri" pitchFamily="34" charset="0"/>
                <a:cs typeface="Arial" pitchFamily="34" charset="0"/>
              </a:rPr>
              <a:t>50</a:t>
            </a:r>
            <a:r>
              <a:rPr lang="mn-MN" dirty="0" smtClean="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иргэн газар өмчлөх өргөдөл </a:t>
            </a:r>
            <a:r>
              <a:rPr lang="mn-MN" dirty="0" smtClean="0">
                <a:solidFill>
                  <a:srgbClr val="00B050"/>
                </a:solidFill>
                <a:latin typeface="Arial" pitchFamily="34" charset="0"/>
                <a:ea typeface="Calibri" pitchFamily="34" charset="0"/>
                <a:cs typeface="Arial" pitchFamily="34" charset="0"/>
              </a:rPr>
              <a:t>гаргаснаас, </a:t>
            </a:r>
            <a:r>
              <a:rPr lang="mn-MN" dirty="0">
                <a:solidFill>
                  <a:srgbClr val="00B050"/>
                </a:solidFill>
                <a:latin typeface="Arial" pitchFamily="34" charset="0"/>
                <a:ea typeface="Calibri" pitchFamily="34" charset="0"/>
                <a:cs typeface="Arial" pitchFamily="34" charset="0"/>
              </a:rPr>
              <a:t>Засаг даргын шийдвэрээр </a:t>
            </a:r>
            <a:r>
              <a:rPr lang="en-US" b="1" dirty="0" smtClean="0">
                <a:solidFill>
                  <a:srgbClr val="FF0000"/>
                </a:solidFill>
                <a:latin typeface="Arial" pitchFamily="34" charset="0"/>
                <a:ea typeface="Calibri" pitchFamily="34" charset="0"/>
                <a:cs typeface="Arial" pitchFamily="34" charset="0"/>
              </a:rPr>
              <a:t>3</a:t>
            </a:r>
            <a:r>
              <a:rPr lang="mn-MN" dirty="0" smtClean="0">
                <a:solidFill>
                  <a:srgbClr val="FF0000"/>
                </a:solidFill>
                <a:latin typeface="Arial" pitchFamily="34" charset="0"/>
                <a:ea typeface="Calibri" pitchFamily="34" charset="0"/>
                <a:cs typeface="Arial" pitchFamily="34" charset="0"/>
              </a:rPr>
              <a:t>1</a:t>
            </a:r>
            <a:r>
              <a:rPr lang="mn-MN" dirty="0" smtClean="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иргэнд </a:t>
            </a:r>
            <a:r>
              <a:rPr lang="en-US" dirty="0" smtClean="0">
                <a:solidFill>
                  <a:srgbClr val="FF0000"/>
                </a:solidFill>
                <a:latin typeface="Arial" pitchFamily="34" charset="0"/>
                <a:ea typeface="Calibri" pitchFamily="34" charset="0"/>
                <a:cs typeface="Arial" pitchFamily="34" charset="0"/>
              </a:rPr>
              <a:t>2</a:t>
            </a:r>
            <a:r>
              <a:rPr lang="mn-MN" dirty="0" smtClean="0">
                <a:solidFill>
                  <a:srgbClr val="FF0000"/>
                </a:solidFill>
                <a:latin typeface="Arial" pitchFamily="34" charset="0"/>
                <a:ea typeface="Calibri" pitchFamily="34" charset="0"/>
                <a:cs typeface="Arial" pitchFamily="34" charset="0"/>
              </a:rPr>
              <a:t>.</a:t>
            </a:r>
            <a:r>
              <a:rPr lang="en-US" dirty="0" smtClean="0">
                <a:solidFill>
                  <a:srgbClr val="FF0000"/>
                </a:solidFill>
                <a:latin typeface="Arial" pitchFamily="34" charset="0"/>
                <a:ea typeface="Calibri" pitchFamily="34" charset="0"/>
                <a:cs typeface="Arial" pitchFamily="34" charset="0"/>
              </a:rPr>
              <a:t>0</a:t>
            </a:r>
            <a:r>
              <a:rPr lang="mn-MN" dirty="0" smtClean="0">
                <a:solidFill>
                  <a:srgbClr val="FF0000"/>
                </a:solidFill>
                <a:latin typeface="Arial" pitchFamily="34" charset="0"/>
                <a:ea typeface="Calibri" pitchFamily="34" charset="0"/>
                <a:cs typeface="Arial" pitchFamily="34" charset="0"/>
              </a:rPr>
              <a:t>6 </a:t>
            </a:r>
            <a:r>
              <a:rPr lang="mn-MN" dirty="0">
                <a:solidFill>
                  <a:srgbClr val="FF0000"/>
                </a:solidFill>
                <a:latin typeface="Arial" pitchFamily="34" charset="0"/>
                <a:ea typeface="Calibri" pitchFamily="34" charset="0"/>
                <a:cs typeface="Arial" pitchFamily="34" charset="0"/>
              </a:rPr>
              <a:t>га </a:t>
            </a:r>
            <a:r>
              <a:rPr lang="mn-MN" dirty="0">
                <a:solidFill>
                  <a:srgbClr val="00B050"/>
                </a:solidFill>
                <a:latin typeface="Arial" pitchFamily="34" charset="0"/>
                <a:ea typeface="Calibri" pitchFamily="34" charset="0"/>
                <a:cs typeface="Arial" pitchFamily="34" charset="0"/>
              </a:rPr>
              <a:t>газрыг өмчлүүлсэн. </a:t>
            </a:r>
            <a:endParaRPr lang="mn-MN" sz="2800" dirty="0">
              <a:solidFill>
                <a:srgbClr val="00B050"/>
              </a:solidFill>
              <a:latin typeface="Arial" pitchFamily="34" charset="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770458214"/>
              </p:ext>
            </p:extLst>
          </p:nvPr>
        </p:nvGraphicFramePr>
        <p:xfrm>
          <a:off x="1339516" y="1609636"/>
          <a:ext cx="4725398" cy="31720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4025020585"/>
              </p:ext>
            </p:extLst>
          </p:nvPr>
        </p:nvGraphicFramePr>
        <p:xfrm>
          <a:off x="6573422" y="1609636"/>
          <a:ext cx="5085178" cy="3172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75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631216"/>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en-US" sz="2000" dirty="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73</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mn-MN" sz="2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3</a:t>
            </a:r>
            <a:r>
              <a:rPr lang="mn-MN"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8.1</a:t>
            </a:r>
            <a:r>
              <a:rPr lang="mn-MN"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ээр </a:t>
            </a:r>
            <a:r>
              <a:rPr lang="mn-MN" sz="2000" dirty="0" smtClean="0">
                <a:latin typeface="Arial" panose="020B0604020202020204" pitchFamily="34" charset="0"/>
                <a:cs typeface="Arial" panose="020B0604020202020204" pitchFamily="34" charset="0"/>
              </a:rPr>
              <a:t>өсчээ. </a:t>
            </a: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a:t>
            </a:r>
            <a:r>
              <a:rPr lang="mn-MN" sz="2000" b="1" dirty="0" smtClean="0">
                <a:solidFill>
                  <a:srgbClr val="0033CC"/>
                </a:solidFill>
                <a:latin typeface="Arial" panose="020B0604020202020204" pitchFamily="34" charset="0"/>
                <a:cs typeface="Arial" panose="020B0604020202020204" pitchFamily="34" charset="0"/>
              </a:rPr>
              <a:t>өсөхөд </a:t>
            </a:r>
            <a:r>
              <a:rPr lang="mn-MN" sz="2000" dirty="0" smtClean="0">
                <a:latin typeface="Arial" panose="020B0604020202020204" pitchFamily="34" charset="0"/>
                <a:cs typeface="Arial" panose="020B0604020202020204" pitchFamily="34" charset="0"/>
              </a:rPr>
              <a:t>хүний амьд явах эрхийн эсрэг </a:t>
            </a:r>
            <a:r>
              <a:rPr lang="en-US" sz="2000" dirty="0" err="1" smtClean="0">
                <a:latin typeface="Arial" panose="020B0604020202020204" pitchFamily="34" charset="0"/>
                <a:cs typeface="Arial" panose="020B0604020202020204" pitchFamily="34" charset="0"/>
              </a:rPr>
              <a:t>гэмт</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хэрэг</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8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8.0 дахин</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өмчлөх эрхийн эсрэг гэмт </a:t>
            </a:r>
            <a:r>
              <a:rPr lang="mn-MN" sz="2000" dirty="0">
                <a:latin typeface="Arial" panose="020B0604020202020204" pitchFamily="34" charset="0"/>
                <a:cs typeface="Arial" panose="020B0604020202020204" pitchFamily="34" charset="0"/>
              </a:rPr>
              <a:t>хэрэг </a:t>
            </a:r>
            <a:r>
              <a:rPr lang="mn-MN" sz="2000" dirty="0" smtClean="0">
                <a:latin typeface="Arial" panose="020B0604020202020204" pitchFamily="34" charset="0"/>
                <a:cs typeface="Arial" panose="020B0604020202020204" pitchFamily="34" charset="0"/>
              </a:rPr>
              <a:t>22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40.7 хувь</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и</a:t>
            </a:r>
            <a:r>
              <a:rPr lang="mn-MN" sz="2000" dirty="0" smtClean="0">
                <a:latin typeface="Arial" panose="020B0604020202020204" pitchFamily="34" charset="0"/>
                <a:cs typeface="Arial" panose="020B0604020202020204" pitchFamily="34" charset="0"/>
              </a:rPr>
              <a:t>ар өссөн нь </a:t>
            </a:r>
            <a:r>
              <a:rPr lang="mn-MN" sz="2000" dirty="0">
                <a:latin typeface="Arial" panose="020B0604020202020204" pitchFamily="34" charset="0"/>
                <a:cs typeface="Arial" panose="020B0604020202020204" pitchFamily="34" charset="0"/>
              </a:rPr>
              <a:t>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2902578"/>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2018 оны эхний 6</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a:t>
            </a:r>
            <a:r>
              <a:rPr lang="mn-MN" sz="2000" dirty="0" smtClean="0">
                <a:latin typeface="Arial" panose="020B0604020202020204" pitchFamily="34" charset="0"/>
                <a:cs typeface="Arial" panose="020B0604020202020204" pitchFamily="34" charset="0"/>
              </a:rPr>
              <a:t>328.1 сая төгрөг, </a:t>
            </a:r>
            <a:r>
              <a:rPr lang="mn-MN" sz="2000" dirty="0">
                <a:latin typeface="Arial" panose="020B0604020202020204" pitchFamily="34" charset="0"/>
                <a:cs typeface="Arial" panose="020B0604020202020204" pitchFamily="34" charset="0"/>
              </a:rPr>
              <a:t>нөхөн төлүүлсэн хохирлын хэмжээ </a:t>
            </a:r>
            <a:r>
              <a:rPr lang="mn-MN" sz="2000" dirty="0" smtClean="0">
                <a:latin typeface="Arial" panose="020B0604020202020204" pitchFamily="34" charset="0"/>
                <a:cs typeface="Arial" panose="020B0604020202020204" pitchFamily="34" charset="0"/>
              </a:rPr>
              <a:t>136.5 сая </a:t>
            </a:r>
            <a:r>
              <a:rPr lang="mn-MN" sz="2000" dirty="0">
                <a:latin typeface="Arial" panose="020B0604020202020204" pitchFamily="34" charset="0"/>
                <a:cs typeface="Arial" panose="020B0604020202020204" pitchFamily="34" charset="0"/>
              </a:rPr>
              <a:t>төгрөг болж, өмнөх оны мөн үеэс учирсан хохирол </a:t>
            </a:r>
            <a:r>
              <a:rPr lang="mn-MN" sz="2000" dirty="0" smtClean="0">
                <a:latin typeface="Arial" panose="020B0604020202020204" pitchFamily="34" charset="0"/>
                <a:cs typeface="Arial" panose="020B0604020202020204" pitchFamily="34" charset="0"/>
              </a:rPr>
              <a:t>63.1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23.8</a:t>
            </a:r>
            <a:r>
              <a:rPr lang="en-US" sz="2000"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сая төгрөгөөр өсч, </a:t>
            </a:r>
            <a:r>
              <a:rPr lang="mn-MN" sz="2000" dirty="0">
                <a:latin typeface="Arial" panose="020B0604020202020204" pitchFamily="34" charset="0"/>
                <a:cs typeface="Arial" panose="020B0604020202020204" pitchFamily="34" charset="0"/>
              </a:rPr>
              <a:t>нөхөн төлүүлсэн хохирол </a:t>
            </a:r>
            <a:r>
              <a:rPr lang="mn-MN" sz="2000" dirty="0" smtClean="0">
                <a:latin typeface="Arial" panose="020B0604020202020204" pitchFamily="34" charset="0"/>
                <a:cs typeface="Arial" panose="020B0604020202020204" pitchFamily="34" charset="0"/>
              </a:rPr>
              <a:t>65.7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32</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5</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 сая </a:t>
            </a:r>
            <a:r>
              <a:rPr lang="mn-MN" sz="2000" dirty="0">
                <a:latin typeface="Arial" panose="020B0604020202020204" pitchFamily="34" charset="0"/>
                <a:cs typeface="Arial" panose="020B0604020202020204" pitchFamily="34" charset="0"/>
              </a:rPr>
              <a:t>төгрөгөөр </a:t>
            </a:r>
            <a:r>
              <a:rPr lang="mn-MN" sz="2000" dirty="0" smtClean="0">
                <a:latin typeface="Arial" panose="020B0604020202020204" pitchFamily="34" charset="0"/>
                <a:cs typeface="Arial" panose="020B0604020202020204" pitchFamily="34" charset="0"/>
              </a:rPr>
              <a:t>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4" name="Rectangle 13"/>
          <p:cNvSpPr/>
          <p:nvPr/>
        </p:nvSpPr>
        <p:spPr>
          <a:xfrm>
            <a:off x="3276600" y="4760639"/>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2018 </a:t>
            </a:r>
            <a:r>
              <a:rPr lang="mn-MN" sz="2000" dirty="0">
                <a:latin typeface="Arial" panose="020B0604020202020204" pitchFamily="34" charset="0"/>
                <a:cs typeface="Arial" panose="020B0604020202020204" pitchFamily="34" charset="0"/>
              </a:rPr>
              <a:t>оны </a:t>
            </a:r>
            <a:r>
              <a:rPr lang="mn-MN" sz="2000" dirty="0" smtClean="0">
                <a:latin typeface="Arial" panose="020B0604020202020204" pitchFamily="34" charset="0"/>
                <a:cs typeface="Arial" panose="020B0604020202020204" pitchFamily="34" charset="0"/>
              </a:rPr>
              <a:t>эхний 6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85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extLst>
      <p:ext uri="{BB962C8B-B14F-4D97-AF65-F5344CB8AC3E}">
        <p14:creationId xmlns:p14="http://schemas.microsoft.com/office/powerpoint/2010/main" val="14112351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a:t>
            </a:r>
            <a:r>
              <a:rPr lang="mn-MN" dirty="0" smtClean="0">
                <a:latin typeface="Tahoma" panose="020B0604030504040204" pitchFamily="34" charset="0"/>
                <a:ea typeface="Tahoma" panose="020B0604030504040204" pitchFamily="34" charset="0"/>
                <a:cs typeface="Tahoma" panose="020B0604030504040204" pitchFamily="34" charset="0"/>
              </a:rPr>
              <a:t>59</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7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3.0 (</a:t>
            </a:r>
            <a:r>
              <a:rPr lang="en-US" dirty="0" smtClean="0">
                <a:latin typeface="Tahoma" panose="020B0604030504040204" pitchFamily="34" charset="0"/>
                <a:ea typeface="Tahoma" panose="020B0604030504040204" pitchFamily="34" charset="0"/>
                <a:cs typeface="Tahoma" panose="020B0604030504040204" pitchFamily="34" charset="0"/>
              </a:rPr>
              <a:t>5</a:t>
            </a:r>
            <a:r>
              <a:rPr lang="mn-MN"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3</a:t>
            </a:r>
            <a:r>
              <a:rPr lang="mn-MN" dirty="0" smtClean="0">
                <a:latin typeface="Tahoma" panose="020B0604030504040204" pitchFamily="34" charset="0"/>
                <a:ea typeface="Tahoma" panose="020B0604030504040204" pitchFamily="34" charset="0"/>
                <a:cs typeface="Tahoma" panose="020B0604030504040204" pitchFamily="34" charset="0"/>
              </a:rPr>
              <a:t>%) тэрбумаар, өнмөх оны мөн үеэс </a:t>
            </a:r>
            <a:r>
              <a:rPr lang="en-US" dirty="0" smtClean="0">
                <a:latin typeface="Tahoma" panose="020B0604030504040204" pitchFamily="34" charset="0"/>
                <a:ea typeface="Tahoma" panose="020B0604030504040204" pitchFamily="34" charset="0"/>
                <a:cs typeface="Tahoma" panose="020B0604030504040204" pitchFamily="34" charset="0"/>
              </a:rPr>
              <a:t>1</a:t>
            </a:r>
            <a:r>
              <a:rPr lang="mn-MN" dirty="0" smtClean="0">
                <a:latin typeface="Tahoma" panose="020B0604030504040204" pitchFamily="34" charset="0"/>
                <a:ea typeface="Tahoma" panose="020B0604030504040204" pitchFamily="34" charset="0"/>
                <a:cs typeface="Tahoma" panose="020B0604030504040204" pitchFamily="34" charset="0"/>
              </a:rPr>
              <a:t>2.3 (25.9%)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тус тус өссөн </a:t>
            </a:r>
            <a:r>
              <a:rPr lang="mn-MN" dirty="0">
                <a:latin typeface="Tahoma" panose="020B0604030504040204" pitchFamily="34" charset="0"/>
                <a:ea typeface="Tahoma" panose="020B0604030504040204" pitchFamily="34" charset="0"/>
                <a:cs typeface="Tahoma" panose="020B0604030504040204" pitchFamily="34" charset="0"/>
              </a:rPr>
              <a:t>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930387" y="3557181"/>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2018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эхний 6 сард 122.0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6.9 (6.0%)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17.8 (17.1%)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өсөв.</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930387" y="5858470"/>
            <a:ext cx="8194814" cy="923330"/>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хугацаа хэтэрсэн зээл 2018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6 сард 1.2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эцсээс </a:t>
            </a:r>
            <a:r>
              <a:rPr lang="mn-MN" dirty="0">
                <a:latin typeface="Tahoma" panose="020B0604030504040204" pitchFamily="34" charset="0"/>
                <a:ea typeface="Tahoma" panose="020B0604030504040204" pitchFamily="34" charset="0"/>
                <a:cs typeface="Tahoma" panose="020B0604030504040204" pitchFamily="34" charset="0"/>
              </a:rPr>
              <a:t>болон өмнөх оны</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мөн үеэс 1.6 </a:t>
            </a:r>
            <a:r>
              <a:rPr lang="mn-MN" dirty="0" smtClean="0">
                <a:latin typeface="Tahoma" panose="020B0604030504040204" pitchFamily="34" charset="0"/>
                <a:ea typeface="Tahoma" panose="020B0604030504040204" pitchFamily="34" charset="0"/>
                <a:cs typeface="Tahoma" panose="020B0604030504040204" pitchFamily="34" charset="0"/>
              </a:rPr>
              <a:t>(57.0%)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тус тус буурчээ.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251416076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830997"/>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2018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mn-MN" sz="2400" dirty="0" smtClean="0">
                <a:latin typeface="Tahoma" panose="020B0604030504040204" pitchFamily="34" charset="0"/>
                <a:ea typeface="Tahoma" panose="020B0604030504040204" pitchFamily="34" charset="0"/>
                <a:cs typeface="Tahoma" panose="020B0604030504040204" pitchFamily="34" charset="0"/>
              </a:rPr>
              <a:t>эхний 6 сарын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mn-MN" sz="2400" dirty="0" smtClean="0">
                <a:latin typeface="Tahoma" panose="020B0604030504040204" pitchFamily="34" charset="0"/>
                <a:ea typeface="Tahoma" panose="020B0604030504040204" pitchFamily="34" charset="0"/>
                <a:cs typeface="Tahoma" panose="020B0604030504040204" pitchFamily="34" charset="0"/>
              </a:rPr>
              <a:t>29.3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 болжээ.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830997"/>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mn-MN" sz="2400" dirty="0" smtClean="0">
                <a:latin typeface="Tahoma" panose="020B0604030504040204" pitchFamily="34" charset="0"/>
                <a:ea typeface="Tahoma" panose="020B0604030504040204" pitchFamily="34" charset="0"/>
                <a:cs typeface="Tahoma" panose="020B0604030504040204" pitchFamily="34" charset="0"/>
              </a:rPr>
              <a:t>27.8 </a:t>
            </a:r>
            <a:r>
              <a:rPr lang="mn-MN" sz="2400" dirty="0">
                <a:latin typeface="Tahoma" panose="020B0604030504040204" pitchFamily="34" charset="0"/>
                <a:ea typeface="Tahoma" panose="020B0604030504040204" pitchFamily="34" charset="0"/>
                <a:cs typeface="Tahoma" panose="020B0604030504040204" pitchFamily="34" charset="0"/>
              </a:rPr>
              <a:t>тэрбум </a:t>
            </a:r>
            <a:r>
              <a:rPr lang="mn-MN" sz="2400" dirty="0" smtClean="0">
                <a:latin typeface="Tahoma" panose="020B0604030504040204" pitchFamily="34" charset="0"/>
                <a:ea typeface="Tahoma" panose="020B0604030504040204" pitchFamily="34" charset="0"/>
                <a:cs typeface="Tahoma" panose="020B0604030504040204" pitchFamily="34" charset="0"/>
              </a:rPr>
              <a:t>төгрөгт хүрчээ.</a:t>
            </a:r>
          </a:p>
        </p:txBody>
      </p:sp>
      <p:sp>
        <p:nvSpPr>
          <p:cNvPr id="14" name="Rectangle 13"/>
          <p:cNvSpPr/>
          <p:nvPr/>
        </p:nvSpPr>
        <p:spPr>
          <a:xfrm>
            <a:off x="1219200" y="4743271"/>
            <a:ext cx="10591800" cy="1569660"/>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нэгдсэн төсвийн </a:t>
            </a:r>
            <a:r>
              <a:rPr lang="mn-MN" sz="2400" dirty="0" smtClean="0">
                <a:latin typeface="Tahoma" panose="020B0604030504040204" pitchFamily="34" charset="0"/>
                <a:ea typeface="Tahoma" panose="020B0604030504040204" pitchFamily="34" charset="0"/>
                <a:cs typeface="Tahoma" panose="020B0604030504040204" pitchFamily="34" charset="0"/>
              </a:rPr>
              <a:t>25.7 </a:t>
            </a:r>
            <a:r>
              <a:rPr lang="mn-MN" sz="2400" dirty="0">
                <a:latin typeface="Tahoma" panose="020B0604030504040204" pitchFamily="34" charset="0"/>
                <a:ea typeface="Tahoma" panose="020B0604030504040204" pitchFamily="34" charset="0"/>
                <a:cs typeface="Tahoma" panose="020B0604030504040204" pitchFamily="34" charset="0"/>
              </a:rPr>
              <a:t>хувийг татварын болон татварын бус орлого, 5</a:t>
            </a:r>
            <a:r>
              <a:rPr lang="mn-MN" sz="2400" dirty="0" smtClean="0">
                <a:latin typeface="Tahoma" panose="020B0604030504040204" pitchFamily="34" charset="0"/>
                <a:ea typeface="Tahoma" panose="020B0604030504040204" pitchFamily="34" charset="0"/>
                <a:cs typeface="Tahoma" panose="020B0604030504040204" pitchFamily="34" charset="0"/>
              </a:rPr>
              <a:t>.3 </a:t>
            </a:r>
            <a:r>
              <a:rPr lang="mn-MN" sz="2400" dirty="0">
                <a:latin typeface="Tahoma" panose="020B0604030504040204" pitchFamily="34" charset="0"/>
                <a:ea typeface="Tahoma" panose="020B0604030504040204" pitchFamily="34" charset="0"/>
                <a:cs typeface="Tahoma" panose="020B0604030504040204" pitchFamily="34" charset="0"/>
              </a:rPr>
              <a:t>хувийг орон нутгийн хөгжлийн сангийн орлогын шилжүүлэг, </a:t>
            </a:r>
            <a:r>
              <a:rPr lang="mn-MN" sz="2400" dirty="0" smtClean="0">
                <a:latin typeface="Tahoma" panose="020B0604030504040204" pitchFamily="34" charset="0"/>
                <a:ea typeface="Tahoma" panose="020B0604030504040204" pitchFamily="34" charset="0"/>
                <a:cs typeface="Tahoma" panose="020B0604030504040204" pitchFamily="34" charset="0"/>
              </a:rPr>
              <a:t>56.3 </a:t>
            </a:r>
            <a:r>
              <a:rPr lang="mn-MN" sz="2400" dirty="0">
                <a:latin typeface="Tahoma" panose="020B0604030504040204" pitchFamily="34" charset="0"/>
                <a:ea typeface="Tahoma" panose="020B0604030504040204" pitchFamily="34" charset="0"/>
                <a:cs typeface="Tahoma" panose="020B0604030504040204" pitchFamily="34" charset="0"/>
              </a:rPr>
              <a:t>хувийг тусгай зориулалтын шилжүүлэгийн орлого 12</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mn-MN" sz="2400" dirty="0" smtClean="0">
                <a:latin typeface="Tahoma" panose="020B0604030504040204" pitchFamily="34" charset="0"/>
                <a:ea typeface="Tahoma" panose="020B0604030504040204" pitchFamily="34" charset="0"/>
                <a:cs typeface="Tahoma" panose="020B0604030504040204" pitchFamily="34" charset="0"/>
              </a:rPr>
              <a:t>7 </a:t>
            </a:r>
            <a:r>
              <a:rPr lang="mn-MN" sz="2400" dirty="0">
                <a:latin typeface="Tahoma" panose="020B0604030504040204" pitchFamily="34" charset="0"/>
                <a:ea typeface="Tahoma" panose="020B0604030504040204" pitchFamily="34" charset="0"/>
                <a:cs typeface="Tahoma" panose="020B0604030504040204" pitchFamily="34" charset="0"/>
              </a:rPr>
              <a:t>хувийг тусламжийн орлого тус тус эзэлж байна</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9098074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a:t>
            </a:r>
            <a:r>
              <a:rPr lang="mn-MN" sz="2400" b="1" cap="all" dirty="0">
                <a:solidFill>
                  <a:srgbClr val="002060"/>
                </a:solidFill>
                <a:latin typeface="Arial" panose="020B0604020202020204" pitchFamily="34" charset="0"/>
              </a:rPr>
              <a:t>Ү</a:t>
            </a:r>
            <a:r>
              <a:rPr lang="mn-MN" sz="2400" b="1" cap="all" dirty="0">
                <a:solidFill>
                  <a:srgbClr val="002060"/>
                </a:solidFill>
                <a:latin typeface="Tahoma" charset="0"/>
              </a:rPr>
              <a:t>НИЙН ИНДЕКС</a:t>
            </a:r>
            <a:endParaRPr lang="en-US" sz="2400" dirty="0">
              <a:solidFill>
                <a:srgbClr val="002060"/>
              </a:solidFill>
            </a:endParaRPr>
          </a:p>
        </p:txBody>
      </p:sp>
      <p:sp>
        <p:nvSpPr>
          <p:cNvPr id="5" name="Rectangle 4"/>
          <p:cNvSpPr/>
          <p:nvPr/>
        </p:nvSpPr>
        <p:spPr>
          <a:xfrm>
            <a:off x="3503002" y="851400"/>
            <a:ext cx="8185638" cy="553998"/>
          </a:xfrm>
          <a:prstGeom prst="rect">
            <a:avLst/>
          </a:prstGeom>
        </p:spPr>
        <p:txBody>
          <a:bodyPr wrap="square">
            <a:spAutoFit/>
          </a:bodyPr>
          <a:lstStyle/>
          <a:p>
            <a:pPr algn="just"/>
            <a:r>
              <a:rPr lang="mn-MN" sz="1500" dirty="0">
                <a:latin typeface="Arial" panose="020B0604020202020204" pitchFamily="34" charset="0"/>
                <a:cs typeface="Arial" panose="020B0604020202020204" pitchFamily="34" charset="0"/>
              </a:rPr>
              <a:t>Хэрэглээний бараа, үйлчилгээний үнийн индекс </a:t>
            </a:r>
            <a:r>
              <a:rPr lang="mn-MN" sz="1500" dirty="0" smtClean="0">
                <a:latin typeface="Arial" panose="020B0604020202020204" pitchFamily="34" charset="0"/>
                <a:cs typeface="Arial" panose="020B0604020202020204" pitchFamily="34" charset="0"/>
              </a:rPr>
              <a:t>өмнөх </a:t>
            </a:r>
            <a:r>
              <a:rPr lang="mn-MN" sz="1500" dirty="0">
                <a:latin typeface="Arial" panose="020B0604020202020204" pitchFamily="34" charset="0"/>
                <a:cs typeface="Arial" panose="020B0604020202020204" pitchFamily="34" charset="0"/>
              </a:rPr>
              <a:t>оны эцсээс </a:t>
            </a:r>
            <a:r>
              <a:rPr lang="mn-MN" sz="1500" dirty="0" smtClean="0">
                <a:latin typeface="Arial" panose="020B0604020202020204" pitchFamily="34" charset="0"/>
                <a:cs typeface="Arial" panose="020B0604020202020204" pitchFamily="34" charset="0"/>
              </a:rPr>
              <a:t>4.4 </a:t>
            </a:r>
            <a:r>
              <a:rPr lang="mn-MN" sz="1500" dirty="0">
                <a:latin typeface="Arial" panose="020B0604020202020204" pitchFamily="34" charset="0"/>
                <a:cs typeface="Arial" panose="020B0604020202020204" pitchFamily="34" charset="0"/>
              </a:rPr>
              <a:t>хувь, өмнөх оны мөн үеэс </a:t>
            </a:r>
            <a:r>
              <a:rPr lang="mn-MN" sz="1500" dirty="0" smtClean="0">
                <a:latin typeface="Arial" panose="020B0604020202020204" pitchFamily="34" charset="0"/>
                <a:cs typeface="Arial" panose="020B0604020202020204" pitchFamily="34" charset="0"/>
              </a:rPr>
              <a:t>6.2 хувиар тус тус өсч, өмнөх сараас 0.1 хувиар буурсан </a:t>
            </a:r>
            <a:r>
              <a:rPr lang="mn-MN" sz="1500" dirty="0">
                <a:latin typeface="Arial" panose="020B0604020202020204" pitchFamily="34" charset="0"/>
                <a:cs typeface="Arial" panose="020B0604020202020204" pitchFamily="34" charset="0"/>
              </a:rPr>
              <a:t>байна.</a:t>
            </a:r>
            <a:endParaRPr lang="en-US" sz="1500" dirty="0">
              <a:latin typeface="Arial" panose="020B0604020202020204" pitchFamily="34" charset="0"/>
              <a:cs typeface="Arial" panose="020B0604020202020204" pitchFamily="34" charset="0"/>
            </a:endParaRPr>
          </a:p>
        </p:txBody>
      </p:sp>
      <p:sp>
        <p:nvSpPr>
          <p:cNvPr id="6" name="Rectangle 5"/>
          <p:cNvSpPr/>
          <p:nvPr/>
        </p:nvSpPr>
        <p:spPr>
          <a:xfrm>
            <a:off x="3507398" y="1556479"/>
            <a:ext cx="8181242" cy="2554545"/>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өмнөх оны эцсээс </a:t>
            </a:r>
            <a:r>
              <a:rPr lang="mn-MN" sz="1600" b="1" dirty="0" smtClean="0">
                <a:solidFill>
                  <a:srgbClr val="0033CC"/>
                </a:solidFill>
                <a:latin typeface="Arial" panose="020B0604020202020204" pitchFamily="34" charset="0"/>
                <a:cs typeface="Arial" panose="020B0604020202020204" pitchFamily="34" charset="0"/>
              </a:rPr>
              <a:t>4.5 </a:t>
            </a:r>
            <a:r>
              <a:rPr lang="mn-MN" sz="1600" b="1" dirty="0">
                <a:solidFill>
                  <a:srgbClr val="0033CC"/>
                </a:solidFill>
                <a:latin typeface="Arial" panose="020B0604020202020204" pitchFamily="34" charset="0"/>
                <a:cs typeface="Arial" panose="020B0604020202020204" pitchFamily="34" charset="0"/>
              </a:rPr>
              <a:t>хувиар </a:t>
            </a:r>
            <a:r>
              <a:rPr lang="mn-MN" sz="1600" b="1" dirty="0" smtClean="0">
                <a:solidFill>
                  <a:srgbClr val="0033CC"/>
                </a:solidFill>
                <a:latin typeface="Arial" panose="020B0604020202020204" pitchFamily="34" charset="0"/>
                <a:cs typeface="Arial" panose="020B0604020202020204" pitchFamily="34" charset="0"/>
              </a:rPr>
              <a:t>өсөхөд  </a:t>
            </a:r>
            <a:r>
              <a:rPr lang="mn-MN" sz="1600" dirty="0">
                <a:latin typeface="Arial" panose="020B0604020202020204" pitchFamily="34" charset="0"/>
                <a:ea typeface="Calibri" panose="020F0502020204030204" pitchFamily="34" charset="0"/>
                <a:cs typeface="Arial" panose="020B0604020202020204" pitchFamily="34" charset="0"/>
              </a:rPr>
              <a:t>хүнсний бараа, согтууруулах бус ундааны бүлгийн үнэ </a:t>
            </a:r>
            <a:r>
              <a:rPr lang="en-US" sz="1600" dirty="0">
                <a:latin typeface="Arial" panose="020B0604020202020204" pitchFamily="34" charset="0"/>
                <a:ea typeface="Calibri" panose="020F0502020204030204" pitchFamily="34" charset="0"/>
                <a:cs typeface="Arial" panose="020B0604020202020204" pitchFamily="34" charset="0"/>
              </a:rPr>
              <a:t>8</a:t>
            </a:r>
            <a:r>
              <a:rPr lang="mn-MN" sz="1600" dirty="0">
                <a:latin typeface="Arial" panose="020B0604020202020204" pitchFamily="34" charset="0"/>
                <a:ea typeface="Calibri" panose="020F0502020204030204" pitchFamily="34" charset="0"/>
                <a:cs typeface="Arial" panose="020B0604020202020204" pitchFamily="34" charset="0"/>
              </a:rPr>
              <a:t>.</a:t>
            </a:r>
            <a:r>
              <a:rPr lang="en-US" sz="1600" dirty="0">
                <a:latin typeface="Arial" panose="020B0604020202020204" pitchFamily="34" charset="0"/>
                <a:ea typeface="Calibri" panose="020F0502020204030204" pitchFamily="34" charset="0"/>
                <a:cs typeface="Arial" panose="020B0604020202020204" pitchFamily="34" charset="0"/>
              </a:rPr>
              <a:t>2</a:t>
            </a:r>
            <a:r>
              <a:rPr lang="mn-MN" sz="1600" dirty="0">
                <a:latin typeface="Arial" panose="020B0604020202020204" pitchFamily="34" charset="0"/>
                <a:ea typeface="Calibri" panose="020F0502020204030204" pitchFamily="34" charset="0"/>
                <a:cs typeface="Arial" panose="020B0604020202020204" pitchFamily="34" charset="0"/>
              </a:rPr>
              <a:t> хувь, согтууруулах ундаа, тамхи, мансууруулах бодисийн бүлгийн үнэ 1.0 хувь, хувцас бөс барааны бүлгийн үнэ 4.</a:t>
            </a:r>
            <a:r>
              <a:rPr lang="en-US" sz="1600" dirty="0">
                <a:latin typeface="Arial" panose="020B0604020202020204" pitchFamily="34" charset="0"/>
                <a:ea typeface="Calibri" panose="020F0502020204030204" pitchFamily="34" charset="0"/>
                <a:cs typeface="Arial" panose="020B0604020202020204" pitchFamily="34" charset="0"/>
              </a:rPr>
              <a:t>3</a:t>
            </a:r>
            <a:r>
              <a:rPr lang="mn-MN" sz="1600" dirty="0">
                <a:latin typeface="Arial" panose="020B0604020202020204" pitchFamily="34" charset="0"/>
                <a:ea typeface="Calibri" panose="020F0502020204030204" pitchFamily="34" charset="0"/>
                <a:cs typeface="Arial" panose="020B0604020202020204" pitchFamily="34" charset="0"/>
              </a:rPr>
              <a:t> хувь, гэр ахуйн тавилга, гэр ахуйн барааны бүлгийн үнэ 2.</a:t>
            </a:r>
            <a:r>
              <a:rPr lang="en-US" sz="1600" dirty="0">
                <a:latin typeface="Arial" panose="020B0604020202020204" pitchFamily="34" charset="0"/>
                <a:ea typeface="Calibri" panose="020F0502020204030204" pitchFamily="34" charset="0"/>
                <a:cs typeface="Arial" panose="020B0604020202020204" pitchFamily="34" charset="0"/>
              </a:rPr>
              <a:t>3</a:t>
            </a:r>
            <a:r>
              <a:rPr lang="mn-MN" sz="1600" dirty="0">
                <a:latin typeface="Arial" panose="020B0604020202020204" pitchFamily="34" charset="0"/>
                <a:ea typeface="Calibri" panose="020F0502020204030204" pitchFamily="34" charset="0"/>
                <a:cs typeface="Arial" panose="020B0604020202020204" pitchFamily="34" charset="0"/>
              </a:rPr>
              <a:t> хувь, эм тариа, эмнэлэгийн үйлчилгээний бүлгийн үнэ 5.6 хувь, тээврийн бүлгийн үнэ 4.5 хувь, амралт, чөлөөт цаг, соёлын бараа, орон сууц, ус, цахилгаан, хийн болон бусад түлшний бүлгийн үнэ 2.0 хувь, зочид буудал, нийтийн хоол, дотуур байрны үйлчилгээний бүлгийн үнэ 3.4 хувь, боловсролын үйлчилгээний бүлгийн үнэ 1.5 хувь, бусад бараа, үйлчилгээний бүлгийн үнэ 2.4 хувиар тус тус өссөн нь </a:t>
            </a:r>
            <a:r>
              <a:rPr lang="en-US" sz="1600" dirty="0" err="1">
                <a:latin typeface="Arial" panose="020B0604020202020204" pitchFamily="34" charset="0"/>
                <a:ea typeface="Calibri" panose="020F0502020204030204" pitchFamily="34" charset="0"/>
                <a:cs typeface="Arial" panose="020B0604020202020204" pitchFamily="34" charset="0"/>
              </a:rPr>
              <a:t>нөлөөлжээ</a:t>
            </a:r>
            <a:r>
              <a:rPr lang="en-US" sz="16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03002" y="4187737"/>
            <a:ext cx="8185638" cy="2554545"/>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2018 оны 6</a:t>
            </a:r>
            <a:r>
              <a:rPr lang="mn-MN" sz="1600" b="1" dirty="0" smtClean="0">
                <a:solidFill>
                  <a:srgbClr val="0033CC"/>
                </a:solidFill>
                <a:latin typeface="Arial" panose="020B0604020202020204" pitchFamily="34" charset="0"/>
                <a:cs typeface="Arial" panose="020B0604020202020204" pitchFamily="34" charset="0"/>
              </a:rPr>
              <a:t> дугаар </a:t>
            </a:r>
            <a:r>
              <a:rPr lang="mn-MN" sz="1600" b="1" dirty="0">
                <a:solidFill>
                  <a:srgbClr val="0033CC"/>
                </a:solidFill>
                <a:latin typeface="Arial" panose="020B0604020202020204" pitchFamily="34" charset="0"/>
                <a:cs typeface="Arial" panose="020B0604020202020204" pitchFamily="34" charset="0"/>
              </a:rPr>
              <a:t>сард өмнөх оны мөн үеэс </a:t>
            </a:r>
            <a:r>
              <a:rPr lang="mn-MN" sz="1600" b="1" dirty="0" smtClean="0">
                <a:solidFill>
                  <a:srgbClr val="0033CC"/>
                </a:solidFill>
                <a:latin typeface="Arial" panose="020B0604020202020204" pitchFamily="34" charset="0"/>
                <a:cs typeface="Arial" panose="020B0604020202020204" pitchFamily="34" charset="0"/>
              </a:rPr>
              <a:t>6.2</a:t>
            </a:r>
            <a:r>
              <a:rPr lang="en-US"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smtClean="0">
                <a:latin typeface="Arial" panose="020B0604020202020204" pitchFamily="34" charset="0"/>
                <a:cs typeface="Arial" panose="020B0604020202020204" pitchFamily="34" charset="0"/>
              </a:rPr>
              <a:t>хүнсний </a:t>
            </a:r>
            <a:r>
              <a:rPr lang="mn-MN" sz="1600" dirty="0">
                <a:latin typeface="Arial" panose="020B0604020202020204" pitchFamily="34" charset="0"/>
                <a:cs typeface="Arial" panose="020B0604020202020204" pitchFamily="34" charset="0"/>
              </a:rPr>
              <a:t>бараа, ундаа, усны бүлгийн үнэ дүнгээрээ </a:t>
            </a:r>
            <a:r>
              <a:rPr lang="mn-MN" sz="1600" dirty="0" smtClean="0">
                <a:latin typeface="Arial" panose="020B0604020202020204" pitchFamily="34" charset="0"/>
                <a:cs typeface="Arial" panose="020B0604020202020204" pitchFamily="34" charset="0"/>
              </a:rPr>
              <a:t>9.7 хувь, </a:t>
            </a:r>
            <a:r>
              <a:rPr lang="mn-MN" sz="1600" dirty="0">
                <a:latin typeface="Arial" panose="020B0604020202020204" pitchFamily="34" charset="0"/>
                <a:cs typeface="Arial" panose="020B0604020202020204" pitchFamily="34" charset="0"/>
              </a:rPr>
              <a:t>эм, тариа, эмнэлэгийн үйлчилгээний бүлгийн үнэ дүнгээрээ </a:t>
            </a:r>
            <a:r>
              <a:rPr lang="mn-MN" sz="1600" dirty="0" smtClean="0">
                <a:latin typeface="Arial" panose="020B0604020202020204" pitchFamily="34" charset="0"/>
                <a:cs typeface="Arial" panose="020B0604020202020204" pitchFamily="34" charset="0"/>
              </a:rPr>
              <a:t>12.9, </a:t>
            </a:r>
            <a:r>
              <a:rPr lang="mn-MN" sz="1600" dirty="0">
                <a:latin typeface="Arial" panose="020B0604020202020204" pitchFamily="34" charset="0"/>
                <a:cs typeface="Arial" panose="020B0604020202020204" pitchFamily="34" charset="0"/>
              </a:rPr>
              <a:t>хувцас, бөс бараа, гутлын бүлгийн үнэ дүнгээрээ </a:t>
            </a:r>
            <a:r>
              <a:rPr lang="mn-MN" sz="1600" dirty="0" smtClean="0">
                <a:latin typeface="Arial" panose="020B0604020202020204" pitchFamily="34" charset="0"/>
                <a:cs typeface="Arial" panose="020B0604020202020204" pitchFamily="34" charset="0"/>
              </a:rPr>
              <a:t>6.8 хувь, </a:t>
            </a:r>
            <a:r>
              <a:rPr lang="mn-MN" sz="1600" dirty="0">
                <a:latin typeface="Arial" panose="020B0604020202020204" pitchFamily="34" charset="0"/>
                <a:cs typeface="Arial" panose="020B0604020202020204" pitchFamily="34" charset="0"/>
              </a:rPr>
              <a:t>согтууруулах ундаа, тамхи, мансууруулах бодис, орон сууц, ус, цахилгаан, хийн болон бусад түлшний </a:t>
            </a:r>
            <a:r>
              <a:rPr lang="mn-MN" sz="1600" dirty="0" smtClean="0">
                <a:latin typeface="Arial" panose="020B0604020202020204" pitchFamily="34" charset="0"/>
                <a:cs typeface="Arial" panose="020B0604020202020204" pitchFamily="34" charset="0"/>
              </a:rPr>
              <a:t>бүлгийн үнэ </a:t>
            </a:r>
            <a:r>
              <a:rPr lang="mn-MN" sz="1600" dirty="0">
                <a:latin typeface="Arial" panose="020B0604020202020204" pitchFamily="34" charset="0"/>
                <a:cs typeface="Arial" panose="020B0604020202020204" pitchFamily="34" charset="0"/>
              </a:rPr>
              <a:t>дүнгээрээ </a:t>
            </a:r>
            <a:r>
              <a:rPr lang="mn-MN" sz="1600" dirty="0" smtClean="0">
                <a:latin typeface="Arial" panose="020B0604020202020204" pitchFamily="34" charset="0"/>
                <a:cs typeface="Arial" panose="020B0604020202020204" pitchFamily="34" charset="0"/>
              </a:rPr>
              <a:t>2.7 </a:t>
            </a:r>
            <a:r>
              <a:rPr lang="mn-MN" sz="1600" dirty="0">
                <a:latin typeface="Arial" panose="020B0604020202020204" pitchFamily="34" charset="0"/>
                <a:cs typeface="Arial" panose="020B0604020202020204" pitchFamily="34" charset="0"/>
              </a:rPr>
              <a:t>хувь,</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гэр ахуйн тавилга, гэр ахуйн барааны бүлгийн үнэ </a:t>
            </a:r>
            <a:r>
              <a:rPr lang="mn-MN" sz="1600" dirty="0" smtClean="0">
                <a:latin typeface="Arial" panose="020B0604020202020204" pitchFamily="34" charset="0"/>
                <a:cs typeface="Arial" panose="020B0604020202020204" pitchFamily="34" charset="0"/>
              </a:rPr>
              <a:t>4.8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тээврийн бүлгийн үнэ 5.6 хувь, амралт, чөлөөт цаг, соёлын бараа үйлчилгээний бүлгийн үнэ 9.5 хувь, боловсролын үйлчилгээний бүлгийн үнэ 1.0 хувь, </a:t>
            </a:r>
            <a:r>
              <a:rPr lang="mn-MN" sz="1600" dirty="0">
                <a:latin typeface="Arial" panose="020B0604020202020204" pitchFamily="34" charset="0"/>
                <a:ea typeface="Calibri" panose="020F0502020204030204" pitchFamily="34" charset="0"/>
                <a:cs typeface="Arial" panose="020B0604020202020204" pitchFamily="34" charset="0"/>
              </a:rPr>
              <a:t>зочид буудал, нийтийн хоол, дотуур байрны үйлчилгээний бүлгийн үнэ </a:t>
            </a:r>
            <a:r>
              <a:rPr lang="mn-MN" sz="1600" dirty="0" smtClean="0">
                <a:latin typeface="Arial" panose="020B0604020202020204" pitchFamily="34" charset="0"/>
                <a:ea typeface="Calibri" panose="020F0502020204030204" pitchFamily="34" charset="0"/>
                <a:cs typeface="Arial" panose="020B0604020202020204" pitchFamily="34" charset="0"/>
              </a:rPr>
              <a:t>3</a:t>
            </a:r>
            <a:r>
              <a:rPr lang="mn-MN" sz="1600" dirty="0" smtClean="0">
                <a:latin typeface="Arial" panose="020B0604020202020204" pitchFamily="34" charset="0"/>
                <a:cs typeface="Arial" panose="020B0604020202020204" pitchFamily="34" charset="0"/>
              </a:rPr>
              <a:t>.1 хувиар </a:t>
            </a:r>
            <a:r>
              <a:rPr lang="mn-MN" sz="1600" dirty="0">
                <a:latin typeface="Arial" panose="020B0604020202020204" pitchFamily="34" charset="0"/>
                <a:cs typeface="Arial" panose="020B0604020202020204" pitchFamily="34" charset="0"/>
              </a:rPr>
              <a:t>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2620518971"/>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5423</TotalTime>
  <Words>1483</Words>
  <Application>Microsoft Office PowerPoint</Application>
  <PresentationFormat>Widescreen</PresentationFormat>
  <Paragraphs>83</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Unicode MS</vt:lpstr>
      <vt:lpstr>Arial</vt:lpstr>
      <vt:lpstr>Calibri</vt:lpstr>
      <vt:lpstr>Tahoma</vt:lpstr>
      <vt:lpstr>Times New Roman</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Ankhtsetseg</cp:lastModifiedBy>
  <cp:revision>785</cp:revision>
  <cp:lastPrinted>2018-06-14T06:50:26Z</cp:lastPrinted>
  <dcterms:created xsi:type="dcterms:W3CDTF">2016-10-10T07:15:58Z</dcterms:created>
  <dcterms:modified xsi:type="dcterms:W3CDTF">2018-07-23T08:52:16Z</dcterms:modified>
</cp:coreProperties>
</file>