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5" r:id="rId2"/>
    <p:sldId id="257" r:id="rId3"/>
    <p:sldId id="304" r:id="rId4"/>
    <p:sldId id="266" r:id="rId5"/>
    <p:sldId id="300" r:id="rId6"/>
    <p:sldId id="301" r:id="rId7"/>
    <p:sldId id="299" r:id="rId8"/>
    <p:sldId id="302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296"/>
    <a:srgbClr val="548236"/>
    <a:srgbClr val="DC7D0F"/>
    <a:srgbClr val="558237"/>
    <a:srgbClr val="FFCC00"/>
    <a:srgbClr val="00329B"/>
    <a:srgbClr val="003269"/>
    <a:srgbClr val="0A4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2556"/>
            <a:ext cx="10397071" cy="46500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45323" y="2667000"/>
            <a:ext cx="8522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Сүхбаатар аймгийн</a:t>
            </a:r>
          </a:p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нийгэм, эдийн засгийн</a:t>
            </a:r>
            <a:r>
              <a:rPr lang="en-US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2019 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оны 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дугаар  сарын байдлаар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)</a:t>
            </a:r>
            <a:endParaRPr lang="en-US" sz="280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838200"/>
            <a:ext cx="1066800" cy="1090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98533" cy="10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51370" y="294082"/>
            <a:ext cx="8373629" cy="462551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0449" y="977901"/>
            <a:ext cx="7904356" cy="2032575"/>
            <a:chOff x="2119972" y="873371"/>
            <a:chExt cx="5923591" cy="2032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419" y="1375123"/>
              <a:ext cx="2008909" cy="89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9773" y="1375123"/>
              <a:ext cx="642635" cy="8910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9972" y="2321171"/>
              <a:ext cx="2852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647</a:t>
              </a:r>
              <a:r>
                <a:rPr lang="en-US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 </a:t>
              </a:r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нь бүртгэлтэй </a:t>
              </a:r>
              <a:r>
                <a:rPr lang="mn-MN" sz="1600" dirty="0">
                  <a:solidFill>
                    <a:srgbClr val="00D0A8"/>
                  </a:solidFill>
                  <a:latin typeface="Arial" charset="0"/>
                  <a:ea typeface="Calibri" charset="0"/>
                </a:rPr>
                <a:t>ажилгүй иргэд</a:t>
              </a:r>
              <a:r>
                <a:rPr lang="en-US" sz="1600" dirty="0">
                  <a:solidFill>
                    <a:srgbClr val="00D0A8"/>
                  </a:solidFill>
                  <a:effectLst/>
                </a:rPr>
                <a:t> </a:t>
              </a:r>
              <a:endParaRPr lang="en-US" sz="1600" dirty="0">
                <a:solidFill>
                  <a:srgbClr val="00D0A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5413" y="2321171"/>
              <a:ext cx="2978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21</a:t>
              </a:r>
              <a:r>
                <a:rPr lang="mn-MN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0</a:t>
              </a:r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 </a:t>
              </a:r>
              <a:r>
                <a:rPr lang="is-I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нь </a:t>
              </a:r>
              <a:r>
                <a:rPr lang="is-IS" sz="16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ажилтай боловч өөр ажил хайж байгаа иргэд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0973" y="873371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</a:t>
              </a:r>
              <a:r>
                <a:rPr lang="mn-MN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5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5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7373" y="873371"/>
              <a:ext cx="1200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</a:t>
              </a:r>
              <a:r>
                <a:rPr lang="mn-MN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4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5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0" y="1045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charset="0"/>
                <a:ea typeface="Calibri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charset="0"/>
                <a:ea typeface="Calibri" charset="0"/>
              </a:rPr>
              <a:t>201</a:t>
            </a:r>
            <a:r>
              <a:rPr lang="en-US" sz="1600" dirty="0" smtClean="0">
                <a:latin typeface="Tahoma" charset="0"/>
                <a:ea typeface="Calibri" charset="0"/>
              </a:rPr>
              <a:t>9</a:t>
            </a:r>
            <a:r>
              <a:rPr lang="mn-MN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>
                <a:latin typeface="Tahoma" charset="0"/>
                <a:ea typeface="Calibri" charset="0"/>
              </a:rPr>
              <a:t>оны </a:t>
            </a:r>
            <a:r>
              <a:rPr lang="en-US" sz="1600" dirty="0">
                <a:latin typeface="Tahoma" charset="0"/>
                <a:ea typeface="Calibri" charset="0"/>
              </a:rPr>
              <a:t>2</a:t>
            </a:r>
            <a:r>
              <a:rPr lang="mn-MN" sz="1600" dirty="0" smtClean="0">
                <a:latin typeface="Tahoma" charset="0"/>
                <a:ea typeface="Calibri" charset="0"/>
              </a:rPr>
              <a:t> дугаар </a:t>
            </a:r>
            <a:r>
              <a:rPr lang="mn-MN" sz="1600" dirty="0">
                <a:latin typeface="Tahoma" charset="0"/>
                <a:ea typeface="Calibri" charset="0"/>
              </a:rPr>
              <a:t>сарын эцэст </a:t>
            </a:r>
            <a:r>
              <a:rPr lang="en-US" sz="1600" dirty="0" smtClean="0">
                <a:latin typeface="Tahoma" charset="0"/>
                <a:ea typeface="Calibri" charset="0"/>
              </a:rPr>
              <a:t>85</a:t>
            </a:r>
            <a:r>
              <a:rPr lang="mn-MN" sz="1600" dirty="0" smtClean="0">
                <a:latin typeface="Tahoma" charset="0"/>
                <a:ea typeface="Calibri" charset="0"/>
              </a:rPr>
              <a:t>7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болсны</a:t>
            </a:r>
            <a:r>
              <a:rPr lang="mn-MN" sz="1600" dirty="0">
                <a:latin typeface="Tahoma" charset="0"/>
                <a:ea typeface="Calibri" charset="0"/>
              </a:rPr>
              <a:t>, </a:t>
            </a:r>
            <a:r>
              <a:rPr lang="mn-MN" sz="1600" dirty="0" smtClean="0">
                <a:latin typeface="Tahoma" charset="0"/>
                <a:ea typeface="Calibri" charset="0"/>
              </a:rPr>
              <a:t>647 (</a:t>
            </a:r>
            <a:r>
              <a:rPr lang="en-US" sz="1600" dirty="0" smtClean="0">
                <a:latin typeface="Tahoma" charset="0"/>
                <a:ea typeface="Calibri" charset="0"/>
              </a:rPr>
              <a:t>7</a:t>
            </a:r>
            <a:r>
              <a:rPr lang="mn-MN" sz="1600" dirty="0" smtClean="0">
                <a:latin typeface="Tahoma" charset="0"/>
                <a:ea typeface="Calibri" charset="0"/>
              </a:rPr>
              <a:t>5.5%) нь </a:t>
            </a:r>
            <a:r>
              <a:rPr lang="mn-MN" sz="1600" dirty="0">
                <a:latin typeface="Tahoma" charset="0"/>
                <a:ea typeface="Calibri" charset="0"/>
              </a:rPr>
              <a:t>бүртгэлтэй ажилгүй иргэд, </a:t>
            </a:r>
            <a:r>
              <a:rPr lang="en-US" sz="1600" dirty="0" smtClean="0">
                <a:latin typeface="Tahoma" charset="0"/>
                <a:ea typeface="Calibri" charset="0"/>
              </a:rPr>
              <a:t>21</a:t>
            </a:r>
            <a:r>
              <a:rPr lang="mn-MN" sz="1600" dirty="0" smtClean="0">
                <a:latin typeface="Tahoma" charset="0"/>
                <a:ea typeface="Calibri" charset="0"/>
              </a:rPr>
              <a:t>0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(24.5%) нь </a:t>
            </a:r>
            <a:r>
              <a:rPr lang="mn-MN" sz="1600" dirty="0">
                <a:latin typeface="Tahoma" charset="0"/>
                <a:ea typeface="Calibri" charset="0"/>
              </a:rPr>
              <a:t>ажилтай боловч өөр ажил хайж байгаа иргэд байна.</a:t>
            </a:r>
            <a:endParaRPr lang="en-US" sz="1600" dirty="0">
              <a:latin typeface="Tahoma" charset="0"/>
              <a:ea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3182439"/>
            <a:ext cx="5486400" cy="1550837"/>
            <a:chOff x="1371600" y="2819400"/>
            <a:chExt cx="4777866" cy="1550837"/>
          </a:xfrm>
        </p:grpSpPr>
        <p:grpSp>
          <p:nvGrpSpPr>
            <p:cNvPr id="21" name="Group 20"/>
            <p:cNvGrpSpPr/>
            <p:nvPr/>
          </p:nvGrpSpPr>
          <p:grpSpPr>
            <a:xfrm>
              <a:off x="1371600" y="3276600"/>
              <a:ext cx="4777866" cy="1093637"/>
              <a:chOff x="1371600" y="3276600"/>
              <a:chExt cx="4777866" cy="109363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3368959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676400" y="3276600"/>
                <a:ext cx="4473066" cy="1093637"/>
                <a:chOff x="1676400" y="3276600"/>
                <a:chExt cx="4473066" cy="109363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27350" y="3366237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08150" y="3815273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34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8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361816" y="384701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12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7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76400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2060"/>
                      </a:solidFill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мөн үе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8148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Өмнөх</a:t>
                  </a:r>
                </a:p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сараас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930266" y="3820179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49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1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473200" y="2819400"/>
              <a:ext cx="3183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latin typeface="Tahoma" charset="0"/>
                  <a:ea typeface="Tahoma" charset="0"/>
                  <a:cs typeface="Tahoma" charset="0"/>
                </a:rPr>
                <a:t>Нийт бүртгэлтэй ажилгүй иргэд</a:t>
              </a:r>
              <a:endParaRPr lang="en-US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34000" y="32004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ahoma" charset="0"/>
                <a:ea typeface="Calibri" charset="0"/>
              </a:rPr>
              <a:t>Нийт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бүртгэлтэй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ажилгүй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иргэд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өмнөх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оны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мөн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үеэс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smtClean="0">
                <a:latin typeface="Tahoma" charset="0"/>
                <a:ea typeface="Calibri" charset="0"/>
              </a:rPr>
              <a:t>3</a:t>
            </a:r>
            <a:r>
              <a:rPr lang="mn-MN" sz="1600" dirty="0" smtClean="0">
                <a:latin typeface="Tahoma" charset="0"/>
                <a:ea typeface="Calibri" charset="0"/>
              </a:rPr>
              <a:t>4</a:t>
            </a:r>
            <a:r>
              <a:rPr lang="en-US" sz="1600" dirty="0" smtClean="0">
                <a:latin typeface="Tahoma" charset="0"/>
                <a:ea typeface="Calibri" charset="0"/>
              </a:rPr>
              <a:t>6 (</a:t>
            </a:r>
            <a:r>
              <a:rPr lang="mn-MN" sz="1600" dirty="0" smtClean="0">
                <a:latin typeface="Tahoma" charset="0"/>
                <a:ea typeface="Calibri" charset="0"/>
              </a:rPr>
              <a:t>34</a:t>
            </a:r>
            <a:r>
              <a:rPr lang="en-US" sz="1600" dirty="0" smtClean="0">
                <a:latin typeface="Tahoma" charset="0"/>
                <a:ea typeface="Calibri" charset="0"/>
              </a:rPr>
              <a:t>.</a:t>
            </a:r>
            <a:r>
              <a:rPr lang="mn-MN" sz="1600" dirty="0" smtClean="0">
                <a:latin typeface="Tahoma" charset="0"/>
                <a:ea typeface="Calibri" charset="0"/>
              </a:rPr>
              <a:t>8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 smtClean="0">
                <a:latin typeface="Tahoma" charset="0"/>
                <a:ea typeface="Calibri" charset="0"/>
              </a:rPr>
              <a:t>хүнээр</a:t>
            </a:r>
            <a:r>
              <a:rPr lang="mn-MN" sz="1600" dirty="0" smtClean="0">
                <a:latin typeface="Tahoma" charset="0"/>
                <a:ea typeface="Calibri" charset="0"/>
              </a:rPr>
              <a:t> буурч</a:t>
            </a:r>
            <a:r>
              <a:rPr lang="en-US" sz="1600" dirty="0" smtClean="0">
                <a:latin typeface="Tahoma" charset="0"/>
                <a:ea typeface="Calibri" charset="0"/>
              </a:rPr>
              <a:t>, </a:t>
            </a:r>
            <a:r>
              <a:rPr lang="en-US" sz="1600" dirty="0" err="1">
                <a:latin typeface="Tahoma" charset="0"/>
                <a:ea typeface="Calibri" charset="0"/>
              </a:rPr>
              <a:t>өмнөх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сараас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7</a:t>
            </a:r>
            <a:r>
              <a:rPr lang="en-US" sz="1600" dirty="0" smtClean="0">
                <a:latin typeface="Tahoma" charset="0"/>
                <a:ea typeface="Calibri" charset="0"/>
              </a:rPr>
              <a:t>3 (1</a:t>
            </a:r>
            <a:r>
              <a:rPr lang="mn-MN" sz="1600" dirty="0" smtClean="0">
                <a:latin typeface="Tahoma" charset="0"/>
                <a:ea typeface="Calibri" charset="0"/>
              </a:rPr>
              <a:t>2</a:t>
            </a:r>
            <a:r>
              <a:rPr lang="en-US" sz="1600" dirty="0" smtClean="0">
                <a:latin typeface="Tahoma" charset="0"/>
                <a:ea typeface="Calibri" charset="0"/>
              </a:rPr>
              <a:t>.</a:t>
            </a:r>
            <a:r>
              <a:rPr lang="mn-MN" sz="1600" dirty="0" smtClean="0">
                <a:latin typeface="Tahoma" charset="0"/>
                <a:ea typeface="Calibri" charset="0"/>
              </a:rPr>
              <a:t>7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>
                <a:latin typeface="Tahoma" charset="0"/>
                <a:ea typeface="Calibri" charset="0"/>
              </a:rPr>
              <a:t>хүнээр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өссөн байна. 2 дугаар сарын байдлаар бүртгэлтэй ажилгүй иргэд 647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бол</a:t>
            </a:r>
            <a:r>
              <a:rPr lang="mn-MN" sz="1600" dirty="0">
                <a:latin typeface="Tahoma" charset="0"/>
                <a:ea typeface="Calibri" charset="0"/>
              </a:rPr>
              <a:t>сны </a:t>
            </a:r>
            <a:r>
              <a:rPr lang="mn-MN" sz="1600" dirty="0" smtClean="0">
                <a:latin typeface="Tahoma" charset="0"/>
                <a:ea typeface="Calibri" charset="0"/>
              </a:rPr>
              <a:t>318</a:t>
            </a:r>
            <a:r>
              <a:rPr lang="en-US" sz="1600" dirty="0" smtClean="0">
                <a:latin typeface="Tahoma" charset="0"/>
                <a:ea typeface="Calibri" charset="0"/>
              </a:rPr>
              <a:t> (</a:t>
            </a:r>
            <a:r>
              <a:rPr lang="mn-MN" sz="1600" dirty="0" smtClean="0">
                <a:latin typeface="Tahoma" charset="0"/>
                <a:ea typeface="Calibri" charset="0"/>
              </a:rPr>
              <a:t>49</a:t>
            </a:r>
            <a:r>
              <a:rPr lang="en-US" sz="1600" dirty="0" smtClean="0">
                <a:latin typeface="Tahoma" charset="0"/>
                <a:ea typeface="Calibri" charset="0"/>
              </a:rPr>
              <a:t>.</a:t>
            </a:r>
            <a:r>
              <a:rPr lang="mn-MN" sz="1600" dirty="0" smtClean="0">
                <a:latin typeface="Tahoma" charset="0"/>
                <a:ea typeface="Calibri" charset="0"/>
              </a:rPr>
              <a:t>1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 smtClean="0">
                <a:latin typeface="Tahoma" charset="0"/>
                <a:ea typeface="Calibri" charset="0"/>
              </a:rPr>
              <a:t>нь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эмэгтэйчүүд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байна</a:t>
            </a:r>
            <a:r>
              <a:rPr lang="en-US" sz="1600" dirty="0">
                <a:latin typeface="Tahoma" charset="0"/>
                <a:ea typeface="Calibri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181600"/>
            <a:ext cx="3048000" cy="8535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34000" y="5002429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ийн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эрхлэлтийн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511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467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28800" y="6096000"/>
            <a:ext cx="2730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solidFill>
                  <a:srgbClr val="00D0A8"/>
                </a:solidFill>
                <a:latin typeface="Tahoma" charset="0"/>
                <a:ea typeface="Calibri" charset="0"/>
              </a:rPr>
              <a:t>44</a:t>
            </a:r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 </a:t>
            </a:r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иргэн</a:t>
            </a:r>
            <a:endParaRPr lang="en-US" sz="1600" dirty="0">
              <a:solidFill>
                <a:srgbClr val="00D0A8"/>
              </a:solidFill>
              <a:effectLst/>
              <a:latin typeface="Tahoma" charset="0"/>
              <a:ea typeface="Calibri" charset="0"/>
            </a:endParaRPr>
          </a:p>
          <a:p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ажилд зуучлагдан оржээ</a:t>
            </a:r>
            <a:r>
              <a:rPr lang="en-US" sz="1600" dirty="0">
                <a:solidFill>
                  <a:srgbClr val="00D0A8"/>
                </a:solidFill>
                <a:effectLst/>
              </a:rPr>
              <a:t> </a:t>
            </a:r>
            <a:endParaRPr lang="en-US" sz="1600" dirty="0">
              <a:solidFill>
                <a:srgbClr val="00D0A8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5181600"/>
            <a:ext cx="533400" cy="88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71" y="3556337"/>
            <a:ext cx="1177467" cy="1086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AF6DE4-563A-430B-8B65-056AE5B5D541}"/>
              </a:ext>
            </a:extLst>
          </p:cNvPr>
          <p:cNvSpPr/>
          <p:nvPr/>
        </p:nvSpPr>
        <p:spPr>
          <a:xfrm>
            <a:off x="6514359" y="4221321"/>
            <a:ext cx="53728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57.8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15-34 насны залуучууд эзэлж байна. 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738" y="1477655"/>
            <a:ext cx="437462" cy="884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10591800" cy="60887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1320225"/>
            <a:ext cx="8638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аймагт 201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амаржиж, амьд төрсөн хүүхэд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амаржсан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эх, амьд төрсөн хүүхэд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%)-өөр тус тус өссөн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9400" y="3733800"/>
            <a:ext cx="848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Нялхсын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2-р сард 3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хүүхдээр өсч,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тав хүртэлх насны хүүхдийн 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гараагүй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4863" y="4731603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Халдварт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2-р сард 181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 (26.6%)-аар өсөхөд салхинцэцгээр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(24.2%)-аар, тэмбүүгээр </a:t>
            </a:r>
            <a:r>
              <a:rPr lang="mn-MN" sz="160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 </a:t>
            </a:r>
            <a:r>
              <a:rPr lang="mn-MN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33-аар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буюу 2.4 дахин, сүрьеэгээр өвчлөгчид 5 (71.4%)-аар өссөн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7709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990601"/>
            <a:ext cx="1313100" cy="8381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81400"/>
            <a:ext cx="1313101" cy="838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6066395"/>
            <a:ext cx="1108829" cy="867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1067792" cy="838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43201" y="25908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хүнд ногдох төрөлт 3.1, нас баралт 1.1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 өмнөх оноос төрөлт 0.1 пункт, нас баралт 0.2 пунктээр тус тус  өссөн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450" y="301802"/>
            <a:ext cx="304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8" y="2902578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0" y="909665"/>
            <a:ext cx="1977749" cy="183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909665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/>
              <a:t>Аймгийн </a:t>
            </a:r>
            <a:r>
              <a:rPr lang="mn-MN" sz="1600" dirty="0"/>
              <a:t>хэмжээнд </a:t>
            </a:r>
            <a:r>
              <a:rPr lang="mn-MN" sz="1600" dirty="0" smtClean="0"/>
              <a:t>2019 </a:t>
            </a:r>
            <a:r>
              <a:rPr lang="mn-MN" sz="1600" dirty="0"/>
              <a:t>оны 2</a:t>
            </a:r>
            <a:r>
              <a:rPr lang="en-US" sz="1600" dirty="0" smtClean="0"/>
              <a:t> </a:t>
            </a:r>
            <a:r>
              <a:rPr lang="mn-MN" sz="1600" dirty="0"/>
              <a:t>сарын байдлаар </a:t>
            </a:r>
            <a:r>
              <a:rPr lang="mn-MN" sz="1600" dirty="0" smtClean="0"/>
              <a:t>96 </a:t>
            </a:r>
            <a:r>
              <a:rPr lang="mn-MN" sz="1600" dirty="0"/>
              <a:t>гэмт хэрэг бүртгэгдсэн нь өмнөх оны мөн үеэс 4</a:t>
            </a:r>
            <a:r>
              <a:rPr lang="mn-MN" sz="1600" dirty="0" smtClean="0"/>
              <a:t>6 (92</a:t>
            </a:r>
            <a:r>
              <a:rPr lang="en-US" sz="1600" dirty="0" smtClean="0"/>
              <a:t>.</a:t>
            </a:r>
            <a:r>
              <a:rPr lang="mn-MN" sz="1600" dirty="0" smtClean="0"/>
              <a:t>0%)-аар өсчээ</a:t>
            </a:r>
            <a:r>
              <a:rPr lang="mn-MN" sz="1600" dirty="0"/>
              <a:t>. </a:t>
            </a:r>
            <a:endParaRPr lang="mn-MN" sz="1600" dirty="0" smtClean="0"/>
          </a:p>
          <a:p>
            <a:pPr algn="just"/>
            <a:r>
              <a:rPr lang="mn-MN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600" b="1" dirty="0">
                <a:solidFill>
                  <a:srgbClr val="0033CC"/>
                </a:solidFill>
              </a:rPr>
              <a:t>Өмнөх оны мөн үеэс нийт гэмт хэрэг өсөхөд </a:t>
            </a:r>
            <a:r>
              <a:rPr lang="mn-MN" sz="1600" dirty="0"/>
              <a:t>өмчлөх эрхийн эсрэг гэмт хэрэг </a:t>
            </a:r>
            <a:r>
              <a:rPr lang="mn-MN" sz="1600" dirty="0" smtClean="0"/>
              <a:t>28 </a:t>
            </a:r>
            <a:r>
              <a:rPr lang="en-US" sz="1600" dirty="0" smtClean="0"/>
              <a:t>(</a:t>
            </a:r>
            <a:r>
              <a:rPr lang="mn-MN" sz="1600" dirty="0" smtClean="0"/>
              <a:t>2</a:t>
            </a:r>
            <a:r>
              <a:rPr lang="en-US" sz="1600" dirty="0" smtClean="0"/>
              <a:t>.</a:t>
            </a:r>
            <a:r>
              <a:rPr lang="mn-MN" sz="1600" dirty="0" smtClean="0"/>
              <a:t>3 дахин</a:t>
            </a:r>
            <a:r>
              <a:rPr lang="en-US" sz="1600" dirty="0" smtClean="0"/>
              <a:t>), </a:t>
            </a:r>
            <a:r>
              <a:rPr lang="mn-MN" sz="1600" dirty="0" smtClean="0"/>
              <a:t>х</a:t>
            </a:r>
            <a:r>
              <a:rPr lang="en-US" sz="1600" dirty="0" err="1"/>
              <a:t>үний</a:t>
            </a:r>
            <a:r>
              <a:rPr lang="en-US" sz="1600" dirty="0"/>
              <a:t> </a:t>
            </a:r>
            <a:r>
              <a:rPr lang="mn-MN" sz="1600" dirty="0" smtClean="0"/>
              <a:t>эрүүл мэнд халдашгүй байдлын </a:t>
            </a:r>
            <a:r>
              <a:rPr lang="en-US" sz="1600" dirty="0" err="1" smtClean="0"/>
              <a:t>эсрэг</a:t>
            </a:r>
            <a:r>
              <a:rPr lang="en-US" sz="1600" dirty="0" smtClean="0"/>
              <a:t> </a:t>
            </a:r>
            <a:r>
              <a:rPr lang="en-US" sz="1600" dirty="0" err="1"/>
              <a:t>гэмт</a:t>
            </a:r>
            <a:r>
              <a:rPr lang="en-US" sz="1600" dirty="0"/>
              <a:t> </a:t>
            </a:r>
            <a:r>
              <a:rPr lang="en-US" sz="1600" dirty="0" err="1"/>
              <a:t>хэрэг</a:t>
            </a:r>
            <a:r>
              <a:rPr lang="en-US" sz="1600" dirty="0"/>
              <a:t> </a:t>
            </a:r>
            <a:r>
              <a:rPr lang="mn-MN" sz="1600" dirty="0"/>
              <a:t>6</a:t>
            </a:r>
            <a:r>
              <a:rPr lang="mn-MN" sz="1600" dirty="0" smtClean="0"/>
              <a:t> </a:t>
            </a:r>
            <a:r>
              <a:rPr lang="en-US" sz="1600" dirty="0" smtClean="0"/>
              <a:t>(</a:t>
            </a:r>
            <a:r>
              <a:rPr lang="mn-MN" sz="1600" dirty="0" smtClean="0"/>
              <a:t>28</a:t>
            </a:r>
            <a:r>
              <a:rPr lang="en-US" sz="1600" dirty="0" smtClean="0"/>
              <a:t>.</a:t>
            </a:r>
            <a:r>
              <a:rPr lang="mn-MN" sz="1600" dirty="0" smtClean="0"/>
              <a:t>6</a:t>
            </a:r>
            <a:r>
              <a:rPr lang="en-US" sz="1600" dirty="0" smtClean="0"/>
              <a:t>%)</a:t>
            </a:r>
            <a:r>
              <a:rPr lang="mn-MN" sz="1600" dirty="0" smtClean="0"/>
              <a:t>, хүний бэлгийн эрх чөлөө халдашгүй байдлын эсрэг гэмт хэрэг 5</a:t>
            </a:r>
            <a:r>
              <a:rPr lang="en-US" sz="1600" dirty="0" smtClean="0"/>
              <a:t>(</a:t>
            </a:r>
            <a:r>
              <a:rPr lang="mn-MN" sz="1600" dirty="0" smtClean="0"/>
              <a:t>3.5 дахин</a:t>
            </a:r>
            <a:r>
              <a:rPr lang="en-US" sz="1600" dirty="0" smtClean="0"/>
              <a:t>)</a:t>
            </a:r>
            <a:r>
              <a:rPr lang="mn-MN" sz="1600" dirty="0" smtClean="0"/>
              <a:t>, хүний амьд явах эрхийн эсрэг гэмт хэрэг 3</a:t>
            </a:r>
            <a:r>
              <a:rPr lang="en-US" sz="1600" dirty="0" smtClean="0"/>
              <a:t>(</a:t>
            </a:r>
            <a:r>
              <a:rPr lang="mn-MN" sz="1600" dirty="0" smtClean="0"/>
              <a:t>66.6 хувь</a:t>
            </a:r>
            <a:r>
              <a:rPr lang="en-US" sz="1600" dirty="0" smtClean="0"/>
              <a:t>)</a:t>
            </a:r>
            <a:r>
              <a:rPr lang="mn-MN" sz="1600" dirty="0" smtClean="0"/>
              <a:t>, хөдөлгөөний аюулгүй байдал, тээврийн хэрэгслийн ашиглалтын журмын эсрэг гэмт хэрэг 3</a:t>
            </a:r>
            <a:r>
              <a:rPr lang="en-US" sz="1600" dirty="0" smtClean="0"/>
              <a:t>(50.0 </a:t>
            </a:r>
            <a:r>
              <a:rPr lang="mn-MN" sz="1600" dirty="0" smtClean="0"/>
              <a:t>хувь</a:t>
            </a:r>
            <a:r>
              <a:rPr lang="en-US" sz="1600" dirty="0" smtClean="0"/>
              <a:t>)-</a:t>
            </a:r>
            <a:r>
              <a:rPr lang="mn-MN" sz="1600" dirty="0" smtClean="0"/>
              <a:t>аар </a:t>
            </a:r>
            <a:r>
              <a:rPr lang="mn-MN" sz="1600" dirty="0"/>
              <a:t>өссөн нь голлон нөлөөлөв. </a:t>
            </a:r>
            <a:endParaRPr lang="mn-MN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24559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/>
              <a:t>Гэмт хэргийн улмаас учирсан хохирол </a:t>
            </a:r>
            <a:r>
              <a:rPr lang="mn-MN" sz="1600" dirty="0" smtClean="0"/>
              <a:t>2019 </a:t>
            </a:r>
            <a:r>
              <a:rPr lang="mn-MN" sz="1600" dirty="0"/>
              <a:t>оны 2</a:t>
            </a:r>
            <a:r>
              <a:rPr lang="en-US" sz="1600" dirty="0" smtClean="0"/>
              <a:t> </a:t>
            </a:r>
            <a:r>
              <a:rPr lang="mn-MN" sz="1600" dirty="0"/>
              <a:t>сард </a:t>
            </a:r>
            <a:r>
              <a:rPr lang="mn-MN" sz="1600" dirty="0" smtClean="0"/>
              <a:t>263.1 </a:t>
            </a:r>
            <a:r>
              <a:rPr lang="en-US" sz="1600" dirty="0" err="1"/>
              <a:t>тэрбум</a:t>
            </a:r>
            <a:r>
              <a:rPr lang="mn-MN" sz="1600" dirty="0"/>
              <a:t> төгрөг, нөхөн төлүүлсэн хохирлын хэмжээ </a:t>
            </a:r>
            <a:r>
              <a:rPr lang="mn-MN" sz="1600" dirty="0" smtClean="0"/>
              <a:t>98.7 </a:t>
            </a:r>
            <a:r>
              <a:rPr lang="en-US" sz="1600" dirty="0" err="1"/>
              <a:t>тэрбум</a:t>
            </a:r>
            <a:r>
              <a:rPr lang="mn-MN" sz="1600" dirty="0"/>
              <a:t> төгрөг болж, өмнөх оны мөн үеэс учирсан хохирол </a:t>
            </a:r>
            <a:r>
              <a:rPr lang="mn-MN" sz="1600" dirty="0" smtClean="0"/>
              <a:t>125.0 </a:t>
            </a:r>
            <a:r>
              <a:rPr lang="en-US" sz="1600" dirty="0" smtClean="0"/>
              <a:t>(</a:t>
            </a:r>
            <a:r>
              <a:rPr lang="mn-MN" sz="1600" dirty="0" smtClean="0"/>
              <a:t>90.5</a:t>
            </a:r>
            <a:r>
              <a:rPr lang="en-US" sz="1600" dirty="0" smtClean="0"/>
              <a:t>%) </a:t>
            </a:r>
            <a:r>
              <a:rPr lang="mn-MN" sz="1600" dirty="0"/>
              <a:t>тэрбум </a:t>
            </a:r>
            <a:r>
              <a:rPr lang="mn-MN" sz="1600" dirty="0" smtClean="0"/>
              <a:t>төгрөгөөр, </a:t>
            </a:r>
            <a:r>
              <a:rPr lang="mn-MN" sz="1600" dirty="0"/>
              <a:t>нөхөн төлүүлсэн хохирол </a:t>
            </a:r>
            <a:r>
              <a:rPr lang="mn-MN" sz="1600" dirty="0" smtClean="0"/>
              <a:t>50.6 </a:t>
            </a:r>
            <a:r>
              <a:rPr lang="en-US" sz="1600" dirty="0" smtClean="0"/>
              <a:t>(</a:t>
            </a:r>
            <a:r>
              <a:rPr lang="mn-MN" sz="1600" dirty="0" smtClean="0"/>
              <a:t>2.1 дахин</a:t>
            </a:r>
            <a:r>
              <a:rPr lang="en-US" sz="1600" dirty="0" smtClean="0"/>
              <a:t>)</a:t>
            </a:r>
            <a:r>
              <a:rPr lang="mn-MN" sz="1600" dirty="0" smtClean="0"/>
              <a:t> </a:t>
            </a:r>
            <a:r>
              <a:rPr lang="mn-MN" sz="1600" dirty="0"/>
              <a:t>тэрбум төгрөгөөр </a:t>
            </a:r>
            <a:r>
              <a:rPr lang="mn-MN" sz="1600" dirty="0" smtClean="0"/>
              <a:t>тус тус буурсан байна</a:t>
            </a:r>
            <a:r>
              <a:rPr lang="mn-MN" sz="1600" dirty="0"/>
              <a:t>.</a:t>
            </a:r>
            <a:r>
              <a:rPr lang="en-US" sz="1600" dirty="0"/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5338" y="480060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/>
              <a:t>Гэмт хэргийн улмаас хохирсон иргэд </a:t>
            </a:r>
            <a:r>
              <a:rPr lang="mn-MN" sz="1600" dirty="0" smtClean="0"/>
              <a:t>2019 </a:t>
            </a:r>
            <a:r>
              <a:rPr lang="mn-MN" sz="1600" dirty="0"/>
              <a:t>оны </a:t>
            </a:r>
            <a:r>
              <a:rPr lang="mn-MN" sz="1600" dirty="0" smtClean="0"/>
              <a:t>2 </a:t>
            </a:r>
            <a:r>
              <a:rPr lang="mn-MN" sz="1600" dirty="0"/>
              <a:t>сарын байдлаар </a:t>
            </a:r>
            <a:r>
              <a:rPr lang="mn-MN" sz="1600" dirty="0" smtClean="0"/>
              <a:t>28 болсон байна. 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2" y="4688650"/>
            <a:ext cx="1587177" cy="155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10439400" cy="899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545175"/>
            <a:ext cx="56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банк, санхүү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0387" y="1255892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Банкуудад хадгалуулсан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хадгаламжийн хэмжээ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тэрбумаар , өмнөх оны мөн үеэс 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 (3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тус тус өссөн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0048" y="3496270"/>
            <a:ext cx="8341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ахуйн нэгж, байгууллага, иргэдэд олгосон нийт зээлийн өрийн үлдэгдэл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дугаар сард 141.8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26.8 (23.2%)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22.5 (18.8%)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тус тус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өсөв.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4186" y="5858470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Чанаргүй хугацаа хэтэрсэн зээл 2019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дугаар сард  1.6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55.7%)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1.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48.9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тус тус буурчээ.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520368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ТӨСӨВ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36576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0624" y="1149307"/>
            <a:ext cx="1062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нийт орлого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дугаар сарын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байдлаар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8.8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1.3 (16.8%)-аар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499" y="283827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зарлага санхүүжилт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9.3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1.7 (22.7%)-аар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743271"/>
            <a:ext cx="1059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Аймгийн нэгдсэн төсвийн 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 хувийг орон нутгийн төсвийн орлого, 1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8.4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 хувийг улсын төсвөөс олгох санхүүгийн дэмжлэг, 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47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 хувийг улсын төсвөөс олгох тусгай зориулалтын шилжүүлэг,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2.7 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хувийг орон нутгийн хөгжлийн сангаас олгох шилжүүлэг,  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.1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 хувийг урьд оны үлдэгдэл тус тус эзэлж байна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6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69690" y="2177974"/>
            <a:ext cx="1294129" cy="1157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АДУУ: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 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8431" y="2192619"/>
            <a:ext cx="1295400" cy="121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ҮХЭР: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толгой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0579" y="4343400"/>
            <a:ext cx="1295400" cy="1142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ХОНЬ: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582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67857" y="4215154"/>
            <a:ext cx="1295400" cy="1399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ЯМАА: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676 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1143" y="990600"/>
            <a:ext cx="937260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хэмжээгээр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дугаар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 эх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нийт малын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буюу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 мянган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бусаар хорогд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Малын зүй бусын хорогдлыг төрлөөр нь авч үзвэл: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804" y="2076052"/>
            <a:ext cx="1920582" cy="14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7433" y="2076052"/>
            <a:ext cx="1693758" cy="11284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691" y="4215154"/>
            <a:ext cx="1840510" cy="13641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079" y="4136472"/>
            <a:ext cx="1273364" cy="1700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1143" y="5918197"/>
            <a:ext cx="94959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бусаар хорогдсон том малын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нь өвчнөөр хорогдсон байна. </a:t>
            </a:r>
          </a:p>
        </p:txBody>
      </p:sp>
    </p:spTree>
    <p:extLst>
      <p:ext uri="{BB962C8B-B14F-4D97-AF65-F5344CB8AC3E}">
        <p14:creationId xmlns:p14="http://schemas.microsoft.com/office/powerpoint/2010/main" val="40390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254694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6482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200399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528935"/>
            <a:ext cx="2440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5239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сарын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гүйцэтгэлээр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өмнөх оноос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6.4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төгрөгөөр буурчээ. 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047999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 уул уурхай, олборлох аж үйлдвэрийн нийт үйлдвэрлэл өмнөх оноос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.5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9.3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үүнээс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нүүрс 0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76.0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төгрөг, хайлуур жонш 4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.9 (72.2</a:t>
            </a:r>
            <a:b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сая төгрөг,  хайлуур жоншны баяжмал 0.5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(36.2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төгрөгөөр тус тус буурсан нь голлон нөлөөлөв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0291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36.3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буюу </a:t>
            </a:r>
            <a:r>
              <a:rPr lang="en-US" sz="200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91.2</a:t>
            </a:r>
            <a:r>
              <a:rPr lang="mn-MN" sz="200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гадаад зах зээлд борлуулжээ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862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Office Theme</vt:lpstr>
      <vt:lpstr>PowerPoint Presentation</vt:lpstr>
      <vt:lpstr>БҮРТГЭЛТЭЙ АЖИЛГҮЙ ИРГЭД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Altantsetseg_Ts</cp:lastModifiedBy>
  <cp:revision>609</cp:revision>
  <cp:lastPrinted>2017-09-11T09:35:27Z</cp:lastPrinted>
  <dcterms:created xsi:type="dcterms:W3CDTF">2016-10-10T07:15:58Z</dcterms:created>
  <dcterms:modified xsi:type="dcterms:W3CDTF">2019-03-18T01:53:35Z</dcterms:modified>
</cp:coreProperties>
</file>