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revisionInfo.xml" ContentType="application/vnd.ms-powerpoint.revisioninfo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handoutMasterIdLst>
    <p:handoutMasterId r:id="rId15"/>
  </p:handoutMasterIdLst>
  <p:sldIdLst>
    <p:sldId id="329" r:id="rId2"/>
    <p:sldId id="334" r:id="rId3"/>
    <p:sldId id="330" r:id="rId4"/>
    <p:sldId id="322" r:id="rId5"/>
    <p:sldId id="332" r:id="rId6"/>
    <p:sldId id="335" r:id="rId7"/>
    <p:sldId id="324" r:id="rId8"/>
    <p:sldId id="325" r:id="rId9"/>
    <p:sldId id="326" r:id="rId10"/>
    <p:sldId id="337" r:id="rId11"/>
    <p:sldId id="328" r:id="rId12"/>
    <p:sldId id="302" r:id="rId13"/>
  </p:sldIdLst>
  <p:sldSz cx="12192000" cy="6858000"/>
  <p:notesSz cx="6797675" cy="987425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0033CC"/>
    <a:srgbClr val="003296"/>
    <a:srgbClr val="548236"/>
    <a:srgbClr val="DC7D0F"/>
    <a:srgbClr val="558237"/>
    <a:srgbClr val="FFCC00"/>
    <a:srgbClr val="00329B"/>
    <a:srgbClr val="003269"/>
    <a:srgbClr val="0A47C2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79533" autoAdjust="0"/>
  </p:normalViewPr>
  <p:slideViewPr>
    <p:cSldViewPr>
      <p:cViewPr varScale="1">
        <p:scale>
          <a:sx n="88" d="100"/>
          <a:sy n="88" d="100"/>
        </p:scale>
        <p:origin x="-120" y="-11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32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46400" cy="49426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49688" y="1"/>
            <a:ext cx="2946400" cy="49426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1A44DE7-D350-441A-8348-B063E5C2FC47}" type="datetimeFigureOut">
              <a:rPr lang="en-US" smtClean="0"/>
              <a:pPr/>
              <a:t>4/16/2019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378406"/>
            <a:ext cx="2946400" cy="49426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49688" y="9378406"/>
            <a:ext cx="2946400" cy="49426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16DA4A5-4CC5-4B64-9EDC-941637C2F0F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56229947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46400" cy="49426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49688" y="1"/>
            <a:ext cx="2946400" cy="49426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F2D0AFC-6A1A-4B11-B1D2-8B922FC0DC87}" type="datetimeFigureOut">
              <a:rPr lang="en-US" smtClean="0"/>
              <a:pPr/>
              <a:t>4/16/2019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09538" y="741363"/>
            <a:ext cx="6578600" cy="37020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451" y="4689994"/>
            <a:ext cx="5438775" cy="4443649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378406"/>
            <a:ext cx="2946400" cy="49426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49688" y="9378406"/>
            <a:ext cx="2946400" cy="49426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B3AFDBB-8DB3-448B-BA3C-0DD2AF2CBC2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1160664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7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309D15-E1E8-458B-8A9A-CEDC445DEC0A}" type="datetimeFigureOut">
              <a:rPr lang="en-US" smtClean="0"/>
              <a:pPr/>
              <a:t>4/16/2019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958D99-9FE5-45E5-BDE1-E9F7CA8FC23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0646937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309D15-E1E8-458B-8A9A-CEDC445DEC0A}" type="datetimeFigureOut">
              <a:rPr lang="en-US" smtClean="0"/>
              <a:pPr/>
              <a:t>4/16/2019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958D99-9FE5-45E5-BDE1-E9F7CA8FC23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1221865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06376"/>
            <a:ext cx="2743200" cy="4387851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06376"/>
            <a:ext cx="8026400" cy="438785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309D15-E1E8-458B-8A9A-CEDC445DEC0A}" type="datetimeFigureOut">
              <a:rPr lang="en-US" smtClean="0"/>
              <a:pPr/>
              <a:t>4/16/2019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958D99-9FE5-45E5-BDE1-E9F7CA8FC23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5974932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309D15-E1E8-458B-8A9A-CEDC445DEC0A}" type="datetimeFigureOut">
              <a:rPr lang="en-US" smtClean="0"/>
              <a:pPr/>
              <a:t>4/16/2019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958D99-9FE5-45E5-BDE1-E9F7CA8FC23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4444224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2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309D15-E1E8-458B-8A9A-CEDC445DEC0A}" type="datetimeFigureOut">
              <a:rPr lang="en-US" smtClean="0"/>
              <a:pPr/>
              <a:t>4/16/2019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958D99-9FE5-45E5-BDE1-E9F7CA8FC23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4805956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200152"/>
            <a:ext cx="5384800" cy="3394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200152"/>
            <a:ext cx="5384800" cy="3394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309D15-E1E8-458B-8A9A-CEDC445DEC0A}" type="datetimeFigureOut">
              <a:rPr lang="en-US" smtClean="0"/>
              <a:pPr/>
              <a:t>4/16/2019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958D99-9FE5-45E5-BDE1-E9F7CA8FC23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7533303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4"/>
            <a:ext cx="5386917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70" y="1535114"/>
            <a:ext cx="5389033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0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309D15-E1E8-458B-8A9A-CEDC445DEC0A}" type="datetimeFigureOut">
              <a:rPr lang="en-US" smtClean="0"/>
              <a:pPr/>
              <a:t>4/16/2019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958D99-9FE5-45E5-BDE1-E9F7CA8FC23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7787619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309D15-E1E8-458B-8A9A-CEDC445DEC0A}" type="datetimeFigureOut">
              <a:rPr lang="en-US" smtClean="0"/>
              <a:pPr/>
              <a:t>4/16/2019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958D99-9FE5-45E5-BDE1-E9F7CA8FC23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2057589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309D15-E1E8-458B-8A9A-CEDC445DEC0A}" type="datetimeFigureOut">
              <a:rPr lang="en-US" smtClean="0"/>
              <a:pPr/>
              <a:t>4/16/2019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958D99-9FE5-45E5-BDE1-E9F7CA8FC23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9424206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3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309D15-E1E8-458B-8A9A-CEDC445DEC0A}" type="datetimeFigureOut">
              <a:rPr lang="en-US" smtClean="0"/>
              <a:pPr/>
              <a:t>4/16/2019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958D99-9FE5-45E5-BDE1-E9F7CA8FC23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0493189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1"/>
            <a:ext cx="73152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9"/>
            <a:ext cx="73152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309D15-E1E8-458B-8A9A-CEDC445DEC0A}" type="datetimeFigureOut">
              <a:rPr lang="en-US" smtClean="0"/>
              <a:pPr/>
              <a:t>4/16/2019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958D99-9FE5-45E5-BDE1-E9F7CA8FC23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4944269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2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309D15-E1E8-458B-8A9A-CEDC445DEC0A}" type="datetimeFigureOut">
              <a:rPr lang="en-US" smtClean="0"/>
              <a:pPr/>
              <a:t>4/16/2019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2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958D99-9FE5-45E5-BDE1-E9F7CA8FC23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9135819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9.emf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emf"/><Relationship Id="rId7" Type="http://schemas.openxmlformats.org/officeDocument/2006/relationships/image" Target="../media/image10.png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emf"/><Relationship Id="rId5" Type="http://schemas.openxmlformats.org/officeDocument/2006/relationships/image" Target="../media/image8.emf"/><Relationship Id="rId4" Type="http://schemas.openxmlformats.org/officeDocument/2006/relationships/image" Target="../media/image7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emf"/><Relationship Id="rId4" Type="http://schemas.openxmlformats.org/officeDocument/2006/relationships/image" Target="../media/image14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image" Target="../media/image18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gi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912556"/>
            <a:ext cx="10397071" cy="4650044"/>
          </a:xfrm>
          <a:prstGeom prst="rect">
            <a:avLst/>
          </a:prstGeom>
        </p:spPr>
      </p:pic>
      <p:sp>
        <p:nvSpPr>
          <p:cNvPr id="32" name="Rectangle 31"/>
          <p:cNvSpPr/>
          <p:nvPr/>
        </p:nvSpPr>
        <p:spPr>
          <a:xfrm>
            <a:off x="2145323" y="2667000"/>
            <a:ext cx="8522677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mn-MN" sz="3600" b="1" dirty="0" smtClean="0">
                <a:solidFill>
                  <a:srgbClr val="002060"/>
                </a:solidFill>
                <a:latin typeface="Tahoma" charset="0"/>
                <a:ea typeface="Tahoma" charset="0"/>
                <a:cs typeface="Tahoma" charset="0"/>
              </a:rPr>
              <a:t>Сүхбаатар аймгийн</a:t>
            </a:r>
          </a:p>
          <a:p>
            <a:pPr algn="ctr"/>
            <a:r>
              <a:rPr lang="mn-MN" sz="3600" b="1" dirty="0" smtClean="0">
                <a:solidFill>
                  <a:srgbClr val="002060"/>
                </a:solidFill>
                <a:latin typeface="Tahoma" charset="0"/>
                <a:ea typeface="Tahoma" charset="0"/>
                <a:cs typeface="Tahoma" charset="0"/>
              </a:rPr>
              <a:t>нийгэм, эдийн засгийн</a:t>
            </a:r>
            <a:r>
              <a:rPr lang="en-US" sz="3600" b="1" dirty="0" smtClean="0">
                <a:solidFill>
                  <a:srgbClr val="002060"/>
                </a:solidFill>
                <a:latin typeface="Tahoma" charset="0"/>
                <a:ea typeface="Tahoma" charset="0"/>
                <a:cs typeface="Tahoma" charset="0"/>
              </a:rPr>
              <a:t> </a:t>
            </a:r>
            <a:r>
              <a:rPr lang="mn-MN" sz="3600" b="1" dirty="0" smtClean="0">
                <a:solidFill>
                  <a:srgbClr val="002060"/>
                </a:solidFill>
                <a:latin typeface="Tahoma" charset="0"/>
                <a:ea typeface="Tahoma" charset="0"/>
                <a:cs typeface="Tahoma" charset="0"/>
              </a:rPr>
              <a:t>байдал</a:t>
            </a:r>
          </a:p>
          <a:p>
            <a:pPr algn="ctr"/>
            <a:r>
              <a:rPr lang="en-US" sz="2800" dirty="0">
                <a:solidFill>
                  <a:srgbClr val="002060"/>
                </a:solidFill>
                <a:latin typeface="Tahoma" charset="0"/>
                <a:ea typeface="Tahoma" charset="0"/>
                <a:cs typeface="Tahoma" charset="0"/>
              </a:rPr>
              <a:t>(</a:t>
            </a:r>
            <a:r>
              <a:rPr lang="en-US" sz="2800" dirty="0" smtClean="0">
                <a:solidFill>
                  <a:srgbClr val="002060"/>
                </a:solidFill>
                <a:latin typeface="Tahoma" charset="0"/>
                <a:ea typeface="Tahoma" charset="0"/>
                <a:cs typeface="Tahoma" charset="0"/>
              </a:rPr>
              <a:t> 2019 </a:t>
            </a:r>
            <a:r>
              <a:rPr lang="mn-MN" sz="2800" dirty="0" smtClean="0">
                <a:solidFill>
                  <a:srgbClr val="002060"/>
                </a:solidFill>
                <a:latin typeface="Tahoma" charset="0"/>
                <a:ea typeface="Tahoma" charset="0"/>
                <a:cs typeface="Tahoma" charset="0"/>
              </a:rPr>
              <a:t>оны </a:t>
            </a:r>
            <a:r>
              <a:rPr lang="en-US" sz="2800" dirty="0" smtClean="0">
                <a:solidFill>
                  <a:srgbClr val="002060"/>
                </a:solidFill>
                <a:latin typeface="Tahoma" charset="0"/>
                <a:ea typeface="Tahoma" charset="0"/>
                <a:cs typeface="Tahoma" charset="0"/>
              </a:rPr>
              <a:t>3</a:t>
            </a:r>
            <a:r>
              <a:rPr lang="mn-MN" sz="2800" dirty="0" smtClean="0">
                <a:solidFill>
                  <a:srgbClr val="002060"/>
                </a:solidFill>
                <a:latin typeface="Tahoma" charset="0"/>
                <a:ea typeface="Tahoma" charset="0"/>
                <a:cs typeface="Tahoma" charset="0"/>
              </a:rPr>
              <a:t> дугаар сарын байдлаар</a:t>
            </a:r>
            <a:r>
              <a:rPr lang="en-US" sz="2800" dirty="0" smtClean="0">
                <a:solidFill>
                  <a:srgbClr val="002060"/>
                </a:solidFill>
                <a:latin typeface="Tahoma" charset="0"/>
                <a:ea typeface="Tahoma" charset="0"/>
                <a:cs typeface="Tahoma" charset="0"/>
              </a:rPr>
              <a:t>)</a:t>
            </a:r>
            <a:endParaRPr lang="en-US" sz="2800" dirty="0">
              <a:solidFill>
                <a:srgbClr val="002060"/>
              </a:solidFill>
              <a:latin typeface="Tahoma" charset="0"/>
              <a:ea typeface="Tahoma" charset="0"/>
              <a:cs typeface="Tahoma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1600" y="838200"/>
            <a:ext cx="1066800" cy="109040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838200"/>
            <a:ext cx="998533" cy="1018504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57058480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 advTm="6000"/>
    </mc:Choice>
    <mc:Fallback>
      <p:transition spd="slow" advTm="6000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447800" y="486514"/>
            <a:ext cx="2916183" cy="46166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/>
            <a:r>
              <a:rPr lang="mn-MN" sz="2400" b="1" cap="all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ХӨДӨӨ АЖ АХУЙ</a:t>
            </a:r>
            <a:endParaRPr lang="en-US" sz="2400" dirty="0">
              <a:solidFill>
                <a:srgbClr val="00206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3135143" y="1642557"/>
            <a:ext cx="1619599" cy="171024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mn-MN" sz="1600" b="1" dirty="0" smtClean="0">
                <a:solidFill>
                  <a:srgbClr val="0033C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АДУУ: </a:t>
            </a:r>
            <a:endParaRPr lang="mn-MN" sz="1600" b="1" dirty="0">
              <a:solidFill>
                <a:srgbClr val="0033CC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r>
              <a:rPr lang="mn-MN" sz="1600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</a:t>
            </a:r>
            <a:r>
              <a:rPr lang="mn-MN" sz="1600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  <a:r>
              <a:rPr lang="en-US" sz="1600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7 </a:t>
            </a:r>
            <a:r>
              <a:rPr lang="mn-MN" sz="1600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мянган</a:t>
            </a:r>
            <a:r>
              <a:rPr lang="en-US" sz="1600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mn-MN" sz="1600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эх мал төллөж, гарсан төлийн </a:t>
            </a:r>
            <a:r>
              <a:rPr lang="mn-MN" sz="1600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98.8 </a:t>
            </a:r>
            <a:r>
              <a:rPr lang="mn-MN" sz="1600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хувь</a:t>
            </a:r>
            <a:r>
              <a:rPr lang="mn-MN" sz="16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600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</a:t>
            </a:r>
            <a:r>
              <a:rPr lang="mn-MN" sz="1600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</a:t>
            </a:r>
            <a:r>
              <a:rPr lang="mn-MN" sz="1600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  <a:r>
              <a:rPr lang="mn-MN" sz="1600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7</a:t>
            </a:r>
            <a:r>
              <a:rPr lang="en-US" sz="1600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mn-MN" sz="1600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мянган төл</a:t>
            </a:r>
            <a:r>
              <a:rPr lang="en-US" sz="1600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) </a:t>
            </a:r>
            <a:r>
              <a:rPr lang="mn-MN" sz="1600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бойжиж байна. </a:t>
            </a:r>
            <a:endParaRPr lang="en-US" sz="1600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6599484" y="1850104"/>
            <a:ext cx="1730129" cy="150269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mn-MN" sz="1600" b="1" dirty="0" smtClean="0">
                <a:solidFill>
                  <a:srgbClr val="0033C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ҮХЭР: </a:t>
            </a:r>
            <a:endParaRPr lang="mn-MN" sz="1600" b="1" dirty="0">
              <a:solidFill>
                <a:srgbClr val="0033CC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r>
              <a:rPr lang="mn-MN" sz="1600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4.</a:t>
            </a:r>
            <a:r>
              <a:rPr lang="mn-MN" sz="1600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</a:t>
            </a:r>
            <a:r>
              <a:rPr lang="en-US" sz="1600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mn-MN" sz="16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мянган</a:t>
            </a:r>
            <a:r>
              <a:rPr lang="en-US" sz="16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mn-MN" sz="16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эх мал төллөж, гарсан төлийн </a:t>
            </a:r>
            <a:r>
              <a:rPr lang="mn-MN" sz="1600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98.</a:t>
            </a:r>
            <a:r>
              <a:rPr lang="mn-MN" sz="1600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7</a:t>
            </a:r>
            <a:r>
              <a:rPr lang="mn-MN" sz="1600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mn-MN" sz="16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хувь </a:t>
            </a:r>
            <a:r>
              <a:rPr lang="en-US" sz="1600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</a:t>
            </a:r>
            <a:r>
              <a:rPr lang="mn-MN" sz="1600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4.</a:t>
            </a:r>
            <a:r>
              <a:rPr lang="mn-MN" sz="1600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</a:t>
            </a:r>
            <a:r>
              <a:rPr lang="en-US" sz="1600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mn-MN" sz="16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мянган төл</a:t>
            </a:r>
            <a:r>
              <a:rPr lang="en-US" sz="16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) </a:t>
            </a:r>
            <a:r>
              <a:rPr lang="mn-MN" sz="16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бойжиж байна. </a:t>
            </a:r>
            <a:endParaRPr lang="en-US" sz="1600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endParaRPr lang="en-US" sz="1600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10073678" y="1697704"/>
            <a:ext cx="1584922" cy="150269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mn-MN" sz="1600" b="1" dirty="0" smtClean="0">
                <a:solidFill>
                  <a:srgbClr val="0033C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ТЭМЭЭ: </a:t>
            </a:r>
            <a:endParaRPr lang="mn-MN" sz="1600" b="1" dirty="0">
              <a:solidFill>
                <a:srgbClr val="0033CC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r>
              <a:rPr lang="mn-MN" sz="1600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179</a:t>
            </a:r>
            <a:r>
              <a:rPr lang="en-US" sz="1600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mn-MN" sz="16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эх мал </a:t>
            </a:r>
            <a:r>
              <a:rPr lang="mn-MN" sz="1600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төллөж, гарсан төл нь </a:t>
            </a:r>
            <a:r>
              <a:rPr lang="mn-MN" sz="1600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99.4</a:t>
            </a:r>
            <a:r>
              <a:rPr lang="mn-MN" sz="1600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mn-MN" sz="16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хувь </a:t>
            </a:r>
            <a:r>
              <a:rPr lang="en-US" sz="1600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</a:t>
            </a:r>
            <a:r>
              <a:rPr lang="mn-MN" sz="1600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177 </a:t>
            </a:r>
            <a:r>
              <a:rPr lang="mn-MN" sz="16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төл</a:t>
            </a:r>
            <a:r>
              <a:rPr lang="en-US" sz="16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) </a:t>
            </a:r>
            <a:r>
              <a:rPr lang="mn-MN" sz="16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бойжиж байна.</a:t>
            </a:r>
            <a:endParaRPr lang="en-US" sz="1600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4164038" y="3702106"/>
            <a:ext cx="1824589" cy="150269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mn-MN" sz="1600" b="1" dirty="0" smtClean="0">
                <a:solidFill>
                  <a:srgbClr val="0033C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ХОНЬ: </a:t>
            </a:r>
            <a:endParaRPr lang="mn-MN" sz="1600" b="1" dirty="0">
              <a:solidFill>
                <a:srgbClr val="0033CC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r>
              <a:rPr lang="mn-MN" sz="1600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141.5</a:t>
            </a:r>
            <a:r>
              <a:rPr lang="en-US" sz="1600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mn-MN" sz="16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мянган</a:t>
            </a:r>
            <a:r>
              <a:rPr lang="en-US" sz="16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mn-MN" sz="16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эх мал төллөж, гарсан төлийн </a:t>
            </a:r>
            <a:r>
              <a:rPr lang="mn-MN" sz="1600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99.</a:t>
            </a:r>
            <a:r>
              <a:rPr lang="mn-MN" sz="16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7</a:t>
            </a:r>
            <a:r>
              <a:rPr lang="mn-MN" sz="1600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mn-MN" sz="16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хувь </a:t>
            </a:r>
            <a:r>
              <a:rPr lang="en-US" sz="1600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</a:t>
            </a:r>
            <a:r>
              <a:rPr lang="mn-MN" sz="1600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141.7</a:t>
            </a:r>
            <a:r>
              <a:rPr lang="en-US" sz="1600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mn-MN" sz="16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мянган төл</a:t>
            </a:r>
            <a:r>
              <a:rPr lang="en-US" sz="16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) </a:t>
            </a:r>
            <a:r>
              <a:rPr lang="mn-MN" sz="16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бойжиж байна. </a:t>
            </a:r>
            <a:endParaRPr lang="en-US" sz="1600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8064227" y="3711288"/>
            <a:ext cx="1734221" cy="150269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mn-MN" sz="1600" b="1" dirty="0" smtClean="0">
                <a:solidFill>
                  <a:srgbClr val="0033C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ЯМАА: </a:t>
            </a:r>
            <a:endParaRPr lang="mn-MN" sz="1600" b="1" dirty="0">
              <a:solidFill>
                <a:srgbClr val="0033CC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r>
              <a:rPr lang="mn-MN" sz="1600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77.2</a:t>
            </a:r>
            <a:r>
              <a:rPr lang="en-US" sz="1600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mn-MN" sz="16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мянган</a:t>
            </a:r>
            <a:r>
              <a:rPr lang="en-US" sz="16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mn-MN" sz="16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эх мал төллөж, гарсан төлийн </a:t>
            </a:r>
            <a:r>
              <a:rPr lang="mn-MN" sz="1600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99.5 </a:t>
            </a:r>
            <a:r>
              <a:rPr lang="mn-MN" sz="16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хувь </a:t>
            </a:r>
            <a:r>
              <a:rPr lang="en-US" sz="1600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</a:t>
            </a:r>
            <a:r>
              <a:rPr lang="mn-MN" sz="1600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77.3</a:t>
            </a:r>
            <a:r>
              <a:rPr lang="en-US" sz="1600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mn-MN" sz="16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мянган төл</a:t>
            </a:r>
            <a:r>
              <a:rPr lang="en-US" sz="16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) </a:t>
            </a:r>
            <a:r>
              <a:rPr lang="mn-MN" sz="16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бойжиж </a:t>
            </a:r>
            <a:r>
              <a:rPr lang="mn-MN" sz="1600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байна</a:t>
            </a:r>
            <a:endParaRPr lang="en-US" sz="1600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1143000" y="1036918"/>
            <a:ext cx="10686938" cy="410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</a:pPr>
            <a:r>
              <a:rPr lang="mn-MN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Аймгийн хэмжээнд </a:t>
            </a:r>
            <a:r>
              <a:rPr lang="mn-MN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2019 </a:t>
            </a:r>
            <a:r>
              <a:rPr lang="mn-MN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оны </a:t>
            </a:r>
            <a:r>
              <a:rPr lang="mn-MN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 улиралд </a:t>
            </a:r>
            <a:r>
              <a:rPr lang="mn-MN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225</a:t>
            </a:r>
            <a:r>
              <a:rPr lang="mn-MN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.0 </a:t>
            </a:r>
            <a:r>
              <a:rPr lang="mn-MN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мянган эх мал төллөж, </a:t>
            </a:r>
            <a:r>
              <a:rPr lang="mn-MN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225</a:t>
            </a:r>
            <a:r>
              <a:rPr lang="mn-MN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.2 </a:t>
            </a:r>
            <a:r>
              <a:rPr lang="mn-MN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мянган төл бойжуулав.  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203195" y="1652141"/>
            <a:ext cx="1920582" cy="144043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950753" y="1690934"/>
            <a:ext cx="1693758" cy="1128466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501806" y="1690934"/>
            <a:ext cx="1571872" cy="1046891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323528" y="3712120"/>
            <a:ext cx="1840510" cy="1380383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790863" y="3652343"/>
            <a:ext cx="1273364" cy="1700006"/>
          </a:xfrm>
          <a:prstGeom prst="rect">
            <a:avLst/>
          </a:prstGeom>
        </p:spPr>
      </p:pic>
      <p:sp>
        <p:nvSpPr>
          <p:cNvPr id="23" name="Rectangle 22"/>
          <p:cNvSpPr/>
          <p:nvPr/>
        </p:nvSpPr>
        <p:spPr>
          <a:xfrm>
            <a:off x="1203195" y="5438883"/>
            <a:ext cx="10455405" cy="72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</a:pPr>
            <a:r>
              <a:rPr lang="ru-RU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Оны </a:t>
            </a:r>
            <a:r>
              <a:rPr lang="ru-RU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эхэнд тоологдсон нийт малын </a:t>
            </a:r>
            <a:r>
              <a:rPr lang="mn-MN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</a:t>
            </a:r>
            <a:r>
              <a:rPr lang="ru-RU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  <a:r>
              <a:rPr lang="mn-MN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</a:t>
            </a:r>
            <a:r>
              <a:rPr lang="mn-MN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</a:t>
            </a:r>
            <a:r>
              <a:rPr lang="en-US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0.</a:t>
            </a:r>
            <a:r>
              <a:rPr lang="mn-MN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</a:t>
            </a:r>
            <a:r>
              <a:rPr lang="en-US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mn-MN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хувь</a:t>
            </a:r>
            <a:r>
              <a:rPr lang="en-US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)</a:t>
            </a:r>
            <a:r>
              <a:rPr lang="ru-RU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мянган том мал </a:t>
            </a:r>
            <a:r>
              <a:rPr lang="ru-RU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201</a:t>
            </a:r>
            <a:r>
              <a:rPr lang="mn-MN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9</a:t>
            </a:r>
            <a:r>
              <a:rPr lang="ru-RU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он</a:t>
            </a:r>
            <a:r>
              <a:rPr lang="mn-MN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ы 1-р улиралд</a:t>
            </a:r>
            <a:r>
              <a:rPr lang="ru-RU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зүй бусаар хорогдов. </a:t>
            </a:r>
            <a:r>
              <a:rPr lang="mn-MN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Зүй бусаар хорогдсон том малын </a:t>
            </a:r>
            <a:r>
              <a:rPr lang="mn-MN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0.2 </a:t>
            </a:r>
            <a:r>
              <a:rPr lang="mn-MN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хувь нь өвчнөөр хорогдсон байна. </a:t>
            </a:r>
            <a:endParaRPr lang="mn-MN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336586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Tm="30000"/>
    </mc:Choice>
    <mc:Fallback>
      <p:transition spd="slow" advTm="30000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22276" y="1254694"/>
            <a:ext cx="2459124" cy="164090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66800" y="4648200"/>
            <a:ext cx="2743200" cy="18288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295400" y="3200399"/>
            <a:ext cx="2362201" cy="926642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1219199" y="528935"/>
            <a:ext cx="2440092" cy="46166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lang="mn-MN" sz="2400" b="1" cap="all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АЖ ҮЙЛДВЭР</a:t>
            </a:r>
            <a:r>
              <a:rPr lang="en-US" sz="2400" b="1" cap="all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</a:p>
        </p:txBody>
      </p:sp>
      <p:sp>
        <p:nvSpPr>
          <p:cNvPr id="8" name="Rectangle 7"/>
          <p:cNvSpPr/>
          <p:nvPr/>
        </p:nvSpPr>
        <p:spPr>
          <a:xfrm>
            <a:off x="3810000" y="1523999"/>
            <a:ext cx="80010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mn-MN" sz="200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Аж үйлдвэрийн салбарын нийт үйлдвэрлэл </a:t>
            </a:r>
            <a:r>
              <a:rPr lang="mn-MN" sz="2000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2019 </a:t>
            </a:r>
            <a:r>
              <a:rPr lang="mn-MN" sz="200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оны 3</a:t>
            </a:r>
            <a:r>
              <a:rPr lang="en-US" sz="2000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mn-MN" sz="2000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дугаар сарын </a:t>
            </a:r>
            <a:r>
              <a:rPr lang="mn-MN" sz="200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гүйцэтгэлээр </a:t>
            </a:r>
            <a:r>
              <a:rPr lang="mn-MN" sz="2000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11</a:t>
            </a:r>
            <a:r>
              <a:rPr lang="en-US" sz="2000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  <a:r>
              <a:rPr lang="mn-MN" sz="2000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 тэрбум </a:t>
            </a:r>
            <a:r>
              <a:rPr lang="mn-MN" sz="200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төгрөгт хүрч, өмнөх оноос </a:t>
            </a:r>
            <a:r>
              <a:rPr lang="en-US" sz="2000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2.7</a:t>
            </a:r>
            <a:r>
              <a:rPr lang="mn-MN" sz="2000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(19</a:t>
            </a:r>
            <a:r>
              <a:rPr lang="en-US" sz="2000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  <a:r>
              <a:rPr lang="mn-MN" sz="2000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4%) тэрбум төгрөгөөр буурчээ. </a:t>
            </a:r>
            <a:endParaRPr lang="en-US" sz="2000" dirty="0">
              <a:solidFill>
                <a:srgbClr val="0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810000" y="3047999"/>
            <a:ext cx="8001000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mn-MN" sz="200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Үүнд уул уурхай, олборлох аж үйлдвэрийн нийт үйлдвэрлэл өмнөх оноос </a:t>
            </a:r>
            <a:r>
              <a:rPr lang="en-US" sz="2000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2.</a:t>
            </a:r>
            <a:r>
              <a:rPr lang="mn-MN" sz="2000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8 (19</a:t>
            </a:r>
            <a:r>
              <a:rPr lang="en-US" sz="2000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  <a:r>
              <a:rPr lang="mn-MN" sz="2000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4%) тэрбум </a:t>
            </a:r>
            <a:r>
              <a:rPr lang="mn-MN" sz="200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төгрөгөөр, үүнээс </a:t>
            </a:r>
            <a:r>
              <a:rPr lang="mn-MN" sz="2000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нүүрс 0</a:t>
            </a:r>
            <a:r>
              <a:rPr lang="en-US" sz="2000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.5</a:t>
            </a:r>
            <a:r>
              <a:rPr lang="mn-MN" sz="2000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(46</a:t>
            </a:r>
            <a:r>
              <a:rPr lang="en-US" sz="2000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  <a:r>
              <a:rPr lang="mn-MN" sz="2000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7%) тэрбум төгрөг, хайлуур жонш 19</a:t>
            </a:r>
            <a:r>
              <a:rPr lang="en-US" sz="2000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  <a:r>
              <a:rPr lang="mn-MN" sz="2000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</a:t>
            </a:r>
            <a:r>
              <a:rPr lang="en-US" sz="2000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(</a:t>
            </a:r>
            <a:r>
              <a:rPr lang="mn-MN" sz="2000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69</a:t>
            </a:r>
            <a:r>
              <a:rPr lang="en-US" sz="2000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.3%)</a:t>
            </a:r>
            <a:r>
              <a:rPr lang="mn-MN" sz="2000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тэрбум төгрөг, хайлуур жоншны баяжмал 2.5 </a:t>
            </a:r>
            <a:r>
              <a:rPr lang="en-US" sz="2000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(84.5%)</a:t>
            </a:r>
            <a:r>
              <a:rPr lang="mn-MN" sz="2000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тэрбум төгрөгөөр тус тус буурсан нь голлон нөлөөлөв</a:t>
            </a:r>
            <a:r>
              <a:rPr lang="mn-MN" sz="200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  <a:endParaRPr lang="en-US" sz="2000" dirty="0">
              <a:solidFill>
                <a:srgbClr val="0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810000" y="5029199"/>
            <a:ext cx="80010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mn-MN" sz="200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Аж үйлдвэрийн салбарын борлуулсан бүтээгдэхүүн </a:t>
            </a:r>
            <a:r>
              <a:rPr lang="mn-MN" sz="2000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2019 </a:t>
            </a:r>
            <a:r>
              <a:rPr lang="mn-MN" sz="200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онд </a:t>
            </a:r>
            <a:r>
              <a:rPr lang="mn-MN" sz="2000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83</a:t>
            </a:r>
            <a:r>
              <a:rPr lang="en-US" sz="2000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  <a:r>
              <a:rPr lang="mn-MN" sz="2000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6 тэрбум </a:t>
            </a:r>
            <a:r>
              <a:rPr lang="mn-MN" sz="200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төгрөгт хүрч, </a:t>
            </a:r>
            <a:r>
              <a:rPr lang="en-US" sz="2000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7</a:t>
            </a:r>
            <a:r>
              <a:rPr lang="mn-MN" sz="2000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8</a:t>
            </a:r>
            <a:r>
              <a:rPr lang="en-US" sz="2000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  <a:r>
              <a:rPr lang="mn-MN" sz="2000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 тэрбум </a:t>
            </a:r>
            <a:r>
              <a:rPr lang="mn-MN" sz="200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төгрөг буюу </a:t>
            </a:r>
            <a:r>
              <a:rPr lang="en-US" sz="2000" dirty="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93.</a:t>
            </a:r>
            <a:r>
              <a:rPr lang="mn-MN" sz="2000" smtClean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5 </a:t>
            </a:r>
            <a:r>
              <a:rPr lang="mn-MN" sz="200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хувийг гадаад зах зээлд борлуулжээ</a:t>
            </a:r>
            <a:r>
              <a:rPr lang="mn-MN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  <a:endParaRPr lang="en-US" sz="2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92318237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 advTm="25000"/>
    </mc:Choice>
    <mc:Fallback>
      <p:transition spd="slow" advTm="25000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" y="533401"/>
            <a:ext cx="10668000" cy="59436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 advTm="10000"/>
    </mc:Choice>
    <mc:Fallback>
      <p:transition spd="slow" advTm="10000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7"/>
          <p:cNvSpPr>
            <a:spLocks noGrp="1"/>
          </p:cNvSpPr>
          <p:nvPr>
            <p:ph type="title"/>
          </p:nvPr>
        </p:nvSpPr>
        <p:spPr>
          <a:xfrm>
            <a:off x="1143000" y="533400"/>
            <a:ext cx="8373629" cy="462551"/>
          </a:xfrm>
        </p:spPr>
        <p:txBody>
          <a:bodyPr>
            <a:normAutofit/>
          </a:bodyPr>
          <a:lstStyle/>
          <a:p>
            <a:pPr algn="l"/>
            <a:r>
              <a:rPr lang="mn-MN" sz="2400" b="1" cap="all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БҮРТГЭЛТЭЙ АЖИЛГҮЙ ИРГЭД</a:t>
            </a:r>
            <a:r>
              <a:rPr lang="en-US" sz="2400" b="1" cap="all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</a:p>
        </p:txBody>
      </p:sp>
      <p:grpSp>
        <p:nvGrpSpPr>
          <p:cNvPr id="4" name="Group 7"/>
          <p:cNvGrpSpPr/>
          <p:nvPr/>
        </p:nvGrpSpPr>
        <p:grpSpPr>
          <a:xfrm>
            <a:off x="1060449" y="977901"/>
            <a:ext cx="7904356" cy="2032575"/>
            <a:chOff x="2119972" y="873371"/>
            <a:chExt cx="5923591" cy="2032575"/>
          </a:xfrm>
        </p:grpSpPr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220419" y="1375123"/>
              <a:ext cx="2008909" cy="891048"/>
            </a:xfrm>
            <a:prstGeom prst="rect">
              <a:avLst/>
            </a:prstGeom>
          </p:spPr>
        </p:pic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329773" y="1375123"/>
              <a:ext cx="642635" cy="891048"/>
            </a:xfrm>
            <a:prstGeom prst="rect">
              <a:avLst/>
            </a:prstGeom>
          </p:spPr>
        </p:pic>
        <p:sp>
          <p:nvSpPr>
            <p:cNvPr id="13" name="Rectangle 12"/>
            <p:cNvSpPr/>
            <p:nvPr/>
          </p:nvSpPr>
          <p:spPr>
            <a:xfrm>
              <a:off x="2119972" y="2321171"/>
              <a:ext cx="2852435" cy="33855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mn-MN" sz="1600" dirty="0" smtClean="0">
                  <a:solidFill>
                    <a:srgbClr val="00D0A8"/>
                  </a:solidFill>
                  <a:latin typeface="Arial" charset="0"/>
                  <a:ea typeface="Calibri" charset="0"/>
                </a:rPr>
                <a:t>6</a:t>
              </a:r>
              <a:r>
                <a:rPr lang="en-US" sz="1600" dirty="0" smtClean="0">
                  <a:solidFill>
                    <a:srgbClr val="00D0A8"/>
                  </a:solidFill>
                  <a:latin typeface="Arial" charset="0"/>
                  <a:ea typeface="Calibri" charset="0"/>
                </a:rPr>
                <a:t>65 </a:t>
              </a:r>
              <a:r>
                <a:rPr lang="mn-MN" sz="1600" dirty="0" smtClean="0">
                  <a:solidFill>
                    <a:srgbClr val="00D0A8"/>
                  </a:solidFill>
                  <a:latin typeface="Arial" charset="0"/>
                  <a:ea typeface="Calibri" charset="0"/>
                </a:rPr>
                <a:t>нь бүртгэлтэй </a:t>
              </a:r>
              <a:r>
                <a:rPr lang="mn-MN" sz="1600" dirty="0">
                  <a:solidFill>
                    <a:srgbClr val="00D0A8"/>
                  </a:solidFill>
                  <a:latin typeface="Arial" charset="0"/>
                  <a:ea typeface="Calibri" charset="0"/>
                </a:rPr>
                <a:t>ажилгүй иргэд</a:t>
              </a:r>
              <a:r>
                <a:rPr lang="en-US" sz="1600" dirty="0">
                  <a:solidFill>
                    <a:srgbClr val="00D0A8"/>
                  </a:solidFill>
                  <a:effectLst/>
                </a:rPr>
                <a:t> </a:t>
              </a:r>
              <a:endParaRPr lang="en-US" sz="1600" dirty="0">
                <a:solidFill>
                  <a:srgbClr val="00D0A8"/>
                </a:solidFill>
              </a:endParaRPr>
            </a:p>
          </p:txBody>
        </p:sp>
        <p:sp>
          <p:nvSpPr>
            <p:cNvPr id="14" name="Rectangle 13"/>
            <p:cNvSpPr/>
            <p:nvPr/>
          </p:nvSpPr>
          <p:spPr>
            <a:xfrm>
              <a:off x="5065413" y="2321171"/>
              <a:ext cx="2978150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1600" dirty="0" smtClean="0">
                  <a:solidFill>
                    <a:srgbClr val="00B0F0"/>
                  </a:solidFill>
                  <a:latin typeface="Arial" charset="0"/>
                  <a:ea typeface="Calibri" charset="0"/>
                </a:rPr>
                <a:t>189 </a:t>
              </a:r>
              <a:r>
                <a:rPr lang="is-IS" sz="1600" dirty="0" smtClean="0">
                  <a:solidFill>
                    <a:srgbClr val="00B0F0"/>
                  </a:solidFill>
                  <a:latin typeface="Arial" charset="0"/>
                  <a:ea typeface="Calibri" charset="0"/>
                </a:rPr>
                <a:t>нь </a:t>
              </a:r>
              <a:r>
                <a:rPr lang="is-IS" sz="1600" dirty="0">
                  <a:solidFill>
                    <a:srgbClr val="00B0F0"/>
                  </a:solidFill>
                  <a:latin typeface="Arial" charset="0"/>
                  <a:ea typeface="Calibri" charset="0"/>
                </a:rPr>
                <a:t>ажилтай боловч өөр ажил хайж байгаа иргэд</a:t>
              </a:r>
              <a:endParaRPr lang="en-US" sz="1600" dirty="0">
                <a:solidFill>
                  <a:srgbClr val="00B0F0"/>
                </a:solidFill>
              </a:endParaRPr>
            </a:p>
          </p:txBody>
        </p:sp>
        <p:sp>
          <p:nvSpPr>
            <p:cNvPr id="16" name="Rectangle 15"/>
            <p:cNvSpPr/>
            <p:nvPr/>
          </p:nvSpPr>
          <p:spPr>
            <a:xfrm>
              <a:off x="2500973" y="873371"/>
              <a:ext cx="1219200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2800" dirty="0" smtClean="0">
                  <a:solidFill>
                    <a:srgbClr val="00B050"/>
                  </a:solidFill>
                  <a:latin typeface="Arial" charset="0"/>
                  <a:ea typeface="Calibri" charset="0"/>
                </a:rPr>
                <a:t>77</a:t>
              </a:r>
              <a:r>
                <a:rPr lang="en-US" sz="2800" dirty="0" smtClean="0">
                  <a:solidFill>
                    <a:srgbClr val="00B050"/>
                  </a:solidFill>
                  <a:latin typeface="Arial" charset="0"/>
                  <a:ea typeface="Calibri" charset="0"/>
                </a:rPr>
                <a:t>.9%</a:t>
              </a:r>
              <a:endParaRPr lang="en-US" sz="2800" dirty="0">
                <a:solidFill>
                  <a:srgbClr val="00B050"/>
                </a:solidFill>
              </a:endParaRPr>
            </a:p>
          </p:txBody>
        </p:sp>
        <p:sp>
          <p:nvSpPr>
            <p:cNvPr id="17" name="Rectangle 16"/>
            <p:cNvSpPr/>
            <p:nvPr/>
          </p:nvSpPr>
          <p:spPr>
            <a:xfrm>
              <a:off x="4177373" y="873371"/>
              <a:ext cx="1200150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2800" dirty="0" smtClean="0">
                  <a:solidFill>
                    <a:srgbClr val="00B0F0"/>
                  </a:solidFill>
                  <a:latin typeface="Arial" charset="0"/>
                  <a:ea typeface="Calibri" charset="0"/>
                </a:rPr>
                <a:t>22</a:t>
              </a:r>
              <a:r>
                <a:rPr lang="en-US" sz="2800" dirty="0" smtClean="0">
                  <a:solidFill>
                    <a:srgbClr val="00B0F0"/>
                  </a:solidFill>
                  <a:latin typeface="Arial" charset="0"/>
                  <a:ea typeface="Calibri" charset="0"/>
                </a:rPr>
                <a:t>.1%</a:t>
              </a:r>
              <a:endParaRPr lang="en-US" sz="2800" dirty="0">
                <a:solidFill>
                  <a:srgbClr val="00B0F0"/>
                </a:solidFill>
              </a:endParaRPr>
            </a:p>
          </p:txBody>
        </p:sp>
      </p:grpSp>
      <p:sp>
        <p:nvSpPr>
          <p:cNvPr id="19" name="Rectangle 18"/>
          <p:cNvSpPr/>
          <p:nvPr/>
        </p:nvSpPr>
        <p:spPr>
          <a:xfrm>
            <a:off x="5334000" y="1045601"/>
            <a:ext cx="65532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mn-MN" sz="1600" dirty="0">
                <a:latin typeface="Tahoma" charset="0"/>
                <a:ea typeface="Calibri" charset="0"/>
              </a:rPr>
              <a:t>Хөдөлмөр эрхлэлтийн байгууллагад ажил хайж бүртгүүлсэн иргэд </a:t>
            </a:r>
            <a:r>
              <a:rPr lang="mn-MN" sz="1600" dirty="0" smtClean="0">
                <a:latin typeface="Tahoma" charset="0"/>
                <a:ea typeface="Calibri" charset="0"/>
              </a:rPr>
              <a:t>201</a:t>
            </a:r>
            <a:r>
              <a:rPr lang="en-US" sz="1600" dirty="0" smtClean="0">
                <a:latin typeface="Tahoma" charset="0"/>
                <a:ea typeface="Calibri" charset="0"/>
              </a:rPr>
              <a:t>9</a:t>
            </a:r>
            <a:r>
              <a:rPr lang="mn-MN" sz="1600" dirty="0" smtClean="0">
                <a:latin typeface="Tahoma" charset="0"/>
                <a:ea typeface="Calibri" charset="0"/>
              </a:rPr>
              <a:t> </a:t>
            </a:r>
            <a:r>
              <a:rPr lang="mn-MN" sz="1600" dirty="0">
                <a:latin typeface="Tahoma" charset="0"/>
                <a:ea typeface="Calibri" charset="0"/>
              </a:rPr>
              <a:t>оны </a:t>
            </a:r>
            <a:r>
              <a:rPr lang="en-US" sz="1600" dirty="0">
                <a:latin typeface="Tahoma" charset="0"/>
                <a:ea typeface="Calibri" charset="0"/>
              </a:rPr>
              <a:t>3</a:t>
            </a:r>
            <a:r>
              <a:rPr lang="mn-MN" sz="1600" dirty="0" smtClean="0">
                <a:latin typeface="Tahoma" charset="0"/>
                <a:ea typeface="Calibri" charset="0"/>
              </a:rPr>
              <a:t> дугаар </a:t>
            </a:r>
            <a:r>
              <a:rPr lang="mn-MN" sz="1600" dirty="0">
                <a:latin typeface="Tahoma" charset="0"/>
                <a:ea typeface="Calibri" charset="0"/>
              </a:rPr>
              <a:t>сарын эцэст </a:t>
            </a:r>
            <a:r>
              <a:rPr lang="en-US" sz="1600" dirty="0" smtClean="0">
                <a:latin typeface="Tahoma" charset="0"/>
                <a:ea typeface="Calibri" charset="0"/>
              </a:rPr>
              <a:t>854 </a:t>
            </a:r>
            <a:r>
              <a:rPr lang="mn-MN" sz="1600" dirty="0" smtClean="0">
                <a:latin typeface="Tahoma" charset="0"/>
                <a:ea typeface="Calibri" charset="0"/>
              </a:rPr>
              <a:t>болсны</a:t>
            </a:r>
            <a:r>
              <a:rPr lang="mn-MN" sz="1600" dirty="0">
                <a:latin typeface="Tahoma" charset="0"/>
                <a:ea typeface="Calibri" charset="0"/>
              </a:rPr>
              <a:t>, </a:t>
            </a:r>
            <a:r>
              <a:rPr lang="mn-MN" sz="1600" dirty="0" smtClean="0">
                <a:latin typeface="Tahoma" charset="0"/>
                <a:ea typeface="Calibri" charset="0"/>
              </a:rPr>
              <a:t>6</a:t>
            </a:r>
            <a:r>
              <a:rPr lang="en-US" sz="1600" dirty="0" smtClean="0">
                <a:latin typeface="Tahoma" charset="0"/>
                <a:ea typeface="Calibri" charset="0"/>
              </a:rPr>
              <a:t>65</a:t>
            </a:r>
            <a:r>
              <a:rPr lang="mn-MN" sz="1600" dirty="0" smtClean="0">
                <a:latin typeface="Tahoma" charset="0"/>
                <a:ea typeface="Calibri" charset="0"/>
              </a:rPr>
              <a:t> </a:t>
            </a:r>
            <a:r>
              <a:rPr lang="mn-MN" sz="1600" dirty="0" smtClean="0">
                <a:latin typeface="Tahoma" charset="0"/>
                <a:ea typeface="Calibri" charset="0"/>
              </a:rPr>
              <a:t>(</a:t>
            </a:r>
            <a:r>
              <a:rPr lang="en-US" sz="1600" dirty="0" smtClean="0">
                <a:latin typeface="Tahoma" charset="0"/>
                <a:ea typeface="Calibri" charset="0"/>
              </a:rPr>
              <a:t>77</a:t>
            </a:r>
            <a:r>
              <a:rPr lang="en-US" sz="1600" dirty="0" smtClean="0">
                <a:latin typeface="Tahoma" charset="0"/>
                <a:ea typeface="Calibri" charset="0"/>
              </a:rPr>
              <a:t>.9</a:t>
            </a:r>
            <a:r>
              <a:rPr lang="mn-MN" sz="1600" dirty="0" smtClean="0">
                <a:latin typeface="Tahoma" charset="0"/>
                <a:ea typeface="Calibri" charset="0"/>
              </a:rPr>
              <a:t>%) </a:t>
            </a:r>
            <a:r>
              <a:rPr lang="mn-MN" sz="1600" dirty="0" smtClean="0">
                <a:latin typeface="Tahoma" charset="0"/>
                <a:ea typeface="Calibri" charset="0"/>
              </a:rPr>
              <a:t>нь </a:t>
            </a:r>
            <a:r>
              <a:rPr lang="mn-MN" sz="1600" dirty="0">
                <a:latin typeface="Tahoma" charset="0"/>
                <a:ea typeface="Calibri" charset="0"/>
              </a:rPr>
              <a:t>бүртгэлтэй ажилгүй иргэд, </a:t>
            </a:r>
            <a:r>
              <a:rPr lang="en-US" sz="1600" dirty="0" smtClean="0">
                <a:latin typeface="Tahoma" charset="0"/>
                <a:ea typeface="Calibri" charset="0"/>
              </a:rPr>
              <a:t>189 </a:t>
            </a:r>
            <a:r>
              <a:rPr lang="mn-MN" sz="1600" dirty="0" smtClean="0">
                <a:latin typeface="Tahoma" charset="0"/>
                <a:ea typeface="Calibri" charset="0"/>
              </a:rPr>
              <a:t>(</a:t>
            </a:r>
            <a:r>
              <a:rPr lang="en-US" sz="1600" dirty="0" smtClean="0">
                <a:latin typeface="Tahoma" charset="0"/>
                <a:ea typeface="Calibri" charset="0"/>
              </a:rPr>
              <a:t>22</a:t>
            </a:r>
            <a:r>
              <a:rPr lang="en-US" sz="1600" dirty="0" smtClean="0">
                <a:latin typeface="Tahoma" charset="0"/>
                <a:ea typeface="Calibri" charset="0"/>
              </a:rPr>
              <a:t>.1</a:t>
            </a:r>
            <a:r>
              <a:rPr lang="mn-MN" sz="1600" dirty="0" smtClean="0">
                <a:latin typeface="Tahoma" charset="0"/>
                <a:ea typeface="Calibri" charset="0"/>
              </a:rPr>
              <a:t>%) </a:t>
            </a:r>
            <a:r>
              <a:rPr lang="mn-MN" sz="1600" dirty="0" smtClean="0">
                <a:latin typeface="Tahoma" charset="0"/>
                <a:ea typeface="Calibri" charset="0"/>
              </a:rPr>
              <a:t>нь </a:t>
            </a:r>
            <a:r>
              <a:rPr lang="mn-MN" sz="1600" dirty="0">
                <a:latin typeface="Tahoma" charset="0"/>
                <a:ea typeface="Calibri" charset="0"/>
              </a:rPr>
              <a:t>ажилтай боловч өөр ажил хайж байгаа иргэд байна.</a:t>
            </a:r>
            <a:endParaRPr lang="en-US" sz="1600" dirty="0">
              <a:latin typeface="Tahoma" charset="0"/>
              <a:ea typeface="Calibri" charset="0"/>
            </a:endParaRPr>
          </a:p>
        </p:txBody>
      </p:sp>
      <p:grpSp>
        <p:nvGrpSpPr>
          <p:cNvPr id="5" name="Group 19"/>
          <p:cNvGrpSpPr/>
          <p:nvPr/>
        </p:nvGrpSpPr>
        <p:grpSpPr>
          <a:xfrm>
            <a:off x="1143000" y="3182439"/>
            <a:ext cx="5486400" cy="1550837"/>
            <a:chOff x="1371600" y="2819400"/>
            <a:chExt cx="4777866" cy="1550837"/>
          </a:xfrm>
        </p:grpSpPr>
        <p:grpSp>
          <p:nvGrpSpPr>
            <p:cNvPr id="6" name="Group 20"/>
            <p:cNvGrpSpPr/>
            <p:nvPr/>
          </p:nvGrpSpPr>
          <p:grpSpPr>
            <a:xfrm>
              <a:off x="1371600" y="3276600"/>
              <a:ext cx="4777866" cy="1093637"/>
              <a:chOff x="1371600" y="3276600"/>
              <a:chExt cx="4777866" cy="1093637"/>
            </a:xfrm>
          </p:grpSpPr>
          <p:pic>
            <p:nvPicPr>
              <p:cNvPr id="23" name="Picture 22"/>
              <p:cNvPicPr>
                <a:picLocks noChangeAspect="1"/>
              </p:cNvPicPr>
              <p:nvPr/>
            </p:nvPicPr>
            <p:blipFill>
              <a:blip r:embed="rId4" cstate="print"/>
              <a:stretch>
                <a:fillRect/>
              </a:stretch>
            </p:blipFill>
            <p:spPr>
              <a:xfrm>
                <a:off x="1371600" y="3368959"/>
                <a:ext cx="303876" cy="895351"/>
              </a:xfrm>
              <a:prstGeom prst="rect">
                <a:avLst/>
              </a:prstGeom>
            </p:spPr>
          </p:pic>
          <p:grpSp>
            <p:nvGrpSpPr>
              <p:cNvPr id="8" name="Group 23"/>
              <p:cNvGrpSpPr/>
              <p:nvPr/>
            </p:nvGrpSpPr>
            <p:grpSpPr>
              <a:xfrm>
                <a:off x="1676400" y="3276600"/>
                <a:ext cx="4473066" cy="1093637"/>
                <a:chOff x="1676400" y="3276600"/>
                <a:chExt cx="4473066" cy="1093637"/>
              </a:xfrm>
            </p:grpSpPr>
            <p:pic>
              <p:nvPicPr>
                <p:cNvPr id="25" name="Picture 24"/>
                <p:cNvPicPr>
                  <a:picLocks noChangeAspect="1"/>
                </p:cNvPicPr>
                <p:nvPr/>
              </p:nvPicPr>
              <p:blipFill>
                <a:blip r:embed="rId5" cstate="print"/>
                <a:stretch>
                  <a:fillRect/>
                </a:stretch>
              </p:blipFill>
              <p:spPr>
                <a:xfrm>
                  <a:off x="2927350" y="3366237"/>
                  <a:ext cx="304800" cy="898072"/>
                </a:xfrm>
                <a:prstGeom prst="rect">
                  <a:avLst/>
                </a:prstGeom>
              </p:spPr>
            </p:pic>
            <p:sp>
              <p:nvSpPr>
                <p:cNvPr id="26" name="Rectangle 25"/>
                <p:cNvSpPr/>
                <p:nvPr/>
              </p:nvSpPr>
              <p:spPr>
                <a:xfrm>
                  <a:off x="1708150" y="3815273"/>
                  <a:ext cx="1219200" cy="523221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r>
                    <a:rPr lang="mn-MN" sz="2800" dirty="0" smtClean="0">
                      <a:solidFill>
                        <a:srgbClr val="002060"/>
                      </a:solidFill>
                      <a:latin typeface="Arial" charset="0"/>
                      <a:ea typeface="Calibri" charset="0"/>
                    </a:rPr>
                    <a:t>64</a:t>
                  </a:r>
                  <a:r>
                    <a:rPr lang="en-US" sz="2800" dirty="0" smtClean="0">
                      <a:solidFill>
                        <a:srgbClr val="002060"/>
                      </a:solidFill>
                      <a:latin typeface="Arial" charset="0"/>
                      <a:ea typeface="Calibri" charset="0"/>
                    </a:rPr>
                    <a:t>.</a:t>
                  </a:r>
                  <a:r>
                    <a:rPr lang="mn-MN" sz="2800" dirty="0" smtClean="0">
                      <a:solidFill>
                        <a:srgbClr val="002060"/>
                      </a:solidFill>
                      <a:latin typeface="Arial" charset="0"/>
                      <a:ea typeface="Calibri" charset="0"/>
                    </a:rPr>
                    <a:t>2</a:t>
                  </a:r>
                  <a:r>
                    <a:rPr lang="en-US" sz="2800" dirty="0" smtClean="0">
                      <a:solidFill>
                        <a:srgbClr val="002060"/>
                      </a:solidFill>
                      <a:latin typeface="Arial" charset="0"/>
                      <a:ea typeface="Calibri" charset="0"/>
                    </a:rPr>
                    <a:t>%</a:t>
                  </a:r>
                  <a:endParaRPr lang="en-US" sz="2800" dirty="0">
                    <a:solidFill>
                      <a:srgbClr val="002060"/>
                    </a:solidFill>
                  </a:endParaRPr>
                </a:p>
              </p:txBody>
            </p:sp>
            <p:sp>
              <p:nvSpPr>
                <p:cNvPr id="27" name="Rectangle 26"/>
                <p:cNvSpPr/>
                <p:nvPr/>
              </p:nvSpPr>
              <p:spPr>
                <a:xfrm>
                  <a:off x="3361816" y="3847016"/>
                  <a:ext cx="1219200" cy="523221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r>
                    <a:rPr lang="mn-MN" sz="2800" dirty="0" smtClean="0">
                      <a:solidFill>
                        <a:srgbClr val="00B0F0"/>
                      </a:solidFill>
                      <a:latin typeface="Arial" charset="0"/>
                      <a:ea typeface="Calibri" charset="0"/>
                    </a:rPr>
                    <a:t>2</a:t>
                  </a:r>
                  <a:r>
                    <a:rPr lang="mn-MN" sz="2800" dirty="0" smtClean="0">
                      <a:solidFill>
                        <a:srgbClr val="00B0F0"/>
                      </a:solidFill>
                      <a:latin typeface="Arial" charset="0"/>
                      <a:ea typeface="Calibri" charset="0"/>
                    </a:rPr>
                    <a:t>.8</a:t>
                  </a:r>
                  <a:r>
                    <a:rPr lang="en-US" sz="2800" dirty="0" smtClean="0">
                      <a:solidFill>
                        <a:srgbClr val="00B0F0"/>
                      </a:solidFill>
                      <a:latin typeface="Arial" charset="0"/>
                      <a:ea typeface="Calibri" charset="0"/>
                    </a:rPr>
                    <a:t>%</a:t>
                  </a:r>
                  <a:endParaRPr lang="en-US" sz="2800" dirty="0">
                    <a:solidFill>
                      <a:srgbClr val="00B0F0"/>
                    </a:solidFill>
                  </a:endParaRPr>
                </a:p>
              </p:txBody>
            </p:sp>
            <p:sp>
              <p:nvSpPr>
                <p:cNvPr id="28" name="TextBox 27"/>
                <p:cNvSpPr txBox="1"/>
                <p:nvPr/>
              </p:nvSpPr>
              <p:spPr>
                <a:xfrm>
                  <a:off x="1676400" y="3276600"/>
                  <a:ext cx="1297809" cy="64633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dirty="0" err="1">
                      <a:solidFill>
                        <a:srgbClr val="002060"/>
                      </a:solidFill>
                    </a:rPr>
                    <a:t>Өмнөх</a:t>
                  </a:r>
                  <a:r>
                    <a:rPr lang="en-US" dirty="0">
                      <a:solidFill>
                        <a:srgbClr val="002060"/>
                      </a:solidFill>
                    </a:rPr>
                    <a:t> </a:t>
                  </a:r>
                  <a:r>
                    <a:rPr lang="mn-MN" dirty="0">
                      <a:solidFill>
                        <a:srgbClr val="002060"/>
                      </a:solidFill>
                    </a:rPr>
                    <a:t>оны</a:t>
                  </a:r>
                  <a:r>
                    <a:rPr lang="en-US" dirty="0">
                      <a:solidFill>
                        <a:srgbClr val="002060"/>
                      </a:solidFill>
                    </a:rPr>
                    <a:t> </a:t>
                  </a:r>
                  <a:r>
                    <a:rPr lang="mn-MN" dirty="0">
                      <a:solidFill>
                        <a:srgbClr val="002060"/>
                      </a:solidFill>
                    </a:rPr>
                    <a:t>мөн үе</a:t>
                  </a:r>
                </a:p>
              </p:txBody>
            </p:sp>
            <p:sp>
              <p:nvSpPr>
                <p:cNvPr id="29" name="TextBox 28"/>
                <p:cNvSpPr txBox="1"/>
                <p:nvPr/>
              </p:nvSpPr>
              <p:spPr>
                <a:xfrm>
                  <a:off x="3178148" y="3276600"/>
                  <a:ext cx="1297809" cy="64633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mn-MN" dirty="0">
                      <a:solidFill>
                        <a:srgbClr val="00B0F0"/>
                      </a:solidFill>
                    </a:rPr>
                    <a:t>Өмнөх</a:t>
                  </a:r>
                </a:p>
                <a:p>
                  <a:pPr algn="ctr"/>
                  <a:r>
                    <a:rPr lang="mn-MN" dirty="0">
                      <a:solidFill>
                        <a:srgbClr val="00B0F0"/>
                      </a:solidFill>
                    </a:rPr>
                    <a:t>сараас</a:t>
                  </a:r>
                </a:p>
              </p:txBody>
            </p:sp>
            <p:sp>
              <p:nvSpPr>
                <p:cNvPr id="31" name="Rectangle 30"/>
                <p:cNvSpPr/>
                <p:nvPr/>
              </p:nvSpPr>
              <p:spPr>
                <a:xfrm>
                  <a:off x="4930266" y="3820179"/>
                  <a:ext cx="1219200" cy="523221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r>
                    <a:rPr lang="mn-MN" sz="2800" dirty="0" smtClean="0">
                      <a:solidFill>
                        <a:srgbClr val="00B0F0"/>
                      </a:solidFill>
                      <a:latin typeface="Arial" charset="0"/>
                      <a:ea typeface="Calibri" charset="0"/>
                    </a:rPr>
                    <a:t>48</a:t>
                  </a:r>
                  <a:r>
                    <a:rPr lang="en-US" sz="2800" dirty="0" smtClean="0">
                      <a:solidFill>
                        <a:srgbClr val="00B0F0"/>
                      </a:solidFill>
                      <a:latin typeface="Arial" charset="0"/>
                      <a:ea typeface="Calibri" charset="0"/>
                    </a:rPr>
                    <a:t>.</a:t>
                  </a:r>
                  <a:r>
                    <a:rPr lang="mn-MN" sz="2800" dirty="0" smtClean="0">
                      <a:solidFill>
                        <a:srgbClr val="00B0F0"/>
                      </a:solidFill>
                      <a:latin typeface="Arial" charset="0"/>
                      <a:ea typeface="Calibri" charset="0"/>
                    </a:rPr>
                    <a:t>7</a:t>
                  </a:r>
                  <a:r>
                    <a:rPr lang="en-US" sz="2800" dirty="0" smtClean="0">
                      <a:solidFill>
                        <a:srgbClr val="00B0F0"/>
                      </a:solidFill>
                      <a:latin typeface="Arial" charset="0"/>
                      <a:ea typeface="Calibri" charset="0"/>
                    </a:rPr>
                    <a:t>%</a:t>
                  </a:r>
                  <a:endParaRPr lang="en-US" sz="2800" dirty="0">
                    <a:solidFill>
                      <a:srgbClr val="00B0F0"/>
                    </a:solidFill>
                  </a:endParaRPr>
                </a:p>
              </p:txBody>
            </p:sp>
          </p:grpSp>
        </p:grpSp>
        <p:sp>
          <p:nvSpPr>
            <p:cNvPr id="22" name="Rectangle 21"/>
            <p:cNvSpPr/>
            <p:nvPr/>
          </p:nvSpPr>
          <p:spPr>
            <a:xfrm>
              <a:off x="1473200" y="2819400"/>
              <a:ext cx="3183885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mn-MN" sz="1600" dirty="0">
                  <a:latin typeface="Tahoma" charset="0"/>
                  <a:ea typeface="Tahoma" charset="0"/>
                  <a:cs typeface="Tahoma" charset="0"/>
                </a:rPr>
                <a:t>Нийт бүртгэлтэй ажилгүй иргэд</a:t>
              </a:r>
              <a:endParaRPr lang="en-US" sz="1600" dirty="0">
                <a:latin typeface="Tahoma" charset="0"/>
                <a:ea typeface="Tahoma" charset="0"/>
                <a:cs typeface="Tahoma" charset="0"/>
              </a:endParaRPr>
            </a:p>
          </p:txBody>
        </p:sp>
      </p:grpSp>
      <p:sp>
        <p:nvSpPr>
          <p:cNvPr id="32" name="Rectangle 31"/>
          <p:cNvSpPr/>
          <p:nvPr/>
        </p:nvSpPr>
        <p:spPr>
          <a:xfrm>
            <a:off x="5334000" y="3200400"/>
            <a:ext cx="65532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1600" dirty="0" err="1">
                <a:latin typeface="Tahoma" charset="0"/>
                <a:ea typeface="Calibri" charset="0"/>
              </a:rPr>
              <a:t>Нийт</a:t>
            </a:r>
            <a:r>
              <a:rPr lang="en-US" sz="1600" dirty="0">
                <a:latin typeface="Tahoma" charset="0"/>
                <a:ea typeface="Calibri" charset="0"/>
              </a:rPr>
              <a:t> </a:t>
            </a:r>
            <a:r>
              <a:rPr lang="en-US" sz="1600" dirty="0" err="1">
                <a:latin typeface="Tahoma" charset="0"/>
                <a:ea typeface="Calibri" charset="0"/>
              </a:rPr>
              <a:t>бүртгэлтэй</a:t>
            </a:r>
            <a:r>
              <a:rPr lang="en-US" sz="1600" dirty="0">
                <a:latin typeface="Tahoma" charset="0"/>
                <a:ea typeface="Calibri" charset="0"/>
              </a:rPr>
              <a:t> </a:t>
            </a:r>
            <a:r>
              <a:rPr lang="en-US" sz="1600" dirty="0" err="1">
                <a:latin typeface="Tahoma" charset="0"/>
                <a:ea typeface="Calibri" charset="0"/>
              </a:rPr>
              <a:t>ажилгүй</a:t>
            </a:r>
            <a:r>
              <a:rPr lang="en-US" sz="1600" dirty="0">
                <a:latin typeface="Tahoma" charset="0"/>
                <a:ea typeface="Calibri" charset="0"/>
              </a:rPr>
              <a:t> </a:t>
            </a:r>
            <a:r>
              <a:rPr lang="en-US" sz="1600" dirty="0" err="1">
                <a:latin typeface="Tahoma" charset="0"/>
                <a:ea typeface="Calibri" charset="0"/>
              </a:rPr>
              <a:t>иргэд</a:t>
            </a:r>
            <a:r>
              <a:rPr lang="en-US" sz="1600" dirty="0">
                <a:latin typeface="Tahoma" charset="0"/>
                <a:ea typeface="Calibri" charset="0"/>
              </a:rPr>
              <a:t> </a:t>
            </a:r>
            <a:r>
              <a:rPr lang="en-US" sz="1600" dirty="0" err="1">
                <a:latin typeface="Tahoma" charset="0"/>
                <a:ea typeface="Calibri" charset="0"/>
              </a:rPr>
              <a:t>өмнөх</a:t>
            </a:r>
            <a:r>
              <a:rPr lang="en-US" sz="1600" dirty="0">
                <a:latin typeface="Tahoma" charset="0"/>
                <a:ea typeface="Calibri" charset="0"/>
              </a:rPr>
              <a:t> </a:t>
            </a:r>
            <a:r>
              <a:rPr lang="en-US" sz="1600" dirty="0" err="1">
                <a:latin typeface="Tahoma" charset="0"/>
                <a:ea typeface="Calibri" charset="0"/>
              </a:rPr>
              <a:t>оны</a:t>
            </a:r>
            <a:r>
              <a:rPr lang="en-US" sz="1600" dirty="0">
                <a:latin typeface="Tahoma" charset="0"/>
                <a:ea typeface="Calibri" charset="0"/>
              </a:rPr>
              <a:t> </a:t>
            </a:r>
            <a:r>
              <a:rPr lang="en-US" sz="1600" dirty="0" err="1">
                <a:latin typeface="Tahoma" charset="0"/>
                <a:ea typeface="Calibri" charset="0"/>
              </a:rPr>
              <a:t>мөн</a:t>
            </a:r>
            <a:r>
              <a:rPr lang="en-US" sz="1600" dirty="0">
                <a:latin typeface="Tahoma" charset="0"/>
                <a:ea typeface="Calibri" charset="0"/>
              </a:rPr>
              <a:t> </a:t>
            </a:r>
            <a:r>
              <a:rPr lang="en-US" sz="1600" dirty="0" err="1">
                <a:latin typeface="Tahoma" charset="0"/>
                <a:ea typeface="Calibri" charset="0"/>
              </a:rPr>
              <a:t>үеэс</a:t>
            </a:r>
            <a:r>
              <a:rPr lang="en-US" sz="1600" dirty="0">
                <a:latin typeface="Tahoma" charset="0"/>
                <a:ea typeface="Calibri" charset="0"/>
              </a:rPr>
              <a:t> </a:t>
            </a:r>
            <a:r>
              <a:rPr lang="en-US" sz="1600" dirty="0" smtClean="0">
                <a:latin typeface="Tahoma" charset="0"/>
                <a:ea typeface="Calibri" charset="0"/>
              </a:rPr>
              <a:t>3</a:t>
            </a:r>
            <a:r>
              <a:rPr lang="en-US" sz="1600" dirty="0" smtClean="0">
                <a:latin typeface="Tahoma" charset="0"/>
                <a:ea typeface="Calibri" charset="0"/>
              </a:rPr>
              <a:t>71</a:t>
            </a:r>
            <a:r>
              <a:rPr lang="en-US" sz="1600" dirty="0" smtClean="0">
                <a:latin typeface="Tahoma" charset="0"/>
                <a:ea typeface="Calibri" charset="0"/>
              </a:rPr>
              <a:t> (</a:t>
            </a:r>
            <a:r>
              <a:rPr lang="en-US" sz="1600" dirty="0" smtClean="0">
                <a:latin typeface="Tahoma" charset="0"/>
                <a:ea typeface="Calibri" charset="0"/>
              </a:rPr>
              <a:t>64</a:t>
            </a:r>
            <a:r>
              <a:rPr lang="en-US" sz="1600" dirty="0" smtClean="0">
                <a:latin typeface="Tahoma" charset="0"/>
                <a:ea typeface="Calibri" charset="0"/>
              </a:rPr>
              <a:t>.</a:t>
            </a:r>
            <a:r>
              <a:rPr lang="en-US" sz="1600" dirty="0" smtClean="0">
                <a:latin typeface="Tahoma" charset="0"/>
                <a:ea typeface="Calibri" charset="0"/>
              </a:rPr>
              <a:t>2</a:t>
            </a:r>
            <a:r>
              <a:rPr lang="en-US" sz="1600" dirty="0" smtClean="0">
                <a:latin typeface="Tahoma" charset="0"/>
                <a:ea typeface="Calibri" charset="0"/>
              </a:rPr>
              <a:t>%) </a:t>
            </a:r>
            <a:r>
              <a:rPr lang="en-US" sz="1600" dirty="0" err="1" smtClean="0">
                <a:latin typeface="Tahoma" charset="0"/>
                <a:ea typeface="Calibri" charset="0"/>
              </a:rPr>
              <a:t>хүнээр</a:t>
            </a:r>
            <a:r>
              <a:rPr lang="mn-MN" sz="1600" dirty="0" smtClean="0">
                <a:latin typeface="Tahoma" charset="0"/>
                <a:ea typeface="Calibri" charset="0"/>
              </a:rPr>
              <a:t> буурч</a:t>
            </a:r>
            <a:r>
              <a:rPr lang="en-US" sz="1600" dirty="0" smtClean="0">
                <a:latin typeface="Tahoma" charset="0"/>
                <a:ea typeface="Calibri" charset="0"/>
              </a:rPr>
              <a:t>, </a:t>
            </a:r>
            <a:r>
              <a:rPr lang="en-US" sz="1600" dirty="0" err="1">
                <a:latin typeface="Tahoma" charset="0"/>
                <a:ea typeface="Calibri" charset="0"/>
              </a:rPr>
              <a:t>өмнөх</a:t>
            </a:r>
            <a:r>
              <a:rPr lang="en-US" sz="1600" dirty="0">
                <a:latin typeface="Tahoma" charset="0"/>
                <a:ea typeface="Calibri" charset="0"/>
              </a:rPr>
              <a:t> </a:t>
            </a:r>
            <a:r>
              <a:rPr lang="en-US" sz="1600" dirty="0" err="1">
                <a:latin typeface="Tahoma" charset="0"/>
                <a:ea typeface="Calibri" charset="0"/>
              </a:rPr>
              <a:t>сараас</a:t>
            </a:r>
            <a:r>
              <a:rPr lang="en-US" sz="1600" dirty="0">
                <a:latin typeface="Tahoma" charset="0"/>
                <a:ea typeface="Calibri" charset="0"/>
              </a:rPr>
              <a:t> </a:t>
            </a:r>
            <a:r>
              <a:rPr lang="en-US" sz="1600" dirty="0" smtClean="0">
                <a:latin typeface="Tahoma" charset="0"/>
                <a:ea typeface="Calibri" charset="0"/>
              </a:rPr>
              <a:t>18 (</a:t>
            </a:r>
            <a:r>
              <a:rPr lang="mn-MN" sz="1600" dirty="0" smtClean="0">
                <a:latin typeface="Tahoma" charset="0"/>
                <a:ea typeface="Calibri" charset="0"/>
              </a:rPr>
              <a:t>2</a:t>
            </a:r>
            <a:r>
              <a:rPr lang="en-US" sz="1600" dirty="0" smtClean="0">
                <a:latin typeface="Tahoma" charset="0"/>
                <a:ea typeface="Calibri" charset="0"/>
              </a:rPr>
              <a:t>.</a:t>
            </a:r>
            <a:r>
              <a:rPr lang="en-US" sz="1600" dirty="0" smtClean="0">
                <a:latin typeface="Tahoma" charset="0"/>
                <a:ea typeface="Calibri" charset="0"/>
              </a:rPr>
              <a:t>8</a:t>
            </a:r>
            <a:r>
              <a:rPr lang="en-US" sz="1600" dirty="0" smtClean="0">
                <a:latin typeface="Tahoma" charset="0"/>
                <a:ea typeface="Calibri" charset="0"/>
              </a:rPr>
              <a:t>%) </a:t>
            </a:r>
            <a:r>
              <a:rPr lang="en-US" sz="1600" dirty="0" err="1">
                <a:latin typeface="Tahoma" charset="0"/>
                <a:ea typeface="Calibri" charset="0"/>
              </a:rPr>
              <a:t>хүнээр</a:t>
            </a:r>
            <a:r>
              <a:rPr lang="en-US" sz="1600" dirty="0">
                <a:latin typeface="Tahoma" charset="0"/>
                <a:ea typeface="Calibri" charset="0"/>
              </a:rPr>
              <a:t> </a:t>
            </a:r>
            <a:r>
              <a:rPr lang="mn-MN" sz="1600" dirty="0" smtClean="0">
                <a:latin typeface="Tahoma" charset="0"/>
                <a:ea typeface="Calibri" charset="0"/>
              </a:rPr>
              <a:t>өссөн</a:t>
            </a:r>
            <a:r>
              <a:rPr lang="mn-MN" sz="1600" dirty="0" smtClean="0">
                <a:latin typeface="Tahoma" charset="0"/>
                <a:ea typeface="Calibri" charset="0"/>
              </a:rPr>
              <a:t> </a:t>
            </a:r>
            <a:r>
              <a:rPr lang="mn-MN" sz="1600" dirty="0" smtClean="0">
                <a:latin typeface="Tahoma" charset="0"/>
                <a:ea typeface="Calibri" charset="0"/>
              </a:rPr>
              <a:t>байна. </a:t>
            </a:r>
            <a:r>
              <a:rPr lang="en-US" sz="1600" dirty="0" smtClean="0">
                <a:latin typeface="Tahoma" charset="0"/>
                <a:ea typeface="Calibri" charset="0"/>
              </a:rPr>
              <a:t>3</a:t>
            </a:r>
            <a:r>
              <a:rPr lang="mn-MN" sz="1600" dirty="0" smtClean="0">
                <a:latin typeface="Tahoma" charset="0"/>
                <a:ea typeface="Calibri" charset="0"/>
              </a:rPr>
              <a:t> дугаар сарын байдлаар бүртгэлтэй ажилгүй иргэд 6</a:t>
            </a:r>
            <a:r>
              <a:rPr lang="en-US" sz="1600" dirty="0" smtClean="0">
                <a:latin typeface="Tahoma" charset="0"/>
                <a:ea typeface="Calibri" charset="0"/>
              </a:rPr>
              <a:t>65 </a:t>
            </a:r>
            <a:r>
              <a:rPr lang="en-US" sz="1600" dirty="0" err="1">
                <a:latin typeface="Tahoma" charset="0"/>
                <a:ea typeface="Calibri" charset="0"/>
              </a:rPr>
              <a:t>бол</a:t>
            </a:r>
            <a:r>
              <a:rPr lang="mn-MN" sz="1600" dirty="0">
                <a:latin typeface="Tahoma" charset="0"/>
                <a:ea typeface="Calibri" charset="0"/>
              </a:rPr>
              <a:t>сны </a:t>
            </a:r>
            <a:r>
              <a:rPr lang="mn-MN" sz="1600" dirty="0" smtClean="0">
                <a:latin typeface="Tahoma" charset="0"/>
                <a:ea typeface="Calibri" charset="0"/>
              </a:rPr>
              <a:t>324</a:t>
            </a:r>
            <a:r>
              <a:rPr lang="en-US" sz="1600" dirty="0" smtClean="0">
                <a:latin typeface="Tahoma" charset="0"/>
                <a:ea typeface="Calibri" charset="0"/>
              </a:rPr>
              <a:t> (</a:t>
            </a:r>
            <a:r>
              <a:rPr lang="mn-MN" sz="1600" dirty="0" smtClean="0">
                <a:latin typeface="Tahoma" charset="0"/>
                <a:ea typeface="Calibri" charset="0"/>
              </a:rPr>
              <a:t>48</a:t>
            </a:r>
            <a:r>
              <a:rPr lang="mn-MN" sz="1600" dirty="0" smtClean="0">
                <a:latin typeface="Tahoma" charset="0"/>
                <a:ea typeface="Calibri" charset="0"/>
              </a:rPr>
              <a:t>.7</a:t>
            </a:r>
            <a:r>
              <a:rPr lang="en-US" sz="1600" dirty="0" smtClean="0">
                <a:latin typeface="Tahoma" charset="0"/>
                <a:ea typeface="Calibri" charset="0"/>
              </a:rPr>
              <a:t>%) </a:t>
            </a:r>
            <a:r>
              <a:rPr lang="en-US" sz="1600" dirty="0" err="1" smtClean="0">
                <a:latin typeface="Tahoma" charset="0"/>
                <a:ea typeface="Calibri" charset="0"/>
              </a:rPr>
              <a:t>нь</a:t>
            </a:r>
            <a:r>
              <a:rPr lang="en-US" sz="1600" dirty="0" smtClean="0">
                <a:latin typeface="Tahoma" charset="0"/>
                <a:ea typeface="Calibri" charset="0"/>
              </a:rPr>
              <a:t> </a:t>
            </a:r>
            <a:r>
              <a:rPr lang="en-US" sz="1600" dirty="0" err="1">
                <a:latin typeface="Tahoma" charset="0"/>
                <a:ea typeface="Calibri" charset="0"/>
              </a:rPr>
              <a:t>эмэгтэйчүүд</a:t>
            </a:r>
            <a:r>
              <a:rPr lang="en-US" sz="1600" dirty="0">
                <a:latin typeface="Tahoma" charset="0"/>
                <a:ea typeface="Calibri" charset="0"/>
              </a:rPr>
              <a:t> </a:t>
            </a:r>
            <a:r>
              <a:rPr lang="en-US" sz="1600" dirty="0" err="1">
                <a:latin typeface="Tahoma" charset="0"/>
                <a:ea typeface="Calibri" charset="0"/>
              </a:rPr>
              <a:t>байна</a:t>
            </a:r>
            <a:r>
              <a:rPr lang="en-US" sz="1600" dirty="0">
                <a:latin typeface="Tahoma" charset="0"/>
                <a:ea typeface="Calibri" charset="0"/>
              </a:rPr>
              <a:t>. </a:t>
            </a:r>
          </a:p>
        </p:txBody>
      </p:sp>
      <p:pic>
        <p:nvPicPr>
          <p:cNvPr id="33" name="Picture 32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371600" y="5181600"/>
            <a:ext cx="3048000" cy="853548"/>
          </a:xfrm>
          <a:prstGeom prst="rect">
            <a:avLst/>
          </a:prstGeom>
        </p:spPr>
      </p:pic>
      <p:sp>
        <p:nvSpPr>
          <p:cNvPr id="34" name="Rectangle 33"/>
          <p:cNvSpPr/>
          <p:nvPr/>
        </p:nvSpPr>
        <p:spPr>
          <a:xfrm>
            <a:off x="5334000" y="5002429"/>
            <a:ext cx="65532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16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Аймг</a:t>
            </a:r>
            <a:r>
              <a:rPr lang="mn-MN" sz="1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ийн </a:t>
            </a:r>
            <a:r>
              <a:rPr lang="en-US" sz="16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хөдөлмөр</a:t>
            </a:r>
            <a:r>
              <a:rPr lang="en-US" sz="1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6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эрхлэлтийн</a:t>
            </a:r>
            <a:r>
              <a:rPr lang="en-US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6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байгууллагад</a:t>
            </a:r>
            <a:r>
              <a:rPr lang="en-US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201</a:t>
            </a:r>
            <a:r>
              <a:rPr lang="mn-MN" sz="1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9</a:t>
            </a:r>
            <a:r>
              <a:rPr lang="en-US" sz="1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6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оны</a:t>
            </a:r>
            <a:r>
              <a:rPr lang="en-US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3</a:t>
            </a:r>
            <a:r>
              <a:rPr lang="en-US" sz="1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mn-MN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сард</a:t>
            </a:r>
            <a:r>
              <a:rPr lang="en-US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6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ажилгүй</a:t>
            </a:r>
            <a:r>
              <a:rPr lang="en-US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mn-MN" sz="1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633</a:t>
            </a:r>
            <a:r>
              <a:rPr lang="en-US" sz="1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6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иргэн</a:t>
            </a:r>
            <a:r>
              <a:rPr lang="en-US" sz="1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6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шинээр</a:t>
            </a:r>
            <a:r>
              <a:rPr lang="en-US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6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бүртгүүлж</a:t>
            </a:r>
            <a:r>
              <a:rPr lang="en-US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en-US" sz="16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бүртгэлтэй</a:t>
            </a:r>
            <a:r>
              <a:rPr lang="en-US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6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байсан</a:t>
            </a:r>
            <a:r>
              <a:rPr lang="en-US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mn-MN" sz="1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81</a:t>
            </a:r>
            <a:r>
              <a:rPr lang="en-US" sz="1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6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иргэн</a:t>
            </a:r>
            <a:r>
              <a:rPr lang="en-US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6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ажилд</a:t>
            </a:r>
            <a:r>
              <a:rPr lang="en-US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6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зуучлагдан</a:t>
            </a:r>
            <a:r>
              <a:rPr lang="en-US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6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орж</a:t>
            </a:r>
            <a:r>
              <a:rPr lang="en-US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mn-MN" sz="1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552</a:t>
            </a:r>
            <a:r>
              <a:rPr lang="en-US" sz="1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6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иргэн</a:t>
            </a:r>
            <a:r>
              <a:rPr lang="en-US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6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ажил</a:t>
            </a:r>
            <a:r>
              <a:rPr lang="en-US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6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идэвхтэй</a:t>
            </a:r>
            <a:r>
              <a:rPr lang="en-US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6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хайхгүй</a:t>
            </a:r>
            <a:r>
              <a:rPr lang="en-US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6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байгаа</a:t>
            </a:r>
            <a:r>
              <a:rPr lang="en-US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6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шалтгаанаар</a:t>
            </a:r>
            <a:r>
              <a:rPr lang="en-US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6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бүртгэлээс</a:t>
            </a:r>
            <a:r>
              <a:rPr lang="en-US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6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хасагдсан</a:t>
            </a:r>
            <a:r>
              <a:rPr lang="en-US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6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байна</a:t>
            </a:r>
            <a:r>
              <a:rPr lang="en-US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</a:t>
            </a:r>
          </a:p>
        </p:txBody>
      </p:sp>
      <p:sp>
        <p:nvSpPr>
          <p:cNvPr id="35" name="Rectangle 34"/>
          <p:cNvSpPr/>
          <p:nvPr/>
        </p:nvSpPr>
        <p:spPr>
          <a:xfrm>
            <a:off x="1828800" y="6096000"/>
            <a:ext cx="27305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mn-MN" sz="1600" dirty="0" smtClean="0">
                <a:solidFill>
                  <a:srgbClr val="00D0A8"/>
                </a:solidFill>
                <a:latin typeface="Tahoma" charset="0"/>
                <a:ea typeface="Calibri" charset="0"/>
              </a:rPr>
              <a:t>81</a:t>
            </a:r>
            <a:r>
              <a:rPr lang="mn-MN" sz="1600" dirty="0" smtClean="0">
                <a:solidFill>
                  <a:srgbClr val="00D0A8"/>
                </a:solidFill>
                <a:effectLst/>
                <a:latin typeface="Tahoma" charset="0"/>
                <a:ea typeface="Calibri" charset="0"/>
              </a:rPr>
              <a:t> </a:t>
            </a:r>
            <a:r>
              <a:rPr lang="mn-MN" sz="1600" dirty="0">
                <a:solidFill>
                  <a:srgbClr val="00D0A8"/>
                </a:solidFill>
                <a:effectLst/>
                <a:latin typeface="Tahoma" charset="0"/>
                <a:ea typeface="Calibri" charset="0"/>
              </a:rPr>
              <a:t>иргэн</a:t>
            </a:r>
            <a:endParaRPr lang="en-US" sz="1600" dirty="0">
              <a:solidFill>
                <a:srgbClr val="00D0A8"/>
              </a:solidFill>
              <a:effectLst/>
              <a:latin typeface="Tahoma" charset="0"/>
              <a:ea typeface="Calibri" charset="0"/>
            </a:endParaRPr>
          </a:p>
          <a:p>
            <a:r>
              <a:rPr lang="mn-MN" sz="1600" dirty="0">
                <a:solidFill>
                  <a:srgbClr val="00D0A8"/>
                </a:solidFill>
                <a:effectLst/>
                <a:latin typeface="Tahoma" charset="0"/>
                <a:ea typeface="Calibri" charset="0"/>
              </a:rPr>
              <a:t>ажилд зуучлагдан оржээ</a:t>
            </a:r>
            <a:r>
              <a:rPr lang="en-US" sz="1600" dirty="0">
                <a:solidFill>
                  <a:srgbClr val="00D0A8"/>
                </a:solidFill>
                <a:effectLst/>
              </a:rPr>
              <a:t> </a:t>
            </a:r>
            <a:endParaRPr lang="en-US" sz="1600" dirty="0">
              <a:solidFill>
                <a:srgbClr val="00D0A8"/>
              </a:solidFill>
            </a:endParaRPr>
          </a:p>
        </p:txBody>
      </p:sp>
      <p:pic>
        <p:nvPicPr>
          <p:cNvPr id="37" name="Picture 36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4419600" y="5181600"/>
            <a:ext cx="533400" cy="88120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319506" y="3556599"/>
            <a:ext cx="1177467" cy="1086958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="" xmlns:a16="http://schemas.microsoft.com/office/drawing/2014/main" id="{ADAF6DE4-563A-430B-8B65-056AE5B5D541}"/>
              </a:ext>
            </a:extLst>
          </p:cNvPr>
          <p:cNvSpPr/>
          <p:nvPr/>
        </p:nvSpPr>
        <p:spPr>
          <a:xfrm>
            <a:off x="6514359" y="4221321"/>
            <a:ext cx="5372841" cy="6586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 algn="just">
              <a:lnSpc>
                <a:spcPct val="115000"/>
              </a:lnSpc>
            </a:pPr>
            <a:r>
              <a:rPr lang="mn-MN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Бүртгэлтэй ажилгүй иргэдийн </a:t>
            </a:r>
            <a:r>
              <a:rPr lang="mn-MN" sz="1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58.1 </a:t>
            </a:r>
            <a:r>
              <a:rPr lang="mn-MN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хувийг 15-34 насны залуучууд эзэлж байна. </a:t>
            </a:r>
            <a:endParaRPr lang="en-US" sz="1400" dirty="0"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36" name="Picture 35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448738" y="1477655"/>
            <a:ext cx="437462" cy="88454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Tm="40000"/>
    </mc:Choice>
    <mc:Fallback>
      <p:transition spd="slow" advTm="40000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295400" y="404149"/>
            <a:ext cx="906887" cy="815051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2438400" y="533400"/>
            <a:ext cx="89154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mn-MN" sz="2400" b="1" cap="all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НИЙГМИЙН ДААТГАЛ, ХАЛАМЖ</a:t>
            </a:r>
            <a:r>
              <a:rPr lang="en-US" sz="2400" b="1" cap="all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161423" y="1449123"/>
            <a:ext cx="10537209" cy="1195956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161423" y="3183642"/>
            <a:ext cx="10615182" cy="1083558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161423" y="4800600"/>
            <a:ext cx="10528350" cy="114300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2438400" y="3433033"/>
            <a:ext cx="922019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mn-MN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Нийгмийн даатгалын сангийн </a:t>
            </a:r>
            <a:r>
              <a:rPr lang="mn-MN" sz="1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орлогын </a:t>
            </a:r>
            <a:r>
              <a:rPr lang="en-US" sz="1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206.7 </a:t>
            </a:r>
            <a:r>
              <a:rPr lang="mn-MN" sz="1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сая төгрөг</a:t>
            </a:r>
            <a:r>
              <a:rPr lang="en-US" sz="1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(</a:t>
            </a:r>
            <a:r>
              <a:rPr lang="mn-MN" sz="1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6</a:t>
            </a:r>
            <a:r>
              <a:rPr lang="en-US" sz="1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  <a:r>
              <a:rPr lang="mn-MN" sz="1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6</a:t>
            </a:r>
            <a:r>
              <a:rPr lang="en-US" sz="1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mn-MN" sz="1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хувь</a:t>
            </a:r>
            <a:r>
              <a:rPr lang="en-US" sz="1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)</a:t>
            </a:r>
            <a:r>
              <a:rPr lang="mn-MN" sz="1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-ийг сайн дурын даатгуулагчдын шимтгэлийн орлого бүрдүүлсэн байна. </a:t>
            </a:r>
            <a:endParaRPr lang="en-US" sz="16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2428008" y="1540603"/>
            <a:ext cx="921842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mn-MN" sz="1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Нийгмийн </a:t>
            </a:r>
            <a:r>
              <a:rPr lang="mn-MN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даатгалын </a:t>
            </a:r>
            <a:r>
              <a:rPr lang="mn-MN" sz="1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хэлтсийн мэдээллээр </a:t>
            </a:r>
            <a:r>
              <a:rPr lang="mn-MN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нийгмийн даатгалын сангийн орлого </a:t>
            </a:r>
            <a:r>
              <a:rPr lang="mn-MN" sz="1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2018 оны 1-р улирлын байдлаар 3.2 тэрбум </a:t>
            </a:r>
            <a:r>
              <a:rPr lang="mn-MN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төгрөг болж, өмнөх </a:t>
            </a:r>
            <a:r>
              <a:rPr lang="mn-MN" sz="1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оны мөн үеэс 0.4 (13.6%) </a:t>
            </a:r>
            <a:r>
              <a:rPr lang="mn-MN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тэрбум төгрөг, зарлага </a:t>
            </a:r>
            <a:r>
              <a:rPr lang="mn-MN" sz="1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6.7 тэрбум болж</a:t>
            </a:r>
            <a:r>
              <a:rPr lang="mn-MN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өмнөх </a:t>
            </a:r>
            <a:r>
              <a:rPr lang="mn-MN" sz="1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оны мөн үеэс оос 1.6 (30.5%) </a:t>
            </a:r>
            <a:r>
              <a:rPr lang="mn-MN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тэрбум төгрөгөөр тус тус өслөө.</a:t>
            </a:r>
            <a:endParaRPr lang="en-US" sz="16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2438399" y="5079712"/>
            <a:ext cx="922019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mn-MN" sz="1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Нийгмийн халамжийн сангаас 0.9 тэрбум төгрөгийг 10.1 мянган иргэнд, улсын төсвөөс 1.3 тэрбум төгрөгийг давхардсан тоогоор 10.8 мянган иргэнд тус тус олгосон байна.   </a:t>
            </a:r>
            <a:endParaRPr lang="en-US" sz="16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8182422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 advTm="30000"/>
    </mc:Choice>
    <mc:Fallback>
      <p:transition spd="slow" advTm="30000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10134600" y="6172200"/>
            <a:ext cx="1905000" cy="457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6" name="Rectangle 1"/>
          <p:cNvSpPr>
            <a:spLocks noChangeArrowheads="1"/>
          </p:cNvSpPr>
          <p:nvPr/>
        </p:nvSpPr>
        <p:spPr bwMode="auto">
          <a:xfrm>
            <a:off x="2819400" y="5105400"/>
            <a:ext cx="2174875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mn-MN" sz="1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Улсын хэмжээнд бүртгэлтэй ажилгүй иргэдийн </a:t>
            </a:r>
            <a:r>
              <a:rPr lang="en-US" sz="1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57</a:t>
            </a:r>
            <a:r>
              <a:rPr lang="mn-MN" sz="1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  <a:r>
              <a:rPr lang="en-US" sz="1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</a:t>
            </a:r>
            <a:r>
              <a:rPr lang="mn-MN" sz="1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хувийг 15-34 насны залуучууд эзэлж байна.</a:t>
            </a:r>
            <a:endParaRPr lang="en-US" sz="14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2" name="Rectangle 13"/>
          <p:cNvSpPr>
            <a:spLocks noChangeArrowheads="1"/>
          </p:cNvSpPr>
          <p:nvPr/>
        </p:nvSpPr>
        <p:spPr bwMode="auto">
          <a:xfrm>
            <a:off x="1706563" y="4233863"/>
            <a:ext cx="960437" cy="261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b"/>
            <a:r>
              <a:rPr lang="en-US" altLang="en-US" sz="11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2016  XII</a:t>
            </a:r>
            <a:endParaRPr lang="mn-MN" altLang="en-US" sz="11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2" name="Rectangle 13"/>
          <p:cNvSpPr>
            <a:spLocks noChangeArrowheads="1"/>
          </p:cNvSpPr>
          <p:nvPr/>
        </p:nvSpPr>
        <p:spPr bwMode="auto">
          <a:xfrm>
            <a:off x="1630363" y="5638800"/>
            <a:ext cx="960437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b"/>
            <a:r>
              <a:rPr lang="en-US" altLang="en-US" sz="12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2016  I-XII</a:t>
            </a:r>
            <a:endParaRPr lang="mn-MN" altLang="en-US" sz="12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3" name="Rectangle 13"/>
          <p:cNvSpPr>
            <a:spLocks noChangeArrowheads="1"/>
          </p:cNvSpPr>
          <p:nvPr/>
        </p:nvSpPr>
        <p:spPr bwMode="auto">
          <a:xfrm>
            <a:off x="1630363" y="4986338"/>
            <a:ext cx="960437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b"/>
            <a:r>
              <a:rPr lang="en-US" altLang="en-US" sz="12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2015  I-XII</a:t>
            </a:r>
            <a:endParaRPr lang="mn-MN" altLang="en-US" sz="12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1630363" y="1727200"/>
            <a:ext cx="960437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b"/>
            <a:r>
              <a:rPr lang="en-US" altLang="en-US" sz="12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2014  I-XII</a:t>
            </a:r>
            <a:endParaRPr lang="mn-MN" altLang="en-US" sz="12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9" name="Rectangle 13"/>
          <p:cNvSpPr>
            <a:spLocks noChangeArrowheads="1"/>
          </p:cNvSpPr>
          <p:nvPr/>
        </p:nvSpPr>
        <p:spPr bwMode="auto">
          <a:xfrm>
            <a:off x="6735763" y="5667375"/>
            <a:ext cx="960437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b"/>
            <a:r>
              <a:rPr lang="en-US" altLang="en-US" sz="12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2016  I-XII</a:t>
            </a:r>
            <a:endParaRPr lang="mn-MN" altLang="en-US" sz="12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0" name="Rectangle 13"/>
          <p:cNvSpPr>
            <a:spLocks noChangeArrowheads="1"/>
          </p:cNvSpPr>
          <p:nvPr/>
        </p:nvSpPr>
        <p:spPr bwMode="auto">
          <a:xfrm>
            <a:off x="6735763" y="5014913"/>
            <a:ext cx="960437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b"/>
            <a:r>
              <a:rPr lang="en-US" altLang="en-US" sz="12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2015  I-XII</a:t>
            </a:r>
            <a:endParaRPr lang="mn-MN" altLang="en-US" sz="12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auto">
          <a:xfrm>
            <a:off x="6735763" y="1752600"/>
            <a:ext cx="960437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b"/>
            <a:r>
              <a:rPr lang="en-US" altLang="en-US" sz="12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2014  I-XII</a:t>
            </a:r>
            <a:endParaRPr lang="mn-MN" altLang="en-US" sz="12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27" name="Picture 26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14400" y="990600"/>
            <a:ext cx="10591800" cy="6088797"/>
          </a:xfrm>
          <a:prstGeom prst="rect">
            <a:avLst/>
          </a:prstGeom>
        </p:spPr>
      </p:pic>
      <p:sp>
        <p:nvSpPr>
          <p:cNvPr id="28" name="Rectangle 27"/>
          <p:cNvSpPr/>
          <p:nvPr/>
        </p:nvSpPr>
        <p:spPr>
          <a:xfrm>
            <a:off x="2714863" y="1320225"/>
            <a:ext cx="863893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mn-MN" sz="1600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Сүхбаатар аймагт 201</a:t>
            </a:r>
            <a:r>
              <a:rPr lang="en-US" sz="1600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9</a:t>
            </a:r>
            <a:r>
              <a:rPr lang="mn-MN" sz="1600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оны </a:t>
            </a:r>
            <a:r>
              <a:rPr lang="en-US" sz="1600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</a:t>
            </a:r>
            <a:r>
              <a:rPr lang="mn-MN" sz="1600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-р сард </a:t>
            </a:r>
            <a:r>
              <a:rPr lang="en-US" sz="1600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278</a:t>
            </a:r>
            <a:r>
              <a:rPr lang="mn-MN" sz="1600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эх </a:t>
            </a:r>
            <a:r>
              <a:rPr lang="mn-MN" sz="16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амаржиж, амьд төрсөн хүүхэд </a:t>
            </a:r>
            <a:r>
              <a:rPr lang="en-US" sz="1600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280</a:t>
            </a:r>
            <a:r>
              <a:rPr lang="mn-MN" sz="1600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mn-MN" sz="16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болж, өмнөх оноос амаржсан эх </a:t>
            </a:r>
            <a:r>
              <a:rPr lang="en-US" sz="1600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34</a:t>
            </a:r>
            <a:r>
              <a:rPr lang="mn-MN" sz="1600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(</a:t>
            </a:r>
            <a:r>
              <a:rPr lang="en-US" sz="1600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10</a:t>
            </a:r>
            <a:r>
              <a:rPr lang="mn-MN" sz="1600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  <a:r>
              <a:rPr lang="en-US" sz="1600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9</a:t>
            </a:r>
            <a:r>
              <a:rPr lang="mn-MN" sz="1600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%)-өөр, </a:t>
            </a:r>
            <a:r>
              <a:rPr lang="mn-MN" sz="16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амьд төрсөн хүүхэд </a:t>
            </a:r>
            <a:r>
              <a:rPr lang="en-US" sz="1600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</a:t>
            </a:r>
            <a:r>
              <a:rPr lang="mn-MN" sz="1600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 (</a:t>
            </a:r>
            <a:r>
              <a:rPr lang="en-US" sz="1600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</a:t>
            </a:r>
            <a:r>
              <a:rPr lang="mn-MN" sz="1600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0.3%)-оор тус тус буурсан </a:t>
            </a:r>
            <a:r>
              <a:rPr lang="mn-MN" sz="16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байна.</a:t>
            </a:r>
            <a:endParaRPr lang="en-US" sz="160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2819400" y="3733800"/>
            <a:ext cx="848653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mn-MN" sz="1600" dirty="0" smtClean="0">
                <a:solidFill>
                  <a:srgbClr val="0033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Нялхсын </a:t>
            </a:r>
            <a:r>
              <a:rPr lang="mn-MN" sz="1600" dirty="0">
                <a:solidFill>
                  <a:srgbClr val="0033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эндэгдэл </a:t>
            </a:r>
            <a:r>
              <a:rPr lang="mn-MN" sz="1600" dirty="0" smtClean="0">
                <a:solidFill>
                  <a:srgbClr val="0033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2019 оны </a:t>
            </a:r>
            <a:r>
              <a:rPr lang="en-US" sz="1600" dirty="0" smtClean="0">
                <a:solidFill>
                  <a:srgbClr val="0033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</a:t>
            </a:r>
            <a:r>
              <a:rPr lang="mn-MN" sz="1600" dirty="0" smtClean="0">
                <a:solidFill>
                  <a:srgbClr val="0033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-р сард 5 </a:t>
            </a:r>
            <a:r>
              <a:rPr lang="mn-MN" sz="1600" dirty="0">
                <a:solidFill>
                  <a:srgbClr val="0033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болж, өмнөх оноос </a:t>
            </a:r>
            <a:r>
              <a:rPr lang="en-US" sz="1600" dirty="0" smtClean="0">
                <a:solidFill>
                  <a:srgbClr val="0033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</a:t>
            </a:r>
            <a:r>
              <a:rPr lang="mn-MN" sz="1600" dirty="0" smtClean="0">
                <a:solidFill>
                  <a:srgbClr val="0033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хүүхдээр өсч, </a:t>
            </a:r>
            <a:r>
              <a:rPr lang="mn-MN" sz="1600" dirty="0">
                <a:solidFill>
                  <a:srgbClr val="0033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тав хүртэлх насны хүүхдийн эндэгдэл </a:t>
            </a:r>
            <a:r>
              <a:rPr lang="mn-MN" sz="1600" dirty="0" smtClean="0">
                <a:solidFill>
                  <a:srgbClr val="0033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гараагүй байна. </a:t>
            </a:r>
            <a:endParaRPr lang="en-US" sz="1600" dirty="0">
              <a:solidFill>
                <a:srgbClr val="003399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2714863" y="4731603"/>
            <a:ext cx="863893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mn-MN" sz="1600" dirty="0">
                <a:solidFill>
                  <a:srgbClr val="0033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Халдварт өвчнөөр өвчлөгчид </a:t>
            </a:r>
            <a:r>
              <a:rPr lang="mn-MN" sz="1600" dirty="0" smtClean="0">
                <a:solidFill>
                  <a:srgbClr val="0033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2019 оны </a:t>
            </a:r>
            <a:r>
              <a:rPr lang="en-US" sz="1600" dirty="0" smtClean="0">
                <a:solidFill>
                  <a:srgbClr val="0033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</a:t>
            </a:r>
            <a:r>
              <a:rPr lang="mn-MN" sz="1600" dirty="0" smtClean="0">
                <a:solidFill>
                  <a:srgbClr val="0033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-р сард </a:t>
            </a:r>
            <a:r>
              <a:rPr lang="en-US" sz="1600" dirty="0" smtClean="0">
                <a:solidFill>
                  <a:srgbClr val="0033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</a:t>
            </a:r>
            <a:r>
              <a:rPr lang="mn-MN" sz="1600" dirty="0" smtClean="0">
                <a:solidFill>
                  <a:srgbClr val="0033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7</a:t>
            </a:r>
            <a:r>
              <a:rPr lang="en-US" sz="1600" dirty="0" smtClean="0">
                <a:solidFill>
                  <a:srgbClr val="0033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4</a:t>
            </a:r>
            <a:r>
              <a:rPr lang="mn-MN" sz="1600" dirty="0" smtClean="0">
                <a:solidFill>
                  <a:srgbClr val="0033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mn-MN" sz="1600" dirty="0">
                <a:solidFill>
                  <a:srgbClr val="0033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болж, өмнөх оноос </a:t>
            </a:r>
            <a:r>
              <a:rPr lang="mn-MN" sz="1600" dirty="0" smtClean="0">
                <a:solidFill>
                  <a:srgbClr val="0033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70 (34.3%)- аар өсөхөд салхинцэцэг өвчнөөр өвчлөгчид 33 (35.5%)-аар, тэмбүүгээр өвчлөгчид 37 </a:t>
            </a:r>
            <a:r>
              <a:rPr lang="en-US" sz="1600" dirty="0" smtClean="0">
                <a:solidFill>
                  <a:srgbClr val="0033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(2</a:t>
            </a:r>
            <a:r>
              <a:rPr lang="mn-MN" sz="1600" dirty="0" smtClean="0">
                <a:solidFill>
                  <a:srgbClr val="0033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  <a:r>
              <a:rPr lang="en-US" sz="1600" dirty="0" smtClean="0">
                <a:solidFill>
                  <a:srgbClr val="0033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0</a:t>
            </a:r>
            <a:r>
              <a:rPr lang="mn-MN" sz="1600" dirty="0" smtClean="0">
                <a:solidFill>
                  <a:srgbClr val="0033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* дахин</a:t>
            </a:r>
            <a:r>
              <a:rPr lang="en-US" sz="1600" dirty="0" smtClean="0">
                <a:solidFill>
                  <a:srgbClr val="0033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)-</a:t>
            </a:r>
            <a:r>
              <a:rPr lang="mn-MN" sz="1600" dirty="0" smtClean="0">
                <a:solidFill>
                  <a:srgbClr val="0033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оор, заг хүйтэнээр </a:t>
            </a:r>
            <a:r>
              <a:rPr lang="mn-MN" sz="1600" dirty="0">
                <a:solidFill>
                  <a:srgbClr val="0033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өвчлөгчид </a:t>
            </a:r>
            <a:r>
              <a:rPr lang="mn-MN" sz="1600" dirty="0" smtClean="0">
                <a:solidFill>
                  <a:srgbClr val="0033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6 (30.0%)-аар өссөн </a:t>
            </a:r>
            <a:r>
              <a:rPr lang="mn-MN" sz="1600" dirty="0">
                <a:solidFill>
                  <a:srgbClr val="0033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нь голлон нөлөөлсөн байна. </a:t>
            </a:r>
            <a:endParaRPr lang="en-US" sz="1600" dirty="0">
              <a:solidFill>
                <a:srgbClr val="003399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33" name="Picture 32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66799" y="4770995"/>
            <a:ext cx="1108829" cy="867805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914400" y="990601"/>
            <a:ext cx="1313100" cy="838199"/>
          </a:xfrm>
          <a:prstGeom prst="rect">
            <a:avLst/>
          </a:prstGeom>
        </p:spPr>
      </p:pic>
      <p:sp>
        <p:nvSpPr>
          <p:cNvPr id="35" name="Rectangle 34"/>
          <p:cNvSpPr/>
          <p:nvPr/>
        </p:nvSpPr>
        <p:spPr>
          <a:xfrm>
            <a:off x="2819400" y="533400"/>
            <a:ext cx="77724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mn-MN" sz="2400" b="1" cap="all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Эрүүл мэнд</a:t>
            </a:r>
            <a:r>
              <a:rPr lang="en-US" sz="2400" b="1" cap="all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</a:p>
        </p:txBody>
      </p:sp>
      <p:pic>
        <p:nvPicPr>
          <p:cNvPr id="36" name="Picture 35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914400" y="3581400"/>
            <a:ext cx="1313101" cy="838200"/>
          </a:xfrm>
          <a:prstGeom prst="rect">
            <a:avLst/>
          </a:prstGeom>
        </p:spPr>
      </p:pic>
      <p:pic>
        <p:nvPicPr>
          <p:cNvPr id="38" name="Picture 37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66799" y="6066395"/>
            <a:ext cx="1108829" cy="867805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00" y="2362200"/>
            <a:ext cx="1067792" cy="838200"/>
          </a:xfrm>
          <a:prstGeom prst="rect">
            <a:avLst/>
          </a:prstGeom>
        </p:spPr>
      </p:pic>
      <p:sp>
        <p:nvSpPr>
          <p:cNvPr id="25" name="Rectangle 24"/>
          <p:cNvSpPr/>
          <p:nvPr/>
        </p:nvSpPr>
        <p:spPr>
          <a:xfrm>
            <a:off x="2743201" y="2590800"/>
            <a:ext cx="83058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mn-MN" sz="1600" dirty="0" smtClean="0">
                <a:solidFill>
                  <a:srgbClr val="0033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100</a:t>
            </a:r>
            <a:r>
              <a:rPr lang="en-US" sz="1600" dirty="0" smtClean="0">
                <a:solidFill>
                  <a:srgbClr val="0033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0</a:t>
            </a:r>
            <a:r>
              <a:rPr lang="mn-MN" sz="1600" dirty="0" smtClean="0">
                <a:solidFill>
                  <a:srgbClr val="0033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хүнд ногдох төрөлт 4.5, нас баралт 1.4</a:t>
            </a:r>
            <a:r>
              <a:rPr lang="en-US" sz="1600" dirty="0" smtClean="0">
                <a:solidFill>
                  <a:srgbClr val="0033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mn-MN" sz="1600" dirty="0" smtClean="0">
                <a:solidFill>
                  <a:srgbClr val="0033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болж өмнөх оноос төрөлт 0.6 пунктээр буурч, нас баралт адил түвшинд байна. </a:t>
            </a:r>
            <a:endParaRPr lang="en-US" sz="1600" dirty="0">
              <a:solidFill>
                <a:srgbClr val="003399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62323657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 advTm="30000"/>
    </mc:Choice>
    <mc:Fallback>
      <p:transition spd="slow" advTm="30000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9"/>
          <p:cNvSpPr>
            <a:spLocks noChangeArrowheads="1"/>
          </p:cNvSpPr>
          <p:nvPr/>
        </p:nvSpPr>
        <p:spPr bwMode="auto">
          <a:xfrm>
            <a:off x="1828800" y="1066801"/>
            <a:ext cx="365125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mn-MN" altLang="en-US" sz="1200" b="1" dirty="0">
                <a:latin typeface="Arial" charset="0"/>
                <a:cs typeface="Tahoma" pitchFamily="34" charset="0"/>
              </a:rPr>
              <a:t>Газар өмчлөх өргөдөл гаргасан иргэдийн тоо, өссөн дүнгээр</a:t>
            </a:r>
            <a:endParaRPr lang="en-US" altLang="en-US" sz="1200" b="1" dirty="0">
              <a:latin typeface="Arial" charset="0"/>
              <a:cs typeface="Tahoma" pitchFamily="34" charset="0"/>
            </a:endParaRPr>
          </a:p>
        </p:txBody>
      </p:sp>
      <p:sp>
        <p:nvSpPr>
          <p:cNvPr id="7" name="Rectangle 9"/>
          <p:cNvSpPr>
            <a:spLocks noChangeArrowheads="1"/>
          </p:cNvSpPr>
          <p:nvPr/>
        </p:nvSpPr>
        <p:spPr bwMode="auto">
          <a:xfrm>
            <a:off x="7146925" y="1066801"/>
            <a:ext cx="367347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mn-MN" altLang="en-US" sz="1200" b="1" dirty="0">
                <a:latin typeface="Arial" charset="0"/>
                <a:cs typeface="Tahoma" pitchFamily="34" charset="0"/>
              </a:rPr>
              <a:t>Засаг даргын шийдвэр гарсан иргэдийн тоо</a:t>
            </a:r>
            <a:r>
              <a:rPr lang="en-US" altLang="en-US" sz="1200" b="1" dirty="0">
                <a:latin typeface="Arial" charset="0"/>
                <a:cs typeface="Tahoma" pitchFamily="34" charset="0"/>
              </a:rPr>
              <a:t>,</a:t>
            </a:r>
            <a:r>
              <a:rPr lang="mn-MN" altLang="en-US" sz="1200" b="1" dirty="0">
                <a:latin typeface="Arial" charset="0"/>
                <a:cs typeface="Tahoma" pitchFamily="34" charset="0"/>
              </a:rPr>
              <a:t> өссөн дүнгээр</a:t>
            </a:r>
            <a:endParaRPr lang="en-US" altLang="en-US" sz="1200" b="1" dirty="0">
              <a:latin typeface="Arial" charset="0"/>
              <a:cs typeface="Tahoma" pitchFamily="34" charset="0"/>
            </a:endParaRPr>
          </a:p>
        </p:txBody>
      </p:sp>
      <p:cxnSp>
        <p:nvCxnSpPr>
          <p:cNvPr id="9" name="Straight Connector 8"/>
          <p:cNvCxnSpPr>
            <a:stCxn id="4" idx="2"/>
          </p:cNvCxnSpPr>
          <p:nvPr/>
        </p:nvCxnSpPr>
        <p:spPr>
          <a:xfrm>
            <a:off x="6277640" y="1410653"/>
            <a:ext cx="46961" cy="2852083"/>
          </a:xfrm>
          <a:prstGeom prst="line">
            <a:avLst/>
          </a:prstGeom>
          <a:ln>
            <a:solidFill>
              <a:srgbClr val="00B05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3" descr="Description: \\KHAD\Users\Public\2014 on_taniltsuulga\MCCT_Medeelel_Alban_toot_2013.12.13\Information logo\11.jpg"/>
          <p:cNvPicPr/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64914" y="936308"/>
            <a:ext cx="425450" cy="474345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Rectangle 12"/>
          <p:cNvSpPr>
            <a:spLocks noChangeArrowheads="1"/>
          </p:cNvSpPr>
          <p:nvPr/>
        </p:nvSpPr>
        <p:spPr bwMode="auto">
          <a:xfrm>
            <a:off x="1143000" y="514350"/>
            <a:ext cx="9067800" cy="400050"/>
          </a:xfrm>
          <a:prstGeom prst="rect">
            <a:avLst/>
          </a:prstGeom>
          <a:solidFill>
            <a:srgbClr val="00B050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514350" indent="-514350" algn="just">
              <a:spcBef>
                <a:spcPct val="20000"/>
              </a:spcBef>
              <a:buClr>
                <a:schemeClr val="accent6">
                  <a:lumMod val="50000"/>
                </a:schemeClr>
              </a:buClr>
              <a:buSzPct val="80000"/>
              <a:defRPr/>
            </a:pPr>
            <a:r>
              <a:rPr lang="mn-MN" sz="2000" b="1" dirty="0">
                <a:solidFill>
                  <a:schemeClr val="bg1"/>
                </a:solidFill>
                <a:latin typeface="Arial" panose="020B0604020202020204" pitchFamily="34" charset="0"/>
                <a:ea typeface="Arial Unicode MS" pitchFamily="34" charset="-128"/>
                <a:cs typeface="Arial" panose="020B0604020202020204" pitchFamily="34" charset="0"/>
              </a:rPr>
              <a:t>ХҮН АМ, НИЙГМИЙН ҮЗҮҮЛЭЛТ – Газар өмчлөл</a:t>
            </a:r>
          </a:p>
        </p:txBody>
      </p:sp>
      <p:sp>
        <p:nvSpPr>
          <p:cNvPr id="10" name="Rectangle 1"/>
          <p:cNvSpPr>
            <a:spLocks noChangeArrowheads="1"/>
          </p:cNvSpPr>
          <p:nvPr/>
        </p:nvSpPr>
        <p:spPr bwMode="auto">
          <a:xfrm>
            <a:off x="1295400" y="5001399"/>
            <a:ext cx="104394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just" fontAlgn="base">
              <a:spcBef>
                <a:spcPct val="0"/>
              </a:spcBef>
              <a:spcAft>
                <a:spcPct val="0"/>
              </a:spcAft>
              <a:tabLst>
                <a:tab pos="2971800" algn="ctr"/>
                <a:tab pos="5943600" algn="r"/>
              </a:tabLst>
            </a:pPr>
            <a:r>
              <a:rPr lang="mn-MN" dirty="0" smtClean="0">
                <a:solidFill>
                  <a:srgbClr val="00B05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Аймгийн хэмжээнд өссөн дүнгээр нийт </a:t>
            </a:r>
            <a:r>
              <a:rPr lang="mn-MN" dirty="0" smtClean="0">
                <a:solidFill>
                  <a:srgbClr val="FF000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10.5</a:t>
            </a:r>
            <a:r>
              <a:rPr lang="mn-MN" dirty="0" smtClean="0">
                <a:solidFill>
                  <a:srgbClr val="00B05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 мянган иргэн газар өмчилж авахаар өргөдөл гаргаснаас </a:t>
            </a:r>
            <a:r>
              <a:rPr lang="mn-MN" dirty="0" smtClean="0">
                <a:solidFill>
                  <a:srgbClr val="FF000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10.0</a:t>
            </a:r>
            <a:r>
              <a:rPr lang="mn-MN" dirty="0" smtClean="0">
                <a:solidFill>
                  <a:srgbClr val="00B05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 мянган иргэнд </a:t>
            </a:r>
            <a:r>
              <a:rPr lang="mn-MN" dirty="0" smtClean="0">
                <a:solidFill>
                  <a:srgbClr val="FF000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902.8</a:t>
            </a:r>
            <a:r>
              <a:rPr lang="mn-MN" dirty="0" smtClean="0">
                <a:solidFill>
                  <a:srgbClr val="00B05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 га газар өмчлүүлэх шийдвэр гараад хэрэгжиж байна. </a:t>
            </a:r>
            <a:endParaRPr lang="en-US" dirty="0" smtClean="0">
              <a:solidFill>
                <a:srgbClr val="00B050"/>
              </a:solidFill>
              <a:latin typeface="Arial" pitchFamily="34" charset="0"/>
              <a:ea typeface="Calibri" pitchFamily="34" charset="0"/>
              <a:cs typeface="Arial" pitchFamily="34" charset="0"/>
            </a:endParaRPr>
          </a:p>
        </p:txBody>
      </p:sp>
      <p:sp>
        <p:nvSpPr>
          <p:cNvPr id="14" name="Rectangle 1"/>
          <p:cNvSpPr>
            <a:spLocks noChangeArrowheads="1"/>
          </p:cNvSpPr>
          <p:nvPr/>
        </p:nvSpPr>
        <p:spPr bwMode="auto">
          <a:xfrm>
            <a:off x="1371600" y="5867400"/>
            <a:ext cx="102870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just" fontAlgn="base">
              <a:spcBef>
                <a:spcPct val="0"/>
              </a:spcBef>
              <a:spcAft>
                <a:spcPct val="0"/>
              </a:spcAft>
              <a:tabLst>
                <a:tab pos="2971800" algn="ctr"/>
                <a:tab pos="5943600" algn="r"/>
              </a:tabLst>
            </a:pPr>
            <a:r>
              <a:rPr lang="mn-MN" dirty="0" smtClean="0">
                <a:solidFill>
                  <a:srgbClr val="00B05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Эхний 3 сард аж ахуйн зориулалтаар газар өмчлөхийг хүссэн </a:t>
            </a:r>
            <a:r>
              <a:rPr lang="mn-MN" dirty="0" smtClean="0">
                <a:solidFill>
                  <a:srgbClr val="FF000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25</a:t>
            </a:r>
            <a:r>
              <a:rPr lang="mn-MN" dirty="0" smtClean="0">
                <a:solidFill>
                  <a:srgbClr val="00B05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 иргэний өргөдөл ирсэнийг 100 хувь шийдвэрлэжээ.</a:t>
            </a:r>
            <a:endParaRPr lang="en-US" dirty="0" smtClean="0">
              <a:solidFill>
                <a:srgbClr val="00B050"/>
              </a:solidFill>
              <a:latin typeface="Arial" pitchFamily="34" charset="0"/>
              <a:ea typeface="Calibri" pitchFamily="34" charset="0"/>
              <a:cs typeface="Arial" pitchFamily="34" charset="0"/>
            </a:endParaRPr>
          </a:p>
        </p:txBody>
      </p:sp>
      <p:pic>
        <p:nvPicPr>
          <p:cNvPr id="1026" name="Chart 1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47800" y="1752600"/>
            <a:ext cx="4000500" cy="281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Chart 1"/>
          <p:cNvPicPr>
            <a:picLocks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162800" y="1828800"/>
            <a:ext cx="4267200" cy="25241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3477946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146450" y="301802"/>
            <a:ext cx="304455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mn-MN" sz="2400" b="1" cap="all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Гэмт хэрэг</a:t>
            </a:r>
            <a:r>
              <a:rPr lang="en-US" sz="2400" b="1" cap="all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349538" y="2902578"/>
            <a:ext cx="1698462" cy="151702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46450" y="909665"/>
            <a:ext cx="1977749" cy="1833535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3276600" y="909665"/>
            <a:ext cx="853440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mn-MN" sz="1600" dirty="0" smtClean="0"/>
              <a:t>Аймгийн </a:t>
            </a:r>
            <a:r>
              <a:rPr lang="mn-MN" sz="1600" dirty="0"/>
              <a:t>хэмжээнд </a:t>
            </a:r>
            <a:r>
              <a:rPr lang="mn-MN" sz="1600" dirty="0" smtClean="0"/>
              <a:t>2019 </a:t>
            </a:r>
            <a:r>
              <a:rPr lang="mn-MN" sz="1600" dirty="0"/>
              <a:t>оны </a:t>
            </a:r>
            <a:r>
              <a:rPr lang="en-US" sz="1600" dirty="0"/>
              <a:t>3</a:t>
            </a:r>
            <a:r>
              <a:rPr lang="en-US" sz="1600" dirty="0" smtClean="0"/>
              <a:t> </a:t>
            </a:r>
            <a:r>
              <a:rPr lang="mn-MN" sz="1600" dirty="0" smtClean="0"/>
              <a:t>сарын </a:t>
            </a:r>
            <a:r>
              <a:rPr lang="mn-MN" sz="1600" dirty="0"/>
              <a:t>байдлаар </a:t>
            </a:r>
            <a:r>
              <a:rPr lang="en-US" sz="1600" dirty="0" smtClean="0"/>
              <a:t>136</a:t>
            </a:r>
            <a:r>
              <a:rPr lang="mn-MN" sz="1600" dirty="0" smtClean="0"/>
              <a:t> </a:t>
            </a:r>
            <a:r>
              <a:rPr lang="mn-MN" sz="1600" dirty="0"/>
              <a:t>гэмт хэрэг бүртгэгдсэн нь өмнөх оны мөн үеэс </a:t>
            </a:r>
            <a:r>
              <a:rPr lang="en-US" sz="1600" dirty="0" smtClean="0"/>
              <a:t>47</a:t>
            </a:r>
            <a:r>
              <a:rPr lang="mn-MN" sz="1600" dirty="0" smtClean="0"/>
              <a:t> (</a:t>
            </a:r>
            <a:r>
              <a:rPr lang="en-US" sz="1600" dirty="0" smtClean="0"/>
              <a:t>52.8</a:t>
            </a:r>
            <a:r>
              <a:rPr lang="mn-MN" sz="1600" dirty="0" smtClean="0"/>
              <a:t>%)-</a:t>
            </a:r>
            <a:r>
              <a:rPr lang="mn-MN" sz="1600" dirty="0" smtClean="0"/>
              <a:t>оо</a:t>
            </a:r>
            <a:r>
              <a:rPr lang="mn-MN" sz="1600" dirty="0" smtClean="0"/>
              <a:t>р </a:t>
            </a:r>
            <a:r>
              <a:rPr lang="mn-MN" sz="1600" dirty="0" smtClean="0"/>
              <a:t>өсчээ</a:t>
            </a:r>
            <a:r>
              <a:rPr lang="mn-MN" sz="1600" dirty="0"/>
              <a:t>. </a:t>
            </a:r>
            <a:endParaRPr lang="mn-MN" sz="1600" dirty="0" smtClean="0"/>
          </a:p>
          <a:p>
            <a:pPr algn="just"/>
            <a:r>
              <a:rPr lang="mn-MN" sz="1600" dirty="0"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 </a:t>
            </a:r>
            <a:endParaRPr lang="en-US" sz="1600" dirty="0">
              <a:latin typeface="+mj-lt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just"/>
            <a:r>
              <a:rPr lang="mn-MN" sz="1600" b="1" dirty="0">
                <a:solidFill>
                  <a:srgbClr val="0033CC"/>
                </a:solidFill>
              </a:rPr>
              <a:t>Өмнөх оны мөн үеэс нийт гэмт хэрэг өсөхөд </a:t>
            </a:r>
            <a:r>
              <a:rPr lang="mn-MN" sz="1600" dirty="0"/>
              <a:t>өмчлөх эрхийн эсрэг гэмт хэрэг </a:t>
            </a:r>
            <a:r>
              <a:rPr lang="mn-MN" sz="1600" dirty="0" smtClean="0"/>
              <a:t>8</a:t>
            </a:r>
            <a:r>
              <a:rPr lang="en-US" sz="1600" dirty="0" smtClean="0"/>
              <a:t>3</a:t>
            </a:r>
            <a:r>
              <a:rPr lang="mn-MN" sz="1600" dirty="0" smtClean="0"/>
              <a:t> </a:t>
            </a:r>
            <a:r>
              <a:rPr lang="en-US" sz="1600" dirty="0" smtClean="0"/>
              <a:t>(</a:t>
            </a:r>
            <a:r>
              <a:rPr lang="mn-MN" sz="1600" dirty="0" smtClean="0"/>
              <a:t>2</a:t>
            </a:r>
            <a:r>
              <a:rPr lang="en-US" sz="1600" dirty="0" smtClean="0"/>
              <a:t>.</a:t>
            </a:r>
            <a:r>
              <a:rPr lang="mn-MN" sz="1600" dirty="0" smtClean="0"/>
              <a:t>5</a:t>
            </a:r>
            <a:r>
              <a:rPr lang="mn-MN" sz="1600" dirty="0" smtClean="0"/>
              <a:t> </a:t>
            </a:r>
            <a:r>
              <a:rPr lang="mn-MN" sz="1600" dirty="0" smtClean="0"/>
              <a:t>дахин</a:t>
            </a:r>
            <a:r>
              <a:rPr lang="en-US" sz="1600" dirty="0" smtClean="0"/>
              <a:t>), </a:t>
            </a:r>
            <a:r>
              <a:rPr lang="mn-MN" sz="1600" dirty="0" smtClean="0"/>
              <a:t>хулгайлах гэмт хэрэг 25 </a:t>
            </a:r>
            <a:r>
              <a:rPr lang="en-US" sz="1600" dirty="0" smtClean="0"/>
              <a:t>(2.1</a:t>
            </a:r>
            <a:r>
              <a:rPr lang="mn-MN" sz="1600" dirty="0" smtClean="0"/>
              <a:t>дахин</a:t>
            </a:r>
            <a:r>
              <a:rPr lang="en-US" sz="1600" dirty="0" smtClean="0"/>
              <a:t>)</a:t>
            </a:r>
            <a:r>
              <a:rPr lang="mn-MN" sz="1600" dirty="0" smtClean="0"/>
              <a:t>,</a:t>
            </a:r>
            <a:r>
              <a:rPr lang="en-US" sz="1600" dirty="0" smtClean="0"/>
              <a:t> </a:t>
            </a:r>
            <a:r>
              <a:rPr lang="mn-MN" sz="1600" dirty="0" smtClean="0"/>
              <a:t>хүний </a:t>
            </a:r>
            <a:r>
              <a:rPr lang="mn-MN" sz="1600" dirty="0" smtClean="0"/>
              <a:t>бэлгийн эрх чөлөө халдашгүй байдлын эсрэг гэмт хэрэг </a:t>
            </a:r>
            <a:r>
              <a:rPr lang="mn-MN" sz="1600" dirty="0" smtClean="0"/>
              <a:t>5 </a:t>
            </a:r>
            <a:r>
              <a:rPr lang="en-US" sz="1600" dirty="0" smtClean="0"/>
              <a:t>(</a:t>
            </a:r>
            <a:r>
              <a:rPr lang="en-US" sz="1600" dirty="0"/>
              <a:t>2</a:t>
            </a:r>
            <a:r>
              <a:rPr lang="mn-MN" sz="1600" dirty="0" smtClean="0"/>
              <a:t>.5 дахин</a:t>
            </a:r>
            <a:r>
              <a:rPr lang="en-US" sz="1600" dirty="0" smtClean="0"/>
              <a:t>)</a:t>
            </a:r>
            <a:r>
              <a:rPr lang="mn-MN" sz="1600" dirty="0" smtClean="0"/>
              <a:t>, </a:t>
            </a:r>
            <a:r>
              <a:rPr lang="mn-MN" sz="1600" dirty="0" smtClean="0"/>
              <a:t>бусдын эд хөрөнгийг хулгайлах</a:t>
            </a:r>
            <a:r>
              <a:rPr lang="mn-MN" sz="1600" dirty="0" smtClean="0"/>
              <a:t> гэмт хэрэг </a:t>
            </a:r>
            <a:r>
              <a:rPr lang="mn-MN" sz="1600" dirty="0" smtClean="0"/>
              <a:t>69 </a:t>
            </a:r>
            <a:r>
              <a:rPr lang="en-US" sz="1600" dirty="0" smtClean="0"/>
              <a:t>(</a:t>
            </a:r>
            <a:r>
              <a:rPr lang="mn-MN" sz="1600" dirty="0" smtClean="0"/>
              <a:t>2.9 дахин</a:t>
            </a:r>
            <a:r>
              <a:rPr lang="en-US" sz="1600" dirty="0" smtClean="0"/>
              <a:t>)</a:t>
            </a:r>
            <a:r>
              <a:rPr lang="mn-MN" sz="1600" dirty="0" smtClean="0"/>
              <a:t>-өөр </a:t>
            </a:r>
            <a:r>
              <a:rPr lang="mn-MN" sz="1600" dirty="0" smtClean="0"/>
              <a:t>өссөн </a:t>
            </a:r>
            <a:r>
              <a:rPr lang="mn-MN" sz="1600" dirty="0"/>
              <a:t>нь голлон нөлөөлөв. </a:t>
            </a:r>
            <a:endParaRPr lang="mn-MN" sz="1600" dirty="0">
              <a:latin typeface="+mj-lt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3276600" y="3245590"/>
            <a:ext cx="85344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mn-MN" sz="1600" dirty="0"/>
              <a:t>Гэмт хэргийн улмаас учирсан хохирол </a:t>
            </a:r>
            <a:r>
              <a:rPr lang="mn-MN" sz="1600" dirty="0" smtClean="0"/>
              <a:t>2019 </a:t>
            </a:r>
            <a:r>
              <a:rPr lang="mn-MN" sz="1600" dirty="0"/>
              <a:t>оны </a:t>
            </a:r>
            <a:r>
              <a:rPr lang="en-US" sz="1600" dirty="0" smtClean="0"/>
              <a:t>3 </a:t>
            </a:r>
            <a:r>
              <a:rPr lang="mn-MN" sz="1600" dirty="0"/>
              <a:t>сард </a:t>
            </a:r>
            <a:r>
              <a:rPr lang="en-US" sz="1600" dirty="0" smtClean="0"/>
              <a:t>365.1</a:t>
            </a:r>
            <a:r>
              <a:rPr lang="mn-MN" sz="1600" dirty="0" smtClean="0"/>
              <a:t> </a:t>
            </a:r>
            <a:r>
              <a:rPr lang="mn-MN" sz="1600" dirty="0" smtClean="0"/>
              <a:t>сая </a:t>
            </a:r>
            <a:r>
              <a:rPr lang="mn-MN" sz="1600" dirty="0"/>
              <a:t>төгрөг, нөхөн төлүүлсэн хохирлын хэмжээ </a:t>
            </a:r>
            <a:r>
              <a:rPr lang="en-US" sz="1600" dirty="0" smtClean="0"/>
              <a:t>19.4</a:t>
            </a:r>
            <a:r>
              <a:rPr lang="mn-MN" sz="1600" dirty="0" smtClean="0"/>
              <a:t> </a:t>
            </a:r>
            <a:r>
              <a:rPr lang="mn-MN" sz="1600" dirty="0" smtClean="0"/>
              <a:t>сая </a:t>
            </a:r>
            <a:r>
              <a:rPr lang="mn-MN" sz="1600" dirty="0"/>
              <a:t>төгрөг болж, өмнөх оны мөн үеэс учирсан хохирол </a:t>
            </a:r>
            <a:r>
              <a:rPr lang="mn-MN" sz="1600" dirty="0" smtClean="0"/>
              <a:t>182.7 </a:t>
            </a:r>
            <a:r>
              <a:rPr lang="en-US" sz="1600" dirty="0" smtClean="0"/>
              <a:t>(</a:t>
            </a:r>
            <a:r>
              <a:rPr lang="mn-MN" sz="1600" dirty="0" smtClean="0"/>
              <a:t>2.0 дахин</a:t>
            </a:r>
            <a:r>
              <a:rPr lang="en-US" sz="1600" dirty="0" smtClean="0"/>
              <a:t>) </a:t>
            </a:r>
            <a:r>
              <a:rPr lang="mn-MN" sz="1600" dirty="0" smtClean="0"/>
              <a:t>сая </a:t>
            </a:r>
            <a:r>
              <a:rPr lang="mn-MN" sz="1600" dirty="0" smtClean="0"/>
              <a:t>төгрөгөөр, </a:t>
            </a:r>
            <a:r>
              <a:rPr lang="mn-MN" sz="1600" dirty="0"/>
              <a:t>нөхөн төлүүлсэн хохирол </a:t>
            </a:r>
            <a:r>
              <a:rPr lang="mn-MN" sz="1600" dirty="0" smtClean="0"/>
              <a:t>6.2 </a:t>
            </a:r>
            <a:r>
              <a:rPr lang="en-US" sz="1600" dirty="0" smtClean="0"/>
              <a:t>(</a:t>
            </a:r>
            <a:r>
              <a:rPr lang="mn-MN" sz="1600" dirty="0" smtClean="0"/>
              <a:t>9</a:t>
            </a:r>
            <a:r>
              <a:rPr lang="mn-MN" sz="1600" dirty="0" smtClean="0"/>
              <a:t>.6 </a:t>
            </a:r>
            <a:r>
              <a:rPr lang="en-US" sz="1600" dirty="0" smtClean="0"/>
              <a:t>%</a:t>
            </a:r>
            <a:r>
              <a:rPr lang="en-US" sz="1600" dirty="0" smtClean="0"/>
              <a:t>)</a:t>
            </a:r>
            <a:r>
              <a:rPr lang="mn-MN" sz="1600" dirty="0" smtClean="0"/>
              <a:t> </a:t>
            </a:r>
            <a:r>
              <a:rPr lang="mn-MN" sz="1600" dirty="0" smtClean="0"/>
              <a:t>сая</a:t>
            </a:r>
            <a:r>
              <a:rPr lang="mn-MN" sz="1600" dirty="0" smtClean="0"/>
              <a:t> </a:t>
            </a:r>
            <a:r>
              <a:rPr lang="mn-MN" sz="1600" dirty="0"/>
              <a:t>төгрөгөөр </a:t>
            </a:r>
            <a:r>
              <a:rPr lang="mn-MN" sz="1600" dirty="0" smtClean="0"/>
              <a:t>тус тус </a:t>
            </a:r>
            <a:r>
              <a:rPr lang="mn-MN" sz="1600" dirty="0" smtClean="0"/>
              <a:t>өссөн </a:t>
            </a:r>
            <a:r>
              <a:rPr lang="mn-MN" sz="1600" dirty="0" smtClean="0"/>
              <a:t>байна</a:t>
            </a:r>
            <a:r>
              <a:rPr lang="mn-MN" sz="1600" dirty="0"/>
              <a:t>.</a:t>
            </a:r>
            <a:r>
              <a:rPr lang="en-US" sz="1600" dirty="0"/>
              <a:t>  </a:t>
            </a:r>
          </a:p>
        </p:txBody>
      </p:sp>
      <p:sp>
        <p:nvSpPr>
          <p:cNvPr id="14" name="Rectangle 13"/>
          <p:cNvSpPr/>
          <p:nvPr/>
        </p:nvSpPr>
        <p:spPr>
          <a:xfrm>
            <a:off x="3295338" y="4800600"/>
            <a:ext cx="85344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mn-MN" sz="1600" dirty="0"/>
              <a:t>Гэмт хэргийн улмаас хохирсон иргэд </a:t>
            </a:r>
            <a:r>
              <a:rPr lang="mn-MN" sz="1600" dirty="0" smtClean="0"/>
              <a:t>2019 </a:t>
            </a:r>
            <a:r>
              <a:rPr lang="mn-MN" sz="1600" dirty="0"/>
              <a:t>оны </a:t>
            </a:r>
            <a:r>
              <a:rPr lang="en-US" sz="1600" dirty="0"/>
              <a:t>3</a:t>
            </a:r>
            <a:r>
              <a:rPr lang="mn-MN" sz="1600" dirty="0" smtClean="0"/>
              <a:t> </a:t>
            </a:r>
            <a:r>
              <a:rPr lang="mn-MN" sz="1600" dirty="0"/>
              <a:t>сарын байдлаар </a:t>
            </a:r>
            <a:r>
              <a:rPr lang="mn-MN" sz="1600" dirty="0" smtClean="0"/>
              <a:t>36 </a:t>
            </a:r>
            <a:r>
              <a:rPr lang="mn-MN" sz="1600" dirty="0" smtClean="0"/>
              <a:t>болсон байна. </a:t>
            </a:r>
            <a:endParaRPr lang="en-US" sz="1600" dirty="0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460822" y="4688650"/>
            <a:ext cx="1587177" cy="155975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 advTm="30000"/>
    </mc:Choice>
    <mc:Fallback>
      <p:transition spd="slow" advTm="30000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199" y="381000"/>
            <a:ext cx="10439400" cy="899160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1142999" y="545175"/>
            <a:ext cx="5654767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mn-MN" sz="2400" b="1" cap="all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Мөнгө, банк, санхүү</a:t>
            </a:r>
            <a:r>
              <a:rPr lang="en-US" sz="2400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endParaRPr lang="en-US" sz="2400" dirty="0">
              <a:solidFill>
                <a:srgbClr val="00206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930387" y="1255892"/>
            <a:ext cx="819481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mn-MN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Банкуудад хадгалуулсан иргэдийн төгрөгийн хадгаламжийн хэмжээ </a:t>
            </a:r>
            <a:r>
              <a:rPr lang="mn-MN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82</a:t>
            </a:r>
            <a:r>
              <a:rPr lang="mn-MN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.0 </a:t>
            </a:r>
            <a:r>
              <a:rPr lang="mn-MN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тэрбум төгрөг болж, </a:t>
            </a:r>
            <a:r>
              <a:rPr lang="mn-MN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оны эцсээс </a:t>
            </a:r>
            <a:r>
              <a:rPr lang="mn-MN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2.2 (2.8%) </a:t>
            </a:r>
            <a:r>
              <a:rPr lang="mn-MN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тэрбумаар, өнгөрсөн оны мөн үеэс </a:t>
            </a:r>
            <a:r>
              <a:rPr lang="mn-MN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22</a:t>
            </a:r>
            <a:r>
              <a:rPr lang="mn-MN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.8 </a:t>
            </a:r>
            <a:r>
              <a:rPr lang="mn-MN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</a:t>
            </a:r>
            <a:r>
              <a:rPr lang="mn-MN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38.5%) </a:t>
            </a:r>
            <a:r>
              <a:rPr lang="mn-MN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тэрбум </a:t>
            </a:r>
            <a:r>
              <a:rPr lang="mn-MN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төгрөгөөр тус тус өссөн </a:t>
            </a:r>
            <a:r>
              <a:rPr lang="mn-MN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байна</a:t>
            </a:r>
            <a:r>
              <a:rPr lang="mn-MN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</a:p>
        </p:txBody>
      </p:sp>
      <p:sp>
        <p:nvSpPr>
          <p:cNvPr id="13" name="Rectangle 12"/>
          <p:cNvSpPr/>
          <p:nvPr/>
        </p:nvSpPr>
        <p:spPr>
          <a:xfrm>
            <a:off x="2857118" y="3389226"/>
            <a:ext cx="834135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mn-MN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Аж ахуйн нэгж, байгууллага, иргэдэд олгосон нийт зээлийн өрийн үлдэгдэл </a:t>
            </a:r>
            <a:r>
              <a:rPr lang="mn-MN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2019 </a:t>
            </a:r>
            <a:r>
              <a:rPr lang="mn-MN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оны </a:t>
            </a:r>
            <a:r>
              <a:rPr lang="mn-MN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 дугаар сард </a:t>
            </a:r>
            <a:r>
              <a:rPr lang="mn-MN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139.2 </a:t>
            </a:r>
            <a:r>
              <a:rPr lang="mn-MN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тэрбум </a:t>
            </a:r>
            <a:r>
              <a:rPr lang="mn-MN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төгрөг болж, </a:t>
            </a:r>
            <a:r>
              <a:rPr lang="mn-MN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оны эцсээс </a:t>
            </a:r>
            <a:r>
              <a:rPr lang="mn-MN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4.4 (3.1</a:t>
            </a:r>
            <a:r>
              <a:rPr lang="mn-MN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%) </a:t>
            </a:r>
            <a:r>
              <a:rPr lang="mn-MN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тэрбум </a:t>
            </a:r>
            <a:r>
              <a:rPr lang="mn-MN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төгрөгөөр буурч, </a:t>
            </a:r>
            <a:r>
              <a:rPr lang="mn-MN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өмнөх </a:t>
            </a:r>
            <a:r>
              <a:rPr lang="mn-MN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оны мөн үеэс </a:t>
            </a:r>
            <a:r>
              <a:rPr lang="mn-MN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19.4 </a:t>
            </a:r>
            <a:r>
              <a:rPr lang="mn-MN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</a:t>
            </a:r>
            <a:r>
              <a:rPr lang="mn-MN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16.2%) </a:t>
            </a:r>
            <a:r>
              <a:rPr lang="mn-MN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тэрбум төгрөгөөр </a:t>
            </a:r>
            <a:r>
              <a:rPr lang="mn-MN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өссөн.</a:t>
            </a:r>
            <a:endParaRPr lang="en-US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2819550" y="5764516"/>
            <a:ext cx="819481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mn-MN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Хугацаа хэтэрсэн чанаргүй зээл </a:t>
            </a:r>
            <a:r>
              <a:rPr lang="mn-MN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2019 </a:t>
            </a:r>
            <a:r>
              <a:rPr lang="mn-MN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оны 3 дугаар сард </a:t>
            </a:r>
            <a:r>
              <a:rPr lang="mn-MN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1.5 </a:t>
            </a:r>
            <a:r>
              <a:rPr lang="mn-MN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тэрбум </a:t>
            </a:r>
            <a:r>
              <a:rPr lang="mn-MN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төгрөг болж, </a:t>
            </a:r>
            <a:r>
              <a:rPr lang="mn-MN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оны эцсээс </a:t>
            </a:r>
            <a:r>
              <a:rPr lang="mn-MN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0.8 (2.0 дахин) </a:t>
            </a:r>
            <a:r>
              <a:rPr lang="mn-MN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тэрбум </a:t>
            </a:r>
            <a:r>
              <a:rPr lang="mn-MN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төгрөгөөр, </a:t>
            </a:r>
            <a:r>
              <a:rPr lang="mn-MN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өмнөх </a:t>
            </a:r>
            <a:r>
              <a:rPr lang="mn-MN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оны</a:t>
            </a:r>
            <a:r>
              <a:rPr lang="en-US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mn-MN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мөн үеэс </a:t>
            </a:r>
            <a:r>
              <a:rPr lang="mn-MN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0.3 </a:t>
            </a:r>
            <a:r>
              <a:rPr lang="en-US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</a:t>
            </a:r>
            <a:r>
              <a:rPr lang="mn-MN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28</a:t>
            </a:r>
            <a:r>
              <a:rPr lang="en-US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  <a:r>
              <a:rPr lang="mn-MN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4</a:t>
            </a:r>
            <a:r>
              <a:rPr lang="en-US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%)</a:t>
            </a:r>
            <a:r>
              <a:rPr lang="mn-MN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тэрбум төгрөгөөр тус тус </a:t>
            </a:r>
            <a:r>
              <a:rPr lang="mn-MN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өсчээ</a:t>
            </a:r>
            <a:r>
              <a:rPr lang="mn-MN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  <a:endParaRPr lang="en-US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199" y="1752600"/>
            <a:ext cx="1634987" cy="35814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49546799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 advTm="30000"/>
    </mc:Choice>
    <mc:Fallback>
      <p:transition spd="slow" advTm="30000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1219200" y="520368"/>
            <a:ext cx="96774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mn-MN" sz="2400" b="1" cap="all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АЙМГИЙН </a:t>
            </a:r>
            <a:r>
              <a:rPr lang="mn-MN" sz="2400" b="1" cap="all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НЭГДСЭН ТӨСӨВ</a:t>
            </a:r>
            <a:endParaRPr lang="en-US" sz="2400" dirty="0">
              <a:solidFill>
                <a:srgbClr val="00206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400" y="2590800"/>
            <a:ext cx="3657600" cy="1905000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1190624" y="1149307"/>
            <a:ext cx="1062037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mn-MN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Аймгийн </a:t>
            </a:r>
            <a:r>
              <a:rPr lang="mn-MN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төсвийн нийт орлого </a:t>
            </a:r>
            <a:r>
              <a:rPr lang="mn-MN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2019 </a:t>
            </a:r>
            <a:r>
              <a:rPr lang="mn-MN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оны </a:t>
            </a:r>
            <a:r>
              <a:rPr lang="en-US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</a:t>
            </a:r>
            <a:r>
              <a:rPr lang="mn-MN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дугаар </a:t>
            </a:r>
            <a:r>
              <a:rPr lang="mn-MN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байдлаар </a:t>
            </a:r>
            <a:r>
              <a:rPr lang="en-US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</a:t>
            </a:r>
            <a:r>
              <a:rPr lang="mn-MN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4.</a:t>
            </a:r>
            <a:r>
              <a:rPr lang="mn-MN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0</a:t>
            </a:r>
            <a:r>
              <a:rPr lang="mn-MN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mn-MN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тэрбум төгрөг болж өмнөх </a:t>
            </a:r>
            <a:r>
              <a:rPr lang="mn-MN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оны мөн үеэс </a:t>
            </a:r>
            <a:r>
              <a:rPr lang="mn-MN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2.7 </a:t>
            </a:r>
            <a:r>
              <a:rPr lang="mn-MN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</a:t>
            </a:r>
            <a:r>
              <a:rPr lang="en-US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</a:t>
            </a:r>
            <a:r>
              <a:rPr lang="mn-MN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6.</a:t>
            </a:r>
            <a:r>
              <a:rPr lang="mn-MN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</a:t>
            </a:r>
            <a:r>
              <a:rPr lang="mn-MN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%) </a:t>
            </a:r>
            <a:r>
              <a:rPr lang="mn-MN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тэрбум төгрөгөөр </a:t>
            </a:r>
            <a:r>
              <a:rPr lang="mn-MN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буур</a:t>
            </a:r>
            <a:r>
              <a:rPr lang="mn-MN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чээ</a:t>
            </a:r>
            <a:r>
              <a:rPr lang="mn-MN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  <a:endParaRPr lang="en-US" sz="2400" dirty="0"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5114499" y="2838271"/>
            <a:ext cx="67056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mn-MN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Төсвийн зарлага санхүүжилт </a:t>
            </a:r>
            <a:r>
              <a:rPr lang="en-US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</a:t>
            </a:r>
            <a:r>
              <a:rPr lang="mn-MN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3.</a:t>
            </a:r>
            <a:r>
              <a:rPr lang="mn-MN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</a:t>
            </a:r>
            <a:r>
              <a:rPr lang="mn-MN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mn-MN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тэрбум төгрөг болж, өмнөх </a:t>
            </a:r>
            <a:r>
              <a:rPr lang="mn-MN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оны мөн үеэс </a:t>
            </a:r>
            <a:r>
              <a:rPr lang="mn-MN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1.3 (</a:t>
            </a:r>
            <a:r>
              <a:rPr lang="mn-MN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10</a:t>
            </a:r>
            <a:r>
              <a:rPr lang="mn-MN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.9%)  </a:t>
            </a:r>
            <a:r>
              <a:rPr lang="mn-MN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тэрбум төгрөг </a:t>
            </a:r>
            <a:r>
              <a:rPr lang="mn-MN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өсчээ</a:t>
            </a:r>
            <a:r>
              <a:rPr lang="mn-MN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</a:p>
        </p:txBody>
      </p:sp>
      <p:sp>
        <p:nvSpPr>
          <p:cNvPr id="14" name="Rectangle 13"/>
          <p:cNvSpPr/>
          <p:nvPr/>
        </p:nvSpPr>
        <p:spPr>
          <a:xfrm>
            <a:off x="1219200" y="4743271"/>
            <a:ext cx="105918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mn-MN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Нэгдсэн </a:t>
            </a:r>
            <a:r>
              <a:rPr lang="mn-MN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төсвийн </a:t>
            </a:r>
            <a:r>
              <a:rPr lang="mn-MN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15</a:t>
            </a:r>
            <a:r>
              <a:rPr lang="mn-MN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.2 </a:t>
            </a:r>
            <a:r>
              <a:rPr lang="mn-MN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хувийг </a:t>
            </a:r>
            <a:r>
              <a:rPr lang="mn-MN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аймаг, сумын төсвийн орлого, </a:t>
            </a:r>
            <a:r>
              <a:rPr lang="mn-MN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23</a:t>
            </a:r>
            <a:r>
              <a:rPr lang="mn-MN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.5 </a:t>
            </a:r>
            <a:r>
              <a:rPr lang="mn-MN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хувийг </a:t>
            </a:r>
            <a:r>
              <a:rPr lang="mn-MN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улсын төсвөөс олгох санхүүгийн дэмжлэг, </a:t>
            </a:r>
            <a:r>
              <a:rPr lang="mn-MN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47.8 </a:t>
            </a:r>
            <a:r>
              <a:rPr lang="mn-MN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хувийг </a:t>
            </a:r>
            <a:r>
              <a:rPr lang="mn-MN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тусгай зориулалтын шилжүүлэг, </a:t>
            </a:r>
            <a:r>
              <a:rPr lang="mn-MN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3.4 </a:t>
            </a:r>
            <a:r>
              <a:rPr lang="mn-MN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хувийг орон нутгийн хөгжлийн сангийн шилжүүлэг эзэлж </a:t>
            </a:r>
            <a:r>
              <a:rPr lang="mn-MN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байна</a:t>
            </a:r>
            <a:r>
              <a:rPr lang="mn-MN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  <a:endParaRPr lang="mn-MN" sz="2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80743170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 advTm="30000"/>
    </mc:Choice>
    <mc:Fallback>
      <p:transition spd="slow" advTm="30000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146741" y="476229"/>
            <a:ext cx="519885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mn-MN" sz="2400" b="1" cap="all" dirty="0">
                <a:solidFill>
                  <a:srgbClr val="002060"/>
                </a:solidFill>
                <a:latin typeface="Tahoma" charset="0"/>
              </a:rPr>
              <a:t>ХЭРЭГЛЭЭНИЙ ҮНИЙН ИНДЕКС</a:t>
            </a:r>
            <a:endParaRPr lang="en-US" sz="2400" dirty="0">
              <a:solidFill>
                <a:srgbClr val="00206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505200" y="971209"/>
            <a:ext cx="818563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mn-MN" sz="2000" dirty="0">
                <a:latin typeface="Arial" panose="020B0604020202020204" pitchFamily="34" charset="0"/>
                <a:cs typeface="Arial" panose="020B0604020202020204" pitchFamily="34" charset="0"/>
              </a:rPr>
              <a:t>Хэрэглээний бараа, үйлчилгээний үнийн индекс </a:t>
            </a:r>
            <a:r>
              <a:rPr lang="mn-MN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өмнөх </a:t>
            </a:r>
            <a:r>
              <a:rPr lang="mn-MN" sz="2000" dirty="0">
                <a:latin typeface="Arial" panose="020B0604020202020204" pitchFamily="34" charset="0"/>
                <a:cs typeface="Arial" panose="020B0604020202020204" pitchFamily="34" charset="0"/>
              </a:rPr>
              <a:t>оны эцсээс </a:t>
            </a:r>
            <a:r>
              <a:rPr lang="mn-MN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mn-MN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.9 </a:t>
            </a:r>
            <a:r>
              <a:rPr lang="mn-MN" sz="2000" dirty="0">
                <a:latin typeface="Arial" panose="020B0604020202020204" pitchFamily="34" charset="0"/>
                <a:cs typeface="Arial" panose="020B0604020202020204" pitchFamily="34" charset="0"/>
              </a:rPr>
              <a:t>хувь, өмнөх оны мөн үеэс </a:t>
            </a:r>
            <a:r>
              <a:rPr lang="mn-MN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  <a:r>
              <a:rPr lang="mn-MN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.2 </a:t>
            </a:r>
            <a:r>
              <a:rPr lang="mn-MN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хувь, өмнөх сараас 0.9 хувиар </a:t>
            </a:r>
            <a:r>
              <a:rPr lang="mn-MN" sz="2000" dirty="0">
                <a:latin typeface="Arial" panose="020B0604020202020204" pitchFamily="34" charset="0"/>
                <a:cs typeface="Arial" panose="020B0604020202020204" pitchFamily="34" charset="0"/>
              </a:rPr>
              <a:t>тус тус өссөн байна.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505200" y="1929692"/>
            <a:ext cx="8181242" cy="24006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mn-MN" sz="1600" b="1" dirty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Хэрэглээний бараа, үйлчилгээний үнэ өмнөх оны эцсээс </a:t>
            </a:r>
            <a:r>
              <a:rPr lang="mn-MN" sz="1600" b="1" dirty="0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mn-MN" sz="1600" b="1" dirty="0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.9 </a:t>
            </a:r>
            <a:r>
              <a:rPr lang="mn-MN" sz="1600" b="1" dirty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хувиар өсөхөд </a:t>
            </a:r>
            <a:r>
              <a:rPr lang="mn-MN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хүнсний </a:t>
            </a:r>
            <a:r>
              <a:rPr lang="mn-MN" sz="1600" dirty="0">
                <a:latin typeface="Arial" panose="020B0604020202020204" pitchFamily="34" charset="0"/>
                <a:cs typeface="Arial" panose="020B0604020202020204" pitchFamily="34" charset="0"/>
              </a:rPr>
              <a:t>бараа, </a:t>
            </a:r>
            <a:r>
              <a:rPr lang="mn-MN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согтууруулах бус ундааны </a:t>
            </a:r>
            <a:r>
              <a:rPr lang="mn-MN" sz="1600" dirty="0">
                <a:latin typeface="Arial" panose="020B0604020202020204" pitchFamily="34" charset="0"/>
                <a:cs typeface="Arial" panose="020B0604020202020204" pitchFamily="34" charset="0"/>
              </a:rPr>
              <a:t>бүлгийн үнэ дүнгээрээ </a:t>
            </a:r>
            <a:r>
              <a:rPr lang="mn-MN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  <a:r>
              <a:rPr lang="mn-MN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.4 </a:t>
            </a:r>
            <a:r>
              <a:rPr lang="mn-MN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хувь 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mn-MN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жимс, жимсгэний дэд бүлгийн үнэ </a:t>
            </a:r>
            <a:r>
              <a:rPr lang="mn-MN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8.8 </a:t>
            </a:r>
            <a:r>
              <a:rPr lang="mn-MN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хувь, мах, махан бүтээгдэхүүн, сүү сүүн бүтээгдэхүүний дэд </a:t>
            </a:r>
            <a:r>
              <a:rPr lang="mn-MN" sz="1600" dirty="0">
                <a:latin typeface="Arial" panose="020B0604020202020204" pitchFamily="34" charset="0"/>
                <a:cs typeface="Arial" panose="020B0604020202020204" pitchFamily="34" charset="0"/>
              </a:rPr>
              <a:t>бүлгийн үнэ </a:t>
            </a:r>
            <a:r>
              <a:rPr lang="mn-MN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11.1 </a:t>
            </a:r>
            <a:r>
              <a:rPr lang="mn-MN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хувь, төмс, хүнсний ногооны дэд бүлгийн үнэ </a:t>
            </a:r>
            <a:r>
              <a:rPr lang="mn-MN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mn-MN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.1 </a:t>
            </a:r>
            <a:r>
              <a:rPr lang="mn-MN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хувь, хүнсний барааны дэд бүлгийн дүн </a:t>
            </a:r>
            <a:r>
              <a:rPr lang="mn-MN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7.1 </a:t>
            </a:r>
            <a:r>
              <a:rPr lang="mn-MN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хувь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),</a:t>
            </a:r>
            <a:r>
              <a:rPr lang="mn-MN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mn-MN" dirty="0" smtClean="0">
                <a:latin typeface="Arial" panose="020B0604020202020204" pitchFamily="34" charset="0"/>
                <a:cs typeface="Arial" panose="020B0604020202020204" pitchFamily="34" charset="0"/>
              </a:rPr>
              <a:t>согтууруулах </a:t>
            </a:r>
            <a:r>
              <a:rPr lang="mn-MN" dirty="0">
                <a:latin typeface="Arial" panose="020B0604020202020204" pitchFamily="34" charset="0"/>
                <a:cs typeface="Arial" panose="020B0604020202020204" pitchFamily="34" charset="0"/>
              </a:rPr>
              <a:t>ундаа, тамхи, мансууруулах </a:t>
            </a:r>
            <a:r>
              <a:rPr lang="mn-MN" dirty="0" smtClean="0">
                <a:latin typeface="Arial" panose="020B0604020202020204" pitchFamily="34" charset="0"/>
                <a:cs typeface="Arial" panose="020B0604020202020204" pitchFamily="34" charset="0"/>
              </a:rPr>
              <a:t>бодис </a:t>
            </a:r>
            <a:r>
              <a:rPr lang="mn-MN" dirty="0">
                <a:latin typeface="Arial" panose="020B0604020202020204" pitchFamily="34" charset="0"/>
                <a:cs typeface="Arial" panose="020B0604020202020204" pitchFamily="34" charset="0"/>
              </a:rPr>
              <a:t>бүлгийн үнэ дүнгээрээ </a:t>
            </a:r>
            <a:r>
              <a:rPr lang="mn-MN" dirty="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mn-MN" dirty="0" smtClean="0">
                <a:latin typeface="Arial" panose="020B0604020202020204" pitchFamily="34" charset="0"/>
                <a:cs typeface="Arial" panose="020B0604020202020204" pitchFamily="34" charset="0"/>
              </a:rPr>
              <a:t>.7 </a:t>
            </a:r>
            <a:r>
              <a:rPr lang="mn-MN" dirty="0" smtClean="0">
                <a:latin typeface="Arial" panose="020B0604020202020204" pitchFamily="34" charset="0"/>
                <a:cs typeface="Arial" panose="020B0604020202020204" pitchFamily="34" charset="0"/>
              </a:rPr>
              <a:t>хувь, эм, тариа, эмнэлэгийн үйлчилгээний </a:t>
            </a:r>
            <a:r>
              <a:rPr lang="mn-MN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бүлгийн </a:t>
            </a:r>
            <a:r>
              <a:rPr lang="mn-MN" sz="1600" dirty="0">
                <a:latin typeface="Arial" panose="020B0604020202020204" pitchFamily="34" charset="0"/>
                <a:cs typeface="Arial" panose="020B0604020202020204" pitchFamily="34" charset="0"/>
              </a:rPr>
              <a:t>үнэ дүнгээрээ </a:t>
            </a:r>
            <a:r>
              <a:rPr lang="mn-MN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mn-MN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.6 </a:t>
            </a:r>
            <a:r>
              <a:rPr lang="mn-MN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хувь</a:t>
            </a:r>
            <a:r>
              <a:rPr lang="mn-MN" sz="1600" dirty="0">
                <a:latin typeface="Arial" panose="020B0604020202020204" pitchFamily="34" charset="0"/>
                <a:cs typeface="Arial" panose="020B0604020202020204" pitchFamily="34" charset="0"/>
              </a:rPr>
              <a:t>, хувцас, бөс бараа, гутлын </a:t>
            </a:r>
            <a:r>
              <a:rPr lang="mn-MN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бүлгийн үнэ </a:t>
            </a:r>
            <a:r>
              <a:rPr lang="mn-MN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1.1 </a:t>
            </a:r>
            <a:r>
              <a:rPr lang="mn-MN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хувь, гэр ахуйн тавилга, гэр ахуйн бараа, бусад бараа үйлчилгээний бүлгийн үнэ </a:t>
            </a:r>
            <a:r>
              <a:rPr lang="mn-MN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0.6 хувиар </a:t>
            </a:r>
            <a:r>
              <a:rPr lang="mn-MN" sz="1600" dirty="0">
                <a:latin typeface="Arial" panose="020B0604020202020204" pitchFamily="34" charset="0"/>
                <a:cs typeface="Arial" panose="020B0604020202020204" pitchFamily="34" charset="0"/>
              </a:rPr>
              <a:t>өссөн нь голлон нөлөөлсөн байна.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505200" y="4519389"/>
            <a:ext cx="8153400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mn-MN" sz="1600" b="1" dirty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Хэрэглээний бараа, үйлчилгээний үнэ </a:t>
            </a:r>
            <a:r>
              <a:rPr lang="mn-MN" sz="1600" b="1" dirty="0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2019 </a:t>
            </a:r>
            <a:r>
              <a:rPr lang="mn-MN" sz="1600" b="1" dirty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оны </a:t>
            </a:r>
            <a:r>
              <a:rPr lang="mn-MN" sz="1600" b="1" dirty="0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US" sz="1600" b="1" dirty="0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mn-MN" sz="1600" b="1" dirty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дугаар сард өмнөх оны мөн үеэс </a:t>
            </a:r>
            <a:r>
              <a:rPr lang="mn-MN" sz="1600" b="1" dirty="0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  <a:r>
              <a:rPr lang="mn-MN" sz="1600" b="1" dirty="0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.2</a:t>
            </a:r>
            <a:r>
              <a:rPr lang="en-US" sz="1600" b="1" dirty="0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mn-MN" sz="1600" b="1" dirty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хувиар өсөхөд </a:t>
            </a:r>
            <a:r>
              <a:rPr lang="mn-MN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хүнсний </a:t>
            </a:r>
            <a:r>
              <a:rPr lang="mn-MN" sz="1600" dirty="0">
                <a:latin typeface="Arial" panose="020B0604020202020204" pitchFamily="34" charset="0"/>
                <a:cs typeface="Arial" panose="020B0604020202020204" pitchFamily="34" charset="0"/>
              </a:rPr>
              <a:t>бараа, </a:t>
            </a:r>
            <a:r>
              <a:rPr lang="mn-MN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согтууруулах бус ундааны </a:t>
            </a:r>
            <a:r>
              <a:rPr lang="mn-MN" sz="1600" dirty="0">
                <a:latin typeface="Arial" panose="020B0604020202020204" pitchFamily="34" charset="0"/>
                <a:cs typeface="Arial" panose="020B0604020202020204" pitchFamily="34" charset="0"/>
              </a:rPr>
              <a:t>бүлгийн үнэ дүнгээрээ </a:t>
            </a:r>
            <a:r>
              <a:rPr lang="mn-MN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  <a:r>
              <a:rPr lang="mn-MN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.9 </a:t>
            </a:r>
            <a:r>
              <a:rPr lang="mn-MN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хувь, </a:t>
            </a:r>
            <a:r>
              <a:rPr lang="mn-MN" sz="1600" dirty="0">
                <a:latin typeface="Arial" panose="020B0604020202020204" pitchFamily="34" charset="0"/>
                <a:cs typeface="Arial" panose="020B0604020202020204" pitchFamily="34" charset="0"/>
              </a:rPr>
              <a:t>эм, тариа, эмнэлэгийн үйлчилгээний бүлгийн үнэ дүнгээрээ </a:t>
            </a:r>
            <a:r>
              <a:rPr lang="mn-MN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  <a:r>
              <a:rPr lang="mn-MN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.4, </a:t>
            </a:r>
            <a:r>
              <a:rPr lang="mn-MN" sz="1600" dirty="0">
                <a:latin typeface="Arial" panose="020B0604020202020204" pitchFamily="34" charset="0"/>
                <a:cs typeface="Arial" panose="020B0604020202020204" pitchFamily="34" charset="0"/>
              </a:rPr>
              <a:t>хувцас, бөс бараа, гутлын бүлгийн үнэ дүнгээрээ </a:t>
            </a:r>
            <a:r>
              <a:rPr lang="mn-MN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11</a:t>
            </a:r>
            <a:r>
              <a:rPr lang="mn-MN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.6 </a:t>
            </a:r>
            <a:r>
              <a:rPr lang="mn-MN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хувь, </a:t>
            </a:r>
            <a:r>
              <a:rPr lang="mn-MN" sz="1600" dirty="0">
                <a:latin typeface="Arial" panose="020B0604020202020204" pitchFamily="34" charset="0"/>
                <a:cs typeface="Arial" panose="020B0604020202020204" pitchFamily="34" charset="0"/>
              </a:rPr>
              <a:t>согтууруулах ундаа, тамхи, мансууруулах </a:t>
            </a:r>
            <a:r>
              <a:rPr lang="mn-MN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бодисын </a:t>
            </a:r>
            <a:r>
              <a:rPr lang="mn-MN" sz="1600" dirty="0">
                <a:latin typeface="Arial" panose="020B0604020202020204" pitchFamily="34" charset="0"/>
                <a:cs typeface="Arial" panose="020B0604020202020204" pitchFamily="34" charset="0"/>
              </a:rPr>
              <a:t>бүлгийн үнэ дүнгээрээ </a:t>
            </a:r>
            <a:r>
              <a:rPr lang="mn-MN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mn-MN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.4 </a:t>
            </a:r>
            <a:r>
              <a:rPr lang="mn-MN" sz="1600" dirty="0">
                <a:latin typeface="Arial" panose="020B0604020202020204" pitchFamily="34" charset="0"/>
                <a:cs typeface="Arial" panose="020B0604020202020204" pitchFamily="34" charset="0"/>
              </a:rPr>
              <a:t>хувь,</a:t>
            </a:r>
            <a:r>
              <a:rPr lang="mn-MN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mn-MN" sz="1600" dirty="0">
                <a:latin typeface="Arial" panose="020B0604020202020204" pitchFamily="34" charset="0"/>
                <a:cs typeface="Arial" panose="020B0604020202020204" pitchFamily="34" charset="0"/>
              </a:rPr>
              <a:t>гэр ахуйн тавилга, гэр ахуйн барааны бүлгийн үнэ </a:t>
            </a:r>
            <a:r>
              <a:rPr lang="mn-MN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mn-MN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.0 </a:t>
            </a:r>
            <a:r>
              <a:rPr lang="mn-MN" sz="1600" dirty="0">
                <a:latin typeface="Arial" panose="020B0604020202020204" pitchFamily="34" charset="0"/>
                <a:cs typeface="Arial" panose="020B0604020202020204" pitchFamily="34" charset="0"/>
              </a:rPr>
              <a:t>хувь, </a:t>
            </a:r>
            <a:r>
              <a:rPr lang="mn-MN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тээврийн бүлгийн үнэ </a:t>
            </a:r>
            <a:r>
              <a:rPr lang="mn-MN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r>
              <a:rPr lang="mn-MN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.5 </a:t>
            </a:r>
            <a:r>
              <a:rPr lang="mn-MN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хувь, амралт, чөлөөт цаг, соёлын бараа үйлчилгээний бүлгийн үнэ </a:t>
            </a:r>
            <a:r>
              <a:rPr lang="mn-MN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2.4 </a:t>
            </a:r>
            <a:r>
              <a:rPr lang="mn-MN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хувь, бусад </a:t>
            </a:r>
            <a:r>
              <a:rPr lang="mn-MN" sz="1600" dirty="0">
                <a:latin typeface="Arial" panose="020B0604020202020204" pitchFamily="34" charset="0"/>
                <a:cs typeface="Arial" panose="020B0604020202020204" pitchFamily="34" charset="0"/>
              </a:rPr>
              <a:t>бараа, үйлчилгээний бүлгийнх </a:t>
            </a:r>
            <a:r>
              <a:rPr lang="mn-MN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2.7 </a:t>
            </a:r>
            <a:r>
              <a:rPr lang="mn-MN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хувиар </a:t>
            </a:r>
            <a:r>
              <a:rPr lang="mn-MN" sz="1600" dirty="0">
                <a:latin typeface="Arial" panose="020B0604020202020204" pitchFamily="34" charset="0"/>
                <a:cs typeface="Arial" panose="020B0604020202020204" pitchFamily="34" charset="0"/>
              </a:rPr>
              <a:t>өссөн нь голлон нөлөөлжээ.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00" y="2895600"/>
            <a:ext cx="2209800" cy="168378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8194" y="1017120"/>
            <a:ext cx="2347006" cy="1737406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6741" y="4852483"/>
            <a:ext cx="2282259" cy="1395917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34422749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 advTm="40000"/>
    </mc:Choice>
    <mc:Fallback>
      <p:transition spd="slow" advTm="40000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5153</TotalTime>
  <Words>1380</Words>
  <Application>Microsoft Office PowerPoint</Application>
  <PresentationFormat>Custom</PresentationFormat>
  <Paragraphs>78</Paragraphs>
  <Slides>12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Office Theme</vt:lpstr>
      <vt:lpstr>Slide 1</vt:lpstr>
      <vt:lpstr>БҮРТГЭЛТЭЙ АЖИЛГҮЙ ИРГЭД 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МОНГОЛ УЛСЫН СТАТИСТИКИЙН СИСТЕМИЙН ТАНИЛЦУУЛГА</dc:title>
  <dc:creator>Enkhbaatar_L</dc:creator>
  <cp:lastModifiedBy>undrakh</cp:lastModifiedBy>
  <cp:revision>763</cp:revision>
  <cp:lastPrinted>2018-01-18T05:57:32Z</cp:lastPrinted>
  <dcterms:created xsi:type="dcterms:W3CDTF">2016-10-10T07:15:58Z</dcterms:created>
  <dcterms:modified xsi:type="dcterms:W3CDTF">2019-04-16T08:41:45Z</dcterms:modified>
</cp:coreProperties>
</file>