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5" r:id="rId2"/>
    <p:sldId id="257" r:id="rId3"/>
    <p:sldId id="304" r:id="rId4"/>
    <p:sldId id="266" r:id="rId5"/>
    <p:sldId id="300" r:id="rId6"/>
    <p:sldId id="301" r:id="rId7"/>
    <p:sldId id="299" r:id="rId8"/>
    <p:sldId id="30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8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2019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4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дүгээр 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3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51370" y="294082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669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200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0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3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0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9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4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mn-MN" sz="1600" dirty="0" smtClean="0">
                <a:latin typeface="Tahoma" charset="0"/>
                <a:ea typeface="Calibri" charset="0"/>
              </a:rPr>
              <a:t>869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болсны</a:t>
            </a:r>
            <a:r>
              <a:rPr lang="mn-MN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669 (77.0%)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mn-MN" sz="1600" dirty="0" smtClean="0">
                <a:latin typeface="Tahoma" charset="0"/>
                <a:ea typeface="Calibri" charset="0"/>
              </a:rPr>
              <a:t>200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</a:t>
            </a:r>
            <a:r>
              <a:rPr lang="en-US" sz="1600" dirty="0" smtClean="0">
                <a:latin typeface="Tahoma" charset="0"/>
                <a:ea typeface="Calibri" charset="0"/>
              </a:rPr>
              <a:t>23.0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82439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36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0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0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6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48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3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7</a:t>
            </a:r>
            <a:r>
              <a:rPr lang="en-US" sz="1600" dirty="0" smtClean="0">
                <a:latin typeface="Tahoma" charset="0"/>
                <a:ea typeface="Calibri" charset="0"/>
              </a:rPr>
              <a:t>6 (</a:t>
            </a:r>
            <a:r>
              <a:rPr lang="mn-MN" sz="1600" dirty="0" smtClean="0">
                <a:latin typeface="Tahoma" charset="0"/>
                <a:ea typeface="Calibri" charset="0"/>
              </a:rPr>
              <a:t>36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0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mn-MN" sz="1600" dirty="0" smtClean="0">
                <a:latin typeface="Tahoma" charset="0"/>
                <a:ea typeface="Calibri" charset="0"/>
              </a:rPr>
              <a:t> буурч</a:t>
            </a:r>
            <a:r>
              <a:rPr lang="en-US" sz="1600" dirty="0" smtClean="0">
                <a:latin typeface="Tahoma" charset="0"/>
                <a:ea typeface="Calibri" charset="0"/>
              </a:rPr>
              <a:t>,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сараас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4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0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mn-MN" sz="1600" dirty="0" smtClean="0">
                <a:latin typeface="Tahoma" charset="0"/>
                <a:ea typeface="Calibri" charset="0"/>
              </a:rPr>
              <a:t>6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өссөн байна. 4 дүгээр сарын байдлаар бүртгэлтэй ажилгүй иргэд 669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 smtClean="0">
                <a:latin typeface="Tahoma" charset="0"/>
                <a:ea typeface="Calibri" charset="0"/>
              </a:rPr>
              <a:t>сны 323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48.3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123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409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411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эх, амьд төрсөн хүүхэд 37 (8.3%)-өөр тус тус буурсан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4-р сард 5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үетэй ижил түвшинд 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4-р сард 332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(24.3%)-аар өсөхөд салхинцэцгээр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33.9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аар, тэмбүүгээр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-аар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дахин,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цусан суулга 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(120%)-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хүнд ногдох төрөлт 6.6, нас баралт 1.9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0.8 пункт буурч, нас баралт 0.1 пунктээр өссөн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30180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</a:t>
            </a:r>
            <a:r>
              <a:rPr lang="mn-MN" sz="1600" dirty="0"/>
              <a:t>хэмжээнд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mn-MN" sz="1600" dirty="0" smtClean="0"/>
              <a:t>4</a:t>
            </a:r>
            <a:r>
              <a:rPr lang="en-US" sz="1600" dirty="0" smtClean="0"/>
              <a:t>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185 </a:t>
            </a:r>
            <a:r>
              <a:rPr lang="mn-MN" sz="1600" dirty="0"/>
              <a:t>гэмт хэрэг бүртгэгдсэн нь өмнөх оны мөн үеэс </a:t>
            </a:r>
            <a:r>
              <a:rPr lang="mn-MN" sz="1600" dirty="0" smtClean="0"/>
              <a:t>68 (58.1%)-аар өсчээ</a:t>
            </a:r>
            <a:r>
              <a:rPr lang="mn-MN" sz="1600" dirty="0"/>
              <a:t>. </a:t>
            </a:r>
            <a:endParaRPr lang="mn-MN" sz="1600" dirty="0" smtClean="0"/>
          </a:p>
          <a:p>
            <a:pPr algn="just"/>
            <a:r>
              <a:rPr lang="mn-MN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</a:rPr>
              <a:t>Өмнөх оны мөн үеэс нийт гэмт хэрэг өсөхөд </a:t>
            </a:r>
            <a:r>
              <a:rPr lang="mn-MN" sz="1600" dirty="0"/>
              <a:t>өмчлөх эрхийн эсрэг гэмт хэрэг </a:t>
            </a:r>
            <a:r>
              <a:rPr lang="mn-MN" sz="1600" dirty="0" smtClean="0"/>
              <a:t>115 </a:t>
            </a:r>
            <a:r>
              <a:rPr lang="en-US" sz="1600" dirty="0" smtClean="0"/>
              <a:t>(</a:t>
            </a:r>
            <a:r>
              <a:rPr lang="mn-MN" sz="1600" dirty="0" smtClean="0"/>
              <a:t>2</a:t>
            </a:r>
            <a:r>
              <a:rPr lang="en-US" sz="1600" dirty="0" smtClean="0"/>
              <a:t>.</a:t>
            </a:r>
            <a:r>
              <a:rPr lang="mn-MN" sz="1600" dirty="0" smtClean="0"/>
              <a:t>3 дахин</a:t>
            </a:r>
            <a:r>
              <a:rPr lang="en-US" sz="1600" dirty="0" smtClean="0"/>
              <a:t>),</a:t>
            </a:r>
            <a:r>
              <a:rPr lang="mn-MN" sz="1600" dirty="0" smtClean="0"/>
              <a:t> хүний бэлгийн эрх чөлөө халдашгүй байдлын эсрэг гэмт хэрэг 7 </a:t>
            </a:r>
            <a:r>
              <a:rPr lang="en-US" sz="1600" dirty="0" smtClean="0"/>
              <a:t>(</a:t>
            </a:r>
            <a:r>
              <a:rPr lang="mn-MN" sz="1600" dirty="0" smtClean="0"/>
              <a:t>2.3 дахин</a:t>
            </a:r>
            <a:r>
              <a:rPr lang="en-US" sz="1600" dirty="0" smtClean="0"/>
              <a:t>)</a:t>
            </a:r>
            <a:r>
              <a:rPr lang="mn-MN" sz="1600" dirty="0" smtClean="0"/>
              <a:t>, хүний амьд явах эрхийн эсрэг гэмт хэрэг 8 </a:t>
            </a:r>
            <a:r>
              <a:rPr lang="en-US" sz="1600" dirty="0" smtClean="0"/>
              <a:t>(</a:t>
            </a:r>
            <a:r>
              <a:rPr lang="mn-MN" sz="1600" dirty="0" smtClean="0"/>
              <a:t>33.3 хувь</a:t>
            </a:r>
            <a:r>
              <a:rPr lang="en-US" sz="1600" dirty="0" smtClean="0"/>
              <a:t>)</a:t>
            </a:r>
            <a:r>
              <a:rPr lang="mn-MN" sz="1600" dirty="0" smtClean="0"/>
              <a:t>,  </a:t>
            </a:r>
            <a:r>
              <a:rPr lang="mn-MN" sz="1600" dirty="0"/>
              <a:t>өссөн нь голлон нөлөөлөв. </a:t>
            </a:r>
            <a:endParaRPr lang="mn-MN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24559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учирсан хохирол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mn-MN" sz="1600" dirty="0" smtClean="0"/>
              <a:t>4</a:t>
            </a:r>
            <a:r>
              <a:rPr lang="en-US" sz="1600" dirty="0" smtClean="0"/>
              <a:t> </a:t>
            </a:r>
            <a:r>
              <a:rPr lang="mn-MN" sz="1600" dirty="0"/>
              <a:t>сард </a:t>
            </a:r>
            <a:r>
              <a:rPr lang="mn-MN" sz="1600" dirty="0" smtClean="0"/>
              <a:t>517.5 сая </a:t>
            </a:r>
            <a:r>
              <a:rPr lang="mn-MN" sz="1600" dirty="0"/>
              <a:t>төгрөг, нөхөн төлүүлсэн хохирлын хэмжээ </a:t>
            </a:r>
            <a:r>
              <a:rPr lang="mn-MN" sz="1600" dirty="0" smtClean="0"/>
              <a:t>123.2 сая </a:t>
            </a:r>
            <a:r>
              <a:rPr lang="mn-MN" sz="1600" dirty="0"/>
              <a:t>төгрөг болж, өмнөх оны мөн үеэс учирсан хохирол </a:t>
            </a:r>
            <a:r>
              <a:rPr lang="mn-MN" sz="1600" dirty="0" smtClean="0"/>
              <a:t>273.5 </a:t>
            </a:r>
            <a:r>
              <a:rPr lang="en-US" sz="1600" dirty="0" smtClean="0"/>
              <a:t>(</a:t>
            </a:r>
            <a:r>
              <a:rPr lang="mn-MN" sz="1600" dirty="0" smtClean="0"/>
              <a:t>2 дахин</a:t>
            </a:r>
            <a:r>
              <a:rPr lang="en-US" sz="1600" dirty="0" smtClean="0"/>
              <a:t>) </a:t>
            </a:r>
            <a:r>
              <a:rPr lang="mn-MN" sz="1600" dirty="0"/>
              <a:t>тэрбум </a:t>
            </a:r>
            <a:r>
              <a:rPr lang="mn-MN" sz="1600" dirty="0" smtClean="0"/>
              <a:t>төгрөгөөр, </a:t>
            </a:r>
            <a:r>
              <a:rPr lang="mn-MN" sz="1600" dirty="0"/>
              <a:t>нөхөн төлүүлсэн хохирол </a:t>
            </a:r>
            <a:r>
              <a:rPr lang="mn-MN" sz="1600" dirty="0" smtClean="0"/>
              <a:t>19.1 </a:t>
            </a:r>
            <a:r>
              <a:rPr lang="en-US" sz="1600" dirty="0" smtClean="0"/>
              <a:t>(</a:t>
            </a:r>
            <a:r>
              <a:rPr lang="mn-MN" sz="1600" dirty="0" smtClean="0"/>
              <a:t>18.4</a:t>
            </a:r>
            <a:r>
              <a:rPr lang="en-US" sz="1600" dirty="0"/>
              <a:t>%</a:t>
            </a:r>
            <a:r>
              <a:rPr lang="en-US" sz="1600" dirty="0" smtClean="0"/>
              <a:t>)</a:t>
            </a:r>
            <a:r>
              <a:rPr lang="mn-MN" sz="1600" dirty="0" smtClean="0"/>
              <a:t> сая </a:t>
            </a:r>
            <a:r>
              <a:rPr lang="mn-MN" sz="1600" dirty="0"/>
              <a:t>төгрөгөөр </a:t>
            </a:r>
            <a:r>
              <a:rPr lang="mn-MN" sz="1600" dirty="0" smtClean="0"/>
              <a:t>тус тус </a:t>
            </a:r>
            <a:r>
              <a:rPr lang="mn-MN" sz="1600" dirty="0" smtClean="0"/>
              <a:t>өссөн байна</a:t>
            </a:r>
            <a:r>
              <a:rPr lang="mn-MN" sz="1600" dirty="0"/>
              <a:t>.</a:t>
            </a:r>
            <a:r>
              <a:rPr lang="en-US" sz="1600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338" y="4800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хохирсон иргэд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mn-MN" sz="1600" dirty="0" smtClean="0"/>
              <a:t>4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44 болсон байна. 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4572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хадгаламжийн хэмжээ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4.5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5.4 тэрбумаар , өмнөх оны мөн үеэс 11.5 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048" y="3496270"/>
            <a:ext cx="834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134.7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 (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20.7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өсөв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 1.5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0.8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дахин)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 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0.4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4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18.6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11.7%)-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17.7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5.8 (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.8%)-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Аймгийн нэгдсэн төсвийн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8.0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татварын болон татварын бус орлого, 4.3 хувийг орон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нутгийн 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 хөгжлийн сангийн орлогын шилжүүлэг,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47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 хувийг улсын төсвөөс олгох тусгай зориулалтын шилжүүлэг</a:t>
            </a:r>
            <a:r>
              <a:rPr lang="mn-MN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, 22.2 хувийг тусламжийн орлого, урьд оны үлдэгдэл 7.6 хувийг тус </a:t>
            </a:r>
            <a:r>
              <a:rPr lang="mn-MN" sz="2400" dirty="0">
                <a:latin typeface="Tahoma" panose="020B0604030504040204" pitchFamily="34" charset="0"/>
                <a:cs typeface="Tahoma" panose="020B0604030504040204" pitchFamily="34" charset="0"/>
              </a:rPr>
              <a:t>тус эзэлж байна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60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9690" y="2177974"/>
            <a:ext cx="1294129" cy="1157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8431" y="2192619"/>
            <a:ext cx="1295400" cy="121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толгой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0579" y="4343400"/>
            <a:ext cx="1295400" cy="1142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10.1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67857" y="4215154"/>
            <a:ext cx="1295400" cy="139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 толгой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143" y="990600"/>
            <a:ext cx="9372601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хэмжээгээр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 эх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нийт малын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буюу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17.2 мянган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Малын зүй бусын хорогдлыг төрлөөр нь авч үзвэл: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804" y="2076052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7433" y="2076052"/>
            <a:ext cx="1693758" cy="11284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691" y="4215154"/>
            <a:ext cx="1840510" cy="13641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079" y="4136472"/>
            <a:ext cx="1273364" cy="1700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1143" y="5918197"/>
            <a:ext cx="94959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бусаар хорогдсон том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өвчнөөр хорогдсон байна. </a:t>
            </a:r>
          </a:p>
        </p:txBody>
      </p:sp>
    </p:spTree>
    <p:extLst>
      <p:ext uri="{BB962C8B-B14F-4D97-AF65-F5344CB8AC3E}">
        <p14:creationId xmlns:p14="http://schemas.microsoft.com/office/powerpoint/2010/main" val="40390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20.1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буурчээ.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(23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4%)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нүүрс 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төгрөг, хайлуур жонш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төгрөг,  хайлуур жоншны баяжмал 0.5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тус тус буурсан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102.1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хүрсэн нь өмнөх оны мөн үеэс 2.9 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өөр буурчээ</a:t>
            </a:r>
            <a:r>
              <a:rPr lang="mn-MN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4000</TotalTime>
  <Words>833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Azjargal_Ts</cp:lastModifiedBy>
  <cp:revision>629</cp:revision>
  <cp:lastPrinted>2017-09-11T09:35:27Z</cp:lastPrinted>
  <dcterms:created xsi:type="dcterms:W3CDTF">2016-10-10T07:15:58Z</dcterms:created>
  <dcterms:modified xsi:type="dcterms:W3CDTF">2019-05-16T08:50:46Z</dcterms:modified>
</cp:coreProperties>
</file>