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35" r:id="rId2"/>
    <p:sldId id="339" r:id="rId3"/>
    <p:sldId id="334" r:id="rId4"/>
    <p:sldId id="347" r:id="rId5"/>
    <p:sldId id="340" r:id="rId6"/>
    <p:sldId id="341" r:id="rId7"/>
    <p:sldId id="342" r:id="rId8"/>
    <p:sldId id="343" r:id="rId9"/>
    <p:sldId id="344" r:id="rId10"/>
    <p:sldId id="345" r:id="rId11"/>
    <p:sldId id="346" r:id="rId12"/>
    <p:sldId id="349" r:id="rId13"/>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3296"/>
    <a:srgbClr val="548236"/>
    <a:srgbClr val="DC7D0F"/>
    <a:srgbClr val="558237"/>
    <a:srgbClr val="FFCC00"/>
    <a:srgbClr val="00329B"/>
    <a:srgbClr val="003269"/>
    <a:srgbClr val="0A4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85" autoAdjust="0"/>
  </p:normalViewPr>
  <p:slideViewPr>
    <p:cSldViewPr>
      <p:cViewPr varScale="1">
        <p:scale>
          <a:sx n="87" d="100"/>
          <a:sy n="87" d="100"/>
        </p:scale>
        <p:origin x="666" y="-9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400" cy="496968"/>
          </a:xfrm>
          <a:prstGeom prst="rect">
            <a:avLst/>
          </a:prstGeom>
        </p:spPr>
        <p:txBody>
          <a:bodyPr vert="horz" lIns="91733" tIns="45866" rIns="91733" bIns="45866" rtlCol="0"/>
          <a:lstStyle>
            <a:lvl1pPr algn="l">
              <a:defRPr sz="1200"/>
            </a:lvl1pPr>
          </a:lstStyle>
          <a:p>
            <a:endParaRPr lang="en-US"/>
          </a:p>
        </p:txBody>
      </p:sp>
      <p:sp>
        <p:nvSpPr>
          <p:cNvPr id="3" name="Date Placeholder 2"/>
          <p:cNvSpPr>
            <a:spLocks noGrp="1"/>
          </p:cNvSpPr>
          <p:nvPr>
            <p:ph type="dt" sz="quarter" idx="1"/>
          </p:nvPr>
        </p:nvSpPr>
        <p:spPr>
          <a:xfrm>
            <a:off x="3849689" y="1"/>
            <a:ext cx="2946400" cy="496968"/>
          </a:xfrm>
          <a:prstGeom prst="rect">
            <a:avLst/>
          </a:prstGeom>
        </p:spPr>
        <p:txBody>
          <a:bodyPr vert="horz" lIns="91733" tIns="45866" rIns="91733" bIns="45866" rtlCol="0"/>
          <a:lstStyle>
            <a:lvl1pPr algn="r">
              <a:defRPr sz="1200"/>
            </a:lvl1pPr>
          </a:lstStyle>
          <a:p>
            <a:fld id="{31A44DE7-D350-441A-8348-B063E5C2FC47}" type="datetimeFigureOut">
              <a:rPr lang="en-US" smtClean="0"/>
              <a:pPr/>
              <a:t>8/20/2019</a:t>
            </a:fld>
            <a:endParaRPr lang="en-US"/>
          </a:p>
        </p:txBody>
      </p:sp>
      <p:sp>
        <p:nvSpPr>
          <p:cNvPr id="4" name="Footer Placeholder 3"/>
          <p:cNvSpPr>
            <a:spLocks noGrp="1"/>
          </p:cNvSpPr>
          <p:nvPr>
            <p:ph type="ftr" sz="quarter" idx="2"/>
          </p:nvPr>
        </p:nvSpPr>
        <p:spPr>
          <a:xfrm>
            <a:off x="1" y="9429671"/>
            <a:ext cx="2946400" cy="496967"/>
          </a:xfrm>
          <a:prstGeom prst="rect">
            <a:avLst/>
          </a:prstGeom>
        </p:spPr>
        <p:txBody>
          <a:bodyPr vert="horz" lIns="91733" tIns="45866" rIns="91733" bIns="45866" rtlCol="0" anchor="b"/>
          <a:lstStyle>
            <a:lvl1pPr algn="l">
              <a:defRPr sz="1200"/>
            </a:lvl1pPr>
          </a:lstStyle>
          <a:p>
            <a:endParaRPr lang="en-US"/>
          </a:p>
        </p:txBody>
      </p:sp>
      <p:sp>
        <p:nvSpPr>
          <p:cNvPr id="5" name="Slide Number Placeholder 4"/>
          <p:cNvSpPr>
            <a:spLocks noGrp="1"/>
          </p:cNvSpPr>
          <p:nvPr>
            <p:ph type="sldNum" sz="quarter" idx="3"/>
          </p:nvPr>
        </p:nvSpPr>
        <p:spPr>
          <a:xfrm>
            <a:off x="3849689" y="9429671"/>
            <a:ext cx="2946400" cy="496967"/>
          </a:xfrm>
          <a:prstGeom prst="rect">
            <a:avLst/>
          </a:prstGeom>
        </p:spPr>
        <p:txBody>
          <a:bodyPr vert="horz" lIns="91733" tIns="45866" rIns="91733" bIns="45866"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400" cy="496968"/>
          </a:xfrm>
          <a:prstGeom prst="rect">
            <a:avLst/>
          </a:prstGeom>
        </p:spPr>
        <p:txBody>
          <a:bodyPr vert="horz" lIns="91733" tIns="45866" rIns="91733" bIns="45866" rtlCol="0"/>
          <a:lstStyle>
            <a:lvl1pPr algn="l">
              <a:defRPr sz="1200"/>
            </a:lvl1pPr>
          </a:lstStyle>
          <a:p>
            <a:endParaRPr lang="en-US"/>
          </a:p>
        </p:txBody>
      </p:sp>
      <p:sp>
        <p:nvSpPr>
          <p:cNvPr id="3" name="Date Placeholder 2"/>
          <p:cNvSpPr>
            <a:spLocks noGrp="1"/>
          </p:cNvSpPr>
          <p:nvPr>
            <p:ph type="dt" idx="1"/>
          </p:nvPr>
        </p:nvSpPr>
        <p:spPr>
          <a:xfrm>
            <a:off x="3849689" y="1"/>
            <a:ext cx="2946400" cy="496968"/>
          </a:xfrm>
          <a:prstGeom prst="rect">
            <a:avLst/>
          </a:prstGeom>
        </p:spPr>
        <p:txBody>
          <a:bodyPr vert="horz" lIns="91733" tIns="45866" rIns="91733" bIns="45866" rtlCol="0"/>
          <a:lstStyle>
            <a:lvl1pPr algn="r">
              <a:defRPr sz="1200"/>
            </a:lvl1pPr>
          </a:lstStyle>
          <a:p>
            <a:fld id="{EF2D0AFC-6A1A-4B11-B1D2-8B922FC0DC87}" type="datetimeFigureOut">
              <a:rPr lang="en-US" smtClean="0"/>
              <a:pPr/>
              <a:t>8/20/2019</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733" tIns="45866" rIns="91733" bIns="45866" rtlCol="0" anchor="ctr"/>
          <a:lstStyle/>
          <a:p>
            <a:endParaRPr lang="en-US"/>
          </a:p>
        </p:txBody>
      </p:sp>
      <p:sp>
        <p:nvSpPr>
          <p:cNvPr id="5" name="Notes Placeholder 4"/>
          <p:cNvSpPr>
            <a:spLocks noGrp="1"/>
          </p:cNvSpPr>
          <p:nvPr>
            <p:ph type="body" sz="quarter" idx="3"/>
          </p:nvPr>
        </p:nvSpPr>
        <p:spPr>
          <a:xfrm>
            <a:off x="679452" y="4715631"/>
            <a:ext cx="5438775" cy="4467939"/>
          </a:xfrm>
          <a:prstGeom prst="rect">
            <a:avLst/>
          </a:prstGeom>
        </p:spPr>
        <p:txBody>
          <a:bodyPr vert="horz" lIns="91733" tIns="45866" rIns="91733" bIns="458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9671"/>
            <a:ext cx="2946400" cy="496967"/>
          </a:xfrm>
          <a:prstGeom prst="rect">
            <a:avLst/>
          </a:prstGeom>
        </p:spPr>
        <p:txBody>
          <a:bodyPr vert="horz" lIns="91733" tIns="45866" rIns="91733" bIns="45866" rtlCol="0" anchor="b"/>
          <a:lstStyle>
            <a:lvl1pPr algn="l">
              <a:defRPr sz="1200"/>
            </a:lvl1pPr>
          </a:lstStyle>
          <a:p>
            <a:endParaRPr lang="en-US"/>
          </a:p>
        </p:txBody>
      </p:sp>
      <p:sp>
        <p:nvSpPr>
          <p:cNvPr id="7" name="Slide Number Placeholder 6"/>
          <p:cNvSpPr>
            <a:spLocks noGrp="1"/>
          </p:cNvSpPr>
          <p:nvPr>
            <p:ph type="sldNum" sz="quarter" idx="5"/>
          </p:nvPr>
        </p:nvSpPr>
        <p:spPr>
          <a:xfrm>
            <a:off x="3849689" y="9429671"/>
            <a:ext cx="2946400" cy="496967"/>
          </a:xfrm>
          <a:prstGeom prst="rect">
            <a:avLst/>
          </a:prstGeom>
        </p:spPr>
        <p:txBody>
          <a:bodyPr vert="horz" lIns="91733" tIns="45866" rIns="91733" bIns="45866"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2</a:t>
            </a:fld>
            <a:endParaRPr lang="en-US"/>
          </a:p>
        </p:txBody>
      </p:sp>
    </p:spTree>
    <p:extLst>
      <p:ext uri="{BB962C8B-B14F-4D97-AF65-F5344CB8AC3E}">
        <p14:creationId xmlns:p14="http://schemas.microsoft.com/office/powerpoint/2010/main" val="260510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3</a:t>
            </a:fld>
            <a:endParaRPr lang="en-US"/>
          </a:p>
        </p:txBody>
      </p:sp>
    </p:spTree>
    <p:extLst>
      <p:ext uri="{BB962C8B-B14F-4D97-AF65-F5344CB8AC3E}">
        <p14:creationId xmlns:p14="http://schemas.microsoft.com/office/powerpoint/2010/main" val="1850172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6</a:t>
            </a:fld>
            <a:endParaRPr lang="en-US"/>
          </a:p>
        </p:txBody>
      </p:sp>
    </p:spTree>
    <p:extLst>
      <p:ext uri="{BB962C8B-B14F-4D97-AF65-F5344CB8AC3E}">
        <p14:creationId xmlns:p14="http://schemas.microsoft.com/office/powerpoint/2010/main" val="407284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7</a:t>
            </a:fld>
            <a:endParaRPr lang="en-US"/>
          </a:p>
        </p:txBody>
      </p:sp>
    </p:spTree>
    <p:extLst>
      <p:ext uri="{BB962C8B-B14F-4D97-AF65-F5344CB8AC3E}">
        <p14:creationId xmlns:p14="http://schemas.microsoft.com/office/powerpoint/2010/main" val="4041291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9</a:t>
            </a:fld>
            <a:endParaRPr lang="en-US"/>
          </a:p>
        </p:txBody>
      </p:sp>
    </p:spTree>
    <p:extLst>
      <p:ext uri="{BB962C8B-B14F-4D97-AF65-F5344CB8AC3E}">
        <p14:creationId xmlns:p14="http://schemas.microsoft.com/office/powerpoint/2010/main" val="3178747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8/20/2019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8/20/2019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8/20/2019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8/20/2019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8/20/2019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8/20/2019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8/20/2019</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12.png"/><Relationship Id="rId4" Type="http://schemas.openxmlformats.org/officeDocument/2006/relationships/image" Target="../media/image6.emf"/><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2" name="Rectangle 31"/>
          <p:cNvSpPr/>
          <p:nvPr/>
        </p:nvSpPr>
        <p:spPr>
          <a:xfrm>
            <a:off x="2145323" y="2667000"/>
            <a:ext cx="8522677" cy="1631216"/>
          </a:xfrm>
          <a:prstGeom prst="rect">
            <a:avLst/>
          </a:prstGeom>
        </p:spPr>
        <p:txBody>
          <a:bodyPr wrap="square">
            <a:spAutoFit/>
          </a:bodyPr>
          <a:lstStyle/>
          <a:p>
            <a:pPr algn="ctr"/>
            <a:r>
              <a:rPr lang="mn-MN" sz="3600" b="1" dirty="0" smtClean="0">
                <a:solidFill>
                  <a:srgbClr val="002060"/>
                </a:solidFill>
                <a:latin typeface="Tahoma" charset="0"/>
                <a:ea typeface="Tahoma" charset="0"/>
                <a:cs typeface="Tahoma" charset="0"/>
              </a:rPr>
              <a:t>Сүхбаатар аймгийн</a:t>
            </a:r>
          </a:p>
          <a:p>
            <a:pPr algn="ctr"/>
            <a:r>
              <a:rPr lang="mn-MN" sz="3600" b="1" dirty="0" smtClean="0">
                <a:solidFill>
                  <a:srgbClr val="002060"/>
                </a:solidFill>
                <a:latin typeface="Tahoma" charset="0"/>
                <a:ea typeface="Tahoma" charset="0"/>
                <a:cs typeface="Tahoma" charset="0"/>
              </a:rPr>
              <a:t>нийгэм, эдийн засгийн</a:t>
            </a:r>
            <a:r>
              <a:rPr lang="en-US" sz="3600" b="1" dirty="0" smtClean="0">
                <a:solidFill>
                  <a:srgbClr val="002060"/>
                </a:solidFill>
                <a:latin typeface="Tahoma" charset="0"/>
                <a:ea typeface="Tahoma" charset="0"/>
                <a:cs typeface="Tahoma" charset="0"/>
              </a:rPr>
              <a:t> </a:t>
            </a:r>
            <a:r>
              <a:rPr lang="mn-MN" sz="3600" b="1" dirty="0" smtClean="0">
                <a:solidFill>
                  <a:srgbClr val="002060"/>
                </a:solidFill>
                <a:latin typeface="Tahoma" charset="0"/>
                <a:ea typeface="Tahoma" charset="0"/>
                <a:cs typeface="Tahoma" charset="0"/>
              </a:rPr>
              <a:t>байдал</a:t>
            </a:r>
          </a:p>
          <a:p>
            <a:pPr algn="ctr"/>
            <a:r>
              <a:rPr lang="en-US" sz="2800" dirty="0">
                <a:solidFill>
                  <a:srgbClr val="002060"/>
                </a:solidFill>
                <a:latin typeface="Tahoma" charset="0"/>
                <a:ea typeface="Tahoma" charset="0"/>
                <a:cs typeface="Tahoma" charset="0"/>
              </a:rPr>
              <a:t>(</a:t>
            </a:r>
            <a:r>
              <a:rPr lang="en-US" sz="2800" dirty="0" smtClean="0">
                <a:solidFill>
                  <a:srgbClr val="002060"/>
                </a:solidFill>
                <a:latin typeface="Tahoma" charset="0"/>
                <a:ea typeface="Tahoma" charset="0"/>
                <a:cs typeface="Tahoma" charset="0"/>
              </a:rPr>
              <a:t> 201</a:t>
            </a:r>
            <a:r>
              <a:rPr lang="mn-MN" sz="2800" dirty="0" smtClean="0">
                <a:solidFill>
                  <a:srgbClr val="002060"/>
                </a:solidFill>
                <a:latin typeface="Tahoma" charset="0"/>
                <a:ea typeface="Tahoma" charset="0"/>
                <a:cs typeface="Tahoma" charset="0"/>
              </a:rPr>
              <a:t>9</a:t>
            </a:r>
            <a:r>
              <a:rPr lang="en-US" sz="2800" dirty="0" smtClean="0">
                <a:solidFill>
                  <a:srgbClr val="002060"/>
                </a:solidFill>
                <a:latin typeface="Tahoma" charset="0"/>
                <a:ea typeface="Tahoma" charset="0"/>
                <a:cs typeface="Tahoma" charset="0"/>
              </a:rPr>
              <a:t> </a:t>
            </a:r>
            <a:r>
              <a:rPr lang="mn-MN" sz="2800" dirty="0" smtClean="0">
                <a:solidFill>
                  <a:srgbClr val="002060"/>
                </a:solidFill>
                <a:latin typeface="Tahoma" charset="0"/>
                <a:ea typeface="Tahoma" charset="0"/>
                <a:cs typeface="Tahoma" charset="0"/>
              </a:rPr>
              <a:t>оны </a:t>
            </a:r>
            <a:r>
              <a:rPr lang="en-US" sz="2800" dirty="0">
                <a:solidFill>
                  <a:srgbClr val="002060"/>
                </a:solidFill>
                <a:latin typeface="Tahoma" charset="0"/>
                <a:ea typeface="Tahoma" charset="0"/>
                <a:cs typeface="Tahoma" charset="0"/>
              </a:rPr>
              <a:t>6</a:t>
            </a:r>
            <a:r>
              <a:rPr lang="mn-MN" sz="2800" dirty="0" smtClean="0">
                <a:solidFill>
                  <a:srgbClr val="002060"/>
                </a:solidFill>
                <a:latin typeface="Tahoma" charset="0"/>
                <a:ea typeface="Tahoma" charset="0"/>
                <a:cs typeface="Tahoma" charset="0"/>
              </a:rPr>
              <a:t> дугаар сарын байдлаар</a:t>
            </a:r>
            <a:r>
              <a:rPr lang="en-US" sz="2800" dirty="0" smtClean="0">
                <a:solidFill>
                  <a:srgbClr val="002060"/>
                </a:solidFill>
                <a:latin typeface="Tahoma" charset="0"/>
                <a:ea typeface="Tahoma" charset="0"/>
                <a:cs typeface="Tahoma" charset="0"/>
              </a:rPr>
              <a:t>)</a:t>
            </a:r>
            <a:endParaRPr lang="en-US" sz="2800" dirty="0">
              <a:solidFill>
                <a:srgbClr val="002060"/>
              </a:solidFill>
              <a:latin typeface="Tahoma" charset="0"/>
              <a:ea typeface="Tahoma" charset="0"/>
              <a:cs typeface="Tahoma"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600" y="838200"/>
            <a:ext cx="1066800" cy="109040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838200"/>
            <a:ext cx="998533" cy="1018504"/>
          </a:xfrm>
          <a:prstGeom prst="rect">
            <a:avLst/>
          </a:prstGeom>
        </p:spPr>
      </p:pic>
    </p:spTree>
    <p:extLst>
      <p:ext uri="{BB962C8B-B14F-4D97-AF65-F5344CB8AC3E}">
        <p14:creationId xmlns:p14="http://schemas.microsoft.com/office/powerpoint/2010/main" val="3018869953"/>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3048000"/>
            <a:ext cx="9167088" cy="3352800"/>
          </a:xfrm>
          <a:prstGeom prst="rect">
            <a:avLst/>
          </a:prstGeom>
        </p:spPr>
      </p:pic>
      <p:sp>
        <p:nvSpPr>
          <p:cNvPr id="3" name="Rectangle 2"/>
          <p:cNvSpPr/>
          <p:nvPr/>
        </p:nvSpPr>
        <p:spPr>
          <a:xfrm>
            <a:off x="1497444" y="838200"/>
            <a:ext cx="10134600" cy="2003625"/>
          </a:xfrm>
          <a:prstGeom prst="rect">
            <a:avLst/>
          </a:prstGeom>
        </p:spPr>
        <p:txBody>
          <a:bodyPr wrap="square">
            <a:spAutoFit/>
          </a:bodyPr>
          <a:lstStyle/>
          <a:p>
            <a:pPr algn="just">
              <a:lnSpc>
                <a:spcPct val="115000"/>
              </a:lnSpc>
            </a:pPr>
            <a:r>
              <a:rPr lang="mn-MN" dirty="0" smtClean="0">
                <a:latin typeface="Tahoma" panose="020B0604030504040204" pitchFamily="34" charset="0"/>
                <a:ea typeface="Tahoma" panose="020B0604030504040204" pitchFamily="34" charset="0"/>
                <a:cs typeface="Tahoma" panose="020B0604030504040204" pitchFamily="34" charset="0"/>
              </a:rPr>
              <a:t>201</a:t>
            </a:r>
            <a:r>
              <a:rPr lang="mn-MN" dirty="0">
                <a:latin typeface="Tahoma" panose="020B0604030504040204" pitchFamily="34" charset="0"/>
                <a:ea typeface="Tahoma" panose="020B0604030504040204" pitchFamily="34" charset="0"/>
                <a:cs typeface="Tahoma" panose="020B0604030504040204" pitchFamily="34" charset="0"/>
              </a:rPr>
              <a:t>9</a:t>
            </a:r>
            <a:r>
              <a:rPr lang="mn-MN" dirty="0" smtClean="0">
                <a:latin typeface="Tahoma" panose="020B0604030504040204" pitchFamily="34" charset="0"/>
                <a:ea typeface="Tahoma" panose="020B0604030504040204" pitchFamily="34" charset="0"/>
                <a:cs typeface="Tahoma" panose="020B0604030504040204" pitchFamily="34" charset="0"/>
              </a:rPr>
              <a:t> оны 6-р сарын байдлаар аймгийн хэмжээнд төмс</a:t>
            </a:r>
            <a:r>
              <a:rPr lang="mn-MN" dirty="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65.2 га, хүнсний ногоо 31.7 га, үр тариа 4.5 мянган га, тэжээлийн ургамал 700.0 га, техникийн ургамал 2.6 мянган га газар тус тус тариалсан </a:t>
            </a:r>
            <a:r>
              <a:rPr lang="mn-MN" dirty="0">
                <a:latin typeface="Tahoma" panose="020B0604030504040204" pitchFamily="34" charset="0"/>
                <a:ea typeface="Tahoma" panose="020B0604030504040204" pitchFamily="34" charset="0"/>
                <a:cs typeface="Tahoma" panose="020B0604030504040204" pitchFamily="34" charset="0"/>
              </a:rPr>
              <a:t>нь өмнөх </a:t>
            </a:r>
            <a:r>
              <a:rPr lang="mn-MN" dirty="0" smtClean="0">
                <a:latin typeface="Tahoma" panose="020B0604030504040204" pitchFamily="34" charset="0"/>
                <a:ea typeface="Tahoma" panose="020B0604030504040204" pitchFamily="34" charset="0"/>
                <a:cs typeface="Tahoma" panose="020B0604030504040204" pitchFamily="34" charset="0"/>
              </a:rPr>
              <a:t>оны мөн үеэс төмс 8</a:t>
            </a:r>
            <a:r>
              <a:rPr lang="en-US" dirty="0" smtClean="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14.0</a:t>
            </a:r>
            <a:r>
              <a:rPr lang="en-US" dirty="0" smtClean="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хувь</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 га, хүнсний ногоо 2.2 </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7.4хувь</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 га-гаар тус тус өссөн байна. </a:t>
            </a:r>
            <a:r>
              <a:rPr lang="mn-MN" dirty="0">
                <a:latin typeface="Tahoma" panose="020B0604030504040204" pitchFamily="34" charset="0"/>
                <a:ea typeface="Tahoma" panose="020B0604030504040204" pitchFamily="34" charset="0"/>
                <a:cs typeface="Tahoma" panose="020B0604030504040204" pitchFamily="34" charset="0"/>
              </a:rPr>
              <a:t>Ү</a:t>
            </a:r>
            <a:r>
              <a:rPr lang="mn-MN" dirty="0" smtClean="0">
                <a:latin typeface="Tahoma" panose="020B0604030504040204" pitchFamily="34" charset="0"/>
                <a:ea typeface="Tahoma" panose="020B0604030504040204" pitchFamily="34" charset="0"/>
                <a:cs typeface="Tahoma" panose="020B0604030504040204" pitchFamily="34" charset="0"/>
              </a:rPr>
              <a:t>р тариа 0.5 </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11.8</a:t>
            </a:r>
            <a:r>
              <a:rPr lang="en-US" dirty="0" smtClean="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хувь</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 мянган га-гаар буурсан </a:t>
            </a:r>
            <a:r>
              <a:rPr lang="mn-MN" dirty="0">
                <a:latin typeface="Tahoma" panose="020B0604030504040204" pitchFamily="34" charset="0"/>
                <a:ea typeface="Tahoma" panose="020B0604030504040204" pitchFamily="34" charset="0"/>
                <a:cs typeface="Tahoma" panose="020B0604030504040204" pitchFamily="34" charset="0"/>
              </a:rPr>
              <a:t>байна</a:t>
            </a:r>
            <a:r>
              <a:rPr lang="mn-MN" dirty="0" smtClean="0">
                <a:latin typeface="Tahoma" panose="020B0604030504040204" pitchFamily="34" charset="0"/>
                <a:ea typeface="Tahoma" panose="020B0604030504040204" pitchFamily="34" charset="0"/>
                <a:cs typeface="Tahoma" panose="020B0604030504040204" pitchFamily="34" charset="0"/>
              </a:rPr>
              <a:t>.</a:t>
            </a:r>
          </a:p>
          <a:p>
            <a:pPr algn="just">
              <a:lnSpc>
                <a:spcPct val="115000"/>
              </a:lnSpc>
            </a:pPr>
            <a:r>
              <a:rPr lang="mn-MN" dirty="0" smtClean="0">
                <a:latin typeface="Tahoma" panose="020B0604030504040204" pitchFamily="34" charset="0"/>
                <a:ea typeface="Tahoma" panose="020B0604030504040204" pitchFamily="34" charset="0"/>
                <a:cs typeface="Tahoma" panose="020B0604030504040204" pitchFamily="34" charset="0"/>
              </a:rPr>
              <a:t>Үр тариа 4.5 мянган га-д тариалснаас 3.0 мянган га-д улаан буудай, 1.4 мянган га-д овъёос, 0.1 мянган га-д арвай тариалсан байна.</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9270033"/>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122276" y="1254694"/>
            <a:ext cx="2459124" cy="1640905"/>
          </a:xfrm>
          <a:prstGeom prst="rect">
            <a:avLst/>
          </a:prstGeom>
        </p:spPr>
      </p:pic>
      <p:pic>
        <p:nvPicPr>
          <p:cNvPr id="5" name="Picture 4"/>
          <p:cNvPicPr>
            <a:picLocks noChangeAspect="1"/>
          </p:cNvPicPr>
          <p:nvPr/>
        </p:nvPicPr>
        <p:blipFill>
          <a:blip r:embed="rId3" cstate="print"/>
          <a:stretch>
            <a:fillRect/>
          </a:stretch>
        </p:blipFill>
        <p:spPr>
          <a:xfrm>
            <a:off x="1066800" y="4648200"/>
            <a:ext cx="2743200" cy="1828800"/>
          </a:xfrm>
          <a:prstGeom prst="rect">
            <a:avLst/>
          </a:prstGeom>
        </p:spPr>
      </p:pic>
      <p:pic>
        <p:nvPicPr>
          <p:cNvPr id="6" name="Picture 5"/>
          <p:cNvPicPr>
            <a:picLocks noChangeAspect="1"/>
          </p:cNvPicPr>
          <p:nvPr/>
        </p:nvPicPr>
        <p:blipFill>
          <a:blip r:embed="rId4"/>
          <a:stretch>
            <a:fillRect/>
          </a:stretch>
        </p:blipFill>
        <p:spPr>
          <a:xfrm>
            <a:off x="1295400" y="3200399"/>
            <a:ext cx="2362201" cy="926642"/>
          </a:xfrm>
          <a:prstGeom prst="rect">
            <a:avLst/>
          </a:prstGeom>
        </p:spPr>
      </p:pic>
      <p:sp>
        <p:nvSpPr>
          <p:cNvPr id="7" name="Rectangle 6"/>
          <p:cNvSpPr/>
          <p:nvPr/>
        </p:nvSpPr>
        <p:spPr>
          <a:xfrm>
            <a:off x="1219199" y="528935"/>
            <a:ext cx="2440092" cy="461665"/>
          </a:xfrm>
          <a:prstGeom prst="rect">
            <a:avLst/>
          </a:prstGeom>
          <a:noFill/>
        </p:spPr>
        <p:txBody>
          <a:bodyPr wrap="non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АЖ ҮЙЛДВЭР</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8" name="Rectangle 7"/>
          <p:cNvSpPr/>
          <p:nvPr/>
        </p:nvSpPr>
        <p:spPr>
          <a:xfrm>
            <a:off x="3810000" y="1498937"/>
            <a:ext cx="8001000" cy="1015663"/>
          </a:xfrm>
          <a:prstGeom prst="rect">
            <a:avLst/>
          </a:prstGeom>
        </p:spPr>
        <p:txBody>
          <a:bodyPr wrap="square">
            <a:spAutoFit/>
          </a:bodyPr>
          <a:lstStyle/>
          <a:p>
            <a:pPr algn="just"/>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Аж үйлдвэрийн салбарын нийт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үйлдвэрлэл 2010 оны зэрэгцүүлэх үнээр 201</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9</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оны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6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дугаар сарын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гүйцэтгэлээр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4.0 тэрбум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төгрөгт хүрч, өмнөх оноос 2.3 тэрбум төгрөгөөр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8.7 хувиар буурчээ. </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3886200" y="2895600"/>
            <a:ext cx="8001000" cy="1631216"/>
          </a:xfrm>
          <a:prstGeom prst="rect">
            <a:avLst/>
          </a:prstGeom>
        </p:spPr>
        <p:txBody>
          <a:bodyPr wrap="square">
            <a:spAutoFit/>
          </a:bodyPr>
          <a:lstStyle/>
          <a:p>
            <a:pPr algn="just"/>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Үүнд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уул уурхай, олборлох аж үйлдвэрийн нийт үйлдвэрлэл өмнөх оноос 3.5 тэрбум төгрөгөөр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буюу (1</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4.</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5%),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үүнээс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цайрын баяжмал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14.4</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тэрбум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төгрөг буюу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59.8</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хайлуур жоншны баяжмал  11.5</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43.9</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тэрбум</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төгрөг, төмрийн хүдрийн баяжмал 0</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(0.</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4</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тэрбум төгрөгөөр тус тус буурсан нь голлон нөлөөлөв</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3810000" y="5105400"/>
            <a:ext cx="8229600" cy="1015663"/>
          </a:xfrm>
          <a:prstGeom prst="rect">
            <a:avLst/>
          </a:prstGeom>
        </p:spPr>
        <p:txBody>
          <a:bodyPr wrap="square">
            <a:spAutoFit/>
          </a:bodyPr>
          <a:lstStyle/>
          <a:p>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Аж үйлдвэрийн салбарын борлуулсан бүтээгдэхүүн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2019 онд 1</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5</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8</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 тэрбум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төгрөгт хүрч</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өмнөх оны мөн үеэс 7.9тэрбум төгрөгөөр дээгүүр гүйцэтгэлтэй байна</a:t>
            </a:r>
            <a:r>
              <a:rPr lang="mn-MN" sz="2000" dirty="0" smtClean="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0545301"/>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533401"/>
            <a:ext cx="10591800" cy="5943600"/>
          </a:xfrm>
          <a:prstGeom prst="rect">
            <a:avLst/>
          </a:prstGeom>
        </p:spPr>
      </p:pic>
    </p:spTree>
    <p:extLst>
      <p:ext uri="{BB962C8B-B14F-4D97-AF65-F5344CB8AC3E}">
        <p14:creationId xmlns:p14="http://schemas.microsoft.com/office/powerpoint/2010/main" val="4263781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205777" y="655149"/>
            <a:ext cx="8373629" cy="462551"/>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30" name="Rectangle 29"/>
          <p:cNvSpPr/>
          <p:nvPr/>
        </p:nvSpPr>
        <p:spPr>
          <a:xfrm>
            <a:off x="1351012" y="5257800"/>
            <a:ext cx="10372684" cy="923330"/>
          </a:xfrm>
          <a:prstGeom prst="rect">
            <a:avLst/>
          </a:prstGeom>
        </p:spPr>
        <p:txBody>
          <a:bodyPr wrap="square">
            <a:spAutoFit/>
          </a:bodyPr>
          <a:lstStyle/>
          <a:p>
            <a:pPr algn="just"/>
            <a:r>
              <a:rPr lang="mn-MN" dirty="0" smtClean="0">
                <a:latin typeface="Tahoma" panose="020B0604030504040204" pitchFamily="34" charset="0"/>
                <a:ea typeface="Tahoma" panose="020B0604030504040204" pitchFamily="34" charset="0"/>
                <a:cs typeface="Tahoma" panose="020B0604030504040204" pitchFamily="34" charset="0"/>
              </a:rPr>
              <a:t>Эхний хагас жилийн байдлаар ажилгүй 1264 иргэн </a:t>
            </a:r>
            <a:r>
              <a:rPr lang="mn-MN" dirty="0">
                <a:latin typeface="Tahoma" panose="020B0604030504040204" pitchFamily="34" charset="0"/>
                <a:ea typeface="Tahoma" panose="020B0604030504040204" pitchFamily="34" charset="0"/>
                <a:cs typeface="Tahoma" panose="020B0604030504040204" pitchFamily="34" charset="0"/>
              </a:rPr>
              <a:t>шинээр бүртгүүлж, бүртгэлтэй байсан </a:t>
            </a:r>
            <a:r>
              <a:rPr lang="mn-MN" dirty="0" smtClean="0">
                <a:latin typeface="Tahoma" panose="020B0604030504040204" pitchFamily="34" charset="0"/>
                <a:ea typeface="Tahoma" panose="020B0604030504040204" pitchFamily="34" charset="0"/>
                <a:cs typeface="Tahoma" panose="020B0604030504040204" pitchFamily="34" charset="0"/>
              </a:rPr>
              <a:t>329 иргэн </a:t>
            </a:r>
            <a:r>
              <a:rPr lang="mn-MN" dirty="0">
                <a:latin typeface="Tahoma" panose="020B0604030504040204" pitchFamily="34" charset="0"/>
                <a:ea typeface="Tahoma" panose="020B0604030504040204" pitchFamily="34" charset="0"/>
                <a:cs typeface="Tahoma" panose="020B0604030504040204" pitchFamily="34" charset="0"/>
              </a:rPr>
              <a:t>ажилд зуучлагдан орж, </a:t>
            </a:r>
            <a:r>
              <a:rPr lang="mn-MN" dirty="0" smtClean="0">
                <a:latin typeface="Tahoma" panose="020B0604030504040204" pitchFamily="34" charset="0"/>
                <a:ea typeface="Tahoma" panose="020B0604030504040204" pitchFamily="34" charset="0"/>
                <a:cs typeface="Tahoma" panose="020B0604030504040204" pitchFamily="34" charset="0"/>
              </a:rPr>
              <a:t>858 </a:t>
            </a:r>
            <a:r>
              <a:rPr lang="mn-MN" dirty="0">
                <a:latin typeface="Tahoma" panose="020B0604030504040204" pitchFamily="34" charset="0"/>
                <a:ea typeface="Tahoma" panose="020B0604030504040204" pitchFamily="34" charset="0"/>
                <a:cs typeface="Tahoma" panose="020B0604030504040204" pitchFamily="34" charset="0"/>
              </a:rPr>
              <a:t>иргэн ажил идэвхтэй хайхгүй байгаа шалтгаанаар бүртгэлээс хасагдсан байна</a:t>
            </a:r>
            <a:r>
              <a:rPr lang="mn-MN" dirty="0" smtClean="0">
                <a:latin typeface="Tahoma" panose="020B0604030504040204" pitchFamily="34" charset="0"/>
                <a:ea typeface="Tahoma" panose="020B0604030504040204" pitchFamily="34" charset="0"/>
                <a:cs typeface="Tahoma" panose="020B0604030504040204" pitchFamily="34" charset="0"/>
              </a:rPr>
              <a:t>. </a:t>
            </a:r>
            <a:endParaRPr lang="en-US" dirty="0">
              <a:latin typeface="Tahoma" panose="020B0604030504040204" pitchFamily="34" charset="0"/>
              <a:ea typeface="Tahoma" panose="020B0604030504040204" pitchFamily="34" charset="0"/>
              <a:cs typeface="Tahoma" panose="020B0604030504040204" pitchFamily="34" charset="0"/>
            </a:endParaRPr>
          </a:p>
        </p:txBody>
      </p:sp>
      <p:grpSp>
        <p:nvGrpSpPr>
          <p:cNvPr id="39" name="Group 38">
            <a:extLst>
              <a:ext uri="{FF2B5EF4-FFF2-40B4-BE49-F238E27FC236}">
                <a16:creationId xmlns="" xmlns:a16="http://schemas.microsoft.com/office/drawing/2014/main" id="{86C6592C-9372-4FCE-A651-F326EB9A647E}"/>
              </a:ext>
            </a:extLst>
          </p:cNvPr>
          <p:cNvGrpSpPr/>
          <p:nvPr/>
        </p:nvGrpSpPr>
        <p:grpSpPr>
          <a:xfrm>
            <a:off x="1332379" y="3430935"/>
            <a:ext cx="3694030" cy="1428088"/>
            <a:chOff x="1143000" y="3198633"/>
            <a:chExt cx="3694030" cy="1428088"/>
          </a:xfrm>
        </p:grpSpPr>
        <p:grpSp>
          <p:nvGrpSpPr>
            <p:cNvPr id="40" name="Group 39"/>
            <p:cNvGrpSpPr/>
            <p:nvPr/>
          </p:nvGrpSpPr>
          <p:grpSpPr>
            <a:xfrm>
              <a:off x="1143000" y="3198633"/>
              <a:ext cx="3581400" cy="1428088"/>
              <a:chOff x="1371600" y="2893833"/>
              <a:chExt cx="3104357" cy="1428088"/>
            </a:xfrm>
          </p:grpSpPr>
          <p:grpSp>
            <p:nvGrpSpPr>
              <p:cNvPr id="43" name="Group 42"/>
              <p:cNvGrpSpPr/>
              <p:nvPr/>
            </p:nvGrpSpPr>
            <p:grpSpPr>
              <a:xfrm>
                <a:off x="1371600" y="3271678"/>
                <a:ext cx="3104357" cy="1050243"/>
                <a:chOff x="1371600" y="3271678"/>
                <a:chExt cx="3104357" cy="1050243"/>
              </a:xfrm>
            </p:grpSpPr>
            <p:pic>
              <p:nvPicPr>
                <p:cNvPr id="45" name="Picture 44"/>
                <p:cNvPicPr>
                  <a:picLocks noChangeAspect="1"/>
                </p:cNvPicPr>
                <p:nvPr/>
              </p:nvPicPr>
              <p:blipFill>
                <a:blip r:embed="rId3"/>
                <a:stretch>
                  <a:fillRect/>
                </a:stretch>
              </p:blipFill>
              <p:spPr>
                <a:xfrm>
                  <a:off x="1371600" y="3368959"/>
                  <a:ext cx="303876" cy="895351"/>
                </a:xfrm>
                <a:prstGeom prst="rect">
                  <a:avLst/>
                </a:prstGeom>
              </p:spPr>
            </p:pic>
            <p:grpSp>
              <p:nvGrpSpPr>
                <p:cNvPr id="46" name="Group 45"/>
                <p:cNvGrpSpPr/>
                <p:nvPr/>
              </p:nvGrpSpPr>
              <p:grpSpPr>
                <a:xfrm>
                  <a:off x="1546444" y="3271678"/>
                  <a:ext cx="2929513" cy="1050243"/>
                  <a:chOff x="1546444" y="3271678"/>
                  <a:chExt cx="2929513" cy="1050243"/>
                </a:xfrm>
              </p:grpSpPr>
              <p:pic>
                <p:nvPicPr>
                  <p:cNvPr id="47" name="Picture 46"/>
                  <p:cNvPicPr>
                    <a:picLocks noChangeAspect="1"/>
                  </p:cNvPicPr>
                  <p:nvPr/>
                </p:nvPicPr>
                <p:blipFill>
                  <a:blip r:embed="rId4"/>
                  <a:stretch>
                    <a:fillRect/>
                  </a:stretch>
                </p:blipFill>
                <p:spPr>
                  <a:xfrm>
                    <a:off x="3022454" y="3356767"/>
                    <a:ext cx="304800" cy="898072"/>
                  </a:xfrm>
                  <a:prstGeom prst="rect">
                    <a:avLst/>
                  </a:prstGeom>
                </p:spPr>
              </p:pic>
              <p:sp>
                <p:nvSpPr>
                  <p:cNvPr id="48" name="Rectangle 47"/>
                  <p:cNvSpPr/>
                  <p:nvPr/>
                </p:nvSpPr>
                <p:spPr>
                  <a:xfrm>
                    <a:off x="1675476" y="3798701"/>
                    <a:ext cx="1149878" cy="523220"/>
                  </a:xfrm>
                  <a:prstGeom prst="rect">
                    <a:avLst/>
                  </a:prstGeom>
                </p:spPr>
                <p:txBody>
                  <a:bodyPr wrap="square">
                    <a:spAutoFit/>
                  </a:bodyPr>
                  <a:lstStyle/>
                  <a:p>
                    <a:r>
                      <a:rPr lang="en-US" sz="2800" dirty="0" smtClean="0">
                        <a:solidFill>
                          <a:srgbClr val="002060"/>
                        </a:solidFill>
                        <a:latin typeface="Tahoma" panose="020B0604030504040204" pitchFamily="34" charset="0"/>
                        <a:ea typeface="Tahoma" panose="020B0604030504040204" pitchFamily="34" charset="0"/>
                        <a:cs typeface="Tahoma" panose="020B0604030504040204" pitchFamily="34" charset="0"/>
                      </a:rPr>
                      <a:t>11</a:t>
                    </a:r>
                    <a:r>
                      <a:rPr lang="mn-MN" sz="2800"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r>
                      <a:rPr lang="en-US" sz="2800" dirty="0" smtClean="0">
                        <a:solidFill>
                          <a:srgbClr val="002060"/>
                        </a:solidFill>
                        <a:latin typeface="Tahoma" panose="020B0604030504040204" pitchFamily="34" charset="0"/>
                        <a:ea typeface="Tahoma" panose="020B0604030504040204" pitchFamily="34" charset="0"/>
                        <a:cs typeface="Tahoma" panose="020B0604030504040204" pitchFamily="34" charset="0"/>
                      </a:rPr>
                      <a:t>5%</a:t>
                    </a: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9" name="Rectangle 48"/>
                  <p:cNvSpPr/>
                  <p:nvPr/>
                </p:nvSpPr>
                <p:spPr>
                  <a:xfrm>
                    <a:off x="3424882" y="3768128"/>
                    <a:ext cx="973116" cy="523221"/>
                  </a:xfrm>
                  <a:prstGeom prst="rect">
                    <a:avLst/>
                  </a:prstGeom>
                </p:spPr>
                <p:txBody>
                  <a:bodyPr wrap="square">
                    <a:spAutoFit/>
                  </a:bodyPr>
                  <a:lstStyle/>
                  <a:p>
                    <a:r>
                      <a:rPr lang="en-US" sz="2800" dirty="0">
                        <a:solidFill>
                          <a:srgbClr val="00B0F0"/>
                        </a:solidFill>
                        <a:latin typeface="Tahoma" panose="020B0604030504040204" pitchFamily="34" charset="0"/>
                        <a:ea typeface="Tahoma" panose="020B0604030504040204" pitchFamily="34" charset="0"/>
                        <a:cs typeface="Tahoma" panose="020B0604030504040204" pitchFamily="34" charset="0"/>
                      </a:rPr>
                      <a:t>5</a:t>
                    </a:r>
                    <a:r>
                      <a:rPr lang="mn-MN" sz="2800" dirty="0" smtClean="0">
                        <a:solidFill>
                          <a:srgbClr val="00B0F0"/>
                        </a:solidFill>
                        <a:latin typeface="Tahoma" panose="020B0604030504040204" pitchFamily="34" charset="0"/>
                        <a:ea typeface="Tahoma" panose="020B0604030504040204" pitchFamily="34" charset="0"/>
                        <a:cs typeface="Tahoma" panose="020B0604030504040204" pitchFamily="34" charset="0"/>
                      </a:rPr>
                      <a:t>.</a:t>
                    </a:r>
                    <a:r>
                      <a:rPr lang="en-US" sz="2800" dirty="0">
                        <a:solidFill>
                          <a:srgbClr val="00B0F0"/>
                        </a:solidFill>
                        <a:latin typeface="Tahoma" panose="020B0604030504040204" pitchFamily="34" charset="0"/>
                        <a:ea typeface="Tahoma" panose="020B0604030504040204" pitchFamily="34" charset="0"/>
                        <a:cs typeface="Tahoma" panose="020B0604030504040204" pitchFamily="34" charset="0"/>
                      </a:rPr>
                      <a:t>8</a:t>
                    </a:r>
                    <a:r>
                      <a:rPr lang="en-US" sz="2800" dirty="0" smtClean="0">
                        <a:solidFill>
                          <a:srgbClr val="00B0F0"/>
                        </a:solidFill>
                        <a:latin typeface="Tahoma" panose="020B0604030504040204" pitchFamily="34" charset="0"/>
                        <a:ea typeface="Tahoma" panose="020B0604030504040204" pitchFamily="34" charset="0"/>
                        <a:cs typeface="Tahoma" panose="020B0604030504040204" pitchFamily="34" charset="0"/>
                      </a:rPr>
                      <a:t>%</a:t>
                    </a:r>
                    <a:endParaRPr lang="en-US" sz="28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
                <p:nvSpPr>
                  <p:cNvPr id="50" name="TextBox 49"/>
                  <p:cNvSpPr txBox="1"/>
                  <p:nvPr/>
                </p:nvSpPr>
                <p:spPr>
                  <a:xfrm>
                    <a:off x="1546444" y="3271678"/>
                    <a:ext cx="1297809" cy="646331"/>
                  </a:xfrm>
                  <a:prstGeom prst="rect">
                    <a:avLst/>
                  </a:prstGeom>
                  <a:noFill/>
                </p:spPr>
                <p:txBody>
                  <a:bodyPr wrap="square" rtlCol="0">
                    <a:spAutoFit/>
                  </a:bodyPr>
                  <a:lstStyle/>
                  <a:p>
                    <a:pPr algn="ctr"/>
                    <a:r>
                      <a:rPr lang="mn-MN" dirty="0">
                        <a:solidFill>
                          <a:srgbClr val="002060"/>
                        </a:solidFill>
                        <a:latin typeface="Tahoma" panose="020B0604030504040204" pitchFamily="34" charset="0"/>
                        <a:ea typeface="Tahoma" panose="020B0604030504040204" pitchFamily="34" charset="0"/>
                        <a:cs typeface="Tahoma" panose="020B0604030504040204" pitchFamily="34" charset="0"/>
                      </a:rPr>
                      <a:t>Өмнөх</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mn-MN" dirty="0">
                        <a:solidFill>
                          <a:srgbClr val="002060"/>
                        </a:solidFill>
                        <a:latin typeface="Tahoma" panose="020B0604030504040204" pitchFamily="34" charset="0"/>
                        <a:ea typeface="Tahoma" panose="020B0604030504040204" pitchFamily="34" charset="0"/>
                        <a:cs typeface="Tahoma" panose="020B0604030504040204" pitchFamily="34" charset="0"/>
                      </a:rPr>
                      <a:t>оны</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mn-MN" dirty="0">
                        <a:solidFill>
                          <a:srgbClr val="002060"/>
                        </a:solidFill>
                        <a:latin typeface="Tahoma" panose="020B0604030504040204" pitchFamily="34" charset="0"/>
                        <a:ea typeface="Tahoma" panose="020B0604030504040204" pitchFamily="34" charset="0"/>
                        <a:cs typeface="Tahoma" panose="020B0604030504040204" pitchFamily="34" charset="0"/>
                      </a:rPr>
                      <a:t>мөн үе</a:t>
                    </a:r>
                  </a:p>
                </p:txBody>
              </p:sp>
              <p:sp>
                <p:nvSpPr>
                  <p:cNvPr id="51" name="TextBox 50"/>
                  <p:cNvSpPr txBox="1"/>
                  <p:nvPr/>
                </p:nvSpPr>
                <p:spPr>
                  <a:xfrm>
                    <a:off x="3178148" y="3276600"/>
                    <a:ext cx="1297809" cy="646331"/>
                  </a:xfrm>
                  <a:prstGeom prst="rect">
                    <a:avLst/>
                  </a:prstGeom>
                  <a:noFill/>
                </p:spPr>
                <p:txBody>
                  <a:bodyPr wrap="square" rtlCol="0">
                    <a:spAutoFit/>
                  </a:bodyPr>
                  <a:lstStyle/>
                  <a:p>
                    <a:pPr algn="ctr"/>
                    <a:r>
                      <a:rPr lang="mn-MN" dirty="0">
                        <a:solidFill>
                          <a:srgbClr val="00B0F0"/>
                        </a:solidFill>
                        <a:latin typeface="Tahoma" panose="020B0604030504040204" pitchFamily="34" charset="0"/>
                        <a:ea typeface="Tahoma" panose="020B0604030504040204" pitchFamily="34" charset="0"/>
                        <a:cs typeface="Tahoma" panose="020B0604030504040204" pitchFamily="34" charset="0"/>
                      </a:rPr>
                      <a:t>Өмнөх</a:t>
                    </a:r>
                  </a:p>
                  <a:p>
                    <a:pPr algn="ctr"/>
                    <a:r>
                      <a:rPr lang="mn-MN" dirty="0">
                        <a:solidFill>
                          <a:srgbClr val="00B0F0"/>
                        </a:solidFill>
                        <a:latin typeface="Tahoma" panose="020B0604030504040204" pitchFamily="34" charset="0"/>
                        <a:ea typeface="Tahoma" panose="020B0604030504040204" pitchFamily="34" charset="0"/>
                        <a:cs typeface="Tahoma" panose="020B0604030504040204" pitchFamily="34" charset="0"/>
                      </a:rPr>
                      <a:t>сараас</a:t>
                    </a:r>
                  </a:p>
                </p:txBody>
              </p:sp>
            </p:grpSp>
          </p:grpSp>
          <p:sp>
            <p:nvSpPr>
              <p:cNvPr id="44" name="Rectangle 43"/>
              <p:cNvSpPr/>
              <p:nvPr/>
            </p:nvSpPr>
            <p:spPr>
              <a:xfrm>
                <a:off x="1509656" y="2893833"/>
                <a:ext cx="2926529" cy="353943"/>
              </a:xfrm>
              <a:prstGeom prst="rect">
                <a:avLst/>
              </a:prstGeom>
            </p:spPr>
            <p:txBody>
              <a:bodyPr wrap="none">
                <a:spAutoFit/>
              </a:bodyPr>
              <a:lstStyle/>
              <a:p>
                <a:r>
                  <a:rPr lang="mn-MN" sz="1700" dirty="0">
                    <a:latin typeface="Tahoma" panose="020B0604030504040204" pitchFamily="34" charset="0"/>
                    <a:ea typeface="Tahoma" panose="020B0604030504040204" pitchFamily="34" charset="0"/>
                    <a:cs typeface="Tahoma" panose="020B0604030504040204" pitchFamily="34" charset="0"/>
                  </a:rPr>
                  <a:t>Нийт бүртгэлтэй ажилгүй иргэд</a:t>
                </a:r>
                <a:endParaRPr lang="en-US" sz="1700" dirty="0">
                  <a:latin typeface="Tahoma" panose="020B0604030504040204" pitchFamily="34" charset="0"/>
                  <a:ea typeface="Tahoma" panose="020B0604030504040204" pitchFamily="34" charset="0"/>
                  <a:cs typeface="Tahoma" panose="020B0604030504040204" pitchFamily="34" charset="0"/>
                </a:endParaRPr>
              </a:p>
            </p:txBody>
          </p:sp>
        </p:grpSp>
        <p:sp>
          <p:nvSpPr>
            <p:cNvPr id="41" name="Arrow: Up 29">
              <a:extLst>
                <a:ext uri="{FF2B5EF4-FFF2-40B4-BE49-F238E27FC236}">
                  <a16:creationId xmlns="" xmlns:a16="http://schemas.microsoft.com/office/drawing/2014/main" id="{C7518EC6-8F8A-4F97-8396-7A63AC2B71B4}"/>
                </a:ext>
              </a:extLst>
            </p:cNvPr>
            <p:cNvSpPr/>
            <p:nvPr/>
          </p:nvSpPr>
          <p:spPr>
            <a:xfrm rot="10800000">
              <a:off x="2590800" y="3972579"/>
              <a:ext cx="350000" cy="523221"/>
            </a:xfrm>
            <a:prstGeom prst="up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Down 37">
              <a:extLst>
                <a:ext uri="{FF2B5EF4-FFF2-40B4-BE49-F238E27FC236}">
                  <a16:creationId xmlns="" xmlns:a16="http://schemas.microsoft.com/office/drawing/2014/main" id="{7D97C7FB-61F8-4CC7-A1D5-77406027FE06}"/>
                </a:ext>
              </a:extLst>
            </p:cNvPr>
            <p:cNvSpPr/>
            <p:nvPr/>
          </p:nvSpPr>
          <p:spPr>
            <a:xfrm rot="10800000">
              <a:off x="4468322" y="3949818"/>
              <a:ext cx="368708" cy="545982"/>
            </a:xfrm>
            <a:prstGeom prst="downArrow">
              <a:avLst/>
            </a:prstGeom>
            <a:solidFill>
              <a:srgbClr val="00A8DF"/>
            </a:solidFill>
            <a:ln>
              <a:solidFill>
                <a:srgbClr val="00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 xmlns:a16="http://schemas.microsoft.com/office/drawing/2014/main" id="{F73C37A9-FD39-4E30-8FC9-3A48BBAF42B7}"/>
              </a:ext>
            </a:extLst>
          </p:cNvPr>
          <p:cNvGrpSpPr/>
          <p:nvPr/>
        </p:nvGrpSpPr>
        <p:grpSpPr>
          <a:xfrm>
            <a:off x="5943600" y="1292809"/>
            <a:ext cx="5835141" cy="1880758"/>
            <a:chOff x="5701821" y="1022848"/>
            <a:chExt cx="5835141" cy="1880758"/>
          </a:xfrm>
        </p:grpSpPr>
        <p:grpSp>
          <p:nvGrpSpPr>
            <p:cNvPr id="53" name="Group 52"/>
            <p:cNvGrpSpPr/>
            <p:nvPr/>
          </p:nvGrpSpPr>
          <p:grpSpPr>
            <a:xfrm>
              <a:off x="5701821" y="1022848"/>
              <a:ext cx="5835141" cy="1880758"/>
              <a:chOff x="2186776" y="1024443"/>
              <a:chExt cx="4372903" cy="1880758"/>
            </a:xfrm>
          </p:grpSpPr>
          <p:pic>
            <p:nvPicPr>
              <p:cNvPr id="56" name="Picture 55"/>
              <p:cNvPicPr>
                <a:picLocks noChangeAspect="1"/>
              </p:cNvPicPr>
              <p:nvPr/>
            </p:nvPicPr>
            <p:blipFill>
              <a:blip r:embed="rId5"/>
              <a:stretch>
                <a:fillRect/>
              </a:stretch>
            </p:blipFill>
            <p:spPr>
              <a:xfrm>
                <a:off x="2220419" y="1375123"/>
                <a:ext cx="2008909" cy="891048"/>
              </a:xfrm>
              <a:prstGeom prst="rect">
                <a:avLst/>
              </a:prstGeom>
            </p:spPr>
          </p:pic>
          <p:pic>
            <p:nvPicPr>
              <p:cNvPr id="57" name="Picture 56"/>
              <p:cNvPicPr>
                <a:picLocks noChangeAspect="1"/>
              </p:cNvPicPr>
              <p:nvPr/>
            </p:nvPicPr>
            <p:blipFill>
              <a:blip r:embed="rId6"/>
              <a:stretch>
                <a:fillRect/>
              </a:stretch>
            </p:blipFill>
            <p:spPr>
              <a:xfrm>
                <a:off x="4590162" y="1365822"/>
                <a:ext cx="642635" cy="891048"/>
              </a:xfrm>
              <a:prstGeom prst="rect">
                <a:avLst/>
              </a:prstGeom>
            </p:spPr>
          </p:pic>
          <p:sp>
            <p:nvSpPr>
              <p:cNvPr id="58" name="Rectangle 57"/>
              <p:cNvSpPr/>
              <p:nvPr/>
            </p:nvSpPr>
            <p:spPr>
              <a:xfrm>
                <a:off x="2186776" y="2323202"/>
                <a:ext cx="2288956" cy="338554"/>
              </a:xfrm>
              <a:prstGeom prst="rect">
                <a:avLst/>
              </a:prstGeom>
            </p:spPr>
            <p:txBody>
              <a:bodyPr wrap="square">
                <a:spAutoFit/>
              </a:bodyPr>
              <a:lstStyle/>
              <a:p>
                <a:r>
                  <a:rPr lang="mn-MN" sz="1600" dirty="0">
                    <a:solidFill>
                      <a:srgbClr val="00D0A8"/>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1600" dirty="0">
                    <a:solidFill>
                      <a:srgbClr val="00D0A8"/>
                    </a:solidFill>
                    <a:effectLst/>
                    <a:latin typeface="Tahoma" panose="020B0604030504040204" pitchFamily="34" charset="0"/>
                    <a:ea typeface="Tahoma" panose="020B0604030504040204" pitchFamily="34" charset="0"/>
                    <a:cs typeface="Tahoma" panose="020B0604030504040204" pitchFamily="34" charset="0"/>
                  </a:rPr>
                  <a:t> </a:t>
                </a:r>
                <a:endParaRPr lang="en-US" sz="1600" dirty="0">
                  <a:solidFill>
                    <a:srgbClr val="00D0A8"/>
                  </a:solidFill>
                  <a:latin typeface="Tahoma" panose="020B0604030504040204" pitchFamily="34" charset="0"/>
                  <a:ea typeface="Tahoma" panose="020B0604030504040204" pitchFamily="34" charset="0"/>
                  <a:cs typeface="Tahoma" panose="020B0604030504040204" pitchFamily="34" charset="0"/>
                </a:endParaRPr>
              </a:p>
            </p:txBody>
          </p:sp>
          <p:sp>
            <p:nvSpPr>
              <p:cNvPr id="59" name="Rectangle 58"/>
              <p:cNvSpPr/>
              <p:nvPr/>
            </p:nvSpPr>
            <p:spPr>
              <a:xfrm>
                <a:off x="4597102" y="2320426"/>
                <a:ext cx="1962577" cy="584775"/>
              </a:xfrm>
              <a:prstGeom prst="rect">
                <a:avLst/>
              </a:prstGeom>
            </p:spPr>
            <p:txBody>
              <a:bodyPr wrap="square">
                <a:spAutoFit/>
              </a:bodyPr>
              <a:lstStyle/>
              <a:p>
                <a:r>
                  <a:rPr lang="mn-MN" sz="1600" dirty="0">
                    <a:solidFill>
                      <a:srgbClr val="00B0F0"/>
                    </a:solidFill>
                    <a:latin typeface="Tahoma" panose="020B0604030504040204" pitchFamily="34" charset="0"/>
                    <a:ea typeface="Tahoma" panose="020B0604030504040204" pitchFamily="34" charset="0"/>
                    <a:cs typeface="Tahoma" panose="020B0604030504040204" pitchFamily="34" charset="0"/>
                  </a:rPr>
                  <a:t>А</a:t>
                </a:r>
                <a:r>
                  <a:rPr lang="is-IS" sz="1600" dirty="0">
                    <a:solidFill>
                      <a:srgbClr val="00B0F0"/>
                    </a:solidFill>
                    <a:latin typeface="Tahoma" panose="020B0604030504040204" pitchFamily="34" charset="0"/>
                    <a:ea typeface="Tahoma" panose="020B0604030504040204" pitchFamily="34" charset="0"/>
                    <a:cs typeface="Tahoma" panose="020B0604030504040204" pitchFamily="34" charset="0"/>
                  </a:rPr>
                  <a:t>жилтай боловч өөр ажил хайж байгаа иргэд</a:t>
                </a:r>
                <a:endParaRPr lang="en-US" sz="16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
            <p:nvSpPr>
              <p:cNvPr id="60" name="Rectangle 59"/>
              <p:cNvSpPr/>
              <p:nvPr/>
            </p:nvSpPr>
            <p:spPr>
              <a:xfrm>
                <a:off x="2189477" y="1029040"/>
                <a:ext cx="1720299" cy="338554"/>
              </a:xfrm>
              <a:prstGeom prst="rect">
                <a:avLst/>
              </a:prstGeom>
            </p:spPr>
            <p:txBody>
              <a:bodyPr wrap="square">
                <a:spAutoFit/>
              </a:bodyPr>
              <a:lstStyle/>
              <a:p>
                <a:r>
                  <a:rPr lang="en-US"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7</a:t>
                </a:r>
                <a:r>
                  <a:rPr lang="mn-MN"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6</a:t>
                </a:r>
                <a:r>
                  <a:rPr lang="en-US"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3</a:t>
                </a:r>
                <a:r>
                  <a:rPr lang="en-US"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724</a:t>
                </a:r>
                <a:r>
                  <a:rPr lang="en-US"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a:t>
                </a:r>
                <a:endParaRPr lang="en-US" sz="1600" dirty="0">
                  <a:solidFill>
                    <a:srgbClr val="00D0A8"/>
                  </a:solidFill>
                  <a:latin typeface="Tahoma" panose="020B0604030504040204" pitchFamily="34" charset="0"/>
                  <a:ea typeface="Tahoma" panose="020B0604030504040204" pitchFamily="34" charset="0"/>
                  <a:cs typeface="Tahoma" panose="020B0604030504040204" pitchFamily="34" charset="0"/>
                </a:endParaRPr>
              </a:p>
            </p:txBody>
          </p:sp>
          <p:sp>
            <p:nvSpPr>
              <p:cNvPr id="61" name="Rectangle 60"/>
              <p:cNvSpPr/>
              <p:nvPr/>
            </p:nvSpPr>
            <p:spPr>
              <a:xfrm>
                <a:off x="4526482" y="1024443"/>
                <a:ext cx="1591469" cy="338554"/>
              </a:xfrm>
              <a:prstGeom prst="rect">
                <a:avLst/>
              </a:prstGeom>
            </p:spPr>
            <p:txBody>
              <a:bodyPr wrap="square">
                <a:spAutoFit/>
              </a:bodyPr>
              <a:lstStyle/>
              <a:p>
                <a:r>
                  <a:rPr lang="en-US"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2</a:t>
                </a:r>
                <a:r>
                  <a:rPr lang="mn-MN"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3.7</a:t>
                </a:r>
                <a:r>
                  <a:rPr lang="en-US"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225</a:t>
                </a:r>
                <a:r>
                  <a:rPr lang="en-US"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a:t>
                </a:r>
                <a:endParaRPr lang="en-US" sz="16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grpSp>
        <p:pic>
          <p:nvPicPr>
            <p:cNvPr id="54" name="Picture 53"/>
            <p:cNvPicPr>
              <a:picLocks noChangeAspect="1"/>
            </p:cNvPicPr>
            <p:nvPr/>
          </p:nvPicPr>
          <p:blipFill>
            <a:blip r:embed="rId4"/>
            <a:stretch>
              <a:fillRect/>
            </a:stretch>
          </p:blipFill>
          <p:spPr>
            <a:xfrm>
              <a:off x="9817429" y="1357634"/>
              <a:ext cx="435914" cy="884545"/>
            </a:xfrm>
            <a:prstGeom prst="rect">
              <a:avLst/>
            </a:prstGeom>
          </p:spPr>
        </p:pic>
        <p:pic>
          <p:nvPicPr>
            <p:cNvPr id="55" name="Picture 54">
              <a:extLst>
                <a:ext uri="{FF2B5EF4-FFF2-40B4-BE49-F238E27FC236}">
                  <a16:creationId xmlns="" xmlns:a16="http://schemas.microsoft.com/office/drawing/2014/main" id="{20A0A874-F07F-4C80-8BA3-5853CF6317F0}"/>
                </a:ext>
              </a:extLst>
            </p:cNvPr>
            <p:cNvPicPr>
              <a:picLocks noChangeAspect="1"/>
            </p:cNvPicPr>
            <p:nvPr/>
          </p:nvPicPr>
          <p:blipFill rotWithShape="1">
            <a:blip r:embed="rId5"/>
            <a:srcRect r="83739"/>
            <a:stretch/>
          </p:blipFill>
          <p:spPr>
            <a:xfrm>
              <a:off x="8465922" y="1364227"/>
              <a:ext cx="435914" cy="891048"/>
            </a:xfrm>
            <a:prstGeom prst="rect">
              <a:avLst/>
            </a:prstGeom>
          </p:spPr>
        </p:pic>
      </p:grpSp>
      <p:pic>
        <p:nvPicPr>
          <p:cNvPr id="62" name="Picture 61">
            <a:extLst>
              <a:ext uri="{FF2B5EF4-FFF2-40B4-BE49-F238E27FC236}">
                <a16:creationId xmlns="" xmlns:a16="http://schemas.microsoft.com/office/drawing/2014/main" id="{EB3E67A2-DFB9-414C-8378-30D4EA011D14}"/>
              </a:ext>
            </a:extLst>
          </p:cNvPr>
          <p:cNvPicPr>
            <a:picLocks noChangeAspect="1"/>
          </p:cNvPicPr>
          <p:nvPr/>
        </p:nvPicPr>
        <p:blipFill>
          <a:blip r:embed="rId7"/>
          <a:stretch>
            <a:fillRect/>
          </a:stretch>
        </p:blipFill>
        <p:spPr>
          <a:xfrm>
            <a:off x="1351012" y="1363387"/>
            <a:ext cx="987798" cy="1514261"/>
          </a:xfrm>
          <a:prstGeom prst="rect">
            <a:avLst/>
          </a:prstGeom>
        </p:spPr>
      </p:pic>
      <p:sp>
        <p:nvSpPr>
          <p:cNvPr id="63" name="TextBox 62">
            <a:extLst>
              <a:ext uri="{FF2B5EF4-FFF2-40B4-BE49-F238E27FC236}">
                <a16:creationId xmlns="" xmlns:a16="http://schemas.microsoft.com/office/drawing/2014/main" id="{E1EAD9E5-E875-4D3D-AD39-206D4FFA4683}"/>
              </a:ext>
            </a:extLst>
          </p:cNvPr>
          <p:cNvSpPr txBox="1"/>
          <p:nvPr/>
        </p:nvSpPr>
        <p:spPr>
          <a:xfrm>
            <a:off x="2438400" y="1331902"/>
            <a:ext cx="2597302" cy="1400383"/>
          </a:xfrm>
          <a:prstGeom prst="rect">
            <a:avLst/>
          </a:prstGeom>
          <a:noFill/>
        </p:spPr>
        <p:txBody>
          <a:bodyPr wrap="square" rtlCol="0">
            <a:spAutoFit/>
          </a:bodyPr>
          <a:lstStyle/>
          <a:p>
            <a:r>
              <a:rPr lang="mn-MN" sz="1700" dirty="0">
                <a:latin typeface="Tahoma" panose="020B0604030504040204" pitchFamily="34" charset="0"/>
                <a:ea typeface="Tahoma" panose="020B0604030504040204" pitchFamily="34" charset="0"/>
                <a:cs typeface="Tahoma" panose="020B0604030504040204" pitchFamily="34" charset="0"/>
              </a:rPr>
              <a:t>Хөдөлмөр эрхлэлтийн байгууллагад ажил хайж бүртгүүлсэн иргэд 2019 оны 6</a:t>
            </a:r>
            <a:r>
              <a:rPr lang="mn-MN" sz="1700" dirty="0" smtClean="0">
                <a:latin typeface="Tahoma" panose="020B0604030504040204" pitchFamily="34" charset="0"/>
                <a:ea typeface="Tahoma" panose="020B0604030504040204" pitchFamily="34" charset="0"/>
                <a:cs typeface="Tahoma" panose="020B0604030504040204" pitchFamily="34" charset="0"/>
              </a:rPr>
              <a:t> </a:t>
            </a:r>
            <a:r>
              <a:rPr lang="mn-MN" sz="1700" dirty="0">
                <a:latin typeface="Tahoma" panose="020B0604030504040204" pitchFamily="34" charset="0"/>
                <a:ea typeface="Tahoma" panose="020B0604030504040204" pitchFamily="34" charset="0"/>
                <a:cs typeface="Tahoma" panose="020B0604030504040204" pitchFamily="34" charset="0"/>
              </a:rPr>
              <a:t>дугаар сарын эцэст </a:t>
            </a:r>
            <a:r>
              <a:rPr lang="en-US" sz="1700" dirty="0" smtClean="0">
                <a:latin typeface="Tahoma" panose="020B0604030504040204" pitchFamily="34" charset="0"/>
                <a:ea typeface="Tahoma" panose="020B0604030504040204" pitchFamily="34" charset="0"/>
                <a:cs typeface="Tahoma" panose="020B0604030504040204" pitchFamily="34" charset="0"/>
              </a:rPr>
              <a:t>949</a:t>
            </a:r>
            <a:r>
              <a:rPr lang="mn-MN" sz="1700" dirty="0" smtClean="0">
                <a:latin typeface="Tahoma" panose="020B0604030504040204" pitchFamily="34" charset="0"/>
                <a:ea typeface="Tahoma" panose="020B0604030504040204" pitchFamily="34" charset="0"/>
                <a:cs typeface="Tahoma" panose="020B0604030504040204" pitchFamily="34" charset="0"/>
              </a:rPr>
              <a:t> </a:t>
            </a:r>
            <a:r>
              <a:rPr lang="mn-MN" sz="1700" dirty="0">
                <a:latin typeface="Tahoma" panose="020B0604030504040204" pitchFamily="34" charset="0"/>
                <a:ea typeface="Tahoma" panose="020B0604030504040204" pitchFamily="34" charset="0"/>
                <a:cs typeface="Tahoma" panose="020B0604030504040204" pitchFamily="34" charset="0"/>
              </a:rPr>
              <a:t>байна.</a:t>
            </a:r>
            <a:endParaRPr lang="en-US" sz="1700" dirty="0">
              <a:latin typeface="Tahoma" panose="020B0604030504040204" pitchFamily="34" charset="0"/>
              <a:ea typeface="Tahoma" panose="020B0604030504040204" pitchFamily="34" charset="0"/>
              <a:cs typeface="Tahoma" panose="020B0604030504040204" pitchFamily="34" charset="0"/>
            </a:endParaRPr>
          </a:p>
        </p:txBody>
      </p:sp>
      <p:grpSp>
        <p:nvGrpSpPr>
          <p:cNvPr id="64" name="Group 63">
            <a:extLst>
              <a:ext uri="{FF2B5EF4-FFF2-40B4-BE49-F238E27FC236}">
                <a16:creationId xmlns="" xmlns:a16="http://schemas.microsoft.com/office/drawing/2014/main" id="{74A882CD-6BE5-4619-97B8-0DBC067AE90A}"/>
              </a:ext>
            </a:extLst>
          </p:cNvPr>
          <p:cNvGrpSpPr/>
          <p:nvPr/>
        </p:nvGrpSpPr>
        <p:grpSpPr>
          <a:xfrm>
            <a:off x="6074330" y="3152467"/>
            <a:ext cx="5704411" cy="2063157"/>
            <a:chOff x="6074330" y="2895600"/>
            <a:chExt cx="5704411" cy="2063157"/>
          </a:xfrm>
        </p:grpSpPr>
        <p:pic>
          <p:nvPicPr>
            <p:cNvPr id="65" name="Picture 64">
              <a:extLst>
                <a:ext uri="{FF2B5EF4-FFF2-40B4-BE49-F238E27FC236}">
                  <a16:creationId xmlns="" xmlns:a16="http://schemas.microsoft.com/office/drawing/2014/main" id="{6983EF44-BFCB-4B9C-A9F9-72E3BAA143FA}"/>
                </a:ext>
              </a:extLst>
            </p:cNvPr>
            <p:cNvPicPr>
              <a:picLocks noChangeAspect="1"/>
            </p:cNvPicPr>
            <p:nvPr/>
          </p:nvPicPr>
          <p:blipFill>
            <a:blip r:embed="rId8"/>
            <a:stretch>
              <a:fillRect/>
            </a:stretch>
          </p:blipFill>
          <p:spPr>
            <a:xfrm>
              <a:off x="10177888" y="2943984"/>
              <a:ext cx="1306190" cy="1306190"/>
            </a:xfrm>
            <a:prstGeom prst="rect">
              <a:avLst/>
            </a:prstGeom>
          </p:spPr>
        </p:pic>
        <p:pic>
          <p:nvPicPr>
            <p:cNvPr id="66" name="Picture 65">
              <a:extLst>
                <a:ext uri="{FF2B5EF4-FFF2-40B4-BE49-F238E27FC236}">
                  <a16:creationId xmlns="" xmlns:a16="http://schemas.microsoft.com/office/drawing/2014/main" id="{C08D75CB-F5D8-4A51-847B-71E9D3D978C3}"/>
                </a:ext>
              </a:extLst>
            </p:cNvPr>
            <p:cNvPicPr>
              <a:picLocks noChangeAspect="1"/>
            </p:cNvPicPr>
            <p:nvPr/>
          </p:nvPicPr>
          <p:blipFill>
            <a:blip r:embed="rId9"/>
            <a:stretch>
              <a:fillRect/>
            </a:stretch>
          </p:blipFill>
          <p:spPr>
            <a:xfrm>
              <a:off x="8286282" y="3122740"/>
              <a:ext cx="1029660" cy="1029660"/>
            </a:xfrm>
            <a:prstGeom prst="rect">
              <a:avLst/>
            </a:prstGeom>
          </p:spPr>
        </p:pic>
        <p:pic>
          <p:nvPicPr>
            <p:cNvPr id="67" name="Picture 66">
              <a:extLst>
                <a:ext uri="{FF2B5EF4-FFF2-40B4-BE49-F238E27FC236}">
                  <a16:creationId xmlns="" xmlns:a16="http://schemas.microsoft.com/office/drawing/2014/main" id="{CD94767B-FA1A-4349-9939-0CEB83028E63}"/>
                </a:ext>
              </a:extLst>
            </p:cNvPr>
            <p:cNvPicPr>
              <a:picLocks noChangeAspect="1"/>
            </p:cNvPicPr>
            <p:nvPr/>
          </p:nvPicPr>
          <p:blipFill>
            <a:blip r:embed="rId10"/>
            <a:stretch>
              <a:fillRect/>
            </a:stretch>
          </p:blipFill>
          <p:spPr>
            <a:xfrm>
              <a:off x="6211422" y="2895600"/>
              <a:ext cx="1402958" cy="1402958"/>
            </a:xfrm>
            <a:prstGeom prst="rect">
              <a:avLst/>
            </a:prstGeom>
          </p:spPr>
        </p:pic>
        <p:sp>
          <p:nvSpPr>
            <p:cNvPr id="68" name="TextBox 67">
              <a:extLst>
                <a:ext uri="{FF2B5EF4-FFF2-40B4-BE49-F238E27FC236}">
                  <a16:creationId xmlns="" xmlns:a16="http://schemas.microsoft.com/office/drawing/2014/main" id="{2B49F9D3-6066-44C6-AD06-DEDFF1D60C86}"/>
                </a:ext>
              </a:extLst>
            </p:cNvPr>
            <p:cNvSpPr txBox="1"/>
            <p:nvPr/>
          </p:nvSpPr>
          <p:spPr>
            <a:xfrm>
              <a:off x="6074330" y="4127760"/>
              <a:ext cx="1632321" cy="584775"/>
            </a:xfrm>
            <a:prstGeom prst="rect">
              <a:avLst/>
            </a:prstGeom>
            <a:noFill/>
          </p:spPr>
          <p:txBody>
            <a:bodyPr wrap="square" rtlCol="0">
              <a:spAutoFit/>
            </a:bodyP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330 (</a:t>
              </a:r>
              <a:r>
                <a:rPr lang="mn-MN" sz="1600" dirty="0" smtClean="0">
                  <a:latin typeface="Tahoma" panose="020B0604030504040204" pitchFamily="34" charset="0"/>
                  <a:ea typeface="Tahoma" panose="020B0604030504040204" pitchFamily="34" charset="0"/>
                  <a:cs typeface="Tahoma" panose="020B0604030504040204" pitchFamily="34" charset="0"/>
                </a:rPr>
                <a:t>4</a:t>
              </a:r>
              <a:r>
                <a:rPr lang="en-US" sz="1600" dirty="0" smtClean="0">
                  <a:latin typeface="Tahoma" panose="020B0604030504040204" pitchFamily="34" charset="0"/>
                  <a:ea typeface="Tahoma" panose="020B0604030504040204" pitchFamily="34" charset="0"/>
                  <a:cs typeface="Tahoma" panose="020B0604030504040204" pitchFamily="34" charset="0"/>
                </a:rPr>
                <a:t>5</a:t>
              </a:r>
              <a:r>
                <a:rPr lang="mn-MN" sz="1600" dirty="0" smtClean="0">
                  <a:latin typeface="Tahoma" panose="020B0604030504040204" pitchFamily="34" charset="0"/>
                  <a:ea typeface="Tahoma" panose="020B0604030504040204" pitchFamily="34" charset="0"/>
                  <a:cs typeface="Tahoma" panose="020B0604030504040204" pitchFamily="34" charset="0"/>
                </a:rPr>
                <a:t>.</a:t>
              </a:r>
              <a:r>
                <a:rPr lang="en-US" sz="1600" dirty="0" smtClean="0">
                  <a:latin typeface="Tahoma" panose="020B0604030504040204" pitchFamily="34" charset="0"/>
                  <a:ea typeface="Tahoma" panose="020B0604030504040204" pitchFamily="34" charset="0"/>
                  <a:cs typeface="Tahoma" panose="020B0604030504040204" pitchFamily="34" charset="0"/>
                </a:rPr>
                <a:t>6%) </a:t>
              </a:r>
              <a:r>
                <a:rPr lang="en-US" sz="1600" dirty="0" err="1" smtClean="0">
                  <a:latin typeface="Tahoma" panose="020B0604030504040204" pitchFamily="34" charset="0"/>
                  <a:ea typeface="Tahoma" panose="020B0604030504040204" pitchFamily="34" charset="0"/>
                  <a:cs typeface="Tahoma" panose="020B0604030504040204" pitchFamily="34" charset="0"/>
                </a:rPr>
                <a:t>нь</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эмэгтэй</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69" name="TextBox 68">
              <a:extLst>
                <a:ext uri="{FF2B5EF4-FFF2-40B4-BE49-F238E27FC236}">
                  <a16:creationId xmlns="" xmlns:a16="http://schemas.microsoft.com/office/drawing/2014/main" id="{7C1BB65F-CEE9-4C32-88F2-1F483A1013CF}"/>
                </a:ext>
              </a:extLst>
            </p:cNvPr>
            <p:cNvSpPr txBox="1"/>
            <p:nvPr/>
          </p:nvSpPr>
          <p:spPr>
            <a:xfrm>
              <a:off x="8126109" y="4127760"/>
              <a:ext cx="1475091" cy="830997"/>
            </a:xfrm>
            <a:prstGeom prst="rect">
              <a:avLst/>
            </a:prstGeom>
            <a:noFill/>
          </p:spPr>
          <p:txBody>
            <a:bodyPr wrap="square" rtlCol="0">
              <a:spAutoFit/>
            </a:bodyPr>
            <a:lstStyle/>
            <a:p>
              <a:r>
                <a:rPr lang="mn-MN" sz="1600" dirty="0" smtClean="0">
                  <a:latin typeface="Tahoma" panose="020B0604030504040204" pitchFamily="34" charset="0"/>
                  <a:ea typeface="Tahoma" panose="020B0604030504040204" pitchFamily="34" charset="0"/>
                  <a:cs typeface="Tahoma" panose="020B0604030504040204" pitchFamily="34" charset="0"/>
                </a:rPr>
                <a:t>6 (0.</a:t>
              </a:r>
              <a:r>
                <a:rPr lang="en-US" sz="1600" dirty="0" smtClean="0">
                  <a:latin typeface="Tahoma" panose="020B0604030504040204" pitchFamily="34" charset="0"/>
                  <a:ea typeface="Tahoma" panose="020B0604030504040204" pitchFamily="34" charset="0"/>
                  <a:cs typeface="Tahoma" panose="020B0604030504040204" pitchFamily="34" charset="0"/>
                </a:rPr>
                <a:t>8</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нь хөгжлийн бэрхшээлтэй</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70" name="TextBox 69">
              <a:extLst>
                <a:ext uri="{FF2B5EF4-FFF2-40B4-BE49-F238E27FC236}">
                  <a16:creationId xmlns="" xmlns:a16="http://schemas.microsoft.com/office/drawing/2014/main" id="{896836C0-262B-4BAE-9F68-80FB0A0B31E7}"/>
                </a:ext>
              </a:extLst>
            </p:cNvPr>
            <p:cNvSpPr txBox="1"/>
            <p:nvPr/>
          </p:nvSpPr>
          <p:spPr>
            <a:xfrm>
              <a:off x="9987845" y="4114800"/>
              <a:ext cx="1790896" cy="830997"/>
            </a:xfrm>
            <a:prstGeom prst="rect">
              <a:avLst/>
            </a:prstGeom>
            <a:noFill/>
          </p:spPr>
          <p:txBody>
            <a:bodyPr wrap="square" rtlCol="0">
              <a:spAutoFit/>
            </a:bodyPr>
            <a:lstStyle/>
            <a:p>
              <a:pPr algn="ctr"/>
              <a:r>
                <a:rPr lang="mn-MN" sz="1600" dirty="0" smtClean="0">
                  <a:latin typeface="Tahoma" panose="020B0604030504040204" pitchFamily="34" charset="0"/>
                  <a:ea typeface="Tahoma" panose="020B0604030504040204" pitchFamily="34" charset="0"/>
                  <a:cs typeface="Tahoma" panose="020B0604030504040204" pitchFamily="34" charset="0"/>
                </a:rPr>
                <a:t>5</a:t>
              </a:r>
              <a:r>
                <a:rPr lang="en-US" sz="1600" dirty="0" smtClean="0">
                  <a:latin typeface="Tahoma" panose="020B0604030504040204" pitchFamily="34" charset="0"/>
                  <a:ea typeface="Tahoma" panose="020B0604030504040204" pitchFamily="34" charset="0"/>
                  <a:cs typeface="Tahoma" panose="020B0604030504040204" pitchFamily="34" charset="0"/>
                </a:rPr>
                <a:t>7.2</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нь </a:t>
              </a:r>
            </a:p>
            <a:p>
              <a:pPr algn="ctr"/>
              <a:r>
                <a:rPr lang="en-US" sz="1600" dirty="0">
                  <a:latin typeface="Tahoma" panose="020B0604030504040204" pitchFamily="34" charset="0"/>
                  <a:ea typeface="Tahoma" panose="020B0604030504040204" pitchFamily="34" charset="0"/>
                  <a:cs typeface="Tahoma" panose="020B0604030504040204" pitchFamily="34" charset="0"/>
                </a:rPr>
                <a:t>15-34 </a:t>
              </a:r>
              <a:r>
                <a:rPr lang="en-US" sz="1600" dirty="0" err="1">
                  <a:latin typeface="Tahoma" panose="020B0604030504040204" pitchFamily="34" charset="0"/>
                  <a:ea typeface="Tahoma" panose="020B0604030504040204" pitchFamily="34" charset="0"/>
                  <a:cs typeface="Tahoma" panose="020B0604030504040204" pitchFamily="34" charset="0"/>
                </a:rPr>
                <a:t>насны</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залуучууд</a:t>
              </a:r>
              <a:r>
                <a:rPr lang="en-US" sz="1600" dirty="0">
                  <a:latin typeface="Tahoma" panose="020B0604030504040204" pitchFamily="34" charset="0"/>
                  <a:ea typeface="Tahoma" panose="020B0604030504040204" pitchFamily="34" charset="0"/>
                  <a:cs typeface="Tahoma" panose="020B0604030504040204" pitchFamily="34" charset="0"/>
                </a:rPr>
                <a:t> </a:t>
              </a:r>
            </a:p>
          </p:txBody>
        </p:sp>
      </p:grpSp>
    </p:spTree>
    <p:extLst>
      <p:ext uri="{BB962C8B-B14F-4D97-AF65-F5344CB8AC3E}">
        <p14:creationId xmlns:p14="http://schemas.microsoft.com/office/powerpoint/2010/main" val="169980694"/>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0134600" y="61722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Улсын хэмжээнд бүртгэлтэй ажилгүй иргэдийн </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57</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хувийг 15-34 насны залуучууд эзэлж байна.</a:t>
            </a:r>
            <a:endPar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rPr>
              <a:t>2016  XII</a:t>
            </a:r>
            <a:endParaRPr lang="mn-MN"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3"/>
          <p:cNvSpPr>
            <a:spLocks noChangeArrowheads="1"/>
          </p:cNvSpPr>
          <p:nvPr/>
        </p:nvSpPr>
        <p:spPr bwMode="auto">
          <a:xfrm>
            <a:off x="1630363" y="56388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3"/>
          <p:cNvSpPr>
            <a:spLocks noChangeArrowheads="1"/>
          </p:cNvSpPr>
          <p:nvPr/>
        </p:nvSpPr>
        <p:spPr bwMode="auto">
          <a:xfrm>
            <a:off x="1630363" y="4986338"/>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a:spLocks noChangeArrowheads="1"/>
          </p:cNvSpPr>
          <p:nvPr/>
        </p:nvSpPr>
        <p:spPr bwMode="auto">
          <a:xfrm>
            <a:off x="1630363" y="17272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3"/>
          <p:cNvSpPr>
            <a:spLocks noChangeArrowheads="1"/>
          </p:cNvSpPr>
          <p:nvPr/>
        </p:nvSpPr>
        <p:spPr bwMode="auto">
          <a:xfrm>
            <a:off x="6735763" y="5667375"/>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3"/>
          <p:cNvSpPr>
            <a:spLocks noChangeArrowheads="1"/>
          </p:cNvSpPr>
          <p:nvPr/>
        </p:nvSpPr>
        <p:spPr bwMode="auto">
          <a:xfrm>
            <a:off x="6735763" y="5014913"/>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a:spLocks noChangeArrowheads="1"/>
          </p:cNvSpPr>
          <p:nvPr/>
        </p:nvSpPr>
        <p:spPr bwMode="auto">
          <a:xfrm>
            <a:off x="6735763" y="17526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a:blip r:embed="rId3"/>
          <a:stretch>
            <a:fillRect/>
          </a:stretch>
        </p:blipFill>
        <p:spPr>
          <a:xfrm>
            <a:off x="914400" y="990600"/>
            <a:ext cx="10591800" cy="6172200"/>
          </a:xfrm>
          <a:prstGeom prst="rect">
            <a:avLst/>
          </a:prstGeom>
        </p:spPr>
      </p:pic>
      <p:sp>
        <p:nvSpPr>
          <p:cNvPr id="28" name="Rectangle 27"/>
          <p:cNvSpPr/>
          <p:nvPr/>
        </p:nvSpPr>
        <p:spPr>
          <a:xfrm>
            <a:off x="2614863" y="1337100"/>
            <a:ext cx="8638937" cy="830997"/>
          </a:xfrm>
          <a:prstGeom prst="rect">
            <a:avLst/>
          </a:prstGeom>
        </p:spPr>
        <p:txBody>
          <a:bodyPr wrap="square">
            <a:spAutoFit/>
          </a:bodyPr>
          <a:lstStyle/>
          <a:p>
            <a:pPr algn="just"/>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Сүхбаатар аймагт 201</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9</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оны эхний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6</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сард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6</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49 эх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амаржиж, амьд төрсөн хүүхэд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6</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48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болж, өмнөх оноос амаржсан эх </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24 (3.6%)-аар,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амьд төрсөн хүүхэд </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31 (4.6%)-аар тус тус буурсан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байна.</a:t>
            </a: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2635614" y="3757641"/>
            <a:ext cx="8486537" cy="584775"/>
          </a:xfrm>
          <a:prstGeom prst="rect">
            <a:avLst/>
          </a:prstGeom>
        </p:spPr>
        <p:txBody>
          <a:bodyPr wrap="square">
            <a:spAutoFit/>
          </a:bodyPr>
          <a:lstStyle/>
          <a:p>
            <a:pPr algn="just"/>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Нялхсын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эндэгдэл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2019 оны </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6</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-р сард 6 болж</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 өмнөх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оны мөн үеэс 2 буюу 0.7 хувиар буурч,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тав хүртэлх насны хүүхдийн эндэгдэл 1</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болж буурсан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2617365" y="4841809"/>
            <a:ext cx="8636435" cy="830997"/>
          </a:xfrm>
          <a:prstGeom prst="rect">
            <a:avLst/>
          </a:prstGeom>
        </p:spPr>
        <p:txBody>
          <a:bodyPr wrap="square">
            <a:spAutoFit/>
          </a:bodyPr>
          <a:lstStyle/>
          <a:p>
            <a:pPr algn="just"/>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Халдварт өвчнөөр өвчлөгчид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2019 оны эхний 6-р сард 500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болж, өмнөх оноос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93 буюу 22.</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9</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хувиар өссөхөд салхинцэцгээр өвчлөгчид 52 буюу 40.3 хувиар, тэмбүү өвчнөөр өвчлөгчид 56 буюу 62.9 хувиар тус тус өссөн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нь голлон нөлөөлсөн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pic>
        <p:nvPicPr>
          <p:cNvPr id="33" name="Picture 32"/>
          <p:cNvPicPr>
            <a:picLocks noChangeAspect="1"/>
          </p:cNvPicPr>
          <p:nvPr/>
        </p:nvPicPr>
        <p:blipFill>
          <a:blip r:embed="rId4" cstate="print"/>
          <a:stretch>
            <a:fillRect/>
          </a:stretch>
        </p:blipFill>
        <p:spPr>
          <a:xfrm>
            <a:off x="1066799" y="4770995"/>
            <a:ext cx="1108829" cy="867805"/>
          </a:xfrm>
          <a:prstGeom prst="rect">
            <a:avLst/>
          </a:prstGeom>
        </p:spPr>
      </p:pic>
      <p:pic>
        <p:nvPicPr>
          <p:cNvPr id="34" name="Picture 33"/>
          <p:cNvPicPr>
            <a:picLocks noChangeAspect="1"/>
          </p:cNvPicPr>
          <p:nvPr/>
        </p:nvPicPr>
        <p:blipFill>
          <a:blip r:embed="rId5"/>
          <a:stretch>
            <a:fillRect/>
          </a:stretch>
        </p:blipFill>
        <p:spPr>
          <a:xfrm>
            <a:off x="914400" y="990601"/>
            <a:ext cx="1313100" cy="838199"/>
          </a:xfrm>
          <a:prstGeom prst="rect">
            <a:avLst/>
          </a:prstGeom>
        </p:spPr>
      </p:pic>
      <p:sp>
        <p:nvSpPr>
          <p:cNvPr id="35" name="Rectangle 34"/>
          <p:cNvSpPr/>
          <p:nvPr/>
        </p:nvSpPr>
        <p:spPr>
          <a:xfrm>
            <a:off x="2819400" y="533400"/>
            <a:ext cx="7772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36" name="Picture 35"/>
          <p:cNvPicPr>
            <a:picLocks noChangeAspect="1"/>
          </p:cNvPicPr>
          <p:nvPr/>
        </p:nvPicPr>
        <p:blipFill>
          <a:blip r:embed="rId5"/>
          <a:stretch>
            <a:fillRect/>
          </a:stretch>
        </p:blipFill>
        <p:spPr>
          <a:xfrm>
            <a:off x="914400" y="3581400"/>
            <a:ext cx="1313101" cy="838200"/>
          </a:xfrm>
          <a:prstGeom prst="rect">
            <a:avLst/>
          </a:prstGeom>
        </p:spPr>
      </p:pic>
      <p:pic>
        <p:nvPicPr>
          <p:cNvPr id="38" name="Picture 37"/>
          <p:cNvPicPr>
            <a:picLocks noChangeAspect="1"/>
          </p:cNvPicPr>
          <p:nvPr/>
        </p:nvPicPr>
        <p:blipFill>
          <a:blip r:embed="rId4" cstate="print"/>
          <a:stretch>
            <a:fillRect/>
          </a:stretch>
        </p:blipFill>
        <p:spPr>
          <a:xfrm>
            <a:off x="1066799" y="6066395"/>
            <a:ext cx="1108829" cy="867805"/>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600" y="2362200"/>
            <a:ext cx="1067792" cy="838200"/>
          </a:xfrm>
          <a:prstGeom prst="rect">
            <a:avLst/>
          </a:prstGeom>
        </p:spPr>
      </p:pic>
      <p:sp>
        <p:nvSpPr>
          <p:cNvPr id="25" name="Rectangle 24"/>
          <p:cNvSpPr/>
          <p:nvPr/>
        </p:nvSpPr>
        <p:spPr>
          <a:xfrm>
            <a:off x="2633407" y="2612076"/>
            <a:ext cx="8305800" cy="584775"/>
          </a:xfrm>
          <a:prstGeom prst="rect">
            <a:avLst/>
          </a:prstGeom>
        </p:spPr>
        <p:txBody>
          <a:bodyPr wrap="square">
            <a:spAutoFit/>
          </a:bodyPr>
          <a:lstStyle/>
          <a:p>
            <a:pPr algn="just"/>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1000 хүнд ногдох төрөлт 10.7, нас баралт 3.1</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болж өмнөх оноос төрөлт 0.7 пунктээр буурч, нас баралт</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0.4 пунптээр өссөн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7863046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ChangeArrowheads="1"/>
          </p:cNvSpPr>
          <p:nvPr/>
        </p:nvSpPr>
        <p:spPr bwMode="auto">
          <a:xfrm>
            <a:off x="1828800" y="1066801"/>
            <a:ext cx="3651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mn-MN" altLang="en-US" sz="1200" b="1" dirty="0">
                <a:latin typeface="Arial" charset="0"/>
                <a:cs typeface="Tahoma" pitchFamily="34" charset="0"/>
              </a:rPr>
              <a:t>Газар өмчлөх өргөдөл гаргасан иргэдийн тоо, өссөн дүнгээр</a:t>
            </a:r>
            <a:endParaRPr lang="en-US" altLang="en-US" sz="1200" b="1" dirty="0">
              <a:latin typeface="Arial" charset="0"/>
              <a:cs typeface="Tahoma" pitchFamily="34" charset="0"/>
            </a:endParaRPr>
          </a:p>
        </p:txBody>
      </p:sp>
      <p:sp>
        <p:nvSpPr>
          <p:cNvPr id="7" name="Rectangle 9"/>
          <p:cNvSpPr>
            <a:spLocks noChangeArrowheads="1"/>
          </p:cNvSpPr>
          <p:nvPr/>
        </p:nvSpPr>
        <p:spPr bwMode="auto">
          <a:xfrm>
            <a:off x="7146925" y="1066801"/>
            <a:ext cx="3673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mn-MN" altLang="en-US" sz="1200" b="1" dirty="0">
                <a:latin typeface="Arial" charset="0"/>
                <a:cs typeface="Tahoma" pitchFamily="34" charset="0"/>
              </a:rPr>
              <a:t>Засаг даргын шийдвэр гарсан иргэдийн тоо</a:t>
            </a:r>
            <a:r>
              <a:rPr lang="en-US" altLang="en-US" sz="1200" b="1" dirty="0">
                <a:latin typeface="Arial" charset="0"/>
                <a:cs typeface="Tahoma" pitchFamily="34" charset="0"/>
              </a:rPr>
              <a:t>,</a:t>
            </a:r>
            <a:r>
              <a:rPr lang="mn-MN" altLang="en-US" sz="1200" b="1" dirty="0">
                <a:latin typeface="Arial" charset="0"/>
                <a:cs typeface="Tahoma" pitchFamily="34" charset="0"/>
              </a:rPr>
              <a:t> өссөн дүнгээр</a:t>
            </a:r>
            <a:endParaRPr lang="en-US" altLang="en-US" sz="1200" b="1" dirty="0">
              <a:latin typeface="Arial" charset="0"/>
              <a:cs typeface="Tahoma" pitchFamily="34" charset="0"/>
            </a:endParaRPr>
          </a:p>
        </p:txBody>
      </p:sp>
      <p:cxnSp>
        <p:nvCxnSpPr>
          <p:cNvPr id="9" name="Straight Connector 8"/>
          <p:cNvCxnSpPr>
            <a:stCxn id="4" idx="2"/>
          </p:cNvCxnSpPr>
          <p:nvPr/>
        </p:nvCxnSpPr>
        <p:spPr>
          <a:xfrm>
            <a:off x="6277640" y="1410653"/>
            <a:ext cx="46961" cy="2852083"/>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descr="Description: \\KHAD\Users\Public\2014 on_taniltsuulga\MCCT_Medeelel_Alban_toot_2013.12.13\Information logo\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4914" y="936308"/>
            <a:ext cx="425450" cy="474345"/>
          </a:xfrm>
          <a:prstGeom prst="rect">
            <a:avLst/>
          </a:prstGeom>
          <a:noFill/>
          <a:ln>
            <a:noFill/>
          </a:ln>
        </p:spPr>
      </p:pic>
      <p:sp>
        <p:nvSpPr>
          <p:cNvPr id="15" name="Rectangle 12"/>
          <p:cNvSpPr>
            <a:spLocks noChangeArrowheads="1"/>
          </p:cNvSpPr>
          <p:nvPr/>
        </p:nvSpPr>
        <p:spPr bwMode="auto">
          <a:xfrm>
            <a:off x="1019839" y="540752"/>
            <a:ext cx="10515600" cy="400050"/>
          </a:xfrm>
          <a:prstGeom prst="rect">
            <a:avLst/>
          </a:prstGeom>
          <a:solidFill>
            <a:srgbClr val="00B05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panose="020B0604020202020204" pitchFamily="34" charset="0"/>
                <a:ea typeface="Arial Unicode MS" pitchFamily="34" charset="-128"/>
                <a:cs typeface="Arial" panose="020B0604020202020204" pitchFamily="34" charset="0"/>
              </a:rPr>
              <a:t>ХҮН АМ, НИЙГМИЙН ҮЗҮҮЛЭЛТ – Газар өмчлөл</a:t>
            </a:r>
          </a:p>
        </p:txBody>
      </p:sp>
      <p:sp>
        <p:nvSpPr>
          <p:cNvPr id="10" name="Rectangle 1"/>
          <p:cNvSpPr>
            <a:spLocks noChangeArrowheads="1"/>
          </p:cNvSpPr>
          <p:nvPr/>
        </p:nvSpPr>
        <p:spPr bwMode="auto">
          <a:xfrm>
            <a:off x="1295400" y="5276671"/>
            <a:ext cx="10439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2971800" algn="ctr"/>
                <a:tab pos="5943600" algn="r"/>
              </a:tabLst>
            </a:pPr>
            <a:r>
              <a:rPr lang="mn-MN" dirty="0" smtClean="0">
                <a:solidFill>
                  <a:srgbClr val="00B050"/>
                </a:solidFill>
                <a:latin typeface="Arial" pitchFamily="34" charset="0"/>
                <a:ea typeface="Calibri" pitchFamily="34" charset="0"/>
                <a:cs typeface="Arial" pitchFamily="34" charset="0"/>
              </a:rPr>
              <a:t> Аймгийн хэмжээнд өссөн дүнгээр нийт 10.8 мянган иргэн газар өмчилж авахаар өргөдөл гаргасанаас 10.1 мянган иргэнд 908.1 га газар өмчлүүлэх шийдвэр гараад хэрэгжиж байна. Шинээр 25 иргэн өргөдөл гаргаснаар Засаг даргын шийдвэр гарсан 25 иргэнд </a:t>
            </a:r>
            <a:r>
              <a:rPr lang="mn-MN" dirty="0">
                <a:solidFill>
                  <a:srgbClr val="00B050"/>
                </a:solidFill>
                <a:latin typeface="Arial" pitchFamily="34" charset="0"/>
                <a:ea typeface="Calibri" pitchFamily="34" charset="0"/>
                <a:cs typeface="Arial" pitchFamily="34" charset="0"/>
              </a:rPr>
              <a:t>6</a:t>
            </a:r>
            <a:r>
              <a:rPr lang="mn-MN" dirty="0" smtClean="0">
                <a:solidFill>
                  <a:srgbClr val="00B050"/>
                </a:solidFill>
                <a:latin typeface="Arial" pitchFamily="34" charset="0"/>
                <a:ea typeface="Calibri" pitchFamily="34" charset="0"/>
                <a:cs typeface="Arial" pitchFamily="34" charset="0"/>
              </a:rPr>
              <a:t>.18 га газрыг тус тус олгоод байна.</a:t>
            </a:r>
            <a:endParaRPr lang="mn-MN" sz="2800" dirty="0">
              <a:solidFill>
                <a:srgbClr val="00B050"/>
              </a:solidFill>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1371600" y="1528466"/>
            <a:ext cx="4572000" cy="3789818"/>
          </a:xfrm>
          <a:prstGeom prst="rect">
            <a:avLst/>
          </a:prstGeom>
        </p:spPr>
      </p:pic>
      <p:pic>
        <p:nvPicPr>
          <p:cNvPr id="3" name="Picture 2"/>
          <p:cNvPicPr>
            <a:picLocks noChangeAspect="1"/>
          </p:cNvPicPr>
          <p:nvPr/>
        </p:nvPicPr>
        <p:blipFill>
          <a:blip r:embed="rId4"/>
          <a:stretch>
            <a:fillRect/>
          </a:stretch>
        </p:blipFill>
        <p:spPr>
          <a:xfrm>
            <a:off x="6388975" y="1657529"/>
            <a:ext cx="5189373" cy="3600271"/>
          </a:xfrm>
          <a:prstGeom prst="rect">
            <a:avLst/>
          </a:prstGeom>
        </p:spPr>
      </p:pic>
    </p:spTree>
    <p:extLst>
      <p:ext uri="{BB962C8B-B14F-4D97-AF65-F5344CB8AC3E}">
        <p14:creationId xmlns:p14="http://schemas.microsoft.com/office/powerpoint/2010/main" val="219757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6450" y="464252"/>
            <a:ext cx="3044550"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538" y="2902578"/>
            <a:ext cx="1698462" cy="151702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50" y="909665"/>
            <a:ext cx="1977749" cy="183353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0822" y="4688650"/>
            <a:ext cx="1587177" cy="1559750"/>
          </a:xfrm>
          <a:prstGeom prst="rect">
            <a:avLst/>
          </a:prstGeom>
        </p:spPr>
      </p:pic>
      <p:sp>
        <p:nvSpPr>
          <p:cNvPr id="11" name="Rectangle 10"/>
          <p:cNvSpPr/>
          <p:nvPr/>
        </p:nvSpPr>
        <p:spPr>
          <a:xfrm>
            <a:off x="3276600" y="1038761"/>
            <a:ext cx="8534400" cy="1323439"/>
          </a:xfrm>
          <a:prstGeom prst="rect">
            <a:avLst/>
          </a:prstGeom>
        </p:spPr>
        <p:txBody>
          <a:bodyPr wrap="square">
            <a:spAutoFit/>
          </a:bodyPr>
          <a:lstStyle/>
          <a:p>
            <a:pPr algn="just"/>
            <a:r>
              <a:rPr lang="mn-MN" sz="2000" dirty="0" smtClean="0">
                <a:latin typeface="Arial" panose="020B0604020202020204" pitchFamily="34" charset="0"/>
                <a:cs typeface="Arial" panose="020B0604020202020204" pitchFamily="34" charset="0"/>
              </a:rPr>
              <a:t>Аймгийн </a:t>
            </a:r>
            <a:r>
              <a:rPr lang="mn-MN" sz="2000" dirty="0">
                <a:latin typeface="Arial" panose="020B0604020202020204" pitchFamily="34" charset="0"/>
                <a:cs typeface="Arial" panose="020B0604020202020204" pitchFamily="34" charset="0"/>
              </a:rPr>
              <a:t>хэмжээнд </a:t>
            </a:r>
            <a:r>
              <a:rPr lang="mn-MN" sz="2000" dirty="0" smtClean="0">
                <a:latin typeface="Arial" panose="020B0604020202020204" pitchFamily="34" charset="0"/>
                <a:cs typeface="Arial" panose="020B0604020202020204" pitchFamily="34" charset="0"/>
              </a:rPr>
              <a:t>2019 </a:t>
            </a:r>
            <a:r>
              <a:rPr lang="mn-MN" sz="2000" dirty="0">
                <a:latin typeface="Arial" panose="020B0604020202020204" pitchFamily="34" charset="0"/>
                <a:cs typeface="Arial" panose="020B0604020202020204" pitchFamily="34" charset="0"/>
              </a:rPr>
              <a:t>оны 6</a:t>
            </a:r>
            <a:r>
              <a:rPr lang="en-US"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сарын байдлаар </a:t>
            </a:r>
            <a:r>
              <a:rPr lang="mn-MN" sz="2000" dirty="0" smtClean="0">
                <a:latin typeface="Arial" panose="020B0604020202020204" pitchFamily="34" charset="0"/>
                <a:cs typeface="Arial" panose="020B0604020202020204" pitchFamily="34" charset="0"/>
              </a:rPr>
              <a:t>271 </a:t>
            </a:r>
            <a:r>
              <a:rPr lang="mn-MN" sz="2000" dirty="0">
                <a:latin typeface="Arial" panose="020B0604020202020204" pitchFamily="34" charset="0"/>
                <a:cs typeface="Arial" panose="020B0604020202020204" pitchFamily="34" charset="0"/>
              </a:rPr>
              <a:t>гэмт хэрэг бүртгэгдсэн нь өмнөх оны мөн үеэс </a:t>
            </a:r>
            <a:r>
              <a:rPr lang="mn-MN" sz="2000" dirty="0" smtClean="0">
                <a:latin typeface="Arial" panose="020B0604020202020204" pitchFamily="34" charset="0"/>
                <a:cs typeface="Arial" panose="020B0604020202020204" pitchFamily="34" charset="0"/>
              </a:rPr>
              <a:t>98 (56.6</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)-өөр өсжээ. </a:t>
            </a:r>
          </a:p>
          <a:p>
            <a:pPr algn="just"/>
            <a:r>
              <a:rPr lang="mn-MN" sz="2000" dirty="0">
                <a:latin typeface="Arial" panose="020B0604020202020204" pitchFamily="34" charset="0"/>
                <a:ea typeface="Tahoma" panose="020B0604030504040204" pitchFamily="34" charset="0"/>
                <a:cs typeface="Arial" panose="020B0604020202020204" pitchFamily="34" charset="0"/>
              </a:rPr>
              <a:t> </a:t>
            </a:r>
            <a:r>
              <a:rPr lang="mn-MN" sz="2000" b="1" dirty="0" smtClean="0">
                <a:solidFill>
                  <a:srgbClr val="0033CC"/>
                </a:solidFill>
                <a:latin typeface="Arial" panose="020B0604020202020204" pitchFamily="34" charset="0"/>
                <a:cs typeface="Arial" panose="020B0604020202020204" pitchFamily="34" charset="0"/>
              </a:rPr>
              <a:t>Өмнөх </a:t>
            </a:r>
            <a:r>
              <a:rPr lang="mn-MN" sz="2000" b="1" dirty="0">
                <a:solidFill>
                  <a:srgbClr val="0033CC"/>
                </a:solidFill>
                <a:latin typeface="Arial" panose="020B0604020202020204" pitchFamily="34" charset="0"/>
                <a:cs typeface="Arial" panose="020B0604020202020204" pitchFamily="34" charset="0"/>
              </a:rPr>
              <a:t>оны мөн үеэс нийт гэмт хэрэг </a:t>
            </a:r>
            <a:r>
              <a:rPr lang="mn-MN" sz="2000" b="1" dirty="0" smtClean="0">
                <a:solidFill>
                  <a:srgbClr val="0033CC"/>
                </a:solidFill>
                <a:latin typeface="Arial" panose="020B0604020202020204" pitchFamily="34" charset="0"/>
                <a:cs typeface="Arial" panose="020B0604020202020204" pitchFamily="34" charset="0"/>
              </a:rPr>
              <a:t>өсөхөд </a:t>
            </a:r>
            <a:r>
              <a:rPr lang="mn-MN" sz="2000" b="1" dirty="0">
                <a:solidFill>
                  <a:srgbClr val="0033CC"/>
                </a:solidFill>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өмчлөх эрхийн эсрэг гэмт </a:t>
            </a:r>
            <a:r>
              <a:rPr lang="mn-MN" sz="2000" dirty="0">
                <a:latin typeface="Arial" panose="020B0604020202020204" pitchFamily="34" charset="0"/>
                <a:cs typeface="Arial" panose="020B0604020202020204" pitchFamily="34" charset="0"/>
              </a:rPr>
              <a:t>хэрэг </a:t>
            </a:r>
            <a:r>
              <a:rPr lang="en-US" sz="2000" dirty="0" smtClean="0">
                <a:latin typeface="Arial" panose="020B0604020202020204" pitchFamily="34" charset="0"/>
                <a:cs typeface="Arial" panose="020B0604020202020204" pitchFamily="34" charset="0"/>
              </a:rPr>
              <a:t>1</a:t>
            </a:r>
            <a:r>
              <a:rPr lang="mn-MN" sz="2000" dirty="0" smtClean="0">
                <a:latin typeface="Arial" panose="020B0604020202020204" pitchFamily="34" charset="0"/>
                <a:cs typeface="Arial" panose="020B0604020202020204" pitchFamily="34" charset="0"/>
              </a:rPr>
              <a:t>63 </a:t>
            </a:r>
            <a:r>
              <a:rPr lang="en-US" sz="2000" dirty="0" smtClean="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1</a:t>
            </a:r>
            <a:r>
              <a:rPr lang="en-US" sz="2000" dirty="0" smtClean="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дахин</a:t>
            </a:r>
            <a:r>
              <a:rPr lang="en-US" sz="2000" dirty="0" smtClean="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өссөн нь </a:t>
            </a:r>
            <a:r>
              <a:rPr lang="mn-MN" sz="2000" dirty="0">
                <a:latin typeface="Arial" panose="020B0604020202020204" pitchFamily="34" charset="0"/>
                <a:cs typeface="Arial" panose="020B0604020202020204" pitchFamily="34" charset="0"/>
              </a:rPr>
              <a:t>голлон нөлөөлөв. </a:t>
            </a:r>
            <a:endParaRPr lang="mn-MN" sz="2000" dirty="0">
              <a:latin typeface="Arial" panose="020B0604020202020204" pitchFamily="34" charset="0"/>
              <a:ea typeface="Tahoma" panose="020B0604030504040204" pitchFamily="34" charset="0"/>
              <a:cs typeface="Arial" panose="020B0604020202020204" pitchFamily="34" charset="0"/>
            </a:endParaRPr>
          </a:p>
        </p:txBody>
      </p:sp>
      <p:sp>
        <p:nvSpPr>
          <p:cNvPr id="13" name="Rectangle 12"/>
          <p:cNvSpPr/>
          <p:nvPr/>
        </p:nvSpPr>
        <p:spPr>
          <a:xfrm>
            <a:off x="3276600" y="2628064"/>
            <a:ext cx="8534400" cy="1323439"/>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Гэмт хэргийн улмаас учирсан хохирол </a:t>
            </a:r>
            <a:r>
              <a:rPr lang="mn-MN" sz="2000" dirty="0" smtClean="0">
                <a:latin typeface="Arial" panose="020B0604020202020204" pitchFamily="34" charset="0"/>
                <a:cs typeface="Arial" panose="020B0604020202020204" pitchFamily="34" charset="0"/>
              </a:rPr>
              <a:t>2019 оны эхний 6</a:t>
            </a:r>
            <a:r>
              <a:rPr lang="en-US"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сард </a:t>
            </a:r>
            <a:r>
              <a:rPr lang="mn-MN" sz="2000" dirty="0" smtClean="0">
                <a:latin typeface="Arial" panose="020B0604020202020204" pitchFamily="34" charset="0"/>
                <a:cs typeface="Arial" panose="020B0604020202020204" pitchFamily="34" charset="0"/>
              </a:rPr>
              <a:t>882 сая төгрөг, </a:t>
            </a:r>
            <a:r>
              <a:rPr lang="mn-MN" sz="2000" dirty="0">
                <a:latin typeface="Arial" panose="020B0604020202020204" pitchFamily="34" charset="0"/>
                <a:cs typeface="Arial" panose="020B0604020202020204" pitchFamily="34" charset="0"/>
              </a:rPr>
              <a:t>нөхөн төлүүлсэн хохирлын хэмжээ </a:t>
            </a:r>
            <a:r>
              <a:rPr lang="mn-MN" sz="2000" dirty="0" smtClean="0">
                <a:latin typeface="Arial" panose="020B0604020202020204" pitchFamily="34" charset="0"/>
                <a:cs typeface="Arial" panose="020B0604020202020204" pitchFamily="34" charset="0"/>
              </a:rPr>
              <a:t>289.2 сая </a:t>
            </a:r>
            <a:r>
              <a:rPr lang="mn-MN" sz="2000" dirty="0">
                <a:latin typeface="Arial" panose="020B0604020202020204" pitchFamily="34" charset="0"/>
                <a:cs typeface="Arial" panose="020B0604020202020204" pitchFamily="34" charset="0"/>
              </a:rPr>
              <a:t>төгрөг болж, өмнөх оны мөн үеэс учирсан хохирол </a:t>
            </a:r>
            <a:r>
              <a:rPr lang="mn-MN" sz="2000" dirty="0" smtClean="0">
                <a:latin typeface="Arial" panose="020B0604020202020204" pitchFamily="34" charset="0"/>
                <a:cs typeface="Arial" panose="020B0604020202020204" pitchFamily="34" charset="0"/>
              </a:rPr>
              <a:t>1.1 дахин  өсч, нөхөн төлүүлсэн хохирол хувь хэмжээ 32.8 хувь болж буурсан байна</a:t>
            </a:r>
            <a:r>
              <a:rPr lang="mn-MN"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p>
        </p:txBody>
      </p:sp>
      <p:sp>
        <p:nvSpPr>
          <p:cNvPr id="16" name="Rectangle 15"/>
          <p:cNvSpPr/>
          <p:nvPr/>
        </p:nvSpPr>
        <p:spPr>
          <a:xfrm>
            <a:off x="3276600" y="4221286"/>
            <a:ext cx="8534400" cy="707886"/>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Гэмт хэргийн улмаас хохирсон иргэд </a:t>
            </a:r>
            <a:r>
              <a:rPr lang="mn-MN" sz="2000" dirty="0" smtClean="0">
                <a:latin typeface="Arial" panose="020B0604020202020204" pitchFamily="34" charset="0"/>
                <a:cs typeface="Arial" panose="020B0604020202020204" pitchFamily="34" charset="0"/>
              </a:rPr>
              <a:t>2019 </a:t>
            </a:r>
            <a:r>
              <a:rPr lang="mn-MN" sz="2000" dirty="0">
                <a:latin typeface="Arial" panose="020B0604020202020204" pitchFamily="34" charset="0"/>
                <a:cs typeface="Arial" panose="020B0604020202020204" pitchFamily="34" charset="0"/>
              </a:rPr>
              <a:t>оны </a:t>
            </a:r>
            <a:r>
              <a:rPr lang="mn-MN" sz="2000" dirty="0" smtClean="0">
                <a:latin typeface="Arial" panose="020B0604020202020204" pitchFamily="34" charset="0"/>
                <a:cs typeface="Arial" panose="020B0604020202020204" pitchFamily="34" charset="0"/>
              </a:rPr>
              <a:t>эхний 6 </a:t>
            </a:r>
            <a:r>
              <a:rPr lang="mn-MN" sz="2000" dirty="0">
                <a:latin typeface="Arial" panose="020B0604020202020204" pitchFamily="34" charset="0"/>
                <a:cs typeface="Arial" panose="020B0604020202020204" pitchFamily="34" charset="0"/>
              </a:rPr>
              <a:t>сарын байдлаар </a:t>
            </a:r>
            <a:r>
              <a:rPr lang="mn-MN" sz="2000" dirty="0" smtClean="0">
                <a:latin typeface="Arial" panose="020B0604020202020204" pitchFamily="34" charset="0"/>
                <a:cs typeface="Arial" panose="020B0604020202020204" pitchFamily="34" charset="0"/>
              </a:rPr>
              <a:t>71 болсон байна. </a:t>
            </a:r>
            <a:endParaRPr lang="en-US" sz="2000" dirty="0">
              <a:latin typeface="Arial" panose="020B0604020202020204" pitchFamily="34" charset="0"/>
              <a:cs typeface="Arial" panose="020B0604020202020204" pitchFamily="34" charset="0"/>
            </a:endParaRPr>
          </a:p>
        </p:txBody>
      </p:sp>
      <p:sp>
        <p:nvSpPr>
          <p:cNvPr id="17" name="Rectangle 16"/>
          <p:cNvSpPr/>
          <p:nvPr/>
        </p:nvSpPr>
        <p:spPr>
          <a:xfrm>
            <a:off x="3276600" y="4924961"/>
            <a:ext cx="8534400" cy="1323439"/>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Нийт </a:t>
            </a:r>
            <a:r>
              <a:rPr lang="mn-MN" sz="2000" dirty="0" smtClean="0">
                <a:latin typeface="Arial" panose="020B0604020202020204" pitchFamily="34" charset="0"/>
                <a:cs typeface="Arial" panose="020B0604020202020204" pitchFamily="34" charset="0"/>
              </a:rPr>
              <a:t>285 </a:t>
            </a:r>
            <a:r>
              <a:rPr lang="mn-MN" sz="2000" dirty="0">
                <a:latin typeface="Arial" panose="020B0604020202020204" pitchFamily="34" charset="0"/>
                <a:cs typeface="Arial" panose="020B0604020202020204" pitchFamily="34" charset="0"/>
              </a:rPr>
              <a:t>хүн эрүүлжигдсэн нь өмнөх оны мөн үеэс </a:t>
            </a:r>
            <a:r>
              <a:rPr lang="mn-MN" sz="2000" dirty="0" smtClean="0">
                <a:latin typeface="Arial" panose="020B0604020202020204" pitchFamily="34" charset="0"/>
                <a:cs typeface="Arial" panose="020B0604020202020204" pitchFamily="34" charset="0"/>
              </a:rPr>
              <a:t>24 хүн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9.2%</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-ээр өссөн байна.</a:t>
            </a:r>
          </a:p>
          <a:p>
            <a:pPr algn="just"/>
            <a:r>
              <a:rPr lang="mn-MN" sz="2000" dirty="0" smtClean="0">
                <a:latin typeface="Arial" panose="020B0604020202020204" pitchFamily="34" charset="0"/>
                <a:cs typeface="Arial" panose="020B0604020202020204" pitchFamily="34" charset="0"/>
              </a:rPr>
              <a:t>Эрүүлжигдсэн </a:t>
            </a:r>
            <a:r>
              <a:rPr lang="mn-MN" sz="2000" dirty="0">
                <a:latin typeface="Arial" panose="020B0604020202020204" pitchFamily="34" charset="0"/>
                <a:cs typeface="Arial" panose="020B0604020202020204" pitchFamily="34" charset="0"/>
              </a:rPr>
              <a:t>хүмүүсээс </a:t>
            </a:r>
            <a:r>
              <a:rPr lang="mn-MN" sz="2000" dirty="0" smtClean="0">
                <a:latin typeface="Arial" panose="020B0604020202020204" pitchFamily="34" charset="0"/>
                <a:cs typeface="Arial" panose="020B0604020202020204" pitchFamily="34" charset="0"/>
              </a:rPr>
              <a:t>39 </a:t>
            </a:r>
            <a:r>
              <a:rPr lang="mn-MN" sz="2000" dirty="0">
                <a:latin typeface="Arial" panose="020B0604020202020204" pitchFamily="34" charset="0"/>
                <a:cs typeface="Arial" panose="020B0604020202020204" pitchFamily="34" charset="0"/>
              </a:rPr>
              <a:t>хүн баривчлагдаж захиргааны арга хэмжээ авхуулсан нь өмнөх оноос </a:t>
            </a:r>
            <a:r>
              <a:rPr lang="en-US" sz="2000" dirty="0" smtClean="0">
                <a:latin typeface="Arial" panose="020B0604020202020204" pitchFamily="34" charset="0"/>
                <a:cs typeface="Arial" panose="020B0604020202020204" pitchFamily="34" charset="0"/>
              </a:rPr>
              <a:t>3</a:t>
            </a:r>
            <a:r>
              <a:rPr lang="mn-MN" sz="2000" dirty="0" smtClean="0">
                <a:latin typeface="Arial" panose="020B0604020202020204" pitchFamily="34" charset="0"/>
                <a:cs typeface="Arial" panose="020B0604020202020204" pitchFamily="34" charset="0"/>
              </a:rPr>
              <a:t>9 хүн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50.0%</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-ээр буурсан байна.</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123510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81000"/>
            <a:ext cx="10395856" cy="9081442"/>
          </a:xfrm>
          <a:prstGeom prst="rect">
            <a:avLst/>
          </a:prstGeom>
        </p:spPr>
      </p:pic>
      <p:sp>
        <p:nvSpPr>
          <p:cNvPr id="10" name="Rectangle 9"/>
          <p:cNvSpPr/>
          <p:nvPr/>
        </p:nvSpPr>
        <p:spPr>
          <a:xfrm>
            <a:off x="1142999" y="545175"/>
            <a:ext cx="5654767" cy="461665"/>
          </a:xfrm>
          <a:prstGeom prst="rect">
            <a:avLst/>
          </a:prstGeom>
          <a:noFill/>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Мөнгө, банк, санхүү</a:t>
            </a:r>
            <a:r>
              <a:rPr lang="en-US" sz="24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2930387" y="1255892"/>
            <a:ext cx="8194814" cy="923330"/>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Банкуудад хадгалуулсан иргэдийн төгрөгийн хадгаламжийн хэмжээ </a:t>
            </a:r>
            <a:r>
              <a:rPr lang="mn-MN" dirty="0" smtClean="0">
                <a:latin typeface="Tahoma" panose="020B0604030504040204" pitchFamily="34" charset="0"/>
                <a:ea typeface="Tahoma" panose="020B0604030504040204" pitchFamily="34" charset="0"/>
                <a:cs typeface="Tahoma" panose="020B0604030504040204" pitchFamily="34" charset="0"/>
              </a:rPr>
              <a:t>79.6 </a:t>
            </a:r>
            <a:r>
              <a:rPr lang="mn-MN" dirty="0">
                <a:latin typeface="Tahoma" panose="020B0604030504040204" pitchFamily="34" charset="0"/>
                <a:ea typeface="Tahoma" panose="020B0604030504040204" pitchFamily="34" charset="0"/>
                <a:cs typeface="Tahoma" panose="020B0604030504040204" pitchFamily="34" charset="0"/>
              </a:rPr>
              <a:t>тэрбум төгрөг болж, </a:t>
            </a:r>
            <a:r>
              <a:rPr lang="mn-MN" dirty="0" smtClean="0">
                <a:latin typeface="Tahoma" panose="020B0604030504040204" pitchFamily="34" charset="0"/>
                <a:ea typeface="Tahoma" panose="020B0604030504040204" pitchFamily="34" charset="0"/>
                <a:cs typeface="Tahoma" panose="020B0604030504040204" pitchFamily="34" charset="0"/>
              </a:rPr>
              <a:t>оны эцсээс 0.2 тэрбумаар, өнмөх оны мөн үеэс </a:t>
            </a:r>
            <a:r>
              <a:rPr lang="en-US" dirty="0" smtClean="0">
                <a:latin typeface="Tahoma" panose="020B0604030504040204" pitchFamily="34" charset="0"/>
                <a:ea typeface="Tahoma" panose="020B0604030504040204" pitchFamily="34" charset="0"/>
                <a:cs typeface="Tahoma" panose="020B0604030504040204" pitchFamily="34" charset="0"/>
              </a:rPr>
              <a:t>1</a:t>
            </a:r>
            <a:r>
              <a:rPr lang="mn-MN" dirty="0" smtClean="0">
                <a:latin typeface="Tahoma" panose="020B0604030504040204" pitchFamily="34" charset="0"/>
                <a:ea typeface="Tahoma" panose="020B0604030504040204" pitchFamily="34" charset="0"/>
                <a:cs typeface="Tahoma" panose="020B0604030504040204" pitchFamily="34" charset="0"/>
              </a:rPr>
              <a:t>9.9 </a:t>
            </a:r>
            <a:r>
              <a:rPr lang="mn-MN" dirty="0">
                <a:latin typeface="Tahoma" panose="020B0604030504040204" pitchFamily="34" charset="0"/>
                <a:ea typeface="Tahoma" panose="020B0604030504040204" pitchFamily="34" charset="0"/>
                <a:cs typeface="Tahoma" panose="020B0604030504040204" pitchFamily="34" charset="0"/>
              </a:rPr>
              <a:t>тэрбум </a:t>
            </a:r>
            <a:r>
              <a:rPr lang="mn-MN" dirty="0" smtClean="0">
                <a:latin typeface="Tahoma" panose="020B0604030504040204" pitchFamily="34" charset="0"/>
                <a:ea typeface="Tahoma" panose="020B0604030504040204" pitchFamily="34" charset="0"/>
                <a:cs typeface="Tahoma" panose="020B0604030504040204" pitchFamily="34" charset="0"/>
              </a:rPr>
              <a:t>төгрөгөөр тус тус өссөн </a:t>
            </a:r>
            <a:r>
              <a:rPr lang="mn-MN" dirty="0">
                <a:latin typeface="Tahoma" panose="020B0604030504040204" pitchFamily="34" charset="0"/>
                <a:ea typeface="Tahoma" panose="020B0604030504040204" pitchFamily="34" charset="0"/>
                <a:cs typeface="Tahoma" panose="020B0604030504040204" pitchFamily="34" charset="0"/>
              </a:rPr>
              <a:t>байна</a:t>
            </a:r>
            <a:r>
              <a:rPr lang="mn-MN" dirty="0" smtClean="0">
                <a:latin typeface="Tahoma" panose="020B0604030504040204" pitchFamily="34" charset="0"/>
                <a:ea typeface="Tahoma" panose="020B0604030504040204" pitchFamily="34" charset="0"/>
                <a:cs typeface="Tahoma" panose="020B0604030504040204" pitchFamily="34" charset="0"/>
              </a:rPr>
              <a:t>.</a:t>
            </a:r>
          </a:p>
        </p:txBody>
      </p:sp>
      <p:sp>
        <p:nvSpPr>
          <p:cNvPr id="13" name="Rectangle 12"/>
          <p:cNvSpPr/>
          <p:nvPr/>
        </p:nvSpPr>
        <p:spPr>
          <a:xfrm>
            <a:off x="2930387" y="3429000"/>
            <a:ext cx="8341352" cy="1200329"/>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Аж ахуйн нэгж, байгууллага, иргэдэд олгосон нийт зээлийн өрийн үлдэгдэл </a:t>
            </a:r>
            <a:r>
              <a:rPr lang="mn-MN" dirty="0" smtClean="0">
                <a:latin typeface="Tahoma" panose="020B0604030504040204" pitchFamily="34" charset="0"/>
                <a:ea typeface="Tahoma" panose="020B0604030504040204" pitchFamily="34" charset="0"/>
                <a:cs typeface="Tahoma" panose="020B0604030504040204" pitchFamily="34" charset="0"/>
              </a:rPr>
              <a:t>201</a:t>
            </a:r>
            <a:r>
              <a:rPr lang="en-US" dirty="0" smtClean="0">
                <a:latin typeface="Tahoma" panose="020B0604030504040204" pitchFamily="34" charset="0"/>
                <a:ea typeface="Tahoma" panose="020B0604030504040204" pitchFamily="34" charset="0"/>
                <a:cs typeface="Tahoma" panose="020B0604030504040204" pitchFamily="34" charset="0"/>
              </a:rPr>
              <a:t>9</a:t>
            </a:r>
            <a:r>
              <a:rPr lang="mn-MN" dirty="0" smtClean="0">
                <a:latin typeface="Tahoma" panose="020B0604030504040204" pitchFamily="34" charset="0"/>
                <a:ea typeface="Tahoma" panose="020B0604030504040204" pitchFamily="34" charset="0"/>
                <a:cs typeface="Tahoma" panose="020B0604030504040204" pitchFamily="34" charset="0"/>
              </a:rPr>
              <a:t> </a:t>
            </a:r>
            <a:r>
              <a:rPr lang="mn-MN" dirty="0">
                <a:latin typeface="Tahoma" panose="020B0604030504040204" pitchFamily="34" charset="0"/>
                <a:ea typeface="Tahoma" panose="020B0604030504040204" pitchFamily="34" charset="0"/>
                <a:cs typeface="Tahoma" panose="020B0604030504040204" pitchFamily="34" charset="0"/>
              </a:rPr>
              <a:t>оны </a:t>
            </a:r>
            <a:r>
              <a:rPr lang="mn-MN" dirty="0" smtClean="0">
                <a:latin typeface="Tahoma" panose="020B0604030504040204" pitchFamily="34" charset="0"/>
                <a:ea typeface="Tahoma" panose="020B0604030504040204" pitchFamily="34" charset="0"/>
                <a:cs typeface="Tahoma" panose="020B0604030504040204" pitchFamily="34" charset="0"/>
              </a:rPr>
              <a:t>эхний 6 сард 138.7 тэрбум </a:t>
            </a:r>
            <a:r>
              <a:rPr lang="mn-MN" dirty="0">
                <a:latin typeface="Tahoma" panose="020B0604030504040204" pitchFamily="34" charset="0"/>
                <a:ea typeface="Tahoma" panose="020B0604030504040204" pitchFamily="34" charset="0"/>
                <a:cs typeface="Tahoma" panose="020B0604030504040204" pitchFamily="34" charset="0"/>
              </a:rPr>
              <a:t>төгрөг болж, </a:t>
            </a:r>
            <a:r>
              <a:rPr lang="mn-MN" dirty="0" smtClean="0">
                <a:latin typeface="Tahoma" panose="020B0604030504040204" pitchFamily="34" charset="0"/>
                <a:ea typeface="Tahoma" panose="020B0604030504040204" pitchFamily="34" charset="0"/>
                <a:cs typeface="Tahoma" panose="020B0604030504040204" pitchFamily="34" charset="0"/>
              </a:rPr>
              <a:t>оны эцсээс 4.9 </a:t>
            </a:r>
            <a:r>
              <a:rPr lang="mn-MN" dirty="0">
                <a:latin typeface="Tahoma" panose="020B0604030504040204" pitchFamily="34" charset="0"/>
                <a:ea typeface="Tahoma" panose="020B0604030504040204" pitchFamily="34" charset="0"/>
                <a:cs typeface="Tahoma" panose="020B0604030504040204" pitchFamily="34" charset="0"/>
              </a:rPr>
              <a:t>тэрбум </a:t>
            </a:r>
            <a:r>
              <a:rPr lang="mn-MN" dirty="0" smtClean="0">
                <a:latin typeface="Tahoma" panose="020B0604030504040204" pitchFamily="34" charset="0"/>
                <a:ea typeface="Tahoma" panose="020B0604030504040204" pitchFamily="34" charset="0"/>
                <a:cs typeface="Tahoma" panose="020B0604030504040204" pitchFamily="34" charset="0"/>
              </a:rPr>
              <a:t>төгрөг буюу 3.4% хувиар , </a:t>
            </a:r>
            <a:r>
              <a:rPr lang="mn-MN" dirty="0">
                <a:latin typeface="Tahoma" panose="020B0604030504040204" pitchFamily="34" charset="0"/>
                <a:ea typeface="Tahoma" panose="020B0604030504040204" pitchFamily="34" charset="0"/>
                <a:cs typeface="Tahoma" panose="020B0604030504040204" pitchFamily="34" charset="0"/>
              </a:rPr>
              <a:t>өмнөх </a:t>
            </a:r>
            <a:r>
              <a:rPr lang="mn-MN" dirty="0" smtClean="0">
                <a:latin typeface="Tahoma" panose="020B0604030504040204" pitchFamily="34" charset="0"/>
                <a:ea typeface="Tahoma" panose="020B0604030504040204" pitchFamily="34" charset="0"/>
                <a:cs typeface="Tahoma" panose="020B0604030504040204" pitchFamily="34" charset="0"/>
              </a:rPr>
              <a:t>оны мөн үеэс 16.7</a:t>
            </a:r>
            <a:r>
              <a:rPr lang="mn-MN" dirty="0">
                <a:latin typeface="Tahoma" panose="020B0604030504040204" pitchFamily="34" charset="0"/>
                <a:ea typeface="Tahoma" panose="020B0604030504040204" pitchFamily="34" charset="0"/>
                <a:cs typeface="Tahoma" panose="020B0604030504040204" pitchFamily="34" charset="0"/>
              </a:rPr>
              <a:t> тэрбум </a:t>
            </a:r>
            <a:r>
              <a:rPr lang="mn-MN" dirty="0" smtClean="0">
                <a:latin typeface="Tahoma" panose="020B0604030504040204" pitchFamily="34" charset="0"/>
                <a:ea typeface="Tahoma" panose="020B0604030504040204" pitchFamily="34" charset="0"/>
                <a:cs typeface="Tahoma" panose="020B0604030504040204" pitchFamily="34" charset="0"/>
              </a:rPr>
              <a:t>төгрөгөөр </a:t>
            </a:r>
            <a:r>
              <a:rPr lang="mn-MN" dirty="0">
                <a:latin typeface="Tahoma" panose="020B0604030504040204" pitchFamily="34" charset="0"/>
                <a:ea typeface="Tahoma" panose="020B0604030504040204" pitchFamily="34" charset="0"/>
                <a:cs typeface="Tahoma" panose="020B0604030504040204" pitchFamily="34" charset="0"/>
              </a:rPr>
              <a:t>буюу </a:t>
            </a:r>
            <a:r>
              <a:rPr lang="mn-MN" dirty="0" smtClean="0">
                <a:latin typeface="Tahoma" panose="020B0604030504040204" pitchFamily="34" charset="0"/>
                <a:ea typeface="Tahoma" panose="020B0604030504040204" pitchFamily="34" charset="0"/>
                <a:cs typeface="Tahoma" panose="020B0604030504040204" pitchFamily="34" charset="0"/>
              </a:rPr>
              <a:t>13.7 хувиар өсөв</a:t>
            </a:r>
            <a:r>
              <a:rPr lang="mn-M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2930387" y="5733871"/>
            <a:ext cx="8194814" cy="1200329"/>
          </a:xfrm>
          <a:prstGeom prst="rect">
            <a:avLst/>
          </a:prstGeom>
        </p:spPr>
        <p:txBody>
          <a:bodyPr wrap="square">
            <a:spAutoFit/>
          </a:bodyPr>
          <a:lstStyle/>
          <a:p>
            <a:r>
              <a:rPr lang="mn-MN" dirty="0" smtClean="0">
                <a:latin typeface="Tahoma" panose="020B0604030504040204" pitchFamily="34" charset="0"/>
                <a:ea typeface="Tahoma" panose="020B0604030504040204" pitchFamily="34" charset="0"/>
                <a:cs typeface="Tahoma" panose="020B0604030504040204" pitchFamily="34" charset="0"/>
              </a:rPr>
              <a:t>Чанаргүй хугацаа хэтэрсэн зээл 2019 </a:t>
            </a:r>
            <a:r>
              <a:rPr lang="mn-MN" dirty="0">
                <a:latin typeface="Tahoma" panose="020B0604030504040204" pitchFamily="34" charset="0"/>
                <a:ea typeface="Tahoma" panose="020B0604030504040204" pitchFamily="34" charset="0"/>
                <a:cs typeface="Tahoma" panose="020B0604030504040204" pitchFamily="34" charset="0"/>
              </a:rPr>
              <a:t>оны </a:t>
            </a:r>
            <a:r>
              <a:rPr lang="mn-MN" dirty="0" smtClean="0">
                <a:latin typeface="Tahoma" panose="020B0604030504040204" pitchFamily="34" charset="0"/>
                <a:ea typeface="Tahoma" panose="020B0604030504040204" pitchFamily="34" charset="0"/>
                <a:cs typeface="Tahoma" panose="020B0604030504040204" pitchFamily="34" charset="0"/>
              </a:rPr>
              <a:t>6 сард 1.7 тэрбум </a:t>
            </a:r>
            <a:r>
              <a:rPr lang="mn-MN" dirty="0">
                <a:latin typeface="Tahoma" panose="020B0604030504040204" pitchFamily="34" charset="0"/>
                <a:ea typeface="Tahoma" panose="020B0604030504040204" pitchFamily="34" charset="0"/>
                <a:cs typeface="Tahoma" panose="020B0604030504040204" pitchFamily="34" charset="0"/>
              </a:rPr>
              <a:t>төгрөг болж, </a:t>
            </a:r>
            <a:r>
              <a:rPr lang="mn-MN" dirty="0" smtClean="0">
                <a:latin typeface="Tahoma" panose="020B0604030504040204" pitchFamily="34" charset="0"/>
                <a:ea typeface="Tahoma" panose="020B0604030504040204" pitchFamily="34" charset="0"/>
                <a:cs typeface="Tahoma" panose="020B0604030504040204" pitchFamily="34" charset="0"/>
              </a:rPr>
              <a:t>өмнөх сараас 0.2 тэрбум төгрөгөөр, өмнөх </a:t>
            </a:r>
            <a:r>
              <a:rPr lang="mn-MN" dirty="0">
                <a:latin typeface="Tahoma" panose="020B0604030504040204" pitchFamily="34" charset="0"/>
                <a:ea typeface="Tahoma" panose="020B0604030504040204" pitchFamily="34" charset="0"/>
                <a:cs typeface="Tahoma" panose="020B0604030504040204" pitchFamily="34" charset="0"/>
              </a:rPr>
              <a:t>оны</a:t>
            </a:r>
            <a:r>
              <a:rPr lang="en-US" dirty="0">
                <a:latin typeface="Tahoma" panose="020B0604030504040204" pitchFamily="34" charset="0"/>
                <a:ea typeface="Tahoma" panose="020B0604030504040204" pitchFamily="34" charset="0"/>
                <a:cs typeface="Tahoma" panose="020B0604030504040204" pitchFamily="34" charset="0"/>
              </a:rPr>
              <a:t> </a:t>
            </a:r>
            <a:r>
              <a:rPr lang="mn-MN" dirty="0">
                <a:latin typeface="Tahoma" panose="020B0604030504040204" pitchFamily="34" charset="0"/>
                <a:ea typeface="Tahoma" panose="020B0604030504040204" pitchFamily="34" charset="0"/>
                <a:cs typeface="Tahoma" panose="020B0604030504040204" pitchFamily="34" charset="0"/>
              </a:rPr>
              <a:t>мөн үеэс </a:t>
            </a:r>
            <a:r>
              <a:rPr lang="mn-MN" dirty="0" smtClean="0">
                <a:latin typeface="Tahoma" panose="020B0604030504040204" pitchFamily="34" charset="0"/>
                <a:ea typeface="Tahoma" panose="020B0604030504040204" pitchFamily="34" charset="0"/>
                <a:cs typeface="Tahoma" panose="020B0604030504040204" pitchFamily="34" charset="0"/>
              </a:rPr>
              <a:t>0.4 </a:t>
            </a:r>
            <a:r>
              <a:rPr lang="mn-MN" dirty="0">
                <a:latin typeface="Tahoma" panose="020B0604030504040204" pitchFamily="34" charset="0"/>
                <a:ea typeface="Tahoma" panose="020B0604030504040204" pitchFamily="34" charset="0"/>
                <a:cs typeface="Tahoma" panose="020B0604030504040204" pitchFamily="34" charset="0"/>
              </a:rPr>
              <a:t>тэрбум </a:t>
            </a:r>
            <a:r>
              <a:rPr lang="mn-MN" dirty="0" smtClean="0">
                <a:latin typeface="Tahoma" panose="020B0604030504040204" pitchFamily="34" charset="0"/>
                <a:ea typeface="Tahoma" panose="020B0604030504040204" pitchFamily="34" charset="0"/>
                <a:cs typeface="Tahoma" panose="020B0604030504040204" pitchFamily="34" charset="0"/>
              </a:rPr>
              <a:t>төгрөгөөр тус тус өсчээ. Нийт зээлийн өрийн үлдэгдлийн 1.2 хувийг эзэлж байна.</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700" y="1653241"/>
            <a:ext cx="1634987" cy="3581400"/>
          </a:xfrm>
          <a:prstGeom prst="rect">
            <a:avLst/>
          </a:prstGeom>
        </p:spPr>
      </p:pic>
    </p:spTree>
    <p:extLst>
      <p:ext uri="{BB962C8B-B14F-4D97-AF65-F5344CB8AC3E}">
        <p14:creationId xmlns:p14="http://schemas.microsoft.com/office/powerpoint/2010/main" val="2514160764"/>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19200" y="520368"/>
            <a:ext cx="9677400" cy="461665"/>
          </a:xfrm>
          <a:prstGeom prst="rect">
            <a:avLst/>
          </a:prstGeom>
          <a:noFill/>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АЙМГИЙН </a:t>
            </a: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НЭГДСЭН ТӨСӨВ</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349636"/>
            <a:ext cx="3342914" cy="1741101"/>
          </a:xfrm>
          <a:prstGeom prst="rect">
            <a:avLst/>
          </a:prstGeom>
        </p:spPr>
      </p:pic>
      <p:sp>
        <p:nvSpPr>
          <p:cNvPr id="11" name="Rectangle 10"/>
          <p:cNvSpPr/>
          <p:nvPr/>
        </p:nvSpPr>
        <p:spPr>
          <a:xfrm>
            <a:off x="1190624" y="1149307"/>
            <a:ext cx="10620376" cy="1200329"/>
          </a:xfrm>
          <a:prstGeom prst="rect">
            <a:avLst/>
          </a:prstGeom>
        </p:spPr>
        <p:txBody>
          <a:bodyPr wrap="square">
            <a:spAutoFit/>
          </a:bodyPr>
          <a:lstStyle/>
          <a:p>
            <a:pPr algn="just"/>
            <a:r>
              <a:rPr lang="mn-MN" sz="2400" dirty="0" smtClean="0">
                <a:latin typeface="Tahoma" panose="020B0604030504040204" pitchFamily="34" charset="0"/>
                <a:ea typeface="Tahoma" panose="020B0604030504040204" pitchFamily="34" charset="0"/>
                <a:cs typeface="Tahoma" panose="020B0604030504040204" pitchFamily="34" charset="0"/>
              </a:rPr>
              <a:t>Аймгийн </a:t>
            </a:r>
            <a:r>
              <a:rPr lang="mn-MN" sz="2400" dirty="0">
                <a:latin typeface="Tahoma" panose="020B0604030504040204" pitchFamily="34" charset="0"/>
                <a:ea typeface="Tahoma" panose="020B0604030504040204" pitchFamily="34" charset="0"/>
                <a:cs typeface="Tahoma" panose="020B0604030504040204" pitchFamily="34" charset="0"/>
              </a:rPr>
              <a:t>төсвийн нийт орлого </a:t>
            </a:r>
            <a:r>
              <a:rPr lang="mn-MN" sz="2400" dirty="0" smtClean="0">
                <a:latin typeface="Tahoma" panose="020B0604030504040204" pitchFamily="34" charset="0"/>
                <a:ea typeface="Tahoma" panose="020B0604030504040204" pitchFamily="34" charset="0"/>
                <a:cs typeface="Tahoma" panose="020B0604030504040204" pitchFamily="34" charset="0"/>
              </a:rPr>
              <a:t>2019 </a:t>
            </a:r>
            <a:r>
              <a:rPr lang="mn-MN" sz="2400" dirty="0">
                <a:latin typeface="Tahoma" panose="020B0604030504040204" pitchFamily="34" charset="0"/>
                <a:ea typeface="Tahoma" panose="020B0604030504040204" pitchFamily="34" charset="0"/>
                <a:cs typeface="Tahoma" panose="020B0604030504040204" pitchFamily="34" charset="0"/>
              </a:rPr>
              <a:t>оны </a:t>
            </a:r>
            <a:r>
              <a:rPr lang="mn-MN" sz="2400" dirty="0" smtClean="0">
                <a:latin typeface="Tahoma" panose="020B0604030504040204" pitchFamily="34" charset="0"/>
                <a:ea typeface="Tahoma" panose="020B0604030504040204" pitchFamily="34" charset="0"/>
                <a:cs typeface="Tahoma" panose="020B0604030504040204" pitchFamily="34" charset="0"/>
              </a:rPr>
              <a:t>эхний 6 сарын </a:t>
            </a:r>
            <a:r>
              <a:rPr lang="mn-MN" sz="2400" dirty="0">
                <a:latin typeface="Tahoma" panose="020B0604030504040204" pitchFamily="34" charset="0"/>
                <a:ea typeface="Tahoma" panose="020B0604030504040204" pitchFamily="34" charset="0"/>
                <a:cs typeface="Tahoma" panose="020B0604030504040204" pitchFamily="34" charset="0"/>
              </a:rPr>
              <a:t>байдлаар </a:t>
            </a:r>
            <a:r>
              <a:rPr lang="mn-MN" sz="2400" dirty="0" smtClean="0">
                <a:latin typeface="Tahoma" panose="020B0604030504040204" pitchFamily="34" charset="0"/>
                <a:ea typeface="Tahoma" panose="020B0604030504040204" pitchFamily="34" charset="0"/>
                <a:cs typeface="Tahoma" panose="020B0604030504040204" pitchFamily="34" charset="0"/>
              </a:rPr>
              <a:t>29.9 </a:t>
            </a:r>
            <a:r>
              <a:rPr lang="mn-MN" sz="2400" dirty="0">
                <a:latin typeface="Tahoma" panose="020B0604030504040204" pitchFamily="34" charset="0"/>
                <a:ea typeface="Tahoma" panose="020B0604030504040204" pitchFamily="34" charset="0"/>
                <a:cs typeface="Tahoma" panose="020B0604030504040204" pitchFamily="34" charset="0"/>
              </a:rPr>
              <a:t>тэрбум </a:t>
            </a:r>
            <a:r>
              <a:rPr lang="mn-MN" sz="2400" dirty="0" smtClean="0">
                <a:latin typeface="Tahoma" panose="020B0604030504040204" pitchFamily="34" charset="0"/>
                <a:ea typeface="Tahoma" panose="020B0604030504040204" pitchFamily="34" charset="0"/>
                <a:cs typeface="Tahoma" panose="020B0604030504040204" pitchFamily="34" charset="0"/>
              </a:rPr>
              <a:t>төгрөг болж өмнөх оны мөн үеэс 1.6 тэрбум төгрөг буюу 5.8 хувиар өссөн.</a:t>
            </a:r>
            <a:endParaRPr lang="en-US"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4953000" y="2362200"/>
            <a:ext cx="6705600" cy="1200329"/>
          </a:xfrm>
          <a:prstGeom prst="rect">
            <a:avLst/>
          </a:prstGeom>
        </p:spPr>
        <p:txBody>
          <a:bodyPr wrap="square">
            <a:spAutoFit/>
          </a:bodyPr>
          <a:lstStyle/>
          <a:p>
            <a:pPr algn="just"/>
            <a:r>
              <a:rPr lang="mn-MN" sz="2400" dirty="0">
                <a:latin typeface="Tahoma" panose="020B0604030504040204" pitchFamily="34" charset="0"/>
                <a:ea typeface="Tahoma" panose="020B0604030504040204" pitchFamily="34" charset="0"/>
                <a:cs typeface="Tahoma" panose="020B0604030504040204" pitchFamily="34" charset="0"/>
              </a:rPr>
              <a:t>Төсвийн зарлага санхүүжилт </a:t>
            </a:r>
            <a:r>
              <a:rPr lang="mn-MN" sz="2400" dirty="0" smtClean="0">
                <a:latin typeface="Tahoma" panose="020B0604030504040204" pitchFamily="34" charset="0"/>
                <a:ea typeface="Tahoma" panose="020B0604030504040204" pitchFamily="34" charset="0"/>
                <a:cs typeface="Tahoma" panose="020B0604030504040204" pitchFamily="34" charset="0"/>
              </a:rPr>
              <a:t>28.1 </a:t>
            </a:r>
            <a:r>
              <a:rPr lang="mn-MN" sz="2400" dirty="0">
                <a:latin typeface="Tahoma" panose="020B0604030504040204" pitchFamily="34" charset="0"/>
                <a:ea typeface="Tahoma" panose="020B0604030504040204" pitchFamily="34" charset="0"/>
                <a:cs typeface="Tahoma" panose="020B0604030504040204" pitchFamily="34" charset="0"/>
              </a:rPr>
              <a:t>тэрбум </a:t>
            </a:r>
            <a:r>
              <a:rPr lang="mn-MN" sz="2400" dirty="0" smtClean="0">
                <a:latin typeface="Tahoma" panose="020B0604030504040204" pitchFamily="34" charset="0"/>
                <a:ea typeface="Tahoma" panose="020B0604030504040204" pitchFamily="34" charset="0"/>
                <a:cs typeface="Tahoma" panose="020B0604030504040204" pitchFamily="34" charset="0"/>
              </a:rPr>
              <a:t>төгрөг болж өмнөх оны мөн үеэс 0.3 тэрбум төгрөг буюу 1.1 хувиар өссөн байна.</a:t>
            </a:r>
          </a:p>
        </p:txBody>
      </p:sp>
      <p:sp>
        <p:nvSpPr>
          <p:cNvPr id="14" name="Rectangle 13"/>
          <p:cNvSpPr/>
          <p:nvPr/>
        </p:nvSpPr>
        <p:spPr>
          <a:xfrm>
            <a:off x="1219200" y="4114800"/>
            <a:ext cx="10591800" cy="2308324"/>
          </a:xfrm>
          <a:prstGeom prst="rect">
            <a:avLst/>
          </a:prstGeom>
        </p:spPr>
        <p:txBody>
          <a:bodyPr wrap="square">
            <a:spAutoFit/>
          </a:bodyPr>
          <a:lstStyle/>
          <a:p>
            <a:pPr algn="just"/>
            <a:r>
              <a:rPr lang="mn-MN" sz="2400" dirty="0" smtClean="0">
                <a:latin typeface="Tahoma" panose="020B0604030504040204" pitchFamily="34" charset="0"/>
                <a:ea typeface="Tahoma" panose="020B0604030504040204" pitchFamily="34" charset="0"/>
                <a:cs typeface="Tahoma" panose="020B0604030504040204" pitchFamily="34" charset="0"/>
              </a:rPr>
              <a:t>Эхний 2-р </a:t>
            </a:r>
            <a:r>
              <a:rPr lang="mn-MN" sz="2400" dirty="0" smtClean="0">
                <a:latin typeface="Tahoma" panose="020B0604030504040204" pitchFamily="34" charset="0"/>
                <a:ea typeface="Tahoma" panose="020B0604030504040204" pitchFamily="34" charset="0"/>
                <a:cs typeface="Tahoma" panose="020B0604030504040204" pitchFamily="34" charset="0"/>
              </a:rPr>
              <a:t>улирлын </a:t>
            </a:r>
            <a:r>
              <a:rPr lang="mn-MN" sz="2400" dirty="0" smtClean="0">
                <a:latin typeface="Tahoma" panose="020B0604030504040204" pitchFamily="34" charset="0"/>
                <a:ea typeface="Tahoma" panose="020B0604030504040204" pitchFamily="34" charset="0"/>
                <a:cs typeface="Tahoma" panose="020B0604030504040204" pitchFamily="34" charset="0"/>
              </a:rPr>
              <a:t>байдлаар Улсын төсвөөс олгох санхүүгийн дэмжлэг 5.1 тэрбум төгрөг авсан нь өмнөх оны мөн үеэс 37.1 хувиар, орон нутгийн хөгжлийн нэгдсэн сангаас олгох шилжүүлэг 1.7 тэрбум төгрөг авсан нь өмнөх оны мөн үеэс 13.1 хувиар тус тус өсч, харин Улсын төсвөөс олгох тусгай зориулалтын шилжүүлэг 15.8 тэрбум төгрөг авсан нь өмнөх оны мөн үеэс 4.3 хувиар буурсан байна.</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90980744"/>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6741" y="476229"/>
            <a:ext cx="5198859" cy="461665"/>
          </a:xfrm>
          <a:prstGeom prst="rect">
            <a:avLst/>
          </a:prstGeom>
        </p:spPr>
        <p:txBody>
          <a:bodyPr wrap="none">
            <a:spAutoFit/>
          </a:bodyPr>
          <a:lstStyle/>
          <a:p>
            <a:pPr algn="ctr"/>
            <a:r>
              <a:rPr lang="mn-MN" sz="2400" b="1" cap="all" dirty="0">
                <a:solidFill>
                  <a:srgbClr val="002060"/>
                </a:solidFill>
                <a:latin typeface="Tahoma" charset="0"/>
              </a:rPr>
              <a:t>ХЭРЭГЛЭЭНИЙ </a:t>
            </a:r>
            <a:r>
              <a:rPr lang="mn-MN" sz="2400" b="1" cap="all" dirty="0">
                <a:solidFill>
                  <a:srgbClr val="002060"/>
                </a:solidFill>
                <a:latin typeface="Arial" panose="020B0604020202020204" pitchFamily="34" charset="0"/>
              </a:rPr>
              <a:t>Ү</a:t>
            </a:r>
            <a:r>
              <a:rPr lang="mn-MN" sz="2400" b="1" cap="all" dirty="0">
                <a:solidFill>
                  <a:srgbClr val="002060"/>
                </a:solidFill>
                <a:latin typeface="Tahoma" charset="0"/>
              </a:rPr>
              <a:t>НИЙН ИНДЕКС</a:t>
            </a:r>
            <a:endParaRPr lang="en-US" sz="2400" dirty="0">
              <a:solidFill>
                <a:srgbClr val="002060"/>
              </a:solidFill>
            </a:endParaRPr>
          </a:p>
        </p:txBody>
      </p:sp>
      <p:sp>
        <p:nvSpPr>
          <p:cNvPr id="5" name="Rectangle 4"/>
          <p:cNvSpPr/>
          <p:nvPr/>
        </p:nvSpPr>
        <p:spPr>
          <a:xfrm>
            <a:off x="3503002" y="1219200"/>
            <a:ext cx="8185638" cy="553998"/>
          </a:xfrm>
          <a:prstGeom prst="rect">
            <a:avLst/>
          </a:prstGeom>
        </p:spPr>
        <p:txBody>
          <a:bodyPr wrap="square">
            <a:spAutoFit/>
          </a:bodyPr>
          <a:lstStyle/>
          <a:p>
            <a:pPr algn="just"/>
            <a:r>
              <a:rPr lang="mn-MN" sz="1500" dirty="0">
                <a:latin typeface="Arial" panose="020B0604020202020204" pitchFamily="34" charset="0"/>
                <a:cs typeface="Arial" panose="020B0604020202020204" pitchFamily="34" charset="0"/>
              </a:rPr>
              <a:t>Хэрэглээний бараа, үйлчилгээний үнийн индекс </a:t>
            </a:r>
            <a:r>
              <a:rPr lang="mn-MN" sz="1500" dirty="0" smtClean="0">
                <a:latin typeface="Arial" panose="020B0604020202020204" pitchFamily="34" charset="0"/>
                <a:cs typeface="Arial" panose="020B0604020202020204" pitchFamily="34" charset="0"/>
              </a:rPr>
              <a:t>өмнөх </a:t>
            </a:r>
            <a:r>
              <a:rPr lang="mn-MN" sz="1500" dirty="0">
                <a:latin typeface="Arial" panose="020B0604020202020204" pitchFamily="34" charset="0"/>
                <a:cs typeface="Arial" panose="020B0604020202020204" pitchFamily="34" charset="0"/>
              </a:rPr>
              <a:t>оны эцсээс </a:t>
            </a:r>
            <a:r>
              <a:rPr lang="mn-MN" sz="1500" dirty="0" smtClean="0">
                <a:latin typeface="Arial" panose="020B0604020202020204" pitchFamily="34" charset="0"/>
                <a:cs typeface="Arial" panose="020B0604020202020204" pitchFamily="34" charset="0"/>
              </a:rPr>
              <a:t>4.5 </a:t>
            </a:r>
            <a:r>
              <a:rPr lang="mn-MN" sz="1500" dirty="0">
                <a:latin typeface="Arial" panose="020B0604020202020204" pitchFamily="34" charset="0"/>
                <a:cs typeface="Arial" panose="020B0604020202020204" pitchFamily="34" charset="0"/>
              </a:rPr>
              <a:t>хувь, өмнөх оны мөн үеэс </a:t>
            </a:r>
            <a:r>
              <a:rPr lang="mn-MN" sz="1500" dirty="0" smtClean="0">
                <a:latin typeface="Arial" panose="020B0604020202020204" pitchFamily="34" charset="0"/>
                <a:cs typeface="Arial" panose="020B0604020202020204" pitchFamily="34" charset="0"/>
              </a:rPr>
              <a:t>7.1 хувиар тус тус өсч, өмнөх сараас 0.3 хувиар </a:t>
            </a:r>
            <a:r>
              <a:rPr lang="mn-MN" sz="1500" dirty="0" smtClean="0">
                <a:latin typeface="Arial" panose="020B0604020202020204" pitchFamily="34" charset="0"/>
                <a:cs typeface="Arial" panose="020B0604020202020204" pitchFamily="34" charset="0"/>
              </a:rPr>
              <a:t>өслөө байна</a:t>
            </a:r>
            <a:r>
              <a:rPr lang="mn-MN" sz="1500" dirty="0">
                <a:latin typeface="Arial" panose="020B0604020202020204" pitchFamily="34" charset="0"/>
                <a:cs typeface="Arial" panose="020B0604020202020204" pitchFamily="34" charset="0"/>
              </a:rPr>
              <a:t>.</a:t>
            </a:r>
            <a:endParaRPr lang="en-US" sz="1500" dirty="0">
              <a:latin typeface="Arial" panose="020B0604020202020204" pitchFamily="34" charset="0"/>
              <a:cs typeface="Arial" panose="020B0604020202020204" pitchFamily="34" charset="0"/>
            </a:endParaRPr>
          </a:p>
        </p:txBody>
      </p:sp>
      <p:sp>
        <p:nvSpPr>
          <p:cNvPr id="6" name="Rectangle 5"/>
          <p:cNvSpPr/>
          <p:nvPr/>
        </p:nvSpPr>
        <p:spPr>
          <a:xfrm>
            <a:off x="3507398" y="2057400"/>
            <a:ext cx="8181242" cy="2062103"/>
          </a:xfrm>
          <a:prstGeom prst="rect">
            <a:avLst/>
          </a:prstGeom>
        </p:spPr>
        <p:txBody>
          <a:bodyPr wrap="square">
            <a:spAutoFit/>
          </a:bodyPr>
          <a:lstStyle/>
          <a:p>
            <a:pPr algn="just"/>
            <a:r>
              <a:rPr lang="mn-MN" sz="1600" b="1" dirty="0">
                <a:solidFill>
                  <a:srgbClr val="0033CC"/>
                </a:solidFill>
                <a:latin typeface="Arial" panose="020B0604020202020204" pitchFamily="34" charset="0"/>
                <a:cs typeface="Arial" panose="020B0604020202020204" pitchFamily="34" charset="0"/>
              </a:rPr>
              <a:t>Хэрэглээний бараа, үйлчилгээний үнэ өмнөх оны эцсээс </a:t>
            </a:r>
            <a:r>
              <a:rPr lang="mn-MN" sz="1600" b="1" dirty="0" smtClean="0">
                <a:solidFill>
                  <a:srgbClr val="0033CC"/>
                </a:solidFill>
                <a:latin typeface="Arial" panose="020B0604020202020204" pitchFamily="34" charset="0"/>
                <a:cs typeface="Arial" panose="020B0604020202020204" pitchFamily="34" charset="0"/>
              </a:rPr>
              <a:t>4.5 </a:t>
            </a:r>
            <a:r>
              <a:rPr lang="mn-MN" sz="1600" b="1" dirty="0">
                <a:solidFill>
                  <a:srgbClr val="0033CC"/>
                </a:solidFill>
                <a:latin typeface="Arial" panose="020B0604020202020204" pitchFamily="34" charset="0"/>
                <a:cs typeface="Arial" panose="020B0604020202020204" pitchFamily="34" charset="0"/>
              </a:rPr>
              <a:t>хувиар </a:t>
            </a:r>
            <a:r>
              <a:rPr lang="mn-MN" sz="1600" b="1" dirty="0" smtClean="0">
                <a:solidFill>
                  <a:srgbClr val="0033CC"/>
                </a:solidFill>
                <a:latin typeface="Arial" panose="020B0604020202020204" pitchFamily="34" charset="0"/>
                <a:cs typeface="Arial" panose="020B0604020202020204" pitchFamily="34" charset="0"/>
              </a:rPr>
              <a:t>өсөхөд  </a:t>
            </a:r>
            <a:r>
              <a:rPr lang="mn-MN" sz="1600" dirty="0">
                <a:latin typeface="Arial" panose="020B0604020202020204" pitchFamily="34" charset="0"/>
                <a:ea typeface="Calibri" panose="020F0502020204030204" pitchFamily="34" charset="0"/>
                <a:cs typeface="Arial" panose="020B0604020202020204" pitchFamily="34" charset="0"/>
              </a:rPr>
              <a:t>хүнсний бараа, согтууруулах бус ундааны бүлгийн үнэ </a:t>
            </a:r>
            <a:r>
              <a:rPr lang="mn-MN" sz="1600" dirty="0" smtClean="0">
                <a:latin typeface="Arial" panose="020B0604020202020204" pitchFamily="34" charset="0"/>
                <a:ea typeface="Calibri" panose="020F0502020204030204" pitchFamily="34" charset="0"/>
                <a:cs typeface="Arial" panose="020B0604020202020204" pitchFamily="34" charset="0"/>
              </a:rPr>
              <a:t>13.7 </a:t>
            </a:r>
            <a:r>
              <a:rPr lang="mn-MN" sz="1600" dirty="0">
                <a:latin typeface="Arial" panose="020B0604020202020204" pitchFamily="34" charset="0"/>
                <a:ea typeface="Calibri" panose="020F0502020204030204" pitchFamily="34" charset="0"/>
                <a:cs typeface="Arial" panose="020B0604020202020204" pitchFamily="34" charset="0"/>
              </a:rPr>
              <a:t>хувь, согтууруулах ундаа, тамхи, мансууруулах бодисийн бүлгийн үнэ 3</a:t>
            </a:r>
            <a:r>
              <a:rPr lang="mn-MN" sz="1600" dirty="0" smtClean="0">
                <a:latin typeface="Arial" panose="020B0604020202020204" pitchFamily="34" charset="0"/>
                <a:ea typeface="Calibri" panose="020F0502020204030204" pitchFamily="34" charset="0"/>
                <a:cs typeface="Arial" panose="020B0604020202020204" pitchFamily="34" charset="0"/>
              </a:rPr>
              <a:t>.6 </a:t>
            </a:r>
            <a:r>
              <a:rPr lang="mn-MN" sz="1600" dirty="0">
                <a:latin typeface="Arial" panose="020B0604020202020204" pitchFamily="34" charset="0"/>
                <a:ea typeface="Calibri" panose="020F0502020204030204" pitchFamily="34" charset="0"/>
                <a:cs typeface="Arial" panose="020B0604020202020204" pitchFamily="34" charset="0"/>
              </a:rPr>
              <a:t>хувь, хувцас бөс барааны бүлгийн үнэ 1</a:t>
            </a:r>
            <a:r>
              <a:rPr lang="mn-MN" sz="1600" dirty="0" smtClean="0">
                <a:latin typeface="Arial" panose="020B0604020202020204" pitchFamily="34" charset="0"/>
                <a:ea typeface="Calibri" panose="020F0502020204030204" pitchFamily="34" charset="0"/>
                <a:cs typeface="Arial" panose="020B0604020202020204" pitchFamily="34" charset="0"/>
              </a:rPr>
              <a:t>.7 </a:t>
            </a:r>
            <a:r>
              <a:rPr lang="mn-MN" sz="1600" dirty="0">
                <a:latin typeface="Arial" panose="020B0604020202020204" pitchFamily="34" charset="0"/>
                <a:ea typeface="Calibri" panose="020F0502020204030204" pitchFamily="34" charset="0"/>
                <a:cs typeface="Arial" panose="020B0604020202020204" pitchFamily="34" charset="0"/>
              </a:rPr>
              <a:t>хувь, гэр ахуйн тавилга, гэр ахуйн барааны бүлгийн үнэ </a:t>
            </a:r>
            <a:r>
              <a:rPr lang="mn-MN" sz="1600" dirty="0" smtClean="0">
                <a:latin typeface="Arial" panose="020B0604020202020204" pitchFamily="34" charset="0"/>
                <a:ea typeface="Calibri" panose="020F0502020204030204" pitchFamily="34" charset="0"/>
                <a:cs typeface="Arial" panose="020B0604020202020204" pitchFamily="34" charset="0"/>
              </a:rPr>
              <a:t>2.5 </a:t>
            </a:r>
            <a:r>
              <a:rPr lang="mn-MN" sz="1600" dirty="0">
                <a:latin typeface="Arial" panose="020B0604020202020204" pitchFamily="34" charset="0"/>
                <a:ea typeface="Calibri" panose="020F0502020204030204" pitchFamily="34" charset="0"/>
                <a:cs typeface="Arial" panose="020B0604020202020204" pitchFamily="34" charset="0"/>
              </a:rPr>
              <a:t>хувь, эм тариа, эмнэлэгийн үйлчилгээний бүлгийн үнэ 5.6 хувь, тээврийн бүлгийн үнэ </a:t>
            </a:r>
            <a:r>
              <a:rPr lang="mn-MN" sz="1600" dirty="0" smtClean="0">
                <a:latin typeface="Arial" panose="020B0604020202020204" pitchFamily="34" charset="0"/>
                <a:ea typeface="Calibri" panose="020F0502020204030204" pitchFamily="34" charset="0"/>
                <a:cs typeface="Arial" panose="020B0604020202020204" pitchFamily="34" charset="0"/>
              </a:rPr>
              <a:t>1.3 </a:t>
            </a:r>
            <a:r>
              <a:rPr lang="mn-MN" sz="1600" dirty="0">
                <a:latin typeface="Arial" panose="020B0604020202020204" pitchFamily="34" charset="0"/>
                <a:ea typeface="Calibri" panose="020F0502020204030204" pitchFamily="34" charset="0"/>
                <a:cs typeface="Arial" panose="020B0604020202020204" pitchFamily="34" charset="0"/>
              </a:rPr>
              <a:t>хувь, амралт, чөлөөт цаг, соёлын </a:t>
            </a:r>
            <a:r>
              <a:rPr lang="mn-MN" sz="1600" dirty="0" smtClean="0">
                <a:latin typeface="Arial" panose="020B0604020202020204" pitchFamily="34" charset="0"/>
                <a:ea typeface="Calibri" panose="020F0502020204030204" pitchFamily="34" charset="0"/>
                <a:cs typeface="Arial" panose="020B0604020202020204" pitchFamily="34" charset="0"/>
              </a:rPr>
              <a:t>бараа үйлчилгээний үнэ 1.0, </a:t>
            </a:r>
            <a:r>
              <a:rPr lang="mn-MN" sz="1600" dirty="0">
                <a:latin typeface="Arial" panose="020B0604020202020204" pitchFamily="34" charset="0"/>
                <a:ea typeface="Calibri" panose="020F0502020204030204" pitchFamily="34" charset="0"/>
                <a:cs typeface="Arial" panose="020B0604020202020204" pitchFamily="34" charset="0"/>
              </a:rPr>
              <a:t>орон сууц, ус, цахилгаан, хийн болон бусад түлшний бүлгийн үнэ 1</a:t>
            </a:r>
            <a:r>
              <a:rPr lang="mn-MN" sz="1600" dirty="0" smtClean="0">
                <a:latin typeface="Arial" panose="020B0604020202020204" pitchFamily="34" charset="0"/>
                <a:ea typeface="Calibri" panose="020F0502020204030204" pitchFamily="34" charset="0"/>
                <a:cs typeface="Arial" panose="020B0604020202020204" pitchFamily="34" charset="0"/>
              </a:rPr>
              <a:t>.0 </a:t>
            </a:r>
            <a:r>
              <a:rPr lang="mn-MN" sz="1600" dirty="0">
                <a:latin typeface="Arial" panose="020B0604020202020204" pitchFamily="34" charset="0"/>
                <a:ea typeface="Calibri" panose="020F0502020204030204" pitchFamily="34" charset="0"/>
                <a:cs typeface="Arial" panose="020B0604020202020204" pitchFamily="34" charset="0"/>
              </a:rPr>
              <a:t>хувь, </a:t>
            </a:r>
            <a:r>
              <a:rPr lang="mn-MN" sz="1600" dirty="0" smtClean="0">
                <a:latin typeface="Arial" panose="020B0604020202020204" pitchFamily="34" charset="0"/>
                <a:ea typeface="Calibri" panose="020F0502020204030204" pitchFamily="34" charset="0"/>
                <a:cs typeface="Arial" panose="020B0604020202020204" pitchFamily="34" charset="0"/>
              </a:rPr>
              <a:t> бусад бараа, үйлчилгээний бүлгийн үнэ 3.2 хувиар тус </a:t>
            </a:r>
            <a:r>
              <a:rPr lang="mn-MN" sz="1600" dirty="0">
                <a:latin typeface="Arial" panose="020B0604020202020204" pitchFamily="34" charset="0"/>
                <a:ea typeface="Calibri" panose="020F0502020204030204" pitchFamily="34" charset="0"/>
                <a:cs typeface="Arial" panose="020B0604020202020204" pitchFamily="34" charset="0"/>
              </a:rPr>
              <a:t>тус өссөн нь </a:t>
            </a:r>
            <a:r>
              <a:rPr lang="en-US" sz="1600" dirty="0" err="1">
                <a:latin typeface="Arial" panose="020B0604020202020204" pitchFamily="34" charset="0"/>
                <a:ea typeface="Calibri" panose="020F0502020204030204" pitchFamily="34" charset="0"/>
                <a:cs typeface="Arial" panose="020B0604020202020204" pitchFamily="34" charset="0"/>
              </a:rPr>
              <a:t>нөлөөлжээ</a:t>
            </a:r>
            <a:r>
              <a:rPr lang="en-US" sz="1600" dirty="0">
                <a:latin typeface="Arial" panose="020B0604020202020204" pitchFamily="34" charset="0"/>
                <a:ea typeface="Calibri" panose="020F0502020204030204" pitchFamily="34" charset="0"/>
                <a:cs typeface="Arial" panose="020B0604020202020204" pitchFamily="34" charset="0"/>
              </a:rPr>
              <a:t>. </a:t>
            </a:r>
            <a:endParaRPr lang="en-US" sz="1600" dirty="0">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503002" y="4724400"/>
            <a:ext cx="8185638" cy="1569660"/>
          </a:xfrm>
          <a:prstGeom prst="rect">
            <a:avLst/>
          </a:prstGeom>
        </p:spPr>
        <p:txBody>
          <a:bodyPr wrap="square">
            <a:spAutoFit/>
          </a:bodyPr>
          <a:lstStyle/>
          <a:p>
            <a:pPr algn="just"/>
            <a:r>
              <a:rPr lang="mn-MN" sz="1600" b="1" dirty="0">
                <a:solidFill>
                  <a:srgbClr val="0033CC"/>
                </a:solidFill>
                <a:latin typeface="Arial" panose="020B0604020202020204" pitchFamily="34" charset="0"/>
                <a:cs typeface="Arial" panose="020B0604020202020204" pitchFamily="34" charset="0"/>
              </a:rPr>
              <a:t>Хэрэглээний бараа, үйлчилгээний үнэ </a:t>
            </a:r>
            <a:r>
              <a:rPr lang="mn-MN" sz="1600" b="1" dirty="0" smtClean="0">
                <a:solidFill>
                  <a:srgbClr val="0033CC"/>
                </a:solidFill>
                <a:latin typeface="Arial" panose="020B0604020202020204" pitchFamily="34" charset="0"/>
                <a:cs typeface="Arial" panose="020B0604020202020204" pitchFamily="34" charset="0"/>
              </a:rPr>
              <a:t>2019 </a:t>
            </a:r>
            <a:r>
              <a:rPr lang="mn-MN" sz="1600" b="1" dirty="0">
                <a:solidFill>
                  <a:srgbClr val="0033CC"/>
                </a:solidFill>
                <a:latin typeface="Arial" panose="020B0604020202020204" pitchFamily="34" charset="0"/>
                <a:cs typeface="Arial" panose="020B0604020202020204" pitchFamily="34" charset="0"/>
              </a:rPr>
              <a:t>оны 6</a:t>
            </a:r>
            <a:r>
              <a:rPr lang="mn-MN" sz="1600" b="1" dirty="0" smtClean="0">
                <a:solidFill>
                  <a:srgbClr val="0033CC"/>
                </a:solidFill>
                <a:latin typeface="Arial" panose="020B0604020202020204" pitchFamily="34" charset="0"/>
                <a:cs typeface="Arial" panose="020B0604020202020204" pitchFamily="34" charset="0"/>
              </a:rPr>
              <a:t> дугаар </a:t>
            </a:r>
            <a:r>
              <a:rPr lang="mn-MN" sz="1600" b="1" dirty="0">
                <a:solidFill>
                  <a:srgbClr val="0033CC"/>
                </a:solidFill>
                <a:latin typeface="Arial" panose="020B0604020202020204" pitchFamily="34" charset="0"/>
                <a:cs typeface="Arial" panose="020B0604020202020204" pitchFamily="34" charset="0"/>
              </a:rPr>
              <a:t>сард өмнөх оны мөн үеэс </a:t>
            </a:r>
            <a:r>
              <a:rPr lang="mn-MN" sz="1600" b="1" dirty="0" smtClean="0">
                <a:solidFill>
                  <a:srgbClr val="0033CC"/>
                </a:solidFill>
                <a:latin typeface="Arial" panose="020B0604020202020204" pitchFamily="34" charset="0"/>
                <a:cs typeface="Arial" panose="020B0604020202020204" pitchFamily="34" charset="0"/>
              </a:rPr>
              <a:t>7.1</a:t>
            </a:r>
            <a:r>
              <a:rPr lang="en-US" sz="1600" b="1" dirty="0" smtClean="0">
                <a:solidFill>
                  <a:srgbClr val="0033CC"/>
                </a:solidFill>
                <a:latin typeface="Arial" panose="020B0604020202020204" pitchFamily="34" charset="0"/>
                <a:cs typeface="Arial" panose="020B0604020202020204" pitchFamily="34" charset="0"/>
              </a:rPr>
              <a:t> </a:t>
            </a:r>
            <a:r>
              <a:rPr lang="mn-MN" sz="1600" b="1" dirty="0">
                <a:solidFill>
                  <a:srgbClr val="0033CC"/>
                </a:solidFill>
                <a:latin typeface="Arial" panose="020B0604020202020204" pitchFamily="34" charset="0"/>
                <a:cs typeface="Arial" panose="020B0604020202020204" pitchFamily="34" charset="0"/>
              </a:rPr>
              <a:t>хувиар өсөхөд </a:t>
            </a:r>
            <a:r>
              <a:rPr lang="mn-MN" sz="1600" dirty="0" smtClean="0">
                <a:latin typeface="Arial" panose="020B0604020202020204" pitchFamily="34" charset="0"/>
                <a:cs typeface="Arial" panose="020B0604020202020204" pitchFamily="34" charset="0"/>
              </a:rPr>
              <a:t>хүнсний </a:t>
            </a:r>
            <a:r>
              <a:rPr lang="mn-MN" sz="1600" dirty="0">
                <a:latin typeface="Arial" panose="020B0604020202020204" pitchFamily="34" charset="0"/>
                <a:cs typeface="Arial" panose="020B0604020202020204" pitchFamily="34" charset="0"/>
              </a:rPr>
              <a:t>бараа, ундаа, усны бүлгийн үнэ дүнгээрээ 2</a:t>
            </a:r>
            <a:r>
              <a:rPr lang="mn-MN" sz="1600" dirty="0" smtClean="0">
                <a:latin typeface="Arial" panose="020B0604020202020204" pitchFamily="34" charset="0"/>
                <a:cs typeface="Arial" panose="020B0604020202020204" pitchFamily="34" charset="0"/>
              </a:rPr>
              <a:t>.5 хувь, </a:t>
            </a:r>
            <a:r>
              <a:rPr lang="mn-MN" sz="1600" dirty="0">
                <a:latin typeface="Arial" panose="020B0604020202020204" pitchFamily="34" charset="0"/>
                <a:cs typeface="Arial" panose="020B0604020202020204" pitchFamily="34" charset="0"/>
              </a:rPr>
              <a:t>эм, </a:t>
            </a:r>
            <a:r>
              <a:rPr lang="mn-MN" sz="1600" dirty="0" smtClean="0">
                <a:latin typeface="Arial" panose="020B0604020202020204" pitchFamily="34" charset="0"/>
                <a:cs typeface="Arial" panose="020B0604020202020204" pitchFamily="34" charset="0"/>
              </a:rPr>
              <a:t>тариа, хувцас</a:t>
            </a:r>
            <a:r>
              <a:rPr lang="mn-MN" sz="1600" dirty="0">
                <a:latin typeface="Arial" panose="020B0604020202020204" pitchFamily="34" charset="0"/>
                <a:cs typeface="Arial" panose="020B0604020202020204" pitchFamily="34" charset="0"/>
              </a:rPr>
              <a:t>, бөс бараа, гутлын бүлгийн үнэ дүнгээрээ </a:t>
            </a:r>
            <a:r>
              <a:rPr lang="mn-MN" sz="1600" dirty="0" smtClean="0">
                <a:latin typeface="Arial" panose="020B0604020202020204" pitchFamily="34" charset="0"/>
                <a:cs typeface="Arial" panose="020B0604020202020204" pitchFamily="34" charset="0"/>
              </a:rPr>
              <a:t>3.6 хувь, </a:t>
            </a:r>
            <a:r>
              <a:rPr lang="mn-MN" sz="1600" dirty="0">
                <a:latin typeface="Arial" panose="020B0604020202020204" pitchFamily="34" charset="0"/>
                <a:cs typeface="Arial" panose="020B0604020202020204" pitchFamily="34" charset="0"/>
              </a:rPr>
              <a:t>согтууруулах ундаа, тамхи, мансууруулах </a:t>
            </a:r>
            <a:r>
              <a:rPr lang="mn-MN" sz="1600" dirty="0" smtClean="0">
                <a:latin typeface="Arial" panose="020B0604020202020204" pitchFamily="34" charset="0"/>
                <a:cs typeface="Arial" panose="020B0604020202020204" pitchFamily="34" charset="0"/>
              </a:rPr>
              <a:t>бодис 1.6, гэр </a:t>
            </a:r>
            <a:r>
              <a:rPr lang="mn-MN" sz="1600" dirty="0">
                <a:latin typeface="Arial" panose="020B0604020202020204" pitchFamily="34" charset="0"/>
                <a:cs typeface="Arial" panose="020B0604020202020204" pitchFamily="34" charset="0"/>
              </a:rPr>
              <a:t>ахуйн тавилга, гэр ахуйн барааны бүлгийн үнэ </a:t>
            </a:r>
            <a:r>
              <a:rPr lang="mn-MN" sz="1600" dirty="0" smtClean="0">
                <a:latin typeface="Arial" panose="020B0604020202020204" pitchFamily="34" charset="0"/>
                <a:cs typeface="Arial" panose="020B0604020202020204" pitchFamily="34" charset="0"/>
              </a:rPr>
              <a:t>3.3 </a:t>
            </a:r>
            <a:r>
              <a:rPr lang="mn-MN" sz="1600" dirty="0">
                <a:latin typeface="Arial" panose="020B0604020202020204" pitchFamily="34" charset="0"/>
                <a:cs typeface="Arial" panose="020B0604020202020204" pitchFamily="34" charset="0"/>
              </a:rPr>
              <a:t>хувь, </a:t>
            </a:r>
            <a:r>
              <a:rPr lang="mn-MN" sz="1600" dirty="0" smtClean="0">
                <a:latin typeface="Arial" panose="020B0604020202020204" pitchFamily="34" charset="0"/>
                <a:cs typeface="Arial" panose="020B0604020202020204" pitchFamily="34" charset="0"/>
              </a:rPr>
              <a:t>тээврийн бүлгийн үнэ 0.8 хувь,бусад үйлчилгээний бүлгийн үнэ 1.5 хувиар </a:t>
            </a:r>
            <a:r>
              <a:rPr lang="mn-MN" sz="1600" dirty="0">
                <a:latin typeface="Arial" panose="020B0604020202020204" pitchFamily="34" charset="0"/>
                <a:cs typeface="Arial" panose="020B0604020202020204" pitchFamily="34" charset="0"/>
              </a:rPr>
              <a:t>өссөн нь голлон нөлөөлжээ.</a:t>
            </a:r>
            <a:endParaRPr lang="en-US" sz="1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895600"/>
            <a:ext cx="2209800" cy="168378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194" y="1017120"/>
            <a:ext cx="2347006" cy="17374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741" y="4852483"/>
            <a:ext cx="2282259" cy="1395917"/>
          </a:xfrm>
          <a:prstGeom prst="rect">
            <a:avLst/>
          </a:prstGeom>
        </p:spPr>
      </p:pic>
    </p:spTree>
    <p:extLst>
      <p:ext uri="{BB962C8B-B14F-4D97-AF65-F5344CB8AC3E}">
        <p14:creationId xmlns:p14="http://schemas.microsoft.com/office/powerpoint/2010/main" val="2620518971"/>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7800" y="528935"/>
            <a:ext cx="2916183" cy="461665"/>
          </a:xfrm>
          <a:prstGeom prst="rect">
            <a:avLst/>
          </a:prstGeom>
          <a:noFill/>
        </p:spPr>
        <p:txBody>
          <a:bodyPr wrap="none">
            <a:spAutoFit/>
          </a:bodyPr>
          <a:lstStyle/>
          <a:p>
            <a:pPr algn="ct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ХӨДӨӨ АЖ АХУЙ</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3197936" y="1457814"/>
            <a:ext cx="1619599" cy="1710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АДУУ: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71.1мянган</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төлийн 96.8 хувь</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71.1</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мянган төл</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6644511" y="1703147"/>
            <a:ext cx="1730129"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ҮХЭР: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70.8</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төлийн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98.9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хувь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70.8мянган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10073678" y="1697704"/>
            <a:ext cx="1584922"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ТЭМЭЭ: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1.2 мянган</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төллөж, гарсан төл нь 98.3 хувь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1.2 мянган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4164038" y="3702106"/>
            <a:ext cx="1824589"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ХОНЬ: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770.8</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төлийн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95.3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хувь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773.3мянган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8064227" y="3644171"/>
            <a:ext cx="1734221"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ЯМАА: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460.6</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төлийн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94.4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хувь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463.1</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 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байна</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1143000" y="1036918"/>
            <a:ext cx="10686938" cy="410882"/>
          </a:xfrm>
          <a:prstGeom prst="rect">
            <a:avLst/>
          </a:prstGeom>
        </p:spPr>
        <p:txBody>
          <a:bodyPr wrap="square">
            <a:spAutoFit/>
          </a:bodyPr>
          <a:lstStyle/>
          <a:p>
            <a:pPr algn="just">
              <a:lnSpc>
                <a:spcPct val="115000"/>
              </a:lnSpc>
            </a:pPr>
            <a:r>
              <a:rPr lang="mn-MN" dirty="0" smtClean="0">
                <a:latin typeface="Tahoma" panose="020B0604030504040204" pitchFamily="34" charset="0"/>
                <a:ea typeface="Tahoma" panose="020B0604030504040204" pitchFamily="34" charset="0"/>
                <a:cs typeface="Tahoma" panose="020B0604030504040204" pitchFamily="34" charset="0"/>
              </a:rPr>
              <a:t>Аймгийн хэмжээнд 2019 </a:t>
            </a:r>
            <a:r>
              <a:rPr lang="mn-MN" dirty="0">
                <a:latin typeface="Tahoma" panose="020B0604030504040204" pitchFamily="34" charset="0"/>
                <a:ea typeface="Tahoma" panose="020B0604030504040204" pitchFamily="34" charset="0"/>
                <a:cs typeface="Tahoma" panose="020B0604030504040204" pitchFamily="34" charset="0"/>
              </a:rPr>
              <a:t>оны 6</a:t>
            </a:r>
            <a:r>
              <a:rPr lang="mn-MN" dirty="0" smtClean="0">
                <a:latin typeface="Tahoma" panose="020B0604030504040204" pitchFamily="34" charset="0"/>
                <a:ea typeface="Tahoma" panose="020B0604030504040204" pitchFamily="34" charset="0"/>
                <a:cs typeface="Tahoma" panose="020B0604030504040204" pitchFamily="34" charset="0"/>
              </a:rPr>
              <a:t>-р сард 1.4 сая эх мал төллөж, 1.3 сая төл бойжуулав.  </a:t>
            </a:r>
          </a:p>
        </p:txBody>
      </p:sp>
      <p:pic>
        <p:nvPicPr>
          <p:cNvPr id="5" name="Picture 4"/>
          <p:cNvPicPr>
            <a:picLocks noChangeAspect="1"/>
          </p:cNvPicPr>
          <p:nvPr/>
        </p:nvPicPr>
        <p:blipFill>
          <a:blip r:embed="rId3"/>
          <a:stretch>
            <a:fillRect/>
          </a:stretch>
        </p:blipFill>
        <p:spPr>
          <a:xfrm>
            <a:off x="1203195" y="1652141"/>
            <a:ext cx="1920582" cy="1440437"/>
          </a:xfrm>
          <a:prstGeom prst="rect">
            <a:avLst/>
          </a:prstGeom>
        </p:spPr>
      </p:pic>
      <p:pic>
        <p:nvPicPr>
          <p:cNvPr id="8" name="Picture 7"/>
          <p:cNvPicPr>
            <a:picLocks noChangeAspect="1"/>
          </p:cNvPicPr>
          <p:nvPr/>
        </p:nvPicPr>
        <p:blipFill>
          <a:blip r:embed="rId4"/>
          <a:stretch>
            <a:fillRect/>
          </a:stretch>
        </p:blipFill>
        <p:spPr>
          <a:xfrm>
            <a:off x="4950753" y="1690934"/>
            <a:ext cx="1693758" cy="1128466"/>
          </a:xfrm>
          <a:prstGeom prst="rect">
            <a:avLst/>
          </a:prstGeom>
        </p:spPr>
      </p:pic>
      <p:pic>
        <p:nvPicPr>
          <p:cNvPr id="14" name="Picture 13"/>
          <p:cNvPicPr>
            <a:picLocks noChangeAspect="1"/>
          </p:cNvPicPr>
          <p:nvPr/>
        </p:nvPicPr>
        <p:blipFill>
          <a:blip r:embed="rId5"/>
          <a:stretch>
            <a:fillRect/>
          </a:stretch>
        </p:blipFill>
        <p:spPr>
          <a:xfrm>
            <a:off x="8501806" y="1690934"/>
            <a:ext cx="1571872" cy="1046891"/>
          </a:xfrm>
          <a:prstGeom prst="rect">
            <a:avLst/>
          </a:prstGeom>
        </p:spPr>
      </p:pic>
      <p:pic>
        <p:nvPicPr>
          <p:cNvPr id="15" name="Picture 14"/>
          <p:cNvPicPr>
            <a:picLocks noChangeAspect="1"/>
          </p:cNvPicPr>
          <p:nvPr/>
        </p:nvPicPr>
        <p:blipFill>
          <a:blip r:embed="rId6"/>
          <a:stretch>
            <a:fillRect/>
          </a:stretch>
        </p:blipFill>
        <p:spPr>
          <a:xfrm>
            <a:off x="2323528" y="3712120"/>
            <a:ext cx="1840510" cy="1380383"/>
          </a:xfrm>
          <a:prstGeom prst="rect">
            <a:avLst/>
          </a:prstGeom>
        </p:spPr>
      </p:pic>
      <p:pic>
        <p:nvPicPr>
          <p:cNvPr id="22" name="Picture 21"/>
          <p:cNvPicPr>
            <a:picLocks noChangeAspect="1"/>
          </p:cNvPicPr>
          <p:nvPr/>
        </p:nvPicPr>
        <p:blipFill>
          <a:blip r:embed="rId7"/>
          <a:stretch>
            <a:fillRect/>
          </a:stretch>
        </p:blipFill>
        <p:spPr>
          <a:xfrm>
            <a:off x="6790863" y="3652343"/>
            <a:ext cx="1273364" cy="1700006"/>
          </a:xfrm>
          <a:prstGeom prst="rect">
            <a:avLst/>
          </a:prstGeom>
        </p:spPr>
      </p:pic>
      <p:sp>
        <p:nvSpPr>
          <p:cNvPr id="23" name="Rectangle 22"/>
          <p:cNvSpPr/>
          <p:nvPr/>
        </p:nvSpPr>
        <p:spPr>
          <a:xfrm>
            <a:off x="1203195" y="5438883"/>
            <a:ext cx="10455405" cy="729430"/>
          </a:xfrm>
          <a:prstGeom prst="rect">
            <a:avLst/>
          </a:prstGeom>
        </p:spPr>
        <p:txBody>
          <a:bodyPr wrap="square">
            <a:spAutoFit/>
          </a:bodyPr>
          <a:lstStyle/>
          <a:p>
            <a:pPr algn="just">
              <a:lnSpc>
                <a:spcPct val="115000"/>
              </a:lnSpc>
            </a:pPr>
            <a:r>
              <a:rPr lang="mn-MN" dirty="0" smtClean="0">
                <a:latin typeface="Tahoma" panose="020B0604030504040204" pitchFamily="34" charset="0"/>
                <a:ea typeface="Tahoma" panose="020B0604030504040204" pitchFamily="34" charset="0"/>
                <a:cs typeface="Tahoma" panose="020B0604030504040204" pitchFamily="34" charset="0"/>
              </a:rPr>
              <a:t>Том малын зүй бус хорогдол эхний 6 сарын байдлаар 42.8 мянган толгой болж, өмнөх оны мөн үеэс 29.7 мянган толгойгоор буюу 41.0 хувиар буурсан байна.</a:t>
            </a:r>
            <a:endParaRPr lang="mn-MN"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55810084"/>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6216</TotalTime>
  <Words>1318</Words>
  <Application>Microsoft Office PowerPoint</Application>
  <PresentationFormat>Widescreen</PresentationFormat>
  <Paragraphs>80</Paragraphs>
  <Slides>12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Unicode MS</vt:lpstr>
      <vt:lpstr>Calibri</vt:lpstr>
      <vt:lpstr>Tahoma</vt:lpstr>
      <vt:lpstr>Times New Roman</vt:lpstr>
      <vt:lpstr>Office Theme</vt:lpstr>
      <vt:lpstr>PowerPoint Presentation</vt:lpstr>
      <vt:lpstr>БҮРТГЭЛТЭЙ АЖИЛГҮЙ ИРГЭД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Altantsetseg_Ts</cp:lastModifiedBy>
  <cp:revision>854</cp:revision>
  <cp:lastPrinted>2019-08-19T03:42:29Z</cp:lastPrinted>
  <dcterms:created xsi:type="dcterms:W3CDTF">2016-10-10T07:15:58Z</dcterms:created>
  <dcterms:modified xsi:type="dcterms:W3CDTF">2019-08-20T08:36:00Z</dcterms:modified>
</cp:coreProperties>
</file>