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44" r:id="rId3"/>
    <p:sldId id="345" r:id="rId4"/>
    <p:sldId id="334" r:id="rId5"/>
    <p:sldId id="342" r:id="rId6"/>
    <p:sldId id="337" r:id="rId7"/>
    <p:sldId id="338" r:id="rId8"/>
    <p:sldId id="326" r:id="rId9"/>
    <p:sldId id="343" r:id="rId10"/>
    <p:sldId id="331" r:id="rId11"/>
    <p:sldId id="347" r:id="rId12"/>
    <p:sldId id="348" r:id="rId13"/>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46" d="100"/>
          <a:sy n="46" d="100"/>
        </p:scale>
        <p:origin x="42"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814626" y="1"/>
            <a:ext cx="2919565" cy="490531"/>
          </a:xfrm>
          <a:prstGeom prst="rect">
            <a:avLst/>
          </a:prstGeom>
        </p:spPr>
        <p:txBody>
          <a:bodyPr vert="horz" lIns="90690" tIns="45345" rIns="90690" bIns="45345" rtlCol="0"/>
          <a:lstStyle>
            <a:lvl1pPr algn="r">
              <a:defRPr sz="1200"/>
            </a:lvl1pPr>
          </a:lstStyle>
          <a:p>
            <a:fld id="{31A44DE7-D350-441A-8348-B063E5C2FC47}" type="datetimeFigureOut">
              <a:rPr lang="en-US" smtClean="0"/>
              <a:pPr/>
              <a:t>8/19/2019</a:t>
            </a:fld>
            <a:endParaRPr lang="en-US"/>
          </a:p>
        </p:txBody>
      </p:sp>
      <p:sp>
        <p:nvSpPr>
          <p:cNvPr id="4" name="Footer Placeholder 3"/>
          <p:cNvSpPr>
            <a:spLocks noGrp="1"/>
          </p:cNvSpPr>
          <p:nvPr>
            <p:ph type="ftr" sz="quarter" idx="2"/>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07541"/>
            <a:ext cx="2919565" cy="490530"/>
          </a:xfrm>
          <a:prstGeom prst="rect">
            <a:avLst/>
          </a:prstGeom>
        </p:spPr>
        <p:txBody>
          <a:bodyPr vert="horz" lIns="90690" tIns="45345" rIns="90690" bIns="4534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14626" y="1"/>
            <a:ext cx="2919565" cy="490531"/>
          </a:xfrm>
          <a:prstGeom prst="rect">
            <a:avLst/>
          </a:prstGeom>
        </p:spPr>
        <p:txBody>
          <a:bodyPr vert="horz" lIns="90690" tIns="45345" rIns="90690" bIns="45345" rtlCol="0"/>
          <a:lstStyle>
            <a:lvl1pPr algn="r">
              <a:defRPr sz="1200"/>
            </a:lvl1pPr>
          </a:lstStyle>
          <a:p>
            <a:fld id="{EF2D0AFC-6A1A-4B11-B1D2-8B922FC0DC87}" type="datetimeFigureOut">
              <a:rPr lang="en-US" smtClean="0"/>
              <a:pPr/>
              <a:t>8/19/2019</a:t>
            </a:fld>
            <a:endParaRPr lang="en-US"/>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3263" y="4654556"/>
            <a:ext cx="5389240" cy="441007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07541"/>
            <a:ext cx="2919565" cy="490530"/>
          </a:xfrm>
          <a:prstGeom prst="rect">
            <a:avLst/>
          </a:prstGeom>
        </p:spPr>
        <p:txBody>
          <a:bodyPr vert="horz" lIns="90690" tIns="45345" rIns="90690" bIns="4534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45354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146617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90169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354553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8/19/2019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2019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7</a:t>
            </a:r>
            <a:r>
              <a:rPr lang="mn-MN" sz="2800" dirty="0" smtClean="0">
                <a:solidFill>
                  <a:srgbClr val="002060"/>
                </a:solidFill>
                <a:latin typeface="Tahoma" charset="0"/>
                <a:ea typeface="Tahoma" charset="0"/>
                <a:cs typeface="Tahoma" charset="0"/>
              </a:rPr>
              <a:t> дугаар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Аж үйлдвэрийн салбарын нийт үйлдвэрлэл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2010 оны зэрэгцүүлэх үнээр 201</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9</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оны 7</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дугаар сарын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гүйцэтгэлээр </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7.2 тэрбум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төгрөгт хүрч, өмнөх оноос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2.2 </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(7.5</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тэрбум төгрөгөөр буурчээ. </a:t>
            </a:r>
            <a:endParaRPr lang="en-US" sz="20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
        <p:nvSpPr>
          <p:cNvPr id="9" name="Rectangle 8"/>
          <p:cNvSpPr/>
          <p:nvPr/>
        </p:nvSpPr>
        <p:spPr>
          <a:xfrm>
            <a:off x="3886200" y="3047999"/>
            <a:ext cx="8001000" cy="1938992"/>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Ангиллаар нь өмнөх онтой харьцуулан авч үзвэл: ц</a:t>
            </a:r>
            <a:r>
              <a:rPr lang="en-US" sz="2000" dirty="0" err="1">
                <a:latin typeface="Arial" panose="020B0604020202020204" pitchFamily="34" charset="0"/>
                <a:cs typeface="Arial" panose="020B0604020202020204" pitchFamily="34" charset="0"/>
              </a:rPr>
              <a:t>ахилгаан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дулааны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эрчим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хүч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үйлдвэрлэл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усан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хангамж</a:t>
            </a:r>
            <a:r>
              <a:rPr lang="mn-MN" sz="2000" dirty="0">
                <a:latin typeface="Arial" panose="020B0604020202020204" pitchFamily="34" charset="0"/>
                <a:cs typeface="Arial" panose="020B0604020202020204" pitchFamily="34" charset="0"/>
              </a:rPr>
              <a:t>ийн салбарынх</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92.7 </a:t>
            </a:r>
            <a:r>
              <a:rPr lang="mn-MN"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0</a:t>
            </a:r>
            <a:r>
              <a:rPr lang="mn-MN" sz="2000" dirty="0" smtClean="0">
                <a:latin typeface="Arial" panose="020B0604020202020204" pitchFamily="34" charset="0"/>
                <a:cs typeface="Arial" panose="020B0604020202020204" pitchFamily="34" charset="0"/>
              </a:rPr>
              <a:t>.5</a:t>
            </a: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сая</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a:t>
            </a:r>
            <a:r>
              <a:rPr lang="mn-MN" sz="2000" dirty="0" smtClean="0">
                <a:latin typeface="Arial" panose="020B0604020202020204" pitchFamily="34" charset="0"/>
                <a:cs typeface="Arial" panose="020B0604020202020204" pitchFamily="34" charset="0"/>
              </a:rPr>
              <a:t>г, </a:t>
            </a:r>
            <a:r>
              <a:rPr lang="mn-MN" sz="2000" dirty="0">
                <a:latin typeface="Arial" panose="020B0604020202020204" pitchFamily="34" charset="0"/>
                <a:cs typeface="Arial" panose="020B0604020202020204" pitchFamily="34" charset="0"/>
              </a:rPr>
              <a:t>боловсруулах аж үйлдвэрийнх</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1.6</a:t>
            </a:r>
            <a:r>
              <a:rPr lang="en-US" sz="2000" dirty="0" smtClean="0">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(3.9 </a:t>
            </a:r>
            <a:r>
              <a:rPr lang="mn-MN" sz="2000" dirty="0" smtClean="0">
                <a:latin typeface="Arial" panose="020B0604020202020204" pitchFamily="34" charset="0"/>
                <a:cs typeface="Arial" panose="020B0604020202020204" pitchFamily="34" charset="0"/>
              </a:rPr>
              <a:t>дахин</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тэрбум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a:t>
            </a:r>
            <a:r>
              <a:rPr lang="mn-MN" sz="2000" dirty="0" smtClean="0">
                <a:latin typeface="Arial" panose="020B0604020202020204" pitchFamily="34" charset="0"/>
                <a:cs typeface="Arial" panose="020B0604020202020204" pitchFamily="34" charset="0"/>
              </a:rPr>
              <a:t>гөөр тус тус өсч, </a:t>
            </a:r>
            <a:r>
              <a:rPr lang="mn-MN" sz="2000" dirty="0">
                <a:latin typeface="Arial" panose="020B0604020202020204" pitchFamily="34" charset="0"/>
                <a:cs typeface="Arial" panose="020B0604020202020204" pitchFamily="34" charset="0"/>
              </a:rPr>
              <a:t>уул уурхай, олборлох аж үйлдвэрийн салбарынх 3.8 </a:t>
            </a:r>
            <a:r>
              <a:rPr lang="mn-MN"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14.2</a:t>
            </a:r>
            <a:r>
              <a:rPr lang="mn-MN" sz="2000" dirty="0" smtClean="0">
                <a:latin typeface="Arial" panose="020B0604020202020204" pitchFamily="34" charset="0"/>
                <a:cs typeface="Arial" panose="020B0604020202020204" pitchFamily="34" charset="0"/>
              </a:rPr>
              <a:t>%) тэрбум </a:t>
            </a:r>
            <a:r>
              <a:rPr lang="en-US" sz="2000" dirty="0" err="1">
                <a:latin typeface="Arial" panose="020B0604020202020204" pitchFamily="34" charset="0"/>
                <a:cs typeface="Arial" panose="020B0604020202020204" pitchFamily="34" charset="0"/>
              </a:rPr>
              <a:t>төгрө</a:t>
            </a:r>
            <a:r>
              <a:rPr lang="mn-MN" sz="2000" dirty="0" smtClean="0">
                <a:latin typeface="Arial" panose="020B0604020202020204" pitchFamily="34" charset="0"/>
                <a:cs typeface="Arial" panose="020B0604020202020204" pitchFamily="34" charset="0"/>
              </a:rPr>
              <a:t>гөөр буурсан </a:t>
            </a:r>
            <a:r>
              <a:rPr lang="mn-MN" sz="2000" dirty="0">
                <a:latin typeface="Arial" panose="020B0604020202020204" pitchFamily="34" charset="0"/>
                <a:cs typeface="Arial" panose="020B0604020202020204" pitchFamily="34" charset="0"/>
              </a:rPr>
              <a:t>байна. </a:t>
            </a:r>
            <a:endParaRPr lang="en-US" sz="2000" dirty="0">
              <a:latin typeface="Arial" panose="020B0604020202020204" pitchFamily="34" charset="0"/>
              <a:cs typeface="Arial" panose="020B0604020202020204" pitchFamily="34" charset="0"/>
            </a:endParaRPr>
          </a:p>
        </p:txBody>
      </p:sp>
      <p:sp>
        <p:nvSpPr>
          <p:cNvPr id="10" name="Rectangle 9"/>
          <p:cNvSpPr/>
          <p:nvPr/>
        </p:nvSpPr>
        <p:spPr>
          <a:xfrm>
            <a:off x="3810000" y="5029199"/>
            <a:ext cx="8001000" cy="1323439"/>
          </a:xfrm>
          <a:prstGeom prst="rect">
            <a:avLst/>
          </a:prstGeom>
        </p:spPr>
        <p:txBody>
          <a:bodyPr wrap="square">
            <a:spAutoFit/>
          </a:bodyPr>
          <a:lstStyle/>
          <a:p>
            <a:pPr algn="just"/>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Аж үйлдвэрийн салбарын борлуулсан бүтээгдэхүүн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201</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9</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онд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172.9 тэрбум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төгрөгт хүрч</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өмнөх </a:t>
            </a:r>
            <a:r>
              <a:rPr lang="en-US" sz="2000" dirty="0" err="1">
                <a:latin typeface="Arial" panose="020B0604020202020204" pitchFamily="34" charset="0"/>
                <a:cs typeface="Arial" panose="020B0604020202020204" pitchFamily="34" charset="0"/>
              </a:rPr>
              <a:t>он</a:t>
            </a:r>
            <a:r>
              <a:rPr lang="mn-MN" sz="2000" dirty="0">
                <a:latin typeface="Arial" panose="020B0604020202020204" pitchFamily="34" charset="0"/>
                <a:cs typeface="Arial" panose="020B0604020202020204" pitchFamily="34" charset="0"/>
              </a:rPr>
              <a:t>ы мөн үеэс </a:t>
            </a:r>
            <a:r>
              <a:rPr lang="mn-MN" sz="2000" dirty="0" smtClean="0">
                <a:latin typeface="Arial" panose="020B0604020202020204" pitchFamily="34" charset="0"/>
                <a:cs typeface="Arial" panose="020B0604020202020204" pitchFamily="34" charset="0"/>
              </a:rPr>
              <a:t>3.1</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тэрбум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төгрөгөөр</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дээгүүр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гүйцэтгэлтэй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байна</a:t>
            </a:r>
            <a:r>
              <a:rPr lang="en-US" sz="2000" dirty="0">
                <a:latin typeface="Arial" panose="020B0604020202020204" pitchFamily="34" charset="0"/>
                <a:cs typeface="Arial" panose="020B0604020202020204" pitchFamily="34" charset="0"/>
              </a:rPr>
              <a:t>. </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027332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1150" y="700515"/>
            <a:ext cx="1670650" cy="461665"/>
          </a:xfrm>
          <a:prstGeom prst="rect">
            <a:avLst/>
          </a:prstGeom>
        </p:spPr>
        <p:txBody>
          <a:bodyPr wrap="none">
            <a:spAutoFit/>
          </a:bodyPr>
          <a:lstStyle/>
          <a:p>
            <a:r>
              <a:rPr lang="mn-MN" sz="2400" b="1" cap="all" dirty="0">
                <a:solidFill>
                  <a:srgbClr val="002060"/>
                </a:solidFill>
                <a:latin typeface="Tahoma" charset="0"/>
                <a:ea typeface="Calibri" charset="0"/>
              </a:rPr>
              <a:t>БАРИЛГА</a:t>
            </a:r>
            <a:endParaRPr lang="en-US" sz="2400"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38715"/>
            <a:ext cx="3312291" cy="2590800"/>
          </a:xfrm>
          <a:prstGeom prst="rect">
            <a:avLst/>
          </a:prstGeom>
        </p:spPr>
      </p:pic>
      <p:sp>
        <p:nvSpPr>
          <p:cNvPr id="3" name="Rectangle 2"/>
          <p:cNvSpPr/>
          <p:nvPr/>
        </p:nvSpPr>
        <p:spPr>
          <a:xfrm>
            <a:off x="5105400" y="1767315"/>
            <a:ext cx="6477000" cy="1685077"/>
          </a:xfrm>
          <a:prstGeom prst="rect">
            <a:avLst/>
          </a:prstGeom>
        </p:spPr>
        <p:txBody>
          <a:bodyPr wrap="square">
            <a:spAutoFit/>
          </a:bodyPr>
          <a:lstStyle/>
          <a:p>
            <a:pPr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Барилга угсралт, их засварын ажлын хэмжээ 2019 оны эхний хагас жилд урьдчилсан гүйцэтгэлээр </a:t>
            </a:r>
            <a:r>
              <a:rPr lang="mn-MN" dirty="0" smtClean="0">
                <a:latin typeface="Arial" panose="020B0604020202020204" pitchFamily="34" charset="0"/>
                <a:ea typeface="Calibri" panose="020F0502020204030204" pitchFamily="34" charset="0"/>
                <a:cs typeface="Times New Roman" panose="02020603050405020304" pitchFamily="18" charset="0"/>
              </a:rPr>
              <a:t>11.0 тэрбум төгрөгт </a:t>
            </a:r>
            <a:r>
              <a:rPr lang="mn-MN" dirty="0">
                <a:latin typeface="Arial" panose="020B0604020202020204" pitchFamily="34" charset="0"/>
                <a:ea typeface="Calibri" panose="020F0502020204030204" pitchFamily="34" charset="0"/>
                <a:cs typeface="Times New Roman" panose="02020603050405020304" pitchFamily="18" charset="0"/>
              </a:rPr>
              <a:t>хүрч, </a:t>
            </a:r>
            <a:r>
              <a:rPr lang="mn-MN" dirty="0" smtClean="0">
                <a:latin typeface="Arial" panose="020B0604020202020204" pitchFamily="34" charset="0"/>
                <a:ea typeface="Calibri" panose="020F0502020204030204" pitchFamily="34" charset="0"/>
                <a:cs typeface="Times New Roman" panose="02020603050405020304" pitchFamily="18" charset="0"/>
              </a:rPr>
              <a:t>1.3 (11.9%) тэрбум төгрөгийн </a:t>
            </a:r>
            <a:r>
              <a:rPr lang="mn-MN" dirty="0">
                <a:latin typeface="Arial" panose="020B0604020202020204" pitchFamily="34" charset="0"/>
                <a:ea typeface="Calibri" panose="020F0502020204030204" pitchFamily="34" charset="0"/>
                <a:cs typeface="Times New Roman" panose="02020603050405020304" pitchFamily="18" charset="0"/>
              </a:rPr>
              <a:t>ажлыг </a:t>
            </a:r>
            <a:r>
              <a:rPr lang="mn-MN" dirty="0" smtClean="0">
                <a:latin typeface="Arial" panose="020B0604020202020204" pitchFamily="34" charset="0"/>
                <a:ea typeface="Calibri" panose="020F0502020204030204" pitchFamily="34" charset="0"/>
                <a:cs typeface="Times New Roman" panose="02020603050405020304" pitchFamily="18" charset="0"/>
              </a:rPr>
              <a:t>аймгийн </a:t>
            </a:r>
            <a:r>
              <a:rPr lang="mn-MN" dirty="0">
                <a:latin typeface="Arial" panose="020B0604020202020204" pitchFamily="34" charset="0"/>
                <a:ea typeface="Calibri" panose="020F0502020204030204" pitchFamily="34" charset="0"/>
                <a:cs typeface="Times New Roman" panose="02020603050405020304" pitchFamily="18" charset="0"/>
              </a:rPr>
              <a:t>барилгын байгууллага, </a:t>
            </a:r>
            <a:r>
              <a:rPr lang="mn-MN" dirty="0" smtClean="0">
                <a:latin typeface="Arial" panose="020B0604020202020204" pitchFamily="34" charset="0"/>
                <a:ea typeface="Calibri" panose="020F0502020204030204" pitchFamily="34" charset="0"/>
                <a:cs typeface="Times New Roman" panose="02020603050405020304" pitchFamily="18" charset="0"/>
              </a:rPr>
              <a:t>9.7 (88.1%) </a:t>
            </a:r>
            <a:r>
              <a:rPr lang="mn-MN" dirty="0">
                <a:latin typeface="Arial" panose="020B0604020202020204" pitchFamily="34" charset="0"/>
                <a:ea typeface="Calibri" panose="020F0502020204030204" pitchFamily="34" charset="0"/>
                <a:cs typeface="Times New Roman" panose="02020603050405020304" pitchFamily="18" charset="0"/>
              </a:rPr>
              <a:t>тэрбум төгрөгийн ажлыг </a:t>
            </a:r>
            <a:r>
              <a:rPr lang="mn-MN" dirty="0" smtClean="0">
                <a:latin typeface="Arial" panose="020B0604020202020204" pitchFamily="34" charset="0"/>
                <a:ea typeface="Calibri" panose="020F0502020204030204" pitchFamily="34" charset="0"/>
                <a:cs typeface="Times New Roman" panose="02020603050405020304" pitchFamily="18" charset="0"/>
              </a:rPr>
              <a:t>гадны </a:t>
            </a:r>
            <a:r>
              <a:rPr lang="mn-MN" dirty="0">
                <a:latin typeface="Arial" panose="020B0604020202020204" pitchFamily="34" charset="0"/>
                <a:ea typeface="Calibri" panose="020F0502020204030204" pitchFamily="34" charset="0"/>
                <a:cs typeface="Times New Roman" panose="02020603050405020304" pitchFamily="18" charset="0"/>
              </a:rPr>
              <a:t>барилгын байгууллага гүйцэтгэсэн байна.</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20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1"/>
            <a:ext cx="10591800" cy="5943600"/>
          </a:xfrm>
          <a:prstGeom prst="rect">
            <a:avLst/>
          </a:prstGeom>
        </p:spPr>
      </p:pic>
    </p:spTree>
    <p:extLst>
      <p:ext uri="{BB962C8B-B14F-4D97-AF65-F5344CB8AC3E}">
        <p14:creationId xmlns:p14="http://schemas.microsoft.com/office/powerpoint/2010/main" val="12743249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553670"/>
            <a:ext cx="10372684" cy="923330"/>
          </a:xfrm>
          <a:prstGeom prst="rect">
            <a:avLst/>
          </a:prstGeom>
        </p:spPr>
        <p:txBody>
          <a:bodyPr wrap="square">
            <a:spAutoFit/>
          </a:bodyPr>
          <a:lstStyle/>
          <a:p>
            <a:pPr algn="just"/>
            <a:r>
              <a:rPr lang="mn-MN" dirty="0">
                <a:latin typeface="Tahoma" panose="020B0604030504040204" pitchFamily="34" charset="0"/>
                <a:ea typeface="Tahoma" panose="020B0604030504040204" pitchFamily="34" charset="0"/>
                <a:cs typeface="Tahoma" panose="020B0604030504040204" pitchFamily="34" charset="0"/>
              </a:rPr>
              <a:t>2019 оны эхний 7 сард ажилгүй </a:t>
            </a:r>
            <a:r>
              <a:rPr lang="mn-MN" dirty="0" smtClean="0">
                <a:latin typeface="Tahoma" panose="020B0604030504040204" pitchFamily="34" charset="0"/>
                <a:ea typeface="Tahoma" panose="020B0604030504040204" pitchFamily="34" charset="0"/>
                <a:cs typeface="Tahoma" panose="020B0604030504040204" pitchFamily="34" charset="0"/>
              </a:rPr>
              <a:t>1485 иргэн </a:t>
            </a:r>
            <a:r>
              <a:rPr lang="mn-MN" dirty="0">
                <a:latin typeface="Tahoma" panose="020B0604030504040204" pitchFamily="34" charset="0"/>
                <a:ea typeface="Tahoma" panose="020B0604030504040204" pitchFamily="34" charset="0"/>
                <a:cs typeface="Tahoma" panose="020B0604030504040204" pitchFamily="34" charset="0"/>
              </a:rPr>
              <a:t>шинээр бүртгүүлж, бүртгэлтэй байсан </a:t>
            </a:r>
            <a:r>
              <a:rPr lang="mn-MN" dirty="0" smtClean="0">
                <a:latin typeface="Tahoma" panose="020B0604030504040204" pitchFamily="34" charset="0"/>
                <a:ea typeface="Tahoma" panose="020B0604030504040204" pitchFamily="34" charset="0"/>
                <a:cs typeface="Tahoma" panose="020B0604030504040204" pitchFamily="34" charset="0"/>
              </a:rPr>
              <a:t>476 иргэн </a:t>
            </a:r>
            <a:r>
              <a:rPr lang="mn-MN" dirty="0">
                <a:latin typeface="Tahoma" panose="020B0604030504040204" pitchFamily="34" charset="0"/>
                <a:ea typeface="Tahoma" panose="020B0604030504040204" pitchFamily="34" charset="0"/>
                <a:cs typeface="Tahoma" panose="020B0604030504040204" pitchFamily="34" charset="0"/>
              </a:rPr>
              <a:t>ажилд зуучлагдан орж, </a:t>
            </a:r>
            <a:r>
              <a:rPr lang="mn-MN" dirty="0" smtClean="0">
                <a:latin typeface="Tahoma" panose="020B0604030504040204" pitchFamily="34" charset="0"/>
                <a:ea typeface="Tahoma" panose="020B0604030504040204" pitchFamily="34" charset="0"/>
                <a:cs typeface="Tahoma" panose="020B0604030504040204" pitchFamily="34" charset="0"/>
              </a:rPr>
              <a:t>991 </a:t>
            </a:r>
            <a:r>
              <a:rPr lang="mn-MN" dirty="0">
                <a:latin typeface="Tahoma" panose="020B0604030504040204" pitchFamily="34" charset="0"/>
                <a:ea typeface="Tahoma" panose="020B0604030504040204" pitchFamily="34" charset="0"/>
                <a:cs typeface="Tahoma" panose="020B0604030504040204" pitchFamily="34" charset="0"/>
              </a:rPr>
              <a:t>иргэн ажил идэвхтэй хайхгүй байгаа шалтгаанаар бүртгэлээс хасагдсан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194484" y="548738"/>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xmlns="" id="{86C6592C-9372-4FCE-A651-F326EB9A647E}"/>
              </a:ext>
            </a:extLst>
          </p:cNvPr>
          <p:cNvGrpSpPr/>
          <p:nvPr/>
        </p:nvGrpSpPr>
        <p:grpSpPr>
          <a:xfrm>
            <a:off x="1332379" y="3430935"/>
            <a:ext cx="3694030" cy="1428088"/>
            <a:chOff x="1143000" y="3198633"/>
            <a:chExt cx="3694030" cy="1428088"/>
          </a:xfrm>
        </p:grpSpPr>
        <p:grpSp>
          <p:nvGrpSpPr>
            <p:cNvPr id="20" name="Group 19"/>
            <p:cNvGrpSpPr/>
            <p:nvPr/>
          </p:nvGrpSpPr>
          <p:grpSpPr>
            <a:xfrm>
              <a:off x="1143000" y="3198633"/>
              <a:ext cx="3581400" cy="1428088"/>
              <a:chOff x="1371600" y="2893833"/>
              <a:chExt cx="3104357" cy="1428088"/>
            </a:xfrm>
          </p:grpSpPr>
          <p:grpSp>
            <p:nvGrpSpPr>
              <p:cNvPr id="21" name="Group 20"/>
              <p:cNvGrpSpPr/>
              <p:nvPr/>
            </p:nvGrpSpPr>
            <p:grpSpPr>
              <a:xfrm>
                <a:off x="1371600" y="3271678"/>
                <a:ext cx="3104357" cy="1050243"/>
                <a:chOff x="1371600" y="3271678"/>
                <a:chExt cx="3104357" cy="1050243"/>
              </a:xfrm>
            </p:grpSpPr>
            <p:pic>
              <p:nvPicPr>
                <p:cNvPr id="23" name="Picture 22"/>
                <p:cNvPicPr>
                  <a:picLocks noChangeAspect="1"/>
                </p:cNvPicPr>
                <p:nvPr/>
              </p:nvPicPr>
              <p:blipFill>
                <a:blip r:embed="rId2"/>
                <a:stretch>
                  <a:fillRect/>
                </a:stretch>
              </p:blipFill>
              <p:spPr>
                <a:xfrm>
                  <a:off x="1371600" y="3368959"/>
                  <a:ext cx="303876" cy="895351"/>
                </a:xfrm>
                <a:prstGeom prst="rect">
                  <a:avLst/>
                </a:prstGeom>
              </p:spPr>
            </p:pic>
            <p:grpSp>
              <p:nvGrpSpPr>
                <p:cNvPr id="24" name="Group 23"/>
                <p:cNvGrpSpPr/>
                <p:nvPr/>
              </p:nvGrpSpPr>
              <p:grpSpPr>
                <a:xfrm>
                  <a:off x="1546444" y="3271678"/>
                  <a:ext cx="2929513" cy="1050243"/>
                  <a:chOff x="1546444" y="3271678"/>
                  <a:chExt cx="2929513" cy="1050243"/>
                </a:xfrm>
              </p:grpSpPr>
              <p:pic>
                <p:nvPicPr>
                  <p:cNvPr id="25" name="Picture 24"/>
                  <p:cNvPicPr>
                    <a:picLocks noChangeAspect="1"/>
                  </p:cNvPicPr>
                  <p:nvPr/>
                </p:nvPicPr>
                <p:blipFill>
                  <a:blip r:embed="rId3"/>
                  <a:stretch>
                    <a:fillRect/>
                  </a:stretch>
                </p:blipFill>
                <p:spPr>
                  <a:xfrm>
                    <a:off x="3022454" y="3356767"/>
                    <a:ext cx="304800" cy="898072"/>
                  </a:xfrm>
                  <a:prstGeom prst="rect">
                    <a:avLst/>
                  </a:prstGeom>
                </p:spPr>
              </p:pic>
              <p:sp>
                <p:nvSpPr>
                  <p:cNvPr id="26" name="Rectangle 25"/>
                  <p:cNvSpPr/>
                  <p:nvPr/>
                </p:nvSpPr>
                <p:spPr>
                  <a:xfrm>
                    <a:off x="1675476" y="3798701"/>
                    <a:ext cx="1149878" cy="523220"/>
                  </a:xfrm>
                  <a:prstGeom prst="rect">
                    <a:avLst/>
                  </a:prstGeom>
                </p:spPr>
                <p:txBody>
                  <a:bodyPr wrap="square">
                    <a:spAutoFit/>
                  </a:bodyPr>
                  <a:lstStyle/>
                  <a:p>
                    <a:r>
                      <a:rPr lang="mn-MN"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13.2</a:t>
                    </a:r>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3424882" y="3768128"/>
                    <a:ext cx="973116" cy="523221"/>
                  </a:xfrm>
                  <a:prstGeom prst="rect">
                    <a:avLst/>
                  </a:prstGeom>
                </p:spPr>
                <p:txBody>
                  <a:bodyPr wrap="square">
                    <a:spAutoFit/>
                  </a:bodyPr>
                  <a:lstStyle/>
                  <a:p>
                    <a:r>
                      <a:rPr lang="mn-MN"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8.1</a:t>
                    </a:r>
                    <a:r>
                      <a:rPr lang="en-US"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1546444" y="3271678"/>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Өмнөх</a:t>
                    </a:r>
                  </a:p>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сараас</a:t>
                    </a:r>
                  </a:p>
                </p:txBody>
              </p:sp>
            </p:gr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xmlns="" id="{C7518EC6-8F8A-4F97-8396-7A63AC2B71B4}"/>
                </a:ext>
              </a:extLst>
            </p:cNvPr>
            <p:cNvSpPr/>
            <p:nvPr/>
          </p:nvSpPr>
          <p:spPr>
            <a:xfrm rot="10800000">
              <a:off x="2590800" y="3972579"/>
              <a:ext cx="350000" cy="523221"/>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xmlns="" id="{7D97C7FB-61F8-4CC7-A1D5-77406027FE06}"/>
                </a:ext>
              </a:extLst>
            </p:cNvPr>
            <p:cNvSpPr/>
            <p:nvPr/>
          </p:nvSpPr>
          <p:spPr>
            <a:xfrm>
              <a:off x="4468322" y="3949818"/>
              <a:ext cx="368708" cy="545982"/>
            </a:xfrm>
            <a:prstGeom prst="downArrow">
              <a:avLst/>
            </a:prstGeom>
            <a:solidFill>
              <a:srgbClr val="00A8DF"/>
            </a:solidFill>
            <a:ln>
              <a:solidFill>
                <a:srgbClr val="00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F73C37A9-FD39-4E30-8FC9-3A48BBAF42B7}"/>
              </a:ext>
            </a:extLst>
          </p:cNvPr>
          <p:cNvGrpSpPr/>
          <p:nvPr/>
        </p:nvGrpSpPr>
        <p:grpSpPr>
          <a:xfrm>
            <a:off x="5943600" y="1292809"/>
            <a:ext cx="5835141" cy="1880758"/>
            <a:chOff x="5701821" y="1022848"/>
            <a:chExt cx="5835141" cy="1880758"/>
          </a:xfrm>
        </p:grpSpPr>
        <p:grpSp>
          <p:nvGrpSpPr>
            <p:cNvPr id="8" name="Group 7"/>
            <p:cNvGrpSpPr/>
            <p:nvPr/>
          </p:nvGrpSpPr>
          <p:grpSpPr>
            <a:xfrm>
              <a:off x="5701821" y="1022848"/>
              <a:ext cx="5835141" cy="1880758"/>
              <a:chOff x="2186776" y="1024443"/>
              <a:chExt cx="4372903" cy="1880758"/>
            </a:xfrm>
          </p:grpSpPr>
          <p:pic>
            <p:nvPicPr>
              <p:cNvPr id="11" name="Picture 10"/>
              <p:cNvPicPr>
                <a:picLocks noChangeAspect="1"/>
              </p:cNvPicPr>
              <p:nvPr/>
            </p:nvPicPr>
            <p:blipFill>
              <a:blip r:embed="rId4"/>
              <a:stretch>
                <a:fillRect/>
              </a:stretch>
            </p:blipFill>
            <p:spPr>
              <a:xfrm>
                <a:off x="2220419" y="1375123"/>
                <a:ext cx="2008909" cy="891048"/>
              </a:xfrm>
              <a:prstGeom prst="rect">
                <a:avLst/>
              </a:prstGeom>
            </p:spPr>
          </p:pic>
          <p:pic>
            <p:nvPicPr>
              <p:cNvPr id="12" name="Picture 11"/>
              <p:cNvPicPr>
                <a:picLocks noChangeAspect="1"/>
              </p:cNvPicPr>
              <p:nvPr/>
            </p:nvPicPr>
            <p:blipFill>
              <a:blip r:embed="rId5"/>
              <a:stretch>
                <a:fillRect/>
              </a:stretch>
            </p:blipFill>
            <p:spPr>
              <a:xfrm>
                <a:off x="4590162" y="1365822"/>
                <a:ext cx="642635" cy="891048"/>
              </a:xfrm>
              <a:prstGeom prst="rect">
                <a:avLst/>
              </a:prstGeom>
            </p:spPr>
          </p:pic>
          <p:sp>
            <p:nvSpPr>
              <p:cNvPr id="13" name="Rectangle 12"/>
              <p:cNvSpPr/>
              <p:nvPr/>
            </p:nvSpPr>
            <p:spPr>
              <a:xfrm>
                <a:off x="2186776" y="2323202"/>
                <a:ext cx="2288956" cy="338554"/>
              </a:xfrm>
              <a:prstGeom prst="rect">
                <a:avLst/>
              </a:prstGeom>
            </p:spPr>
            <p:txBody>
              <a:bodyPr wrap="square">
                <a:spAutoFit/>
              </a:bodyPr>
              <a:lstStyle/>
              <a:p>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584775"/>
              </a:xfrm>
              <a:prstGeom prst="rect">
                <a:avLst/>
              </a:prstGeom>
            </p:spPr>
            <p:txBody>
              <a:bodyPr wrap="square">
                <a:spAutoFit/>
              </a:bodyPr>
              <a:lstStyle/>
              <a:p>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А</a:t>
                </a:r>
                <a:r>
                  <a:rPr lang="is-IS" sz="1600" dirty="0">
                    <a:solidFill>
                      <a:srgbClr val="00B0F0"/>
                    </a:solidFill>
                    <a:latin typeface="Tahoma" panose="020B0604030504040204" pitchFamily="34" charset="0"/>
                    <a:ea typeface="Tahoma" panose="020B0604030504040204" pitchFamily="34" charset="0"/>
                    <a:cs typeface="Tahoma" panose="020B0604030504040204" pitchFamily="34" charset="0"/>
                  </a:rPr>
                  <a:t>жилтай боловч өөр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40"/>
                <a:ext cx="1720299" cy="338554"/>
              </a:xfrm>
              <a:prstGeom prst="rect">
                <a:avLst/>
              </a:prstGeom>
            </p:spPr>
            <p:txBody>
              <a:bodyPr wrap="square">
                <a:spAutoFit/>
              </a:bodyPr>
              <a:lstStyle/>
              <a:p>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77.5% (66</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5</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526482" y="1024443"/>
                <a:ext cx="1591469" cy="338554"/>
              </a:xfrm>
              <a:prstGeom prst="rect">
                <a:avLst/>
              </a:prstGeom>
            </p:spPr>
            <p:txBody>
              <a:bodyPr wrap="square">
                <a:spAutoFit/>
              </a:bodyPr>
              <a:lstStyle/>
              <a:p>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22</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.5</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188</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6" name="Picture 35"/>
            <p:cNvPicPr>
              <a:picLocks noChangeAspect="1"/>
            </p:cNvPicPr>
            <p:nvPr/>
          </p:nvPicPr>
          <p:blipFill>
            <a:blip r:embed="rId3"/>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xmlns="" id="{20A0A874-F07F-4C80-8BA3-5853CF6317F0}"/>
                </a:ext>
              </a:extLst>
            </p:cNvPr>
            <p:cNvPicPr>
              <a:picLocks noChangeAspect="1"/>
            </p:cNvPicPr>
            <p:nvPr/>
          </p:nvPicPr>
          <p:blipFill rotWithShape="1">
            <a:blip r:embed="rId4"/>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xmlns="" id="{EB3E67A2-DFB9-414C-8378-30D4EA011D14}"/>
              </a:ext>
            </a:extLst>
          </p:cNvPr>
          <p:cNvPicPr>
            <a:picLocks noChangeAspect="1"/>
          </p:cNvPicPr>
          <p:nvPr/>
        </p:nvPicPr>
        <p:blipFill>
          <a:blip r:embed="rId6"/>
          <a:stretch>
            <a:fillRect/>
          </a:stretch>
        </p:blipFill>
        <p:spPr>
          <a:xfrm>
            <a:off x="1351012" y="1363387"/>
            <a:ext cx="987798" cy="1514261"/>
          </a:xfrm>
          <a:prstGeom prst="rect">
            <a:avLst/>
          </a:prstGeom>
        </p:spPr>
      </p:pic>
      <p:sp>
        <p:nvSpPr>
          <p:cNvPr id="7" name="TextBox 6">
            <a:extLst>
              <a:ext uri="{FF2B5EF4-FFF2-40B4-BE49-F238E27FC236}">
                <a16:creationId xmlns:a16="http://schemas.microsoft.com/office/drawing/2014/main" xmlns="" id="{E1EAD9E5-E875-4D3D-AD39-206D4FFA4683}"/>
              </a:ext>
            </a:extLst>
          </p:cNvPr>
          <p:cNvSpPr txBox="1"/>
          <p:nvPr/>
        </p:nvSpPr>
        <p:spPr>
          <a:xfrm>
            <a:off x="2438400" y="1331902"/>
            <a:ext cx="2597302"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эрхлэлтийн байгууллагад ажил хайж бүртгүүлсэн иргэд 2019 оны 7 дугаар сарын эцэст </a:t>
            </a:r>
            <a:r>
              <a:rPr lang="en-US" sz="1700" dirty="0" smtClean="0">
                <a:latin typeface="Tahoma" panose="020B0604030504040204" pitchFamily="34" charset="0"/>
                <a:ea typeface="Tahoma" panose="020B0604030504040204" pitchFamily="34" charset="0"/>
                <a:cs typeface="Tahoma" panose="020B0604030504040204" pitchFamily="34" charset="0"/>
              </a:rPr>
              <a:t>853</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xmlns="" id="{C55B67B1-906D-4AD8-A6BA-80F6088445D6}"/>
              </a:ext>
            </a:extLst>
          </p:cNvPr>
          <p:cNvCxnSpPr/>
          <p:nvPr/>
        </p:nvCxnSpPr>
        <p:spPr>
          <a:xfrm>
            <a:off x="5562600" y="1323667"/>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xmlns="" id="{74A882CD-6BE5-4619-97B8-0DBC067AE90A}"/>
              </a:ext>
            </a:extLst>
          </p:cNvPr>
          <p:cNvGrpSpPr/>
          <p:nvPr/>
        </p:nvGrpSpPr>
        <p:grpSpPr>
          <a:xfrm>
            <a:off x="6074330" y="3152467"/>
            <a:ext cx="5704411" cy="2063157"/>
            <a:chOff x="6074330" y="2895600"/>
            <a:chExt cx="5704411" cy="2063157"/>
          </a:xfrm>
        </p:grpSpPr>
        <p:pic>
          <p:nvPicPr>
            <p:cNvPr id="43" name="Picture 42">
              <a:extLst>
                <a:ext uri="{FF2B5EF4-FFF2-40B4-BE49-F238E27FC236}">
                  <a16:creationId xmlns:a16="http://schemas.microsoft.com/office/drawing/2014/main" xmlns="" id="{6983EF44-BFCB-4B9C-A9F9-72E3BAA143FA}"/>
                </a:ext>
              </a:extLst>
            </p:cNvPr>
            <p:cNvPicPr>
              <a:picLocks noChangeAspect="1"/>
            </p:cNvPicPr>
            <p:nvPr/>
          </p:nvPicPr>
          <p:blipFill>
            <a:blip r:embed="rId7"/>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xmlns="" id="{C08D75CB-F5D8-4A51-847B-71E9D3D978C3}"/>
                </a:ext>
              </a:extLst>
            </p:cNvPr>
            <p:cNvPicPr>
              <a:picLocks noChangeAspect="1"/>
            </p:cNvPicPr>
            <p:nvPr/>
          </p:nvPicPr>
          <p:blipFill>
            <a:blip r:embed="rId8"/>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xmlns="" id="{CD94767B-FA1A-4349-9939-0CEB83028E63}"/>
                </a:ext>
              </a:extLst>
            </p:cNvPr>
            <p:cNvPicPr>
              <a:picLocks noChangeAspect="1"/>
            </p:cNvPicPr>
            <p:nvPr/>
          </p:nvPicPr>
          <p:blipFill>
            <a:blip r:embed="rId9"/>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xmlns=""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295</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44.3</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xmlns=""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6 (0.9</a:t>
              </a:r>
              <a:r>
                <a:rPr lang="mn-MN" sz="1600" dirty="0">
                  <a:latin typeface="Tahoma" panose="020B0604030504040204" pitchFamily="34" charset="0"/>
                  <a:ea typeface="Tahoma" panose="020B0604030504040204" pitchFamily="34" charset="0"/>
                  <a:cs typeface="Tahoma" panose="020B0604030504040204" pitchFamily="34" charset="0"/>
                </a:rPr>
                <a:t>%) 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xmlns=""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5</a:t>
              </a:r>
              <a:r>
                <a:rPr lang="mn-MN" sz="1600" dirty="0">
                  <a:latin typeface="Tahoma" panose="020B0604030504040204" pitchFamily="34" charset="0"/>
                  <a:ea typeface="Tahoma" panose="020B0604030504040204" pitchFamily="34" charset="0"/>
                  <a:cs typeface="Tahoma" panose="020B0604030504040204" pitchFamily="34" charset="0"/>
                </a:rPr>
                <a:t>5</a:t>
              </a:r>
              <a:r>
                <a:rPr lang="en-US" sz="1600" dirty="0" smtClean="0">
                  <a:latin typeface="Tahoma" panose="020B0604030504040204" pitchFamily="34" charset="0"/>
                  <a:ea typeface="Tahoma" panose="020B0604030504040204" pitchFamily="34" charset="0"/>
                  <a:cs typeface="Tahoma" panose="020B0604030504040204" pitchFamily="34" charset="0"/>
                </a:rPr>
                <a:t>.8</a:t>
              </a:r>
              <a:r>
                <a:rPr lang="mn-MN" sz="1600" dirty="0">
                  <a:latin typeface="Tahoma" panose="020B0604030504040204" pitchFamily="34" charset="0"/>
                  <a:ea typeface="Tahoma" panose="020B0604030504040204" pitchFamily="34" charset="0"/>
                  <a:cs typeface="Tahoma" panose="020B0604030504040204" pitchFamily="34" charset="0"/>
                </a:rPr>
                <a:t>% нь </a:t>
              </a:r>
            </a:p>
            <a:p>
              <a:pPr algn="ctr"/>
              <a:r>
                <a:rPr lang="en-US" sz="1600" dirty="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274363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1C3A0D7-D8EA-4054-B819-32C4B3717858}"/>
              </a:ext>
            </a:extLst>
          </p:cNvPr>
          <p:cNvSpPr>
            <a:spLocks noGrp="1"/>
          </p:cNvSpPr>
          <p:nvPr>
            <p:ph type="title"/>
          </p:nvPr>
        </p:nvSpPr>
        <p:spPr>
          <a:xfrm>
            <a:off x="1295400" y="5032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ХАЛАМЖ </a:t>
            </a:r>
            <a:endParaRPr lang="en-US" sz="2400" dirty="0"/>
          </a:p>
        </p:txBody>
      </p:sp>
      <p:sp>
        <p:nvSpPr>
          <p:cNvPr id="7" name="Text Placeholder 6">
            <a:extLst>
              <a:ext uri="{FF2B5EF4-FFF2-40B4-BE49-F238E27FC236}">
                <a16:creationId xmlns:a16="http://schemas.microsoft.com/office/drawing/2014/main" xmlns="" id="{FA840F01-219D-44D7-BC08-A711A7CB856A}"/>
              </a:ext>
            </a:extLst>
          </p:cNvPr>
          <p:cNvSpPr>
            <a:spLocks noGrp="1"/>
          </p:cNvSpPr>
          <p:nvPr>
            <p:ph type="body" sz="quarter" idx="3"/>
          </p:nvPr>
        </p:nvSpPr>
        <p:spPr>
          <a:xfrm>
            <a:off x="3907367" y="10668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a:t>
            </a:r>
            <a:r>
              <a:rPr lang="mn-MN" dirty="0" smtClean="0">
                <a:solidFill>
                  <a:schemeClr val="accent4"/>
                </a:solidFill>
                <a:latin typeface="Tahoma" panose="020B0604030504040204" pitchFamily="34" charset="0"/>
                <a:ea typeface="Tahoma" panose="020B0604030504040204" pitchFamily="34" charset="0"/>
                <a:cs typeface="Tahoma" panose="020B0604030504040204" pitchFamily="34" charset="0"/>
              </a:rPr>
              <a:t>сан  </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xmlns="" id="{22FF4C18-D76E-4DED-A5C1-52879F05ADB3}"/>
              </a:ext>
            </a:extLst>
          </p:cNvPr>
          <p:cNvSpPr>
            <a:spLocks noGrp="1"/>
          </p:cNvSpPr>
          <p:nvPr>
            <p:ph sz="quarter" idx="4"/>
          </p:nvPr>
        </p:nvSpPr>
        <p:spPr>
          <a:xfrm>
            <a:off x="1731430" y="3048000"/>
            <a:ext cx="9850970" cy="3429004"/>
          </a:xfrm>
        </p:spPr>
        <p:txBody>
          <a:bodyPr>
            <a:noAutofit/>
          </a:bodyPr>
          <a:lstStyle/>
          <a:p>
            <a:pPr marL="0" indent="0">
              <a:buNone/>
            </a:pPr>
            <a:r>
              <a:rPr lang="mn-MN" sz="20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2019 оны эхний 7 сард </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mn-MN" sz="2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27.6 </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мянган хүнд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a:t>
            </a:r>
            <a:r>
              <a:rPr lang="mn-MN" sz="2000" dirty="0" smtClean="0">
                <a:latin typeface="Tahoma" panose="020B0604030504040204" pitchFamily="34" charset="0"/>
                <a:ea typeface="Tahoma" panose="020B0604030504040204" pitchFamily="34" charset="0"/>
                <a:cs typeface="Tahoma" panose="020B0604030504040204" pitchFamily="34" charset="0"/>
              </a:rPr>
              <a:t>3.6%</a:t>
            </a:r>
            <a:r>
              <a:rPr lang="mn-MN" sz="2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2000" dirty="0">
                <a:latin typeface="Tahoma" panose="020B0604030504040204" pitchFamily="34" charset="0"/>
                <a:ea typeface="Tahoma" panose="020B0604030504040204" pitchFamily="34" charset="0"/>
                <a:cs typeface="Tahoma" panose="020B0604030504040204" pitchFamily="34" charset="0"/>
              </a:rPr>
              <a:t>]</a:t>
            </a:r>
          </a:p>
          <a:p>
            <a:r>
              <a:rPr lang="mn-MN" sz="2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5.4</a:t>
            </a:r>
            <a:r>
              <a:rPr lang="en-US" sz="2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20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a:t>
            </a:r>
            <a:r>
              <a:rPr lang="mn-MN" sz="2000" dirty="0" smtClean="0">
                <a:latin typeface="Tahoma" panose="020B0604030504040204" pitchFamily="34" charset="0"/>
                <a:ea typeface="Tahoma" panose="020B0604030504040204" pitchFamily="34" charset="0"/>
                <a:cs typeface="Tahoma" panose="020B0604030504040204" pitchFamily="34" charset="0"/>
              </a:rPr>
              <a:t>8.5%</a:t>
            </a:r>
            <a:r>
              <a:rPr lang="mn-MN" sz="2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 олгожээ.</a:t>
            </a:r>
          </a:p>
          <a:p>
            <a:pPr marL="0" indent="0" algn="just">
              <a:buNone/>
            </a:pPr>
            <a:r>
              <a:rPr lang="mn-MN" sz="2000" dirty="0">
                <a:latin typeface="Tahoma" panose="020B0604030504040204" pitchFamily="34" charset="0"/>
                <a:ea typeface="Tahoma" panose="020B0604030504040204" pitchFamily="34" charset="0"/>
                <a:cs typeface="Tahoma" panose="020B0604030504040204" pitchFamily="34" charset="0"/>
              </a:rPr>
              <a:t>Нийгмийн халамжийн тэтгэвэр, тэтгэмж авсан хүн болон олгосон тэтгэвэр, тэтгэмжийн хэмжээ өсөхөд “16 хүртэлх насны байнгын асаргаа шаардлагатай хүүхдэд олгох мөнгөн </a:t>
            </a:r>
            <a:r>
              <a:rPr lang="mn-MN" sz="2000" dirty="0" smtClean="0">
                <a:latin typeface="Tahoma" panose="020B0604030504040204" pitchFamily="34" charset="0"/>
                <a:ea typeface="Tahoma" panose="020B0604030504040204" pitchFamily="34" charset="0"/>
                <a:cs typeface="Tahoma" panose="020B0604030504040204" pitchFamily="34" charset="0"/>
              </a:rPr>
              <a:t>тэтгэмж” </a:t>
            </a:r>
            <a:r>
              <a:rPr lang="mn-MN" sz="2000" dirty="0">
                <a:latin typeface="Tahoma" panose="020B0604030504040204" pitchFamily="34" charset="0"/>
                <a:ea typeface="Tahoma" panose="020B0604030504040204" pitchFamily="34" charset="0"/>
                <a:cs typeface="Tahoma" panose="020B0604030504040204" pitchFamily="34" charset="0"/>
              </a:rPr>
              <a:t>авсан хүний тоо </a:t>
            </a:r>
            <a:r>
              <a:rPr lang="mn-MN" sz="2000" dirty="0" smtClean="0">
                <a:latin typeface="Tahoma" panose="020B0604030504040204" pitchFamily="34" charset="0"/>
                <a:ea typeface="Tahoma" panose="020B0604030504040204" pitchFamily="34" charset="0"/>
                <a:cs typeface="Tahoma" panose="020B0604030504040204" pitchFamily="34" charset="0"/>
              </a:rPr>
              <a:t>17.9 хувь, </a:t>
            </a:r>
            <a:r>
              <a:rPr lang="mn-MN" sz="2000" dirty="0">
                <a:latin typeface="Tahoma" panose="020B0604030504040204" pitchFamily="34" charset="0"/>
                <a:ea typeface="Tahoma" panose="020B0604030504040204" pitchFamily="34" charset="0"/>
                <a:cs typeface="Tahoma" panose="020B0604030504040204" pitchFamily="34" charset="0"/>
              </a:rPr>
              <a:t>олгосон тэтгэмжийн хэмжээ </a:t>
            </a:r>
            <a:r>
              <a:rPr lang="mn-MN" sz="2000" dirty="0" smtClean="0">
                <a:latin typeface="Tahoma" panose="020B0604030504040204" pitchFamily="34" charset="0"/>
                <a:ea typeface="Tahoma" panose="020B0604030504040204" pitchFamily="34" charset="0"/>
                <a:cs typeface="Tahoma" panose="020B0604030504040204" pitchFamily="34" charset="0"/>
              </a:rPr>
              <a:t>31.0 хувь, “Хөгжлийн </a:t>
            </a:r>
            <a:r>
              <a:rPr lang="mn-MN" sz="2000" dirty="0">
                <a:latin typeface="Tahoma" panose="020B0604030504040204" pitchFamily="34" charset="0"/>
                <a:ea typeface="Tahoma" panose="020B0604030504040204" pitchFamily="34" charset="0"/>
                <a:cs typeface="Tahoma" panose="020B0604030504040204" pitchFamily="34" charset="0"/>
              </a:rPr>
              <a:t>бэрхшээлтэй хүүхдийг асарч байгаа иргэд олгох </a:t>
            </a:r>
            <a:r>
              <a:rPr lang="mn-MN" sz="2000" dirty="0" smtClean="0">
                <a:latin typeface="Tahoma" panose="020B0604030504040204" pitchFamily="34" charset="0"/>
                <a:ea typeface="Tahoma" panose="020B0604030504040204" pitchFamily="34" charset="0"/>
                <a:cs typeface="Tahoma" panose="020B0604030504040204" pitchFamily="34" charset="0"/>
              </a:rPr>
              <a:t>тэтгэмж</a:t>
            </a:r>
            <a:r>
              <a:rPr lang="mn-MN" sz="2000" dirty="0">
                <a:latin typeface="Tahoma" panose="020B0604030504040204" pitchFamily="34" charset="0"/>
                <a:ea typeface="Tahoma" panose="020B0604030504040204" pitchFamily="34" charset="0"/>
                <a:cs typeface="Tahoma" panose="020B0604030504040204" pitchFamily="34" charset="0"/>
              </a:rPr>
              <a:t>” авсан хүний тоо </a:t>
            </a:r>
            <a:r>
              <a:rPr lang="mn-MN" sz="2000" dirty="0" smtClean="0">
                <a:latin typeface="Tahoma" panose="020B0604030504040204" pitchFamily="34" charset="0"/>
                <a:ea typeface="Tahoma" panose="020B0604030504040204" pitchFamily="34" charset="0"/>
                <a:cs typeface="Tahoma" panose="020B0604030504040204" pitchFamily="34" charset="0"/>
              </a:rPr>
              <a:t>20.2 </a:t>
            </a:r>
            <a:r>
              <a:rPr lang="mn-MN" sz="2000" dirty="0">
                <a:latin typeface="Tahoma" panose="020B0604030504040204" pitchFamily="34" charset="0"/>
                <a:ea typeface="Tahoma" panose="020B0604030504040204" pitchFamily="34" charset="0"/>
                <a:cs typeface="Tahoma" panose="020B0604030504040204" pitchFamily="34" charset="0"/>
              </a:rPr>
              <a:t>хувь, олгосон тэтгэмжийн хэмжээ </a:t>
            </a:r>
            <a:r>
              <a:rPr lang="mn-MN" sz="2000" dirty="0" smtClean="0">
                <a:latin typeface="Tahoma" panose="020B0604030504040204" pitchFamily="34" charset="0"/>
                <a:ea typeface="Tahoma" panose="020B0604030504040204" pitchFamily="34" charset="0"/>
                <a:cs typeface="Tahoma" panose="020B0604030504040204" pitchFamily="34" charset="0"/>
              </a:rPr>
              <a:t>38.4 хувиар өссөн </a:t>
            </a:r>
            <a:r>
              <a:rPr lang="mn-MN" sz="2000" dirty="0">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xmlns="" id="{05B8BF53-1DD3-4324-B7E7-FB00B5E487ED}"/>
              </a:ext>
            </a:extLst>
          </p:cNvPr>
          <p:cNvSpPr/>
          <p:nvPr/>
        </p:nvSpPr>
        <p:spPr>
          <a:xfrm>
            <a:off x="1312842" y="1143002"/>
            <a:ext cx="10650558" cy="52578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7FE9ED23-9DBA-4F8C-A9DF-672AF6101EEE}"/>
              </a:ext>
            </a:extLst>
          </p:cNvPr>
          <p:cNvPicPr>
            <a:picLocks noChangeAspect="1"/>
          </p:cNvPicPr>
          <p:nvPr/>
        </p:nvPicPr>
        <p:blipFill rotWithShape="1">
          <a:blip r:embed="rId2"/>
          <a:srcRect l="15668" t="8783" r="12422" b="18959"/>
          <a:stretch/>
        </p:blipFill>
        <p:spPr>
          <a:xfrm>
            <a:off x="6057898" y="1722439"/>
            <a:ext cx="1219200" cy="1066800"/>
          </a:xfrm>
          <a:prstGeom prst="rect">
            <a:avLst/>
          </a:prstGeom>
        </p:spPr>
      </p:pic>
    </p:spTree>
    <p:extLst>
      <p:ext uri="{BB962C8B-B14F-4D97-AF65-F5344CB8AC3E}">
        <p14:creationId xmlns:p14="http://schemas.microsoft.com/office/powerpoint/2010/main" val="253901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rotWithShape="1">
          <a:blip r:embed="rId2"/>
          <a:srcRect b="19753"/>
          <a:stretch/>
        </p:blipFill>
        <p:spPr>
          <a:xfrm>
            <a:off x="914400" y="990600"/>
            <a:ext cx="10591800" cy="5410200"/>
          </a:xfrm>
          <a:prstGeom prst="rect">
            <a:avLst/>
          </a:prstGeom>
        </p:spPr>
      </p:pic>
      <p:sp>
        <p:nvSpPr>
          <p:cNvPr id="28" name="Rectangle 27"/>
          <p:cNvSpPr/>
          <p:nvPr/>
        </p:nvSpPr>
        <p:spPr>
          <a:xfrm>
            <a:off x="2590800" y="1371600"/>
            <a:ext cx="8638937" cy="830997"/>
          </a:xfrm>
          <a:prstGeom prst="rect">
            <a:avLst/>
          </a:prstGeom>
        </p:spPr>
        <p:txBody>
          <a:bodyPr wrap="square">
            <a:spAutoFit/>
          </a:bodyPr>
          <a:lstStyle/>
          <a:p>
            <a:pPr algn="just"/>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Сүхбаатар аймагт 2019 оны эхний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7</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 сард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78</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3 эх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амаржиж,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7</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84 хүүхэд төрүүлсэн нь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өмнөх </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оны мөн үеэс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амаржсан эх </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4 (0.5%)-аар,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амьд төрсөн хүүхэд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9</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.1)-аар тус тус буурсан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байна.</a:t>
            </a:r>
            <a:endParaRPr lang="en-US"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667000" y="4038600"/>
            <a:ext cx="8486537" cy="830997"/>
          </a:xfrm>
          <a:prstGeom prst="rect">
            <a:avLst/>
          </a:prstGeom>
        </p:spPr>
        <p:txBody>
          <a:bodyPr wrap="square">
            <a:spAutoFit/>
          </a:bodyPr>
          <a:lstStyle/>
          <a:p>
            <a:pPr algn="just"/>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Нялхсын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эндэгдэл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2019 оны эхний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7</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-р сард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7</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болж, өмнөх оноос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1</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хүүхдээр,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тав хүртэлх насны хүүхдийн эндэгдэл 1</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гарч өмнөх оноос 2 хүүхдээр тус тус буурсан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667000" y="5181600"/>
            <a:ext cx="8562737" cy="830997"/>
          </a:xfrm>
          <a:prstGeom prst="rect">
            <a:avLst/>
          </a:prstGeom>
        </p:spPr>
        <p:txBody>
          <a:bodyPr wrap="square">
            <a:spAutoFit/>
          </a:bodyPr>
          <a:lstStyle/>
          <a:p>
            <a:pPr algn="just"/>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Халдварт өвчнөөр өвчлөгчид 2019 оны эхний 7-р сард 546 болж, өмнөх оноос 90(19.7%)-аар өсөхөд тэмбүүгээр өвчлөгчид 55 (55.0%)-</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а</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ар, салхин цэцгээр өвчлөгчид 54 (41.5%)-өөр өссөн нь голлон нөлөөлсөн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990600" y="5334000"/>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886200"/>
            <a:ext cx="1313101" cy="8382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514600"/>
            <a:ext cx="1067792" cy="838200"/>
          </a:xfrm>
          <a:prstGeom prst="rect">
            <a:avLst/>
          </a:prstGeom>
        </p:spPr>
      </p:pic>
      <p:sp>
        <p:nvSpPr>
          <p:cNvPr id="25" name="Rectangle 24"/>
          <p:cNvSpPr/>
          <p:nvPr/>
        </p:nvSpPr>
        <p:spPr>
          <a:xfrm>
            <a:off x="2667000" y="2743200"/>
            <a:ext cx="8305800" cy="584775"/>
          </a:xfrm>
          <a:prstGeom prst="rect">
            <a:avLst/>
          </a:prstGeom>
        </p:spPr>
        <p:txBody>
          <a:bodyPr wrap="square">
            <a:spAutoFit/>
          </a:bodyPr>
          <a:lstStyle/>
          <a:p>
            <a:pPr algn="just"/>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1000 хүнд ногдох төрөлт 1</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2.9</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нас баралт 3.</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5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болж өмнөх оноос төрөлт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0.2</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пунктээр буурч, нас баралт</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0.</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2</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пунктээр өсчээ.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7313"/>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90600"/>
            <a:ext cx="1977749" cy="1833535"/>
          </a:xfrm>
          <a:prstGeom prst="rect">
            <a:avLst/>
          </a:prstGeom>
        </p:spPr>
      </p:pic>
      <p:sp>
        <p:nvSpPr>
          <p:cNvPr id="10" name="Rectangle 9"/>
          <p:cNvSpPr/>
          <p:nvPr/>
        </p:nvSpPr>
        <p:spPr>
          <a:xfrm>
            <a:off x="3276600" y="990600"/>
            <a:ext cx="8534400" cy="163121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2019 </a:t>
            </a:r>
            <a:r>
              <a:rPr lang="mn-MN" sz="2000" dirty="0">
                <a:latin typeface="Arial" panose="020B0604020202020204" pitchFamily="34" charset="0"/>
                <a:cs typeface="Arial" panose="020B0604020202020204" pitchFamily="34" charset="0"/>
              </a:rPr>
              <a:t>оны </a:t>
            </a:r>
            <a:r>
              <a:rPr lang="en-US" sz="2000" dirty="0">
                <a:latin typeface="Arial" panose="020B0604020202020204" pitchFamily="34" charset="0"/>
                <a:cs typeface="Arial" panose="020B0604020202020204" pitchFamily="34" charset="0"/>
              </a:rPr>
              <a:t>7</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311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mn-MN" sz="2000" dirty="0" smtClean="0">
                <a:latin typeface="Arial" panose="020B0604020202020204" pitchFamily="34" charset="0"/>
                <a:cs typeface="Arial" panose="020B0604020202020204" pitchFamily="34" charset="0"/>
              </a:rPr>
              <a:t>99 (46.7</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)-өөр өсжээ.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a:t>
            </a:r>
            <a:r>
              <a:rPr lang="mn-MN" sz="2000" b="1" dirty="0" smtClean="0">
                <a:solidFill>
                  <a:srgbClr val="0033CC"/>
                </a:solidFill>
                <a:latin typeface="Arial" panose="020B0604020202020204" pitchFamily="34" charset="0"/>
                <a:cs typeface="Arial" panose="020B0604020202020204" pitchFamily="34" charset="0"/>
              </a:rPr>
              <a:t>өсөхөд </a:t>
            </a:r>
            <a:r>
              <a:rPr lang="mn-MN" sz="2000" dirty="0" smtClean="0">
                <a:latin typeface="Arial" panose="020B0604020202020204" pitchFamily="34" charset="0"/>
                <a:cs typeface="Arial" panose="020B0604020202020204" pitchFamily="34" charset="0"/>
              </a:rPr>
              <a:t>хүний амьд явах эрхийн эсрэг </a:t>
            </a:r>
            <a:r>
              <a:rPr lang="en-US" sz="2000" dirty="0" err="1" smtClean="0">
                <a:latin typeface="Arial" panose="020B0604020202020204" pitchFamily="34" charset="0"/>
                <a:cs typeface="Arial" panose="020B0604020202020204" pitchFamily="34" charset="0"/>
              </a:rPr>
              <a:t>гэмт</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11</a:t>
            </a:r>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(22</a:t>
            </a:r>
            <a:r>
              <a:rPr lang="mn-MN" sz="2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өмчлөх эрхийн эсрэг гэмт </a:t>
            </a:r>
            <a:r>
              <a:rPr lang="mn-MN" sz="2000" dirty="0">
                <a:latin typeface="Arial" panose="020B0604020202020204" pitchFamily="34" charset="0"/>
                <a:cs typeface="Arial" panose="020B0604020202020204" pitchFamily="34" charset="0"/>
              </a:rPr>
              <a:t>хэрэг </a:t>
            </a:r>
            <a:r>
              <a:rPr lang="en-US" sz="2000" dirty="0" smtClean="0">
                <a:latin typeface="Arial" panose="020B0604020202020204" pitchFamily="34" charset="0"/>
                <a:cs typeface="Arial" panose="020B0604020202020204" pitchFamily="34" charset="0"/>
              </a:rPr>
              <a:t>182</a:t>
            </a:r>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 </a:t>
            </a:r>
            <a:r>
              <a:rPr lang="mn-MN" sz="2000" dirty="0" smtClean="0">
                <a:latin typeface="Arial" panose="020B0604020202020204" pitchFamily="34" charset="0"/>
                <a:cs typeface="Arial" panose="020B0604020202020204" pitchFamily="34" charset="0"/>
              </a:rPr>
              <a:t>дахин</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өссөн нь </a:t>
            </a:r>
            <a:r>
              <a:rPr lang="mn-MN" sz="2000" dirty="0">
                <a:latin typeface="Arial" panose="020B0604020202020204" pitchFamily="34" charset="0"/>
                <a:cs typeface="Arial" panose="020B0604020202020204" pitchFamily="34" charset="0"/>
              </a:rPr>
              <a:t>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2907313"/>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2019 оны эхний 7</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1.0 тэрбум төгрөг, </a:t>
            </a:r>
            <a:r>
              <a:rPr lang="mn-MN" sz="2000" dirty="0">
                <a:latin typeface="Arial" panose="020B0604020202020204" pitchFamily="34" charset="0"/>
                <a:cs typeface="Arial" panose="020B0604020202020204" pitchFamily="34" charset="0"/>
              </a:rPr>
              <a:t>нөхөн төлүүлсэн хохирлын хэмжээ 2</a:t>
            </a:r>
            <a:r>
              <a:rPr lang="mn-MN" sz="2000" dirty="0" smtClean="0">
                <a:latin typeface="Arial" panose="020B0604020202020204" pitchFamily="34" charset="0"/>
                <a:cs typeface="Arial" panose="020B0604020202020204" pitchFamily="34" charset="0"/>
              </a:rPr>
              <a:t>96.3 сая </a:t>
            </a:r>
            <a:r>
              <a:rPr lang="mn-MN" sz="2000" dirty="0">
                <a:latin typeface="Arial" panose="020B0604020202020204" pitchFamily="34" charset="0"/>
                <a:cs typeface="Arial" panose="020B0604020202020204" pitchFamily="34" charset="0"/>
              </a:rPr>
              <a:t>төгрөг болж, өмнөх оны мөн үеэс учирсан хохирол </a:t>
            </a:r>
            <a:r>
              <a:rPr lang="en-US" sz="2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 дахин  өсч, нөхөн төлүүлсэн хохирол хувь хэмжээ </a:t>
            </a:r>
            <a:r>
              <a:rPr lang="en-US" sz="2000" dirty="0" smtClean="0">
                <a:latin typeface="Arial" panose="020B0604020202020204" pitchFamily="34" charset="0"/>
                <a:cs typeface="Arial" panose="020B0604020202020204" pitchFamily="34" charset="0"/>
              </a:rPr>
              <a:t>29.6</a:t>
            </a:r>
            <a:r>
              <a:rPr lang="mn-MN" sz="2000" dirty="0" smtClean="0">
                <a:latin typeface="Arial" panose="020B0604020202020204" pitchFamily="34" charset="0"/>
                <a:cs typeface="Arial" panose="020B0604020202020204" pitchFamily="34" charset="0"/>
              </a:rPr>
              <a:t> хувь болж 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4" name="Rectangle 13"/>
          <p:cNvSpPr/>
          <p:nvPr/>
        </p:nvSpPr>
        <p:spPr>
          <a:xfrm>
            <a:off x="3276600" y="4500535"/>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2019 </a:t>
            </a:r>
            <a:r>
              <a:rPr lang="mn-MN" sz="2000" dirty="0">
                <a:latin typeface="Arial" panose="020B0604020202020204" pitchFamily="34" charset="0"/>
                <a:cs typeface="Arial" panose="020B0604020202020204" pitchFamily="34" charset="0"/>
              </a:rPr>
              <a:t>оны </a:t>
            </a:r>
            <a:r>
              <a:rPr lang="mn-MN" sz="2000" dirty="0" smtClean="0">
                <a:latin typeface="Arial" panose="020B0604020202020204" pitchFamily="34" charset="0"/>
                <a:cs typeface="Arial" panose="020B0604020202020204" pitchFamily="34" charset="0"/>
              </a:rPr>
              <a:t>эхний 7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82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769585"/>
            <a:ext cx="1587177" cy="1559750"/>
          </a:xfrm>
          <a:prstGeom prst="rect">
            <a:avLst/>
          </a:prstGeom>
        </p:spPr>
      </p:pic>
      <p:sp>
        <p:nvSpPr>
          <p:cNvPr id="11" name="Rectangle 10"/>
          <p:cNvSpPr/>
          <p:nvPr/>
        </p:nvSpPr>
        <p:spPr>
          <a:xfrm>
            <a:off x="3276600" y="5204210"/>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Нийт 305 хүн эрүүлжигдсэн нь өмнөх оны мөн үеэс 28 </a:t>
            </a:r>
            <a:r>
              <a:rPr lang="mn-MN" sz="2000" dirty="0" smtClean="0">
                <a:latin typeface="Arial" panose="020B0604020202020204" pitchFamily="34" charset="0"/>
                <a:cs typeface="Arial" panose="020B0604020202020204" pitchFamily="34" charset="0"/>
              </a:rPr>
              <a:t>хүн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10.1%</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-ээр өссөн байна.</a:t>
            </a:r>
          </a:p>
          <a:p>
            <a:pPr algn="just"/>
            <a:r>
              <a:rPr lang="mn-MN" sz="2000" dirty="0" smtClean="0">
                <a:latin typeface="Arial" panose="020B0604020202020204" pitchFamily="34" charset="0"/>
                <a:cs typeface="Arial" panose="020B0604020202020204" pitchFamily="34" charset="0"/>
              </a:rPr>
              <a:t>Эрүүлжигдсэн </a:t>
            </a:r>
            <a:r>
              <a:rPr lang="mn-MN" sz="2000" dirty="0">
                <a:latin typeface="Arial" panose="020B0604020202020204" pitchFamily="34" charset="0"/>
                <a:cs typeface="Arial" panose="020B0604020202020204" pitchFamily="34" charset="0"/>
              </a:rPr>
              <a:t>хүмүүсээс 44 хүн баривчлагдаж захиргааны арга хэмжээ авхуулсан нь өмнөх оноос </a:t>
            </a:r>
            <a:r>
              <a:rPr lang="en-US" sz="2000" dirty="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7 хүн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45.7</a:t>
            </a:r>
            <a:r>
              <a:rPr lang="mn-MN"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-ээр буурсан байна.</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03520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Банкуудад хадгалуулсан иргэдийн </a:t>
            </a:r>
            <a:r>
              <a:rPr lang="mn-MN" dirty="0" smtClean="0">
                <a:latin typeface="Arial" panose="020B0604020202020204" pitchFamily="34" charset="0"/>
                <a:ea typeface="Tahoma" panose="020B0604030504040204" pitchFamily="34" charset="0"/>
                <a:cs typeface="Arial" panose="020B0604020202020204" pitchFamily="34" charset="0"/>
              </a:rPr>
              <a:t>төгрөгийн </a:t>
            </a:r>
            <a:r>
              <a:rPr lang="mn-MN" dirty="0">
                <a:latin typeface="Arial" panose="020B0604020202020204" pitchFamily="34" charset="0"/>
                <a:ea typeface="Tahoma" panose="020B0604030504040204" pitchFamily="34" charset="0"/>
                <a:cs typeface="Arial" panose="020B0604020202020204" pitchFamily="34" charset="0"/>
              </a:rPr>
              <a:t>хадгаламжийн хэмжээ </a:t>
            </a:r>
            <a:r>
              <a:rPr lang="mn-MN" dirty="0" smtClean="0">
                <a:latin typeface="Arial" panose="020B0604020202020204" pitchFamily="34" charset="0"/>
                <a:ea typeface="Tahoma" panose="020B0604030504040204" pitchFamily="34" charset="0"/>
                <a:cs typeface="Arial" panose="020B0604020202020204" pitchFamily="34" charset="0"/>
              </a:rPr>
              <a:t>78.9 тэрбум </a:t>
            </a:r>
            <a:r>
              <a:rPr lang="mn-MN" dirty="0">
                <a:latin typeface="Arial" panose="020B0604020202020204" pitchFamily="34" charset="0"/>
                <a:ea typeface="Tahoma" panose="020B0604030504040204" pitchFamily="34" charset="0"/>
                <a:cs typeface="Arial" panose="020B0604020202020204" pitchFamily="34" charset="0"/>
              </a:rPr>
              <a:t>төгрөг болж, </a:t>
            </a:r>
            <a:r>
              <a:rPr lang="mn-MN" dirty="0" smtClean="0">
                <a:latin typeface="Arial" panose="020B0604020202020204" pitchFamily="34" charset="0"/>
                <a:ea typeface="Tahoma" panose="020B0604030504040204" pitchFamily="34" charset="0"/>
                <a:cs typeface="Arial" panose="020B0604020202020204" pitchFamily="34" charset="0"/>
              </a:rPr>
              <a:t>оны эхнээс 0.9 тэрбумаар буурч, өмнөх оны мөн үеэс 12.0 </a:t>
            </a:r>
            <a:r>
              <a:rPr lang="mn-MN" dirty="0">
                <a:latin typeface="Arial" panose="020B0604020202020204" pitchFamily="34" charset="0"/>
                <a:ea typeface="Tahoma" panose="020B0604030504040204" pitchFamily="34" charset="0"/>
                <a:cs typeface="Arial" panose="020B0604020202020204" pitchFamily="34" charset="0"/>
              </a:rPr>
              <a:t>тэрбум </a:t>
            </a:r>
            <a:r>
              <a:rPr lang="mn-MN" dirty="0" smtClean="0">
                <a:latin typeface="Arial" panose="020B0604020202020204" pitchFamily="34" charset="0"/>
                <a:ea typeface="Tahoma" panose="020B0604030504040204" pitchFamily="34" charset="0"/>
                <a:cs typeface="Arial" panose="020B0604020202020204" pitchFamily="34" charset="0"/>
              </a:rPr>
              <a:t>төгрөгөөр өсчээ.</a:t>
            </a:r>
          </a:p>
        </p:txBody>
      </p:sp>
      <p:sp>
        <p:nvSpPr>
          <p:cNvPr id="13" name="Rectangle 12"/>
          <p:cNvSpPr/>
          <p:nvPr/>
        </p:nvSpPr>
        <p:spPr>
          <a:xfrm>
            <a:off x="2818215" y="3557181"/>
            <a:ext cx="8341352" cy="923330"/>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Аж ахуйн нэгж, байгууллага, иргэдэд олгосон нийт зээлийн өрийн үлдэгдэл </a:t>
            </a:r>
            <a:r>
              <a:rPr lang="mn-MN" dirty="0" smtClean="0">
                <a:latin typeface="Arial" panose="020B0604020202020204" pitchFamily="34" charset="0"/>
                <a:ea typeface="Tahoma" panose="020B0604030504040204" pitchFamily="34" charset="0"/>
                <a:cs typeface="Arial" panose="020B0604020202020204" pitchFamily="34" charset="0"/>
              </a:rPr>
              <a:t>2019 </a:t>
            </a:r>
            <a:r>
              <a:rPr lang="mn-MN" dirty="0">
                <a:latin typeface="Arial" panose="020B0604020202020204" pitchFamily="34" charset="0"/>
                <a:ea typeface="Tahoma" panose="020B0604030504040204" pitchFamily="34" charset="0"/>
                <a:cs typeface="Arial" panose="020B0604020202020204" pitchFamily="34" charset="0"/>
              </a:rPr>
              <a:t>оны </a:t>
            </a:r>
            <a:r>
              <a:rPr lang="mn-MN" dirty="0" smtClean="0">
                <a:latin typeface="Arial" panose="020B0604020202020204" pitchFamily="34" charset="0"/>
                <a:ea typeface="Tahoma" panose="020B0604030504040204" pitchFamily="34" charset="0"/>
                <a:cs typeface="Arial" panose="020B0604020202020204" pitchFamily="34" charset="0"/>
              </a:rPr>
              <a:t> эхний 7 сард 139.2 тэрбум </a:t>
            </a:r>
            <a:r>
              <a:rPr lang="mn-MN" dirty="0">
                <a:latin typeface="Arial" panose="020B0604020202020204" pitchFamily="34" charset="0"/>
                <a:ea typeface="Tahoma" panose="020B0604030504040204" pitchFamily="34" charset="0"/>
                <a:cs typeface="Arial" panose="020B0604020202020204" pitchFamily="34" charset="0"/>
              </a:rPr>
              <a:t>төгрөг болж, </a:t>
            </a:r>
            <a:r>
              <a:rPr lang="mn-MN" dirty="0" smtClean="0">
                <a:latin typeface="Arial" panose="020B0604020202020204" pitchFamily="34" charset="0"/>
                <a:ea typeface="Tahoma" panose="020B0604030504040204" pitchFamily="34" charset="0"/>
                <a:cs typeface="Arial" panose="020B0604020202020204" pitchFamily="34" charset="0"/>
              </a:rPr>
              <a:t>оны эхнээс 4.4 тэрбум төгрөг 3.1 хувиар, </a:t>
            </a:r>
            <a:r>
              <a:rPr lang="mn-MN" dirty="0">
                <a:latin typeface="Arial" panose="020B0604020202020204" pitchFamily="34" charset="0"/>
                <a:ea typeface="Tahoma" panose="020B0604030504040204" pitchFamily="34" charset="0"/>
                <a:cs typeface="Arial" panose="020B0604020202020204" pitchFamily="34" charset="0"/>
              </a:rPr>
              <a:t>өмнөх оноос </a:t>
            </a:r>
            <a:r>
              <a:rPr lang="mn-MN" dirty="0" smtClean="0">
                <a:latin typeface="Arial" panose="020B0604020202020204" pitchFamily="34" charset="0"/>
                <a:ea typeface="Tahoma" panose="020B0604030504040204" pitchFamily="34" charset="0"/>
                <a:cs typeface="Arial" panose="020B0604020202020204" pitchFamily="34" charset="0"/>
              </a:rPr>
              <a:t>16.2 </a:t>
            </a:r>
            <a:r>
              <a:rPr lang="mn-MN" dirty="0">
                <a:latin typeface="Arial" panose="020B0604020202020204" pitchFamily="34" charset="0"/>
                <a:ea typeface="Tahoma" panose="020B0604030504040204" pitchFamily="34" charset="0"/>
                <a:cs typeface="Arial" panose="020B0604020202020204" pitchFamily="34" charset="0"/>
              </a:rPr>
              <a:t>тэрбум </a:t>
            </a:r>
            <a:r>
              <a:rPr lang="mn-MN" dirty="0" smtClean="0">
                <a:latin typeface="Arial" panose="020B0604020202020204" pitchFamily="34" charset="0"/>
                <a:ea typeface="Tahoma" panose="020B0604030504040204" pitchFamily="34" charset="0"/>
                <a:cs typeface="Arial" panose="020B0604020202020204" pitchFamily="34" charset="0"/>
              </a:rPr>
              <a:t>төгрөг буюу 16.8 хувиар өссөн.</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2854186" y="5858470"/>
            <a:ext cx="8194814" cy="923330"/>
          </a:xfrm>
          <a:prstGeom prst="rect">
            <a:avLst/>
          </a:prstGeom>
        </p:spPr>
        <p:txBody>
          <a:bodyPr wrap="square">
            <a:spAutoFit/>
          </a:bodyPr>
          <a:lstStyle/>
          <a:p>
            <a:r>
              <a:rPr lang="mn-MN" dirty="0" smtClean="0">
                <a:latin typeface="Arial" panose="020B0604020202020204" pitchFamily="34" charset="0"/>
                <a:ea typeface="Tahoma" panose="020B0604030504040204" pitchFamily="34" charset="0"/>
                <a:cs typeface="Arial" panose="020B0604020202020204" pitchFamily="34" charset="0"/>
              </a:rPr>
              <a:t>Чанаргүй хугацаа хэтэрсэн зээл 2019 </a:t>
            </a:r>
            <a:r>
              <a:rPr lang="mn-MN" dirty="0">
                <a:latin typeface="Arial" panose="020B0604020202020204" pitchFamily="34" charset="0"/>
                <a:ea typeface="Tahoma" panose="020B0604030504040204" pitchFamily="34" charset="0"/>
                <a:cs typeface="Arial" panose="020B0604020202020204" pitchFamily="34" charset="0"/>
              </a:rPr>
              <a:t>оны </a:t>
            </a:r>
            <a:r>
              <a:rPr lang="mn-MN" dirty="0" smtClean="0">
                <a:latin typeface="Arial" panose="020B0604020202020204" pitchFamily="34" charset="0"/>
                <a:ea typeface="Tahoma" panose="020B0604030504040204" pitchFamily="34" charset="0"/>
                <a:cs typeface="Arial" panose="020B0604020202020204" pitchFamily="34" charset="0"/>
              </a:rPr>
              <a:t> эхний 7 сарын эцэст 1.7 тэрбум </a:t>
            </a:r>
            <a:r>
              <a:rPr lang="mn-MN" dirty="0">
                <a:latin typeface="Arial" panose="020B0604020202020204" pitchFamily="34" charset="0"/>
                <a:ea typeface="Tahoma" panose="020B0604030504040204" pitchFamily="34" charset="0"/>
                <a:cs typeface="Arial" panose="020B0604020202020204" pitchFamily="34" charset="0"/>
              </a:rPr>
              <a:t>төгрөг </a:t>
            </a:r>
            <a:r>
              <a:rPr lang="mn-MN" dirty="0" smtClean="0">
                <a:latin typeface="Arial" panose="020B0604020202020204" pitchFamily="34" charset="0"/>
                <a:ea typeface="Tahoma" panose="020B0604030504040204" pitchFamily="34" charset="0"/>
                <a:cs typeface="Arial" panose="020B0604020202020204" pitchFamily="34" charset="0"/>
              </a:rPr>
              <a:t>болж өмнөх сараас 47.3 сая төгрөгөөр өсч, нийт зээлийн өрийн үлдэгдлийн 1.2 хувийг эзэлж байна.</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19813265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516910"/>
            <a:ext cx="3581400" cy="1865313"/>
          </a:xfrm>
          <a:prstGeom prst="rect">
            <a:avLst/>
          </a:prstGeom>
        </p:spPr>
      </p:pic>
      <p:sp>
        <p:nvSpPr>
          <p:cNvPr id="11" name="Rectangle 10"/>
          <p:cNvSpPr/>
          <p:nvPr/>
        </p:nvSpPr>
        <p:spPr>
          <a:xfrm>
            <a:off x="1190624" y="1149307"/>
            <a:ext cx="10620376" cy="707886"/>
          </a:xfrm>
          <a:prstGeom prst="rect">
            <a:avLst/>
          </a:prstGeom>
        </p:spPr>
        <p:txBody>
          <a:bodyPr wrap="square">
            <a:spAutoFit/>
          </a:bodyPr>
          <a:lstStyle/>
          <a:p>
            <a:pPr algn="just"/>
            <a:r>
              <a:rPr lang="mn-MN" sz="2000" dirty="0" smtClean="0">
                <a:latin typeface="Arial" panose="020B0604020202020204" pitchFamily="34" charset="0"/>
                <a:ea typeface="Tahoma" panose="020B0604030504040204" pitchFamily="34" charset="0"/>
                <a:cs typeface="Arial" panose="020B0604020202020204" pitchFamily="34" charset="0"/>
              </a:rPr>
              <a:t>Аймгийн </a:t>
            </a:r>
            <a:r>
              <a:rPr lang="mn-MN" sz="2000" dirty="0">
                <a:latin typeface="Arial" panose="020B0604020202020204" pitchFamily="34" charset="0"/>
                <a:ea typeface="Tahoma" panose="020B0604030504040204" pitchFamily="34" charset="0"/>
                <a:cs typeface="Arial" panose="020B0604020202020204" pitchFamily="34" charset="0"/>
              </a:rPr>
              <a:t>төсвийн нийт орлого </a:t>
            </a:r>
            <a:r>
              <a:rPr lang="mn-MN" sz="2000" dirty="0" smtClean="0">
                <a:latin typeface="Arial" panose="020B0604020202020204" pitchFamily="34" charset="0"/>
                <a:ea typeface="Tahoma" panose="020B0604030504040204" pitchFamily="34" charset="0"/>
                <a:cs typeface="Arial" panose="020B0604020202020204" pitchFamily="34" charset="0"/>
              </a:rPr>
              <a:t>2019 </a:t>
            </a:r>
            <a:r>
              <a:rPr lang="mn-MN" sz="2000" dirty="0">
                <a:latin typeface="Arial" panose="020B0604020202020204" pitchFamily="34" charset="0"/>
                <a:ea typeface="Tahoma" panose="020B0604030504040204" pitchFamily="34" charset="0"/>
                <a:cs typeface="Arial" panose="020B0604020202020204" pitchFamily="34" charset="0"/>
              </a:rPr>
              <a:t>оны </a:t>
            </a:r>
            <a:r>
              <a:rPr lang="mn-MN" sz="2000" dirty="0" smtClean="0">
                <a:latin typeface="Arial" panose="020B0604020202020204" pitchFamily="34" charset="0"/>
                <a:ea typeface="Tahoma" panose="020B0604030504040204" pitchFamily="34" charset="0"/>
                <a:cs typeface="Arial" panose="020B0604020202020204" pitchFamily="34" charset="0"/>
              </a:rPr>
              <a:t>эхний 7 сарын </a:t>
            </a:r>
            <a:r>
              <a:rPr lang="mn-MN" sz="2000" dirty="0">
                <a:latin typeface="Arial" panose="020B0604020202020204" pitchFamily="34" charset="0"/>
                <a:ea typeface="Tahoma" panose="020B0604030504040204" pitchFamily="34" charset="0"/>
                <a:cs typeface="Arial" panose="020B0604020202020204" pitchFamily="34" charset="0"/>
              </a:rPr>
              <a:t>байдлаар </a:t>
            </a:r>
            <a:r>
              <a:rPr lang="mn-MN" sz="2000" dirty="0" smtClean="0">
                <a:latin typeface="Arial" panose="020B0604020202020204" pitchFamily="34" charset="0"/>
                <a:ea typeface="Tahoma" panose="020B0604030504040204" pitchFamily="34" charset="0"/>
                <a:cs typeface="Arial" panose="020B0604020202020204" pitchFamily="34" charset="0"/>
              </a:rPr>
              <a:t>32.6 </a:t>
            </a:r>
            <a:r>
              <a:rPr lang="mn-MN" sz="2000" dirty="0">
                <a:latin typeface="Arial" panose="020B0604020202020204" pitchFamily="34" charset="0"/>
                <a:ea typeface="Tahoma" panose="020B0604030504040204" pitchFamily="34" charset="0"/>
                <a:cs typeface="Arial" panose="020B0604020202020204" pitchFamily="34" charset="0"/>
              </a:rPr>
              <a:t>тэрбум төгрөг болж өмнөх </a:t>
            </a:r>
            <a:r>
              <a:rPr lang="mn-MN" sz="2000" dirty="0" smtClean="0">
                <a:latin typeface="Arial" panose="020B0604020202020204" pitchFamily="34" charset="0"/>
                <a:ea typeface="Tahoma" panose="020B0604030504040204" pitchFamily="34" charset="0"/>
                <a:cs typeface="Arial" panose="020B0604020202020204" pitchFamily="34" charset="0"/>
              </a:rPr>
              <a:t>оны мөн үеэс 1.0 хувь буюу 0.3  </a:t>
            </a:r>
            <a:r>
              <a:rPr lang="mn-MN" sz="2000" dirty="0">
                <a:latin typeface="Arial" panose="020B0604020202020204" pitchFamily="34" charset="0"/>
                <a:ea typeface="Tahoma" panose="020B0604030504040204" pitchFamily="34" charset="0"/>
                <a:cs typeface="Arial" panose="020B0604020202020204" pitchFamily="34" charset="0"/>
              </a:rPr>
              <a:t>тэрбум </a:t>
            </a:r>
            <a:r>
              <a:rPr lang="mn-MN" sz="2000" dirty="0" smtClean="0">
                <a:latin typeface="Arial" panose="020B0604020202020204" pitchFamily="34" charset="0"/>
                <a:ea typeface="Tahoma" panose="020B0604030504040204" pitchFamily="34" charset="0"/>
                <a:cs typeface="Arial" panose="020B0604020202020204" pitchFamily="34" charset="0"/>
              </a:rPr>
              <a:t>төгрөгөөр буурчээ.</a:t>
            </a:r>
            <a:endParaRPr lang="en-US" sz="2000" dirty="0">
              <a:effectLst/>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5114499" y="2838271"/>
            <a:ext cx="6705600" cy="1015663"/>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Төсвийн зарлага санхүүжилт </a:t>
            </a:r>
            <a:r>
              <a:rPr lang="mn-MN" sz="2000" dirty="0" smtClean="0">
                <a:latin typeface="Arial" panose="020B0604020202020204" pitchFamily="34" charset="0"/>
                <a:ea typeface="Tahoma" panose="020B0604030504040204" pitchFamily="34" charset="0"/>
                <a:cs typeface="Arial" panose="020B0604020202020204" pitchFamily="34" charset="0"/>
              </a:rPr>
              <a:t>31.3 </a:t>
            </a:r>
            <a:r>
              <a:rPr lang="mn-MN" sz="2000" dirty="0">
                <a:latin typeface="Arial" panose="020B0604020202020204" pitchFamily="34" charset="0"/>
                <a:ea typeface="Tahoma" panose="020B0604030504040204" pitchFamily="34" charset="0"/>
                <a:cs typeface="Arial" panose="020B0604020202020204" pitchFamily="34" charset="0"/>
              </a:rPr>
              <a:t>тэрбум төгрөг болж, өмнөх </a:t>
            </a:r>
            <a:r>
              <a:rPr lang="mn-MN" sz="2000" dirty="0" smtClean="0">
                <a:latin typeface="Arial" panose="020B0604020202020204" pitchFamily="34" charset="0"/>
                <a:ea typeface="Tahoma" panose="020B0604030504040204" pitchFamily="34" charset="0"/>
                <a:cs typeface="Arial" panose="020B0604020202020204" pitchFamily="34" charset="0"/>
              </a:rPr>
              <a:t>оны мөн үеэс 1.9 тэрбум төгрөг буюу 6.6 хувиар өссөн байна.</a:t>
            </a:r>
          </a:p>
        </p:txBody>
      </p:sp>
      <p:sp>
        <p:nvSpPr>
          <p:cNvPr id="14" name="Rectangle 13"/>
          <p:cNvSpPr/>
          <p:nvPr/>
        </p:nvSpPr>
        <p:spPr>
          <a:xfrm>
            <a:off x="1190624" y="4521107"/>
            <a:ext cx="10591800" cy="1631216"/>
          </a:xfrm>
          <a:prstGeom prst="rect">
            <a:avLst/>
          </a:prstGeom>
        </p:spPr>
        <p:txBody>
          <a:bodyPr wrap="square">
            <a:spAutoFit/>
          </a:bodyPr>
          <a:lstStyle/>
          <a:p>
            <a:pPr algn="just"/>
            <a:r>
              <a:rPr lang="mn-MN" sz="2000" dirty="0" smtClean="0">
                <a:latin typeface="Arial" panose="020B0604020202020204" pitchFamily="34" charset="0"/>
                <a:ea typeface="Tahoma" panose="020B0604030504040204" pitchFamily="34" charset="0"/>
                <a:cs typeface="Arial" panose="020B0604020202020204" pitchFamily="34" charset="0"/>
              </a:rPr>
              <a:t>Эхний 7 сарын байдлаар Улсын төсвөөс олгох санхүүгийн дэмжлэг 5.6 тэрбум төгрөг авсан нь өмнөх оны мөн үеэс 36.1 хувиар, орон нутгийн хөгжлийн нэгдсэн сангаас олгох шилжүүлэг 2.4 тэрбум төгрөг авсан нь өмнөх оны мөн үеэс 42.3 хувиар тус тус өсч, харин Улсын төсвөөс олгох тусгай зориулалтын шилжүүлэг 16.8 тэрбум төгрөг авсан нь өмнөх оны мөн үеэс 3.3 хувиар буурсан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173898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621240"/>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746170" y="1516611"/>
            <a:ext cx="7942470"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a:t>
            </a:r>
            <a:r>
              <a:rPr lang="mn-MN" sz="2000" dirty="0" smtClean="0">
                <a:latin typeface="Arial" panose="020B0604020202020204" pitchFamily="34" charset="0"/>
                <a:cs typeface="Arial" panose="020B0604020202020204" pitchFamily="34" charset="0"/>
              </a:rPr>
              <a:t>7 дугаар сард </a:t>
            </a:r>
            <a:r>
              <a:rPr lang="eu-ES" sz="2000" dirty="0">
                <a:latin typeface="Arial" panose="020B0604020202020204" pitchFamily="34" charset="0"/>
                <a:cs typeface="Arial" panose="020B0604020202020204" pitchFamily="34" charset="0"/>
              </a:rPr>
              <a:t>өмнөх сараас</a:t>
            </a:r>
            <a:r>
              <a:rPr lang="mn-MN" sz="2000" dirty="0">
                <a:latin typeface="Arial" panose="020B0604020202020204" pitchFamily="34" charset="0"/>
                <a:cs typeface="Arial" panose="020B0604020202020204" pitchFamily="34" charset="0"/>
              </a:rPr>
              <a:t> 0.6 хувь, </a:t>
            </a:r>
            <a:r>
              <a:rPr lang="eu-ES" sz="2000" dirty="0">
                <a:latin typeface="Arial" panose="020B0604020202020204" pitchFamily="34" charset="0"/>
                <a:cs typeface="Arial" panose="020B0604020202020204" pitchFamily="34" charset="0"/>
              </a:rPr>
              <a:t>өмнөх оны мөн үеэс </a:t>
            </a:r>
            <a:r>
              <a:rPr lang="mn-MN" sz="2000" dirty="0" smtClean="0">
                <a:latin typeface="Arial" panose="020B0604020202020204" pitchFamily="34" charset="0"/>
                <a:cs typeface="Arial" panose="020B0604020202020204" pitchFamily="34" charset="0"/>
              </a:rPr>
              <a:t>5.9 </a:t>
            </a:r>
            <a:r>
              <a:rPr lang="eu-ES" sz="2000" dirty="0" smtClean="0">
                <a:latin typeface="Arial" panose="020B0604020202020204" pitchFamily="34" charset="0"/>
                <a:cs typeface="Arial" panose="020B0604020202020204" pitchFamily="34" charset="0"/>
              </a:rPr>
              <a:t> </a:t>
            </a:r>
            <a:r>
              <a:rPr lang="eu-ES" sz="2000" dirty="0">
                <a:latin typeface="Arial" panose="020B0604020202020204" pitchFamily="34" charset="0"/>
                <a:cs typeface="Arial" panose="020B0604020202020204" pitchFamily="34" charset="0"/>
              </a:rPr>
              <a:t>хувь</a:t>
            </a:r>
            <a:r>
              <a:rPr lang="mn-MN" sz="2000" dirty="0">
                <a:latin typeface="Arial" panose="020B0604020202020204" pitchFamily="34" charset="0"/>
                <a:cs typeface="Arial" panose="020B0604020202020204" pitchFamily="34" charset="0"/>
              </a:rPr>
              <a:t>, жилийн эцсээс </a:t>
            </a:r>
            <a:r>
              <a:rPr lang="mn-MN" sz="2000" dirty="0" smtClean="0">
                <a:latin typeface="Arial" panose="020B0604020202020204" pitchFamily="34" charset="0"/>
                <a:cs typeface="Arial" panose="020B0604020202020204" pitchFamily="34" charset="0"/>
              </a:rPr>
              <a:t>3.9 </a:t>
            </a:r>
            <a:r>
              <a:rPr lang="mn-MN" sz="2000" dirty="0">
                <a:latin typeface="Arial" panose="020B0604020202020204" pitchFamily="34" charset="0"/>
                <a:cs typeface="Arial" panose="020B0604020202020204" pitchFamily="34" charset="0"/>
              </a:rPr>
              <a:t>хувиар тус тус өслөө</a:t>
            </a:r>
            <a:r>
              <a:rPr lang="eu-E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746170" y="3220785"/>
            <a:ext cx="7942470" cy="1323439"/>
          </a:xfrm>
          <a:prstGeom prst="rect">
            <a:avLst/>
          </a:prstGeom>
        </p:spPr>
        <p:txBody>
          <a:bodyPr wrap="square">
            <a:spAutoFit/>
          </a:bodyPr>
          <a:lstStyle/>
          <a:p>
            <a:pPr algn="just"/>
            <a:r>
              <a:rPr lang="en-US" sz="2000" b="1" dirty="0" err="1">
                <a:latin typeface="Arial" panose="020B0604020202020204" pitchFamily="34" charset="0"/>
                <a:cs typeface="Arial" panose="020B0604020202020204" pitchFamily="34" charset="0"/>
              </a:rPr>
              <a:t>Ерөнхий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индекс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өмнөх</a:t>
            </a:r>
            <a:r>
              <a:rPr lang="mn-MN" sz="2000" b="1" dirty="0">
                <a:latin typeface="Arial" panose="020B0604020202020204" pitchFamily="34" charset="0"/>
                <a:cs typeface="Arial" panose="020B0604020202020204" pitchFamily="34" charset="0"/>
              </a:rPr>
              <a:t> жилийн эцсээс </a:t>
            </a:r>
            <a:r>
              <a:rPr lang="mn-MN" sz="2000" b="1" dirty="0" smtClean="0">
                <a:latin typeface="Arial" panose="020B0604020202020204" pitchFamily="34" charset="0"/>
                <a:cs typeface="Arial" panose="020B0604020202020204" pitchFamily="34" charset="0"/>
              </a:rPr>
              <a:t>3.9 </a:t>
            </a:r>
            <a:r>
              <a:rPr lang="mn-MN" sz="2000" b="1" dirty="0">
                <a:latin typeface="Arial" panose="020B0604020202020204" pitchFamily="34" charset="0"/>
                <a:cs typeface="Arial" panose="020B0604020202020204" pitchFamily="34" charset="0"/>
              </a:rPr>
              <a:t>хувиар </a:t>
            </a:r>
            <a:r>
              <a:rPr lang="mn-MN" sz="2000" dirty="0">
                <a:latin typeface="Arial" panose="020B0604020202020204" pitchFamily="34" charset="0"/>
                <a:cs typeface="Arial" panose="020B0604020202020204" pitchFamily="34" charset="0"/>
              </a:rPr>
              <a:t>өсөхөд </a:t>
            </a:r>
            <a:r>
              <a:rPr lang="mn-MN" sz="2000" dirty="0" smtClean="0">
                <a:latin typeface="Arial" panose="020B0604020202020204" pitchFamily="34" charset="0"/>
                <a:cs typeface="Arial" panose="020B0604020202020204" pitchFamily="34" charset="0"/>
              </a:rPr>
              <a:t> холбооны хэрэгсэл, шуудан үйлчилгээ болон боловсролын үйлчилгээний бүлгийн үнээс бусад бүлгийн үнэ 0.7-10.5 хувиар өссөн нь голлон нөлөөлжээ.</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0611"/>
            <a:ext cx="2209800" cy="16837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194" y="1162131"/>
            <a:ext cx="2347006" cy="1737406"/>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352800"/>
            <a:ext cx="9167088" cy="3048000"/>
          </a:xfrm>
          <a:prstGeom prst="rect">
            <a:avLst/>
          </a:prstGeom>
        </p:spPr>
      </p:pic>
      <p:sp>
        <p:nvSpPr>
          <p:cNvPr id="3" name="Rectangle 2"/>
          <p:cNvSpPr/>
          <p:nvPr/>
        </p:nvSpPr>
        <p:spPr>
          <a:xfrm>
            <a:off x="1497444" y="1338352"/>
            <a:ext cx="10134600" cy="1862048"/>
          </a:xfrm>
          <a:prstGeom prst="rect">
            <a:avLst/>
          </a:prstGeom>
        </p:spPr>
        <p:txBody>
          <a:bodyPr wrap="square">
            <a:spAutoFit/>
          </a:bodyPr>
          <a:lstStyle/>
          <a:p>
            <a:pPr algn="just">
              <a:lnSpc>
                <a:spcPct val="115000"/>
              </a:lnSpc>
            </a:pPr>
            <a:r>
              <a:rPr lang="mn-MN" sz="2000" dirty="0" smtClean="0">
                <a:latin typeface="Arial" panose="020B0604020202020204" pitchFamily="34" charset="0"/>
                <a:ea typeface="Tahoma" panose="020B0604030504040204" pitchFamily="34" charset="0"/>
                <a:cs typeface="Arial" panose="020B0604020202020204" pitchFamily="34" charset="0"/>
              </a:rPr>
              <a:t>Тариалалтын эцсийн мэдээгээр аймгийн хэмжээнд  төмс 66.9 га, хүнсний ногоо 32.7 га, үр тариа 2.9 мянган га, тэжээлийн ургамал 0.7 мянган га, техникийн ургамал 1.8 мянган га газарт тус тус тариалалт хийсэн нь өмнөх оны мөн үеэс төмс 22.5 хувь, хүнсний ногоо 12.8 хувь, тэжээлийн ургамал 4.7 дахин, техникийн ургамал 10.3 хувиар тус тус өсч, үр тариа 50.3 хувиар буурсан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1447800" y="681335"/>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742587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5836</TotalTime>
  <Words>1043</Words>
  <Application>Microsoft Office PowerPoint</Application>
  <PresentationFormat>Widescreen</PresentationFormat>
  <Paragraphs>69</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Tahoma</vt:lpstr>
      <vt:lpstr>Times New Roman</vt:lpstr>
      <vt:lpstr>Wingdings</vt:lpstr>
      <vt:lpstr>Office Theme</vt:lpstr>
      <vt:lpstr>PowerPoint Presentation</vt:lpstr>
      <vt:lpstr>PowerPoint Presentation</vt:lpstr>
      <vt:lpstr>НИЙГМИЙН ХАЛАМЖ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Altantsetseg_Ts</cp:lastModifiedBy>
  <cp:revision>846</cp:revision>
  <cp:lastPrinted>2018-06-14T06:50:26Z</cp:lastPrinted>
  <dcterms:created xsi:type="dcterms:W3CDTF">2016-10-10T07:15:58Z</dcterms:created>
  <dcterms:modified xsi:type="dcterms:W3CDTF">2019-08-19T06:40:27Z</dcterms:modified>
</cp:coreProperties>
</file>