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44" r:id="rId3"/>
    <p:sldId id="345" r:id="rId4"/>
    <p:sldId id="334" r:id="rId5"/>
    <p:sldId id="342" r:id="rId6"/>
    <p:sldId id="337" r:id="rId7"/>
    <p:sldId id="338" r:id="rId8"/>
    <p:sldId id="326" r:id="rId9"/>
    <p:sldId id="343" r:id="rId10"/>
    <p:sldId id="331" r:id="rId11"/>
    <p:sldId id="347" r:id="rId12"/>
    <p:sldId id="348" r:id="rId13"/>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74" d="100"/>
          <a:sy n="74" d="100"/>
        </p:scale>
        <p:origin x="114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10/7/2019</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10/7/2019</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137276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79286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45354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146617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90169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354553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10/7/2019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2019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8 </a:t>
            </a:r>
            <a:r>
              <a:rPr lang="mn-MN" sz="2800" dirty="0" smtClean="0">
                <a:solidFill>
                  <a:srgbClr val="002060"/>
                </a:solidFill>
                <a:latin typeface="Tahoma" charset="0"/>
                <a:ea typeface="Tahoma" charset="0"/>
                <a:cs typeface="Tahoma" charset="0"/>
              </a:rPr>
              <a:t>дугаар </a:t>
            </a:r>
            <a:r>
              <a:rPr lang="mn-MN" sz="2800" dirty="0" smtClean="0">
                <a:solidFill>
                  <a:srgbClr val="002060"/>
                </a:solidFill>
                <a:latin typeface="Tahoma" charset="0"/>
                <a:ea typeface="Tahoma" charset="0"/>
                <a:cs typeface="Tahoma" charset="0"/>
              </a:rPr>
              <a:t>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Аж үйлдвэрийн салбарын нийт үйлдвэрлэл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2010 оны зэрэгцүүлэх үнээр 201</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9</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оны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8</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дугаар сарын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гүйцэтгэлээр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32.3 тэрбум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төгрөгт хүрч, өмнөх оноос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2.1 </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6</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тэрбум төгрөг буурчээ. </a:t>
            </a:r>
            <a:endParaRPr lang="en-US" sz="2000" dirty="0">
              <a:solidFill>
                <a:srgbClr val="000000"/>
              </a:solidFill>
              <a:latin typeface="Arial" panose="020B0604020202020204" pitchFamily="34" charset="0"/>
              <a:ea typeface="Tahoma" panose="020B0604030504040204" pitchFamily="34" charset="0"/>
              <a:cs typeface="Arial" panose="020B0604020202020204" pitchFamily="34" charset="0"/>
            </a:endParaRPr>
          </a:p>
        </p:txBody>
      </p:sp>
      <p:sp>
        <p:nvSpPr>
          <p:cNvPr id="9" name="Rectangle 8"/>
          <p:cNvSpPr/>
          <p:nvPr/>
        </p:nvSpPr>
        <p:spPr>
          <a:xfrm>
            <a:off x="3886200" y="3047999"/>
            <a:ext cx="8001000" cy="1938992"/>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Ангиллаар нь өмнөх онтой харьцуулан авч үзвэл: ц</a:t>
            </a:r>
            <a:r>
              <a:rPr lang="en-US" sz="2000" dirty="0" err="1">
                <a:latin typeface="Arial" panose="020B0604020202020204" pitchFamily="34" charset="0"/>
                <a:cs typeface="Arial" panose="020B0604020202020204" pitchFamily="34" charset="0"/>
              </a:rPr>
              <a:t>ахилгаан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дулааны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эрчим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үйлдвэрлэл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усан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хангамж</a:t>
            </a:r>
            <a:r>
              <a:rPr lang="mn-MN" sz="2000" dirty="0">
                <a:latin typeface="Arial" panose="020B0604020202020204" pitchFamily="34" charset="0"/>
                <a:cs typeface="Arial" panose="020B0604020202020204" pitchFamily="34" charset="0"/>
              </a:rPr>
              <a:t>ийн салбарынх</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2.1 (5.0%) сая</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 </a:t>
            </a:r>
            <a:r>
              <a:rPr lang="mn-MN" sz="2000" dirty="0">
                <a:latin typeface="Arial" panose="020B0604020202020204" pitchFamily="34" charset="0"/>
                <a:cs typeface="Arial" panose="020B0604020202020204" pitchFamily="34" charset="0"/>
              </a:rPr>
              <a:t>боловсруулах аж үйлдвэрийнх</a:t>
            </a:r>
            <a:r>
              <a:rPr lang="en-US"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1.8</a:t>
            </a:r>
            <a:r>
              <a:rPr lang="en-US" sz="2000" dirty="0" smtClean="0">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(3.</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0</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дахин</a:t>
            </a:r>
            <a:r>
              <a:rPr lang="en-US"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тэрбум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гөөр тус тус өсч, </a:t>
            </a:r>
            <a:r>
              <a:rPr lang="mn-MN" sz="2000" dirty="0">
                <a:latin typeface="Arial" panose="020B0604020202020204" pitchFamily="34" charset="0"/>
                <a:cs typeface="Arial" panose="020B0604020202020204" pitchFamily="34" charset="0"/>
              </a:rPr>
              <a:t>уул уурхай, олборлох аж үйлдвэрийн салбарынх </a:t>
            </a:r>
            <a:r>
              <a:rPr lang="mn-MN" sz="2000" dirty="0" smtClean="0">
                <a:latin typeface="Arial" panose="020B0604020202020204" pitchFamily="34" charset="0"/>
                <a:cs typeface="Arial" panose="020B0604020202020204" pitchFamily="34" charset="0"/>
              </a:rPr>
              <a:t>27.5 (</a:t>
            </a:r>
            <a:r>
              <a:rPr lang="en-US" sz="2000" dirty="0" smtClean="0">
                <a:latin typeface="Arial" panose="020B0604020202020204" pitchFamily="34" charset="0"/>
                <a:cs typeface="Arial" panose="020B0604020202020204" pitchFamily="34" charset="0"/>
              </a:rPr>
              <a:t>1</a:t>
            </a:r>
            <a:r>
              <a:rPr lang="mn-MN" sz="2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9%) тэрбум </a:t>
            </a:r>
            <a:r>
              <a:rPr lang="en-US" sz="2000" dirty="0" err="1">
                <a:latin typeface="Arial" panose="020B0604020202020204" pitchFamily="34" charset="0"/>
                <a:cs typeface="Arial" panose="020B0604020202020204" pitchFamily="34" charset="0"/>
              </a:rPr>
              <a:t>төгрө</a:t>
            </a:r>
            <a:r>
              <a:rPr lang="mn-MN" sz="2000" dirty="0" smtClean="0">
                <a:latin typeface="Arial" panose="020B0604020202020204" pitchFamily="34" charset="0"/>
                <a:cs typeface="Arial" panose="020B0604020202020204" pitchFamily="34" charset="0"/>
              </a:rPr>
              <a:t>гөөр буурсан </a:t>
            </a:r>
            <a:r>
              <a:rPr lang="mn-MN" sz="2000" dirty="0">
                <a:latin typeface="Arial" panose="020B0604020202020204" pitchFamily="34" charset="0"/>
                <a:cs typeface="Arial" panose="020B0604020202020204" pitchFamily="34" charset="0"/>
              </a:rPr>
              <a:t>байна. </a:t>
            </a:r>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3810000" y="5029199"/>
            <a:ext cx="8001000" cy="1323439"/>
          </a:xfrm>
          <a:prstGeom prst="rect">
            <a:avLst/>
          </a:prstGeom>
        </p:spPr>
        <p:txBody>
          <a:bodyPr wrap="square">
            <a:spAutoFit/>
          </a:bodyPr>
          <a:lstStyle/>
          <a:p>
            <a:pPr algn="just"/>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Аж үйлдвэрийн салбарын борлуулсан бүтээгдэхүүн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201</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9</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онд </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197.2 тэрбум </a:t>
            </a:r>
            <a:r>
              <a:rPr lang="mn-MN" sz="2000" dirty="0">
                <a:solidFill>
                  <a:srgbClr val="000000"/>
                </a:solidFill>
                <a:latin typeface="Arial" panose="020B0604020202020204" pitchFamily="34" charset="0"/>
                <a:ea typeface="Tahoma" panose="020B0604030504040204" pitchFamily="34" charset="0"/>
                <a:cs typeface="Arial" panose="020B0604020202020204" pitchFamily="34" charset="0"/>
              </a:rPr>
              <a:t>төгрөгт хүрч</a:t>
            </a:r>
            <a:r>
              <a:rPr lang="mn-MN" sz="2000" dirty="0" smtClean="0">
                <a:solidFill>
                  <a:srgbClr val="000000"/>
                </a:solidFill>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өмнөх </a:t>
            </a:r>
            <a:r>
              <a:rPr lang="en-US" sz="2000" dirty="0" err="1">
                <a:latin typeface="Arial" panose="020B0604020202020204" pitchFamily="34" charset="0"/>
                <a:cs typeface="Arial" panose="020B0604020202020204" pitchFamily="34" charset="0"/>
              </a:rPr>
              <a:t>он</a:t>
            </a:r>
            <a:r>
              <a:rPr lang="mn-MN" sz="2000" dirty="0">
                <a:latin typeface="Arial" panose="020B0604020202020204" pitchFamily="34" charset="0"/>
                <a:cs typeface="Arial" panose="020B0604020202020204" pitchFamily="34" charset="0"/>
              </a:rPr>
              <a:t>ы мөн үеэс 4</a:t>
            </a:r>
            <a:r>
              <a:rPr lang="mn-MN" sz="2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тэрбум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төгрөгөөр</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дээгүүр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гүйцэтгэлтэй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байна</a:t>
            </a:r>
            <a:r>
              <a:rPr lang="en-US" sz="2000" dirty="0">
                <a:latin typeface="Arial" panose="020B0604020202020204" pitchFamily="34" charset="0"/>
                <a:cs typeface="Arial" panose="020B0604020202020204" pitchFamily="34" charset="0"/>
              </a:rPr>
              <a:t>. </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1150" y="700515"/>
            <a:ext cx="1670650" cy="461665"/>
          </a:xfrm>
          <a:prstGeom prst="rect">
            <a:avLst/>
          </a:prstGeom>
        </p:spPr>
        <p:txBody>
          <a:bodyPr wrap="none">
            <a:spAutoFit/>
          </a:bodyPr>
          <a:lstStyle/>
          <a:p>
            <a:r>
              <a:rPr lang="mn-MN" sz="2400" b="1" cap="all" dirty="0">
                <a:solidFill>
                  <a:srgbClr val="002060"/>
                </a:solidFill>
                <a:latin typeface="Tahoma" charset="0"/>
                <a:ea typeface="Calibri" charset="0"/>
              </a:rPr>
              <a:t>БАРИЛГА</a:t>
            </a:r>
            <a:endParaRPr lang="en-US" sz="24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38715"/>
            <a:ext cx="3312291" cy="2590800"/>
          </a:xfrm>
          <a:prstGeom prst="rect">
            <a:avLst/>
          </a:prstGeom>
        </p:spPr>
      </p:pic>
      <p:sp>
        <p:nvSpPr>
          <p:cNvPr id="3" name="Rectangle 2"/>
          <p:cNvSpPr/>
          <p:nvPr/>
        </p:nvSpPr>
        <p:spPr>
          <a:xfrm>
            <a:off x="5105400" y="1767315"/>
            <a:ext cx="6477000" cy="1685077"/>
          </a:xfrm>
          <a:prstGeom prst="rect">
            <a:avLst/>
          </a:prstGeom>
        </p:spPr>
        <p:txBody>
          <a:bodyPr wrap="square">
            <a:spAutoFit/>
          </a:bodyPr>
          <a:lstStyle/>
          <a:p>
            <a:pPr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Барилга угсралт, их засварын ажлын хэмжээ 2019 оны эхний хагас жилд урьдчилсан гүйцэтгэлээр </a:t>
            </a:r>
            <a:r>
              <a:rPr lang="mn-MN" dirty="0" smtClean="0">
                <a:latin typeface="Arial" panose="020B0604020202020204" pitchFamily="34" charset="0"/>
                <a:ea typeface="Calibri" panose="020F0502020204030204" pitchFamily="34" charset="0"/>
                <a:cs typeface="Times New Roman" panose="02020603050405020304" pitchFamily="18" charset="0"/>
              </a:rPr>
              <a:t>11.0 тэрбум төгрөгт </a:t>
            </a:r>
            <a:r>
              <a:rPr lang="mn-MN" dirty="0">
                <a:latin typeface="Arial" panose="020B0604020202020204" pitchFamily="34" charset="0"/>
                <a:ea typeface="Calibri" panose="020F0502020204030204" pitchFamily="34" charset="0"/>
                <a:cs typeface="Times New Roman" panose="02020603050405020304" pitchFamily="18" charset="0"/>
              </a:rPr>
              <a:t>хүрч, </a:t>
            </a:r>
            <a:r>
              <a:rPr lang="mn-MN" dirty="0" smtClean="0">
                <a:latin typeface="Arial" panose="020B0604020202020204" pitchFamily="34" charset="0"/>
                <a:ea typeface="Calibri" panose="020F0502020204030204" pitchFamily="34" charset="0"/>
                <a:cs typeface="Times New Roman" panose="02020603050405020304" pitchFamily="18" charset="0"/>
              </a:rPr>
              <a:t>1.3 (11.9%) тэрбум төгрөгийн </a:t>
            </a:r>
            <a:r>
              <a:rPr lang="mn-MN" dirty="0">
                <a:latin typeface="Arial" panose="020B0604020202020204" pitchFamily="34" charset="0"/>
                <a:ea typeface="Calibri" panose="020F0502020204030204" pitchFamily="34" charset="0"/>
                <a:cs typeface="Times New Roman" panose="02020603050405020304" pitchFamily="18" charset="0"/>
              </a:rPr>
              <a:t>ажлыг </a:t>
            </a:r>
            <a:r>
              <a:rPr lang="mn-MN" dirty="0" smtClean="0">
                <a:latin typeface="Arial" panose="020B0604020202020204" pitchFamily="34" charset="0"/>
                <a:ea typeface="Calibri" panose="020F0502020204030204" pitchFamily="34" charset="0"/>
                <a:cs typeface="Times New Roman" panose="02020603050405020304" pitchFamily="18" charset="0"/>
              </a:rPr>
              <a:t>аймгийн </a:t>
            </a:r>
            <a:r>
              <a:rPr lang="mn-MN" dirty="0">
                <a:latin typeface="Arial" panose="020B0604020202020204" pitchFamily="34" charset="0"/>
                <a:ea typeface="Calibri" panose="020F0502020204030204" pitchFamily="34" charset="0"/>
                <a:cs typeface="Times New Roman" panose="02020603050405020304" pitchFamily="18" charset="0"/>
              </a:rPr>
              <a:t>барилгын байгууллага, </a:t>
            </a:r>
            <a:r>
              <a:rPr lang="mn-MN" dirty="0" smtClean="0">
                <a:latin typeface="Arial" panose="020B0604020202020204" pitchFamily="34" charset="0"/>
                <a:ea typeface="Calibri" panose="020F0502020204030204" pitchFamily="34" charset="0"/>
                <a:cs typeface="Times New Roman" panose="02020603050405020304" pitchFamily="18" charset="0"/>
              </a:rPr>
              <a:t>9.7 (88.1%) </a:t>
            </a:r>
            <a:r>
              <a:rPr lang="mn-MN" dirty="0">
                <a:latin typeface="Arial" panose="020B0604020202020204" pitchFamily="34" charset="0"/>
                <a:ea typeface="Calibri" panose="020F0502020204030204" pitchFamily="34" charset="0"/>
                <a:cs typeface="Times New Roman" panose="02020603050405020304" pitchFamily="18" charset="0"/>
              </a:rPr>
              <a:t>тэрбум төгрөгийн ажлыг </a:t>
            </a:r>
            <a:r>
              <a:rPr lang="mn-MN" dirty="0" smtClean="0">
                <a:latin typeface="Arial" panose="020B0604020202020204" pitchFamily="34" charset="0"/>
                <a:ea typeface="Calibri" panose="020F0502020204030204" pitchFamily="34" charset="0"/>
                <a:cs typeface="Times New Roman" panose="02020603050405020304" pitchFamily="18" charset="0"/>
              </a:rPr>
              <a:t>гадны </a:t>
            </a:r>
            <a:r>
              <a:rPr lang="mn-MN" dirty="0">
                <a:latin typeface="Arial" panose="020B0604020202020204" pitchFamily="34" charset="0"/>
                <a:ea typeface="Calibri" panose="020F0502020204030204" pitchFamily="34" charset="0"/>
                <a:cs typeface="Times New Roman" panose="02020603050405020304" pitchFamily="18" charset="0"/>
              </a:rPr>
              <a:t>барилгын байгууллага гүйцэтгэсэн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20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1"/>
            <a:ext cx="10591800" cy="5943600"/>
          </a:xfrm>
          <a:prstGeom prst="rect">
            <a:avLst/>
          </a:prstGeom>
        </p:spPr>
      </p:pic>
    </p:spTree>
    <p:extLst>
      <p:ext uri="{BB962C8B-B14F-4D97-AF65-F5344CB8AC3E}">
        <p14:creationId xmlns:p14="http://schemas.microsoft.com/office/powerpoint/2010/main" val="12743249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553670"/>
            <a:ext cx="10372684" cy="923330"/>
          </a:xfrm>
          <a:prstGeom prst="rect">
            <a:avLst/>
          </a:prstGeom>
        </p:spPr>
        <p:txBody>
          <a:bodyPr wrap="square">
            <a:spAutoFit/>
          </a:bodyPr>
          <a:lstStyle/>
          <a:p>
            <a:pPr algn="just"/>
            <a:r>
              <a:rPr lang="mn-MN" dirty="0">
                <a:latin typeface="Tahoma" panose="020B0604030504040204" pitchFamily="34" charset="0"/>
                <a:ea typeface="Tahoma" panose="020B0604030504040204" pitchFamily="34" charset="0"/>
                <a:cs typeface="Tahoma" panose="020B0604030504040204" pitchFamily="34" charset="0"/>
              </a:rPr>
              <a:t>2019 оны эхний </a:t>
            </a:r>
            <a:r>
              <a:rPr lang="en-US" dirty="0" smtClean="0">
                <a:latin typeface="Tahoma" panose="020B0604030504040204" pitchFamily="34" charset="0"/>
                <a:ea typeface="Tahoma" panose="020B0604030504040204" pitchFamily="34" charset="0"/>
                <a:cs typeface="Tahoma" panose="020B0604030504040204" pitchFamily="34" charset="0"/>
              </a:rPr>
              <a:t>8 </a:t>
            </a:r>
            <a:r>
              <a:rPr lang="mn-MN" dirty="0" smtClean="0">
                <a:latin typeface="Tahoma" panose="020B0604030504040204" pitchFamily="34" charset="0"/>
                <a:ea typeface="Tahoma" panose="020B0604030504040204" pitchFamily="34" charset="0"/>
                <a:cs typeface="Tahoma" panose="020B0604030504040204" pitchFamily="34" charset="0"/>
              </a:rPr>
              <a:t>сард </a:t>
            </a:r>
            <a:r>
              <a:rPr lang="mn-MN" dirty="0">
                <a:latin typeface="Tahoma" panose="020B0604030504040204" pitchFamily="34" charset="0"/>
                <a:ea typeface="Tahoma" panose="020B0604030504040204" pitchFamily="34" charset="0"/>
                <a:cs typeface="Tahoma" panose="020B0604030504040204" pitchFamily="34" charset="0"/>
              </a:rPr>
              <a:t>ажилгүй </a:t>
            </a:r>
            <a:r>
              <a:rPr lang="mn-MN" dirty="0" smtClean="0">
                <a:latin typeface="Tahoma" panose="020B0604030504040204" pitchFamily="34" charset="0"/>
                <a:ea typeface="Tahoma" panose="020B0604030504040204" pitchFamily="34" charset="0"/>
                <a:cs typeface="Tahoma" panose="020B0604030504040204" pitchFamily="34" charset="0"/>
              </a:rPr>
              <a:t>1624 иргэн </a:t>
            </a:r>
            <a:r>
              <a:rPr lang="mn-MN" dirty="0">
                <a:latin typeface="Tahoma" panose="020B0604030504040204" pitchFamily="34" charset="0"/>
                <a:ea typeface="Tahoma" panose="020B0604030504040204" pitchFamily="34" charset="0"/>
                <a:cs typeface="Tahoma" panose="020B0604030504040204" pitchFamily="34" charset="0"/>
              </a:rPr>
              <a:t>шинээр бүртгүүлж, бүртгэлтэй байсан </a:t>
            </a:r>
            <a:r>
              <a:rPr lang="mn-MN" dirty="0" smtClean="0">
                <a:latin typeface="Tahoma" panose="020B0604030504040204" pitchFamily="34" charset="0"/>
                <a:ea typeface="Tahoma" panose="020B0604030504040204" pitchFamily="34" charset="0"/>
                <a:cs typeface="Tahoma" panose="020B0604030504040204" pitchFamily="34" charset="0"/>
              </a:rPr>
              <a:t>514 иргэн </a:t>
            </a:r>
            <a:r>
              <a:rPr lang="mn-MN" dirty="0">
                <a:latin typeface="Tahoma" panose="020B0604030504040204" pitchFamily="34" charset="0"/>
                <a:ea typeface="Tahoma" panose="020B0604030504040204" pitchFamily="34" charset="0"/>
                <a:cs typeface="Tahoma" panose="020B0604030504040204" pitchFamily="34" charset="0"/>
              </a:rPr>
              <a:t>ажилд зуучлагдан орж, </a:t>
            </a:r>
            <a:r>
              <a:rPr lang="mn-MN" dirty="0" smtClean="0">
                <a:latin typeface="Tahoma" panose="020B0604030504040204" pitchFamily="34" charset="0"/>
                <a:ea typeface="Tahoma" panose="020B0604030504040204" pitchFamily="34" charset="0"/>
                <a:cs typeface="Tahoma" panose="020B0604030504040204" pitchFamily="34" charset="0"/>
              </a:rPr>
              <a:t>1105 </a:t>
            </a:r>
            <a:r>
              <a:rPr lang="mn-MN" dirty="0">
                <a:latin typeface="Tahoma" panose="020B0604030504040204" pitchFamily="34" charset="0"/>
                <a:ea typeface="Tahoma" panose="020B0604030504040204" pitchFamily="34" charset="0"/>
                <a:cs typeface="Tahoma" panose="020B0604030504040204" pitchFamily="34" charset="0"/>
              </a:rPr>
              <a:t>иргэн ажил идэвхтэй хайхгүй байгаа шалтгаанаар бүртгэлээс хасагдсан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194484" y="548738"/>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xmlns="" id="{86C6592C-9372-4FCE-A651-F326EB9A647E}"/>
              </a:ext>
            </a:extLst>
          </p:cNvPr>
          <p:cNvGrpSpPr/>
          <p:nvPr/>
        </p:nvGrpSpPr>
        <p:grpSpPr>
          <a:xfrm>
            <a:off x="1332379" y="3430935"/>
            <a:ext cx="3684530" cy="1428088"/>
            <a:chOff x="1143000" y="3198633"/>
            <a:chExt cx="3684530" cy="1428088"/>
          </a:xfrm>
        </p:grpSpPr>
        <p:grpSp>
          <p:nvGrpSpPr>
            <p:cNvPr id="20" name="Group 19"/>
            <p:cNvGrpSpPr/>
            <p:nvPr/>
          </p:nvGrpSpPr>
          <p:grpSpPr>
            <a:xfrm>
              <a:off x="1143000" y="3198633"/>
              <a:ext cx="3581400" cy="1428088"/>
              <a:chOff x="1371600" y="2893833"/>
              <a:chExt cx="3104357" cy="1428088"/>
            </a:xfrm>
          </p:grpSpPr>
          <p:grpSp>
            <p:nvGrpSpPr>
              <p:cNvPr id="21" name="Group 20"/>
              <p:cNvGrpSpPr/>
              <p:nvPr/>
            </p:nvGrpSpPr>
            <p:grpSpPr>
              <a:xfrm>
                <a:off x="1371600" y="3271678"/>
                <a:ext cx="3104357" cy="1050243"/>
                <a:chOff x="1371600" y="3271678"/>
                <a:chExt cx="3104357" cy="1050243"/>
              </a:xfrm>
            </p:grpSpPr>
            <p:pic>
              <p:nvPicPr>
                <p:cNvPr id="23" name="Picture 22"/>
                <p:cNvPicPr>
                  <a:picLocks noChangeAspect="1"/>
                </p:cNvPicPr>
                <p:nvPr/>
              </p:nvPicPr>
              <p:blipFill>
                <a:blip r:embed="rId3"/>
                <a:stretch>
                  <a:fillRect/>
                </a:stretch>
              </p:blipFill>
              <p:spPr>
                <a:xfrm>
                  <a:off x="1371600" y="3368959"/>
                  <a:ext cx="303876" cy="895351"/>
                </a:xfrm>
                <a:prstGeom prst="rect">
                  <a:avLst/>
                </a:prstGeom>
              </p:spPr>
            </p:pic>
            <p:grpSp>
              <p:nvGrpSpPr>
                <p:cNvPr id="24" name="Group 23"/>
                <p:cNvGrpSpPr/>
                <p:nvPr/>
              </p:nvGrpSpPr>
              <p:grpSpPr>
                <a:xfrm>
                  <a:off x="1546444" y="3271678"/>
                  <a:ext cx="2929513" cy="1050243"/>
                  <a:chOff x="1546444" y="3271678"/>
                  <a:chExt cx="2929513" cy="1050243"/>
                </a:xfrm>
              </p:grpSpPr>
              <p:pic>
                <p:nvPicPr>
                  <p:cNvPr id="25" name="Picture 24"/>
                  <p:cNvPicPr>
                    <a:picLocks noChangeAspect="1"/>
                  </p:cNvPicPr>
                  <p:nvPr/>
                </p:nvPicPr>
                <p:blipFill>
                  <a:blip r:embed="rId4"/>
                  <a:stretch>
                    <a:fillRect/>
                  </a:stretch>
                </p:blipFill>
                <p:spPr>
                  <a:xfrm>
                    <a:off x="3022454" y="3356767"/>
                    <a:ext cx="304800" cy="898072"/>
                  </a:xfrm>
                  <a:prstGeom prst="rect">
                    <a:avLst/>
                  </a:prstGeom>
                </p:spPr>
              </p:pic>
              <p:sp>
                <p:nvSpPr>
                  <p:cNvPr id="26" name="Rectangle 25"/>
                  <p:cNvSpPr/>
                  <p:nvPr/>
                </p:nvSpPr>
                <p:spPr>
                  <a:xfrm>
                    <a:off x="1675476" y="3798701"/>
                    <a:ext cx="1149878"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81</a:t>
                    </a:r>
                    <a:r>
                      <a:rPr lang="mn-MN"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3%</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3424882" y="3768128"/>
                    <a:ext cx="973116" cy="523221"/>
                  </a:xfrm>
                  <a:prstGeom prst="rect">
                    <a:avLst/>
                  </a:prstGeom>
                </p:spPr>
                <p:txBody>
                  <a:bodyPr wrap="square">
                    <a:spAutoFit/>
                  </a:bodyPr>
                  <a:lstStyle/>
                  <a:p>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0</a:t>
                    </a:r>
                    <a:r>
                      <a:rPr lang="mn-MN"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8%</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1546444" y="3271678"/>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Өмнөх</a:t>
                    </a:r>
                  </a:p>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сараас</a:t>
                    </a:r>
                  </a:p>
                </p:txBody>
              </p:sp>
            </p:gr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xmlns="" id="{C7518EC6-8F8A-4F97-8396-7A63AC2B71B4}"/>
                </a:ext>
              </a:extLst>
            </p:cNvPr>
            <p:cNvSpPr/>
            <p:nvPr/>
          </p:nvSpPr>
          <p:spPr>
            <a:xfrm rot="10800000">
              <a:off x="2590800"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xmlns="" id="{7D97C7FB-61F8-4CC7-A1D5-77406027FE06}"/>
                </a:ext>
              </a:extLst>
            </p:cNvPr>
            <p:cNvSpPr/>
            <p:nvPr/>
          </p:nvSpPr>
          <p:spPr>
            <a:xfrm rot="10800000">
              <a:off x="4458822" y="3946116"/>
              <a:ext cx="36870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F73C37A9-FD39-4E30-8FC9-3A48BBAF42B7}"/>
              </a:ext>
            </a:extLst>
          </p:cNvPr>
          <p:cNvGrpSpPr/>
          <p:nvPr/>
        </p:nvGrpSpPr>
        <p:grpSpPr>
          <a:xfrm>
            <a:off x="5943600" y="1292809"/>
            <a:ext cx="5835141" cy="1880758"/>
            <a:chOff x="5701821" y="1022848"/>
            <a:chExt cx="5835141" cy="1880758"/>
          </a:xfrm>
        </p:grpSpPr>
        <p:grpSp>
          <p:nvGrpSpPr>
            <p:cNvPr id="8" name="Group 7"/>
            <p:cNvGrpSpPr/>
            <p:nvPr/>
          </p:nvGrpSpPr>
          <p:grpSpPr>
            <a:xfrm>
              <a:off x="5701821" y="1022848"/>
              <a:ext cx="5835141" cy="1880758"/>
              <a:chOff x="2186776" y="1024443"/>
              <a:chExt cx="4372903" cy="1880758"/>
            </a:xfrm>
          </p:grpSpPr>
          <p:pic>
            <p:nvPicPr>
              <p:cNvPr id="11" name="Picture 10"/>
              <p:cNvPicPr>
                <a:picLocks noChangeAspect="1"/>
              </p:cNvPicPr>
              <p:nvPr/>
            </p:nvPicPr>
            <p:blipFill>
              <a:blip r:embed="rId5"/>
              <a:stretch>
                <a:fillRect/>
              </a:stretch>
            </p:blipFill>
            <p:spPr>
              <a:xfrm>
                <a:off x="2220419" y="1375123"/>
                <a:ext cx="2008909" cy="891048"/>
              </a:xfrm>
              <a:prstGeom prst="rect">
                <a:avLst/>
              </a:prstGeom>
            </p:spPr>
          </p:pic>
          <p:pic>
            <p:nvPicPr>
              <p:cNvPr id="12" name="Picture 11"/>
              <p:cNvPicPr>
                <a:picLocks noChangeAspect="1"/>
              </p:cNvPicPr>
              <p:nvPr/>
            </p:nvPicPr>
            <p:blipFill>
              <a:blip r:embed="rId6"/>
              <a:stretch>
                <a:fillRect/>
              </a:stretch>
            </p:blipFill>
            <p:spPr>
              <a:xfrm>
                <a:off x="4590162" y="1365822"/>
                <a:ext cx="642635" cy="891048"/>
              </a:xfrm>
              <a:prstGeom prst="rect">
                <a:avLst/>
              </a:prstGeom>
            </p:spPr>
          </p:pic>
          <p:sp>
            <p:nvSpPr>
              <p:cNvPr id="13" name="Rectangle 12"/>
              <p:cNvSpPr/>
              <p:nvPr/>
            </p:nvSpPr>
            <p:spPr>
              <a:xfrm>
                <a:off x="2186776" y="2323202"/>
                <a:ext cx="2288956" cy="338554"/>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584775"/>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А</a:t>
                </a:r>
                <a:r>
                  <a:rPr lang="is-IS" sz="1600" dirty="0">
                    <a:solidFill>
                      <a:srgbClr val="00B0F0"/>
                    </a:solidFill>
                    <a:latin typeface="Tahoma" panose="020B0604030504040204" pitchFamily="34" charset="0"/>
                    <a:ea typeface="Tahoma" panose="020B0604030504040204" pitchFamily="34" charset="0"/>
                    <a:cs typeface="Tahoma" panose="020B0604030504040204" pitchFamily="34" charset="0"/>
                  </a:rPr>
                  <a:t>жилтай боловч өөр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40"/>
                <a:ext cx="1720299" cy="338554"/>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77.6% (652</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526482" y="1024443"/>
                <a:ext cx="1591469" cy="338554"/>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22</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4%</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188</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6" name="Picture 35"/>
            <p:cNvPicPr>
              <a:picLocks noChangeAspect="1"/>
            </p:cNvPicPr>
            <p:nvPr/>
          </p:nvPicPr>
          <p:blipFill>
            <a:blip r:embed="rId4"/>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xmlns="" id="{20A0A874-F07F-4C80-8BA3-5853CF6317F0}"/>
                </a:ext>
              </a:extLst>
            </p:cNvPr>
            <p:cNvPicPr>
              <a:picLocks noChangeAspect="1"/>
            </p:cNvPicPr>
            <p:nvPr/>
          </p:nvPicPr>
          <p:blipFill rotWithShape="1">
            <a:blip r:embed="rId5"/>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xmlns="" id="{EB3E67A2-DFB9-414C-8378-30D4EA011D14}"/>
              </a:ext>
            </a:extLst>
          </p:cNvPr>
          <p:cNvPicPr>
            <a:picLocks noChangeAspect="1"/>
          </p:cNvPicPr>
          <p:nvPr/>
        </p:nvPicPr>
        <p:blipFill>
          <a:blip r:embed="rId7"/>
          <a:stretch>
            <a:fillRect/>
          </a:stretch>
        </p:blipFill>
        <p:spPr>
          <a:xfrm>
            <a:off x="1351012" y="1363387"/>
            <a:ext cx="987798" cy="1514261"/>
          </a:xfrm>
          <a:prstGeom prst="rect">
            <a:avLst/>
          </a:prstGeom>
        </p:spPr>
      </p:pic>
      <p:sp>
        <p:nvSpPr>
          <p:cNvPr id="7" name="TextBox 6">
            <a:extLst>
              <a:ext uri="{FF2B5EF4-FFF2-40B4-BE49-F238E27FC236}">
                <a16:creationId xmlns:a16="http://schemas.microsoft.com/office/drawing/2014/main" xmlns="" id="{E1EAD9E5-E875-4D3D-AD39-206D4FFA4683}"/>
              </a:ext>
            </a:extLst>
          </p:cNvPr>
          <p:cNvSpPr txBox="1"/>
          <p:nvPr/>
        </p:nvSpPr>
        <p:spPr>
          <a:xfrm>
            <a:off x="2438400" y="1331902"/>
            <a:ext cx="2597302"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2019 оны </a:t>
            </a:r>
            <a:r>
              <a:rPr lang="en-US" sz="1700" dirty="0" smtClean="0">
                <a:latin typeface="Tahoma" panose="020B0604030504040204" pitchFamily="34" charset="0"/>
                <a:ea typeface="Tahoma" panose="020B0604030504040204" pitchFamily="34" charset="0"/>
                <a:cs typeface="Tahoma" panose="020B0604030504040204" pitchFamily="34" charset="0"/>
              </a:rPr>
              <a:t>8 </a:t>
            </a:r>
            <a:r>
              <a:rPr lang="mn-MN" sz="1700" dirty="0" smtClean="0">
                <a:latin typeface="Tahoma" panose="020B0604030504040204" pitchFamily="34" charset="0"/>
                <a:ea typeface="Tahoma" panose="020B0604030504040204" pitchFamily="34" charset="0"/>
                <a:cs typeface="Tahoma" panose="020B0604030504040204" pitchFamily="34" charset="0"/>
              </a:rPr>
              <a:t>дугаар </a:t>
            </a:r>
            <a:r>
              <a:rPr lang="mn-MN" sz="1700" dirty="0">
                <a:latin typeface="Tahoma" panose="020B0604030504040204" pitchFamily="34" charset="0"/>
                <a:ea typeface="Tahoma" panose="020B0604030504040204" pitchFamily="34" charset="0"/>
                <a:cs typeface="Tahoma" panose="020B0604030504040204" pitchFamily="34" charset="0"/>
              </a:rPr>
              <a:t>сарын эцэст </a:t>
            </a:r>
            <a:r>
              <a:rPr lang="en-US" sz="1700" dirty="0" smtClean="0">
                <a:latin typeface="Tahoma" panose="020B0604030504040204" pitchFamily="34" charset="0"/>
                <a:ea typeface="Tahoma" panose="020B0604030504040204" pitchFamily="34" charset="0"/>
                <a:cs typeface="Tahoma" panose="020B0604030504040204" pitchFamily="34" charset="0"/>
              </a:rPr>
              <a:t>840</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xmlns="" id="{C55B67B1-906D-4AD8-A6BA-80F6088445D6}"/>
              </a:ext>
            </a:extLst>
          </p:cNvPr>
          <p:cNvCxnSpPr/>
          <p:nvPr/>
        </p:nvCxnSpPr>
        <p:spPr>
          <a:xfrm>
            <a:off x="5562600" y="1323667"/>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xmlns="" id="{74A882CD-6BE5-4619-97B8-0DBC067AE90A}"/>
              </a:ext>
            </a:extLst>
          </p:cNvPr>
          <p:cNvGrpSpPr/>
          <p:nvPr/>
        </p:nvGrpSpPr>
        <p:grpSpPr>
          <a:xfrm>
            <a:off x="6074330" y="3152467"/>
            <a:ext cx="5704411" cy="2063157"/>
            <a:chOff x="6074330" y="2895600"/>
            <a:chExt cx="5704411" cy="2063157"/>
          </a:xfrm>
        </p:grpSpPr>
        <p:pic>
          <p:nvPicPr>
            <p:cNvPr id="43" name="Picture 42">
              <a:extLst>
                <a:ext uri="{FF2B5EF4-FFF2-40B4-BE49-F238E27FC236}">
                  <a16:creationId xmlns:a16="http://schemas.microsoft.com/office/drawing/2014/main" xmlns="" id="{6983EF44-BFCB-4B9C-A9F9-72E3BAA143FA}"/>
                </a:ext>
              </a:extLst>
            </p:cNvPr>
            <p:cNvPicPr>
              <a:picLocks noChangeAspect="1"/>
            </p:cNvPicPr>
            <p:nvPr/>
          </p:nvPicPr>
          <p:blipFill>
            <a:blip r:embed="rId8"/>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xmlns="" id="{C08D75CB-F5D8-4A51-847B-71E9D3D978C3}"/>
                </a:ext>
              </a:extLst>
            </p:cNvPr>
            <p:cNvPicPr>
              <a:picLocks noChangeAspect="1"/>
            </p:cNvPicPr>
            <p:nvPr/>
          </p:nvPicPr>
          <p:blipFill>
            <a:blip r:embed="rId9"/>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xmlns="" id="{CD94767B-FA1A-4349-9939-0CEB83028E63}"/>
                </a:ext>
              </a:extLst>
            </p:cNvPr>
            <p:cNvPicPr>
              <a:picLocks noChangeAspect="1"/>
            </p:cNvPicPr>
            <p:nvPr/>
          </p:nvPicPr>
          <p:blipFill>
            <a:blip r:embed="rId10"/>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xmlns=""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288</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44.2</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xmlns=""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8 (1.2%)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xmlns=""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56</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4% </a:t>
              </a:r>
              <a:r>
                <a:rPr lang="mn-MN" sz="1600" dirty="0">
                  <a:latin typeface="Tahoma" panose="020B0604030504040204" pitchFamily="34" charset="0"/>
                  <a:ea typeface="Tahoma" panose="020B0604030504040204" pitchFamily="34" charset="0"/>
                  <a:cs typeface="Tahoma" panose="020B0604030504040204" pitchFamily="34" charset="0"/>
                </a:rPr>
                <a:t>нь </a:t>
              </a:r>
            </a:p>
            <a:p>
              <a:pPr algn="ct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274363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1C3A0D7-D8EA-4054-B819-32C4B3717858}"/>
              </a:ext>
            </a:extLst>
          </p:cNvPr>
          <p:cNvSpPr>
            <a:spLocks noGrp="1"/>
          </p:cNvSpPr>
          <p:nvPr>
            <p:ph type="title"/>
          </p:nvPr>
        </p:nvSpPr>
        <p:spPr>
          <a:xfrm>
            <a:off x="1295400" y="5032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ХАЛАМЖ </a:t>
            </a:r>
            <a:endParaRPr lang="en-US" sz="2400" dirty="0"/>
          </a:p>
        </p:txBody>
      </p:sp>
      <p:sp>
        <p:nvSpPr>
          <p:cNvPr id="7" name="Text Placeholder 6">
            <a:extLst>
              <a:ext uri="{FF2B5EF4-FFF2-40B4-BE49-F238E27FC236}">
                <a16:creationId xmlns:a16="http://schemas.microsoft.com/office/drawing/2014/main" xmlns="" id="{FA840F01-219D-44D7-BC08-A711A7CB856A}"/>
              </a:ext>
            </a:extLst>
          </p:cNvPr>
          <p:cNvSpPr>
            <a:spLocks noGrp="1"/>
          </p:cNvSpPr>
          <p:nvPr>
            <p:ph type="body" sz="quarter" idx="3"/>
          </p:nvPr>
        </p:nvSpPr>
        <p:spPr>
          <a:xfrm>
            <a:off x="3907367" y="10668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a:t>
            </a:r>
            <a:r>
              <a:rPr lang="mn-MN" dirty="0" smtClean="0">
                <a:solidFill>
                  <a:schemeClr val="accent4"/>
                </a:solidFill>
                <a:latin typeface="Tahoma" panose="020B0604030504040204" pitchFamily="34" charset="0"/>
                <a:ea typeface="Tahoma" panose="020B0604030504040204" pitchFamily="34" charset="0"/>
                <a:cs typeface="Tahoma" panose="020B0604030504040204" pitchFamily="34" charset="0"/>
              </a:rPr>
              <a:t>сан  </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xmlns="" id="{22FF4C18-D76E-4DED-A5C1-52879F05ADB3}"/>
              </a:ext>
            </a:extLst>
          </p:cNvPr>
          <p:cNvSpPr>
            <a:spLocks noGrp="1"/>
          </p:cNvSpPr>
          <p:nvPr>
            <p:ph sz="quarter" idx="4"/>
          </p:nvPr>
        </p:nvSpPr>
        <p:spPr>
          <a:xfrm>
            <a:off x="1731430" y="2971800"/>
            <a:ext cx="9850970" cy="3429004"/>
          </a:xfrm>
        </p:spPr>
        <p:txBody>
          <a:bodyPr>
            <a:noAutofit/>
          </a:bodyPr>
          <a:lstStyle/>
          <a:p>
            <a:pPr marL="0" indent="0">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2019 оны эхний </a:t>
            </a:r>
            <a:r>
              <a:rPr lang="mn-MN" sz="2000" dirty="0" smtClean="0">
                <a:latin typeface="Tahoma" panose="020B0604030504040204" pitchFamily="34" charset="0"/>
                <a:ea typeface="Tahoma" panose="020B0604030504040204" pitchFamily="34" charset="0"/>
                <a:cs typeface="Tahoma" panose="020B0604030504040204" pitchFamily="34" charset="0"/>
              </a:rPr>
              <a:t>8 сард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mn-MN"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27.9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mn-MN" sz="2000" dirty="0" smtClean="0">
                <a:latin typeface="Tahoma" panose="020B0604030504040204" pitchFamily="34" charset="0"/>
                <a:ea typeface="Tahoma" panose="020B0604030504040204" pitchFamily="34" charset="0"/>
                <a:cs typeface="Tahoma" panose="020B0604030504040204" pitchFamily="34" charset="0"/>
              </a:rPr>
              <a:t>3.6%</a:t>
            </a:r>
            <a:r>
              <a:rPr lang="mn-MN" sz="20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2000" dirty="0">
                <a:latin typeface="Tahoma" panose="020B0604030504040204" pitchFamily="34" charset="0"/>
                <a:ea typeface="Tahoma" panose="020B0604030504040204" pitchFamily="34" charset="0"/>
                <a:cs typeface="Tahoma" panose="020B0604030504040204" pitchFamily="34" charset="0"/>
              </a:rPr>
              <a:t>]</a:t>
            </a:r>
          </a:p>
          <a:p>
            <a:r>
              <a:rPr lang="mn-MN"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1.9</a:t>
            </a:r>
            <a:r>
              <a:rPr lang="en-US" sz="2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20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mn-MN" sz="2000" dirty="0" smtClean="0">
                <a:latin typeface="Tahoma" panose="020B0604030504040204" pitchFamily="34" charset="0"/>
                <a:ea typeface="Tahoma" panose="020B0604030504040204" pitchFamily="34" charset="0"/>
                <a:cs typeface="Tahoma" panose="020B0604030504040204" pitchFamily="34" charset="0"/>
              </a:rPr>
              <a:t>8.5%</a:t>
            </a:r>
            <a:r>
              <a:rPr lang="mn-MN" sz="20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 олгожээ.</a:t>
            </a:r>
          </a:p>
          <a:p>
            <a:pPr marL="0" indent="0" algn="just">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тэтгэвэр, тэтгэмж авсан хүн болон олгосон тэтгэвэр, тэтгэмжийн хэмжээ өсөхөд “16 хүртэлх насны байнгын асаргаа шаардлагатай хүүхдэд олгох мөнгөн </a:t>
            </a:r>
            <a:r>
              <a:rPr lang="mn-MN" sz="2000" dirty="0" smtClean="0">
                <a:latin typeface="Tahoma" panose="020B0604030504040204" pitchFamily="34" charset="0"/>
                <a:ea typeface="Tahoma" panose="020B0604030504040204" pitchFamily="34" charset="0"/>
                <a:cs typeface="Tahoma" panose="020B0604030504040204" pitchFamily="34" charset="0"/>
              </a:rPr>
              <a:t>тэтгэмж” </a:t>
            </a:r>
            <a:r>
              <a:rPr lang="mn-MN" sz="2000" dirty="0">
                <a:latin typeface="Tahoma" panose="020B0604030504040204" pitchFamily="34" charset="0"/>
                <a:ea typeface="Tahoma" panose="020B0604030504040204" pitchFamily="34" charset="0"/>
                <a:cs typeface="Tahoma" panose="020B0604030504040204" pitchFamily="34" charset="0"/>
              </a:rPr>
              <a:t>авсан хүний тоо </a:t>
            </a:r>
            <a:r>
              <a:rPr lang="mn-MN" sz="2000" dirty="0" smtClean="0">
                <a:latin typeface="Tahoma" panose="020B0604030504040204" pitchFamily="34" charset="0"/>
                <a:ea typeface="Tahoma" panose="020B0604030504040204" pitchFamily="34" charset="0"/>
                <a:cs typeface="Tahoma" panose="020B0604030504040204" pitchFamily="34" charset="0"/>
              </a:rPr>
              <a:t>17.9 хувь, </a:t>
            </a:r>
            <a:r>
              <a:rPr lang="mn-MN" sz="2000" dirty="0">
                <a:latin typeface="Tahoma" panose="020B0604030504040204" pitchFamily="34" charset="0"/>
                <a:ea typeface="Tahoma" panose="020B0604030504040204" pitchFamily="34" charset="0"/>
                <a:cs typeface="Tahoma" panose="020B0604030504040204" pitchFamily="34" charset="0"/>
              </a:rPr>
              <a:t>олгосон тэтгэмжийн хэмжээ </a:t>
            </a:r>
            <a:r>
              <a:rPr lang="mn-MN" sz="2000" dirty="0" smtClean="0">
                <a:latin typeface="Tahoma" panose="020B0604030504040204" pitchFamily="34" charset="0"/>
                <a:ea typeface="Tahoma" panose="020B0604030504040204" pitchFamily="34" charset="0"/>
                <a:cs typeface="Tahoma" panose="020B0604030504040204" pitchFamily="34" charset="0"/>
              </a:rPr>
              <a:t>31.0 хувь, “Хөгжлийн </a:t>
            </a:r>
            <a:r>
              <a:rPr lang="mn-MN" sz="2000" dirty="0">
                <a:latin typeface="Tahoma" panose="020B0604030504040204" pitchFamily="34" charset="0"/>
                <a:ea typeface="Tahoma" panose="020B0604030504040204" pitchFamily="34" charset="0"/>
                <a:cs typeface="Tahoma" panose="020B0604030504040204" pitchFamily="34" charset="0"/>
              </a:rPr>
              <a:t>бэрхшээлтэй хүүхдийг асарч байгаа иргэд олгох </a:t>
            </a:r>
            <a:r>
              <a:rPr lang="mn-MN" sz="2000" dirty="0" smtClean="0">
                <a:latin typeface="Tahoma" panose="020B0604030504040204" pitchFamily="34" charset="0"/>
                <a:ea typeface="Tahoma" panose="020B0604030504040204" pitchFamily="34" charset="0"/>
                <a:cs typeface="Tahoma" panose="020B0604030504040204" pitchFamily="34" charset="0"/>
              </a:rPr>
              <a:t>тэтгэмж</a:t>
            </a:r>
            <a:r>
              <a:rPr lang="mn-MN" sz="2000" dirty="0">
                <a:latin typeface="Tahoma" panose="020B0604030504040204" pitchFamily="34" charset="0"/>
                <a:ea typeface="Tahoma" panose="020B0604030504040204" pitchFamily="34" charset="0"/>
                <a:cs typeface="Tahoma" panose="020B0604030504040204" pitchFamily="34" charset="0"/>
              </a:rPr>
              <a:t>” авсан хүний тоо </a:t>
            </a:r>
            <a:r>
              <a:rPr lang="mn-MN" sz="2000" dirty="0" smtClean="0">
                <a:latin typeface="Tahoma" panose="020B0604030504040204" pitchFamily="34" charset="0"/>
                <a:ea typeface="Tahoma" panose="020B0604030504040204" pitchFamily="34" charset="0"/>
                <a:cs typeface="Tahoma" panose="020B0604030504040204" pitchFamily="34" charset="0"/>
              </a:rPr>
              <a:t>20.2 </a:t>
            </a:r>
            <a:r>
              <a:rPr lang="mn-MN" sz="2000" dirty="0">
                <a:latin typeface="Tahoma" panose="020B0604030504040204" pitchFamily="34" charset="0"/>
                <a:ea typeface="Tahoma" panose="020B0604030504040204" pitchFamily="34" charset="0"/>
                <a:cs typeface="Tahoma" panose="020B0604030504040204" pitchFamily="34" charset="0"/>
              </a:rPr>
              <a:t>хувь, олгосон тэтгэмжийн хэмжээ </a:t>
            </a:r>
            <a:r>
              <a:rPr lang="mn-MN" sz="2000" dirty="0" smtClean="0">
                <a:latin typeface="Tahoma" panose="020B0604030504040204" pitchFamily="34" charset="0"/>
                <a:ea typeface="Tahoma" panose="020B0604030504040204" pitchFamily="34" charset="0"/>
                <a:cs typeface="Tahoma" panose="020B0604030504040204" pitchFamily="34" charset="0"/>
              </a:rPr>
              <a:t>38.4 хувиар өссөн </a:t>
            </a:r>
            <a:r>
              <a:rPr lang="mn-MN" sz="2000" dirty="0">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xmlns="" id="{05B8BF53-1DD3-4324-B7E7-FB00B5E487ED}"/>
              </a:ext>
            </a:extLst>
          </p:cNvPr>
          <p:cNvSpPr/>
          <p:nvPr/>
        </p:nvSpPr>
        <p:spPr>
          <a:xfrm>
            <a:off x="1312842" y="1143002"/>
            <a:ext cx="10650558" cy="5257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7FE9ED23-9DBA-4F8C-A9DF-672AF6101EEE}"/>
              </a:ext>
            </a:extLst>
          </p:cNvPr>
          <p:cNvPicPr>
            <a:picLocks noChangeAspect="1"/>
          </p:cNvPicPr>
          <p:nvPr/>
        </p:nvPicPr>
        <p:blipFill rotWithShape="1">
          <a:blip r:embed="rId2"/>
          <a:srcRect l="15668" t="8783" r="12422" b="18959"/>
          <a:stretch/>
        </p:blipFill>
        <p:spPr>
          <a:xfrm>
            <a:off x="6057898" y="1722439"/>
            <a:ext cx="1219200" cy="1066800"/>
          </a:xfrm>
          <a:prstGeom prst="rect">
            <a:avLst/>
          </a:prstGeom>
        </p:spPr>
      </p:pic>
    </p:spTree>
    <p:extLst>
      <p:ext uri="{BB962C8B-B14F-4D97-AF65-F5344CB8AC3E}">
        <p14:creationId xmlns:p14="http://schemas.microsoft.com/office/powerpoint/2010/main" val="253901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rotWithShape="1">
          <a:blip r:embed="rId2"/>
          <a:srcRect b="19753"/>
          <a:stretch/>
        </p:blipFill>
        <p:spPr>
          <a:xfrm>
            <a:off x="914400" y="990600"/>
            <a:ext cx="10591800" cy="5410200"/>
          </a:xfrm>
          <a:prstGeom prst="rect">
            <a:avLst/>
          </a:prstGeom>
        </p:spPr>
      </p:pic>
      <p:sp>
        <p:nvSpPr>
          <p:cNvPr id="28" name="Rectangle 27"/>
          <p:cNvSpPr/>
          <p:nvPr/>
        </p:nvSpPr>
        <p:spPr>
          <a:xfrm>
            <a:off x="2590800" y="1371600"/>
            <a:ext cx="8638937" cy="830997"/>
          </a:xfrm>
          <a:prstGeom prst="rect">
            <a:avLst/>
          </a:prstGeom>
        </p:spPr>
        <p:txBody>
          <a:bodyPr wrap="square">
            <a:spAutoFit/>
          </a:bodyPr>
          <a:lstStyle/>
          <a:p>
            <a:pPr algn="just"/>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Сүхбаатар аймагт 2019 оны эхний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8</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сард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889 </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эх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амаржиж, </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8</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90</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хүүхэд төрүүлсэн нь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өмнөх </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оны мөн үеэс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амаржсан эх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(0.</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%)-аар,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амьд төрсөн хүүхэд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3</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0</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a:t>
            </a:r>
            <a:r>
              <a:rPr lang="en-US"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3</a:t>
            </a:r>
            <a:r>
              <a:rPr lang="mn-MN" sz="1600" dirty="0" smtClean="0">
                <a:solidFill>
                  <a:schemeClr val="bg1"/>
                </a:solidFill>
                <a:latin typeface="Arial" panose="020B0604020202020204" pitchFamily="34" charset="0"/>
                <a:ea typeface="Tahoma" panose="020B0604030504040204" pitchFamily="34" charset="0"/>
                <a:cs typeface="Arial" panose="020B0604020202020204" pitchFamily="34" charset="0"/>
              </a:rPr>
              <a:t>)-аар тус тус буурсан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байна.</a:t>
            </a:r>
            <a:endParaRPr lang="en-US"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667000" y="4038600"/>
            <a:ext cx="8486537" cy="830997"/>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Нялхсын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эндэгдэл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2019 оны эхний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8</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-р сард</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9</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болж, өмнөх оноос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хүүхдээр,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тав хүртэлх насны хүүхдийн эндэгдэл 1</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гарч өмнөх оноос 2 хүүхдээр тус тус буурсан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667000" y="5181600"/>
            <a:ext cx="8562737" cy="830997"/>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Халдварт өвчнөөр өвчлөгчид 2019 оны эхний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8</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-р сард 5</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85</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болж, өмнөх оноос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80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15</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8</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%)-аар өсөхөд тэмбүүгээр өвчлөгчид 5</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0</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41.3</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а</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ар, салхин цэцгээр өвчлөгчид 5</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6</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(4</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3</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%)-өөр өссөн нь голлон нөлөөлсөн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990600" y="5334000"/>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886200"/>
            <a:ext cx="1313101" cy="8382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514600"/>
            <a:ext cx="1067792" cy="838200"/>
          </a:xfrm>
          <a:prstGeom prst="rect">
            <a:avLst/>
          </a:prstGeom>
        </p:spPr>
      </p:pic>
      <p:sp>
        <p:nvSpPr>
          <p:cNvPr id="25" name="Rectangle 24"/>
          <p:cNvSpPr/>
          <p:nvPr/>
        </p:nvSpPr>
        <p:spPr>
          <a:xfrm>
            <a:off x="2667000" y="2743200"/>
            <a:ext cx="8305800" cy="584775"/>
          </a:xfrm>
          <a:prstGeom prst="rect">
            <a:avLst/>
          </a:prstGeom>
        </p:spPr>
        <p:txBody>
          <a:bodyPr wrap="square">
            <a:spAutoFit/>
          </a:bodyPr>
          <a:lstStyle/>
          <a:p>
            <a:pPr algn="just"/>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1000 хүнд ногдох төрөлт 1</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4.4</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нас баралт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4</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0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болж өмнөх оноос төрөлт </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0.3</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пунктээр буурч, нас баралт</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0.</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2</a:t>
            </a:r>
            <a:r>
              <a:rPr lang="en-US"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3399"/>
                </a:solidFill>
                <a:latin typeface="Arial" panose="020B0604020202020204" pitchFamily="34" charset="0"/>
                <a:ea typeface="Tahoma" panose="020B0604030504040204" pitchFamily="34" charset="0"/>
                <a:cs typeface="Arial" panose="020B0604020202020204" pitchFamily="34" charset="0"/>
              </a:rPr>
              <a:t>пунктээр өсчээ.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538" y="2907313"/>
            <a:ext cx="1698462" cy="15170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50" y="990600"/>
            <a:ext cx="1977749" cy="1833535"/>
          </a:xfrm>
          <a:prstGeom prst="rect">
            <a:avLst/>
          </a:prstGeom>
        </p:spPr>
      </p:pic>
      <p:sp>
        <p:nvSpPr>
          <p:cNvPr id="10" name="Rectangle 9"/>
          <p:cNvSpPr/>
          <p:nvPr/>
        </p:nvSpPr>
        <p:spPr>
          <a:xfrm>
            <a:off x="3276600" y="990600"/>
            <a:ext cx="8534400" cy="163121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Аймгийн </a:t>
            </a:r>
            <a:r>
              <a:rPr lang="mn-MN" sz="2000" dirty="0">
                <a:latin typeface="Arial" panose="020B0604020202020204" pitchFamily="34" charset="0"/>
                <a:cs typeface="Arial" panose="020B0604020202020204" pitchFamily="34" charset="0"/>
              </a:rPr>
              <a:t>хэмжээнд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a:t>
            </a:r>
            <a:r>
              <a:rPr lang="en-US" sz="2000" dirty="0">
                <a:latin typeface="Arial" panose="020B0604020202020204" pitchFamily="34" charset="0"/>
                <a:cs typeface="Arial" panose="020B0604020202020204" pitchFamily="34" charset="0"/>
              </a:rPr>
              <a:t>8</a:t>
            </a:r>
            <a:r>
              <a:rPr lang="en-US"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48</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гэмт хэрэг бүртгэгдсэн нь өмнөх оны мөн үеэс </a:t>
            </a:r>
            <a:r>
              <a:rPr lang="en-US" sz="2000" dirty="0" smtClean="0">
                <a:latin typeface="Arial" panose="020B0604020202020204" pitchFamily="34" charset="0"/>
                <a:cs typeface="Arial" panose="020B0604020202020204" pitchFamily="34" charset="0"/>
              </a:rPr>
              <a:t>113</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48.1%</a:t>
            </a:r>
            <a:r>
              <a:rPr lang="mn-MN" sz="2000" dirty="0" smtClean="0">
                <a:latin typeface="Arial" panose="020B0604020202020204" pitchFamily="34" charset="0"/>
                <a:cs typeface="Arial" panose="020B0604020202020204" pitchFamily="34" charset="0"/>
              </a:rPr>
              <a:t>)-өөр өсжээ.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b="1" dirty="0" smtClean="0">
                <a:solidFill>
                  <a:srgbClr val="0033CC"/>
                </a:solidFill>
                <a:latin typeface="Arial" panose="020B0604020202020204" pitchFamily="34" charset="0"/>
                <a:cs typeface="Arial" panose="020B0604020202020204" pitchFamily="34" charset="0"/>
              </a:rPr>
              <a:t>Өмнөх </a:t>
            </a:r>
            <a:r>
              <a:rPr lang="mn-MN" sz="2000" b="1" dirty="0">
                <a:solidFill>
                  <a:srgbClr val="0033CC"/>
                </a:solidFill>
                <a:latin typeface="Arial" panose="020B0604020202020204" pitchFamily="34" charset="0"/>
                <a:cs typeface="Arial" panose="020B0604020202020204" pitchFamily="34" charset="0"/>
              </a:rPr>
              <a:t>оны мөн үеэс нийт гэмт хэрэг </a:t>
            </a:r>
            <a:r>
              <a:rPr lang="mn-MN" sz="2000" b="1" dirty="0" smtClean="0">
                <a:solidFill>
                  <a:srgbClr val="0033CC"/>
                </a:solidFill>
                <a:latin typeface="Arial" panose="020B0604020202020204" pitchFamily="34" charset="0"/>
                <a:cs typeface="Arial" panose="020B0604020202020204" pitchFamily="34" charset="0"/>
              </a:rPr>
              <a:t>өсөхөд </a:t>
            </a:r>
            <a:r>
              <a:rPr lang="mn-MN" sz="2000" dirty="0" smtClean="0">
                <a:ln w="0"/>
                <a:latin typeface="Arial" panose="020B0604020202020204" pitchFamily="34" charset="0"/>
                <a:cs typeface="Arial" panose="020B0604020202020204" pitchFamily="34" charset="0"/>
              </a:rPr>
              <a:t>хүний халдашгүй, чөлөөтэй байх эрхийн эсрэг 2 </a:t>
            </a:r>
            <a:r>
              <a:rPr lang="en-US" sz="2000" dirty="0" smtClean="0">
                <a:ln w="0"/>
                <a:latin typeface="Arial" panose="020B0604020202020204" pitchFamily="34" charset="0"/>
                <a:cs typeface="Arial" panose="020B0604020202020204" pitchFamily="34" charset="0"/>
              </a:rPr>
              <a:t>(2 </a:t>
            </a:r>
            <a:r>
              <a:rPr lang="mn-MN" sz="2000" dirty="0" smtClean="0">
                <a:ln w="0"/>
                <a:latin typeface="Arial" panose="020B0604020202020204" pitchFamily="34" charset="0"/>
                <a:cs typeface="Arial" panose="020B0604020202020204" pitchFamily="34" charset="0"/>
              </a:rPr>
              <a:t>дахин</a:t>
            </a:r>
            <a:r>
              <a:rPr lang="en-US" sz="2000" dirty="0" smtClean="0">
                <a:ln w="0"/>
                <a:latin typeface="Arial" panose="020B0604020202020204" pitchFamily="34" charset="0"/>
                <a:cs typeface="Arial" panose="020B0604020202020204" pitchFamily="34" charset="0"/>
              </a:rPr>
              <a:t>)</a:t>
            </a:r>
            <a:r>
              <a:rPr lang="mn-MN" sz="20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өмчлөх эрхийн эсрэг гэмт </a:t>
            </a:r>
            <a:r>
              <a:rPr lang="mn-MN" sz="2000" dirty="0">
                <a:latin typeface="Arial" panose="020B0604020202020204" pitchFamily="34" charset="0"/>
                <a:cs typeface="Arial" panose="020B0604020202020204" pitchFamily="34" charset="0"/>
              </a:rPr>
              <a:t>хэрэг </a:t>
            </a:r>
            <a:r>
              <a:rPr lang="en-US" sz="2000" dirty="0" smtClean="0">
                <a:latin typeface="Arial" panose="020B0604020202020204" pitchFamily="34" charset="0"/>
                <a:cs typeface="Arial" panose="020B0604020202020204" pitchFamily="34" charset="0"/>
              </a:rPr>
              <a:t>204</a:t>
            </a:r>
            <a:r>
              <a:rPr lang="mn-MN"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 </a:t>
            </a:r>
            <a:r>
              <a:rPr lang="mn-MN" sz="2000" dirty="0" smtClean="0">
                <a:latin typeface="Arial" panose="020B0604020202020204" pitchFamily="34" charset="0"/>
                <a:cs typeface="Arial" panose="020B0604020202020204" pitchFamily="34" charset="0"/>
              </a:rPr>
              <a:t>дахин</a:t>
            </a:r>
            <a:r>
              <a:rPr lang="en-US" sz="2000" dirty="0" smtClean="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өссөн нь </a:t>
            </a:r>
            <a:r>
              <a:rPr lang="mn-MN" sz="2000" dirty="0">
                <a:latin typeface="Arial" panose="020B0604020202020204" pitchFamily="34" charset="0"/>
                <a:cs typeface="Arial" panose="020B0604020202020204" pitchFamily="34" charset="0"/>
              </a:rPr>
              <a:t>голлон нөлөөлөв.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2907313"/>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a:t>
            </a:r>
            <a:r>
              <a:rPr lang="mn-MN" sz="2000" dirty="0" smtClean="0">
                <a:latin typeface="Arial" panose="020B0604020202020204" pitchFamily="34" charset="0"/>
                <a:cs typeface="Arial" panose="020B0604020202020204" pitchFamily="34" charset="0"/>
              </a:rPr>
              <a:t>2019 оны эхний </a:t>
            </a:r>
            <a:r>
              <a:rPr lang="en-US" sz="2000" dirty="0" smtClean="0">
                <a:latin typeface="Arial" panose="020B0604020202020204" pitchFamily="34" charset="0"/>
                <a:cs typeface="Arial" panose="020B0604020202020204" pitchFamily="34" charset="0"/>
              </a:rPr>
              <a:t>8 </a:t>
            </a:r>
            <a:r>
              <a:rPr lang="mn-MN" sz="2000" dirty="0">
                <a:latin typeface="Arial" panose="020B0604020202020204" pitchFamily="34" charset="0"/>
                <a:cs typeface="Arial" panose="020B0604020202020204" pitchFamily="34" charset="0"/>
              </a:rPr>
              <a:t>сард </a:t>
            </a:r>
            <a:r>
              <a:rPr lang="en-US" sz="2000" dirty="0" smtClean="0">
                <a:latin typeface="Arial" panose="020B0604020202020204" pitchFamily="34" charset="0"/>
                <a:cs typeface="Arial" panose="020B0604020202020204" pitchFamily="34" charset="0"/>
              </a:rPr>
              <a:t>1121.3</a:t>
            </a:r>
            <a:r>
              <a:rPr lang="mn-MN" sz="2000" dirty="0" smtClean="0">
                <a:latin typeface="Arial" panose="020B0604020202020204" pitchFamily="34" charset="0"/>
                <a:cs typeface="Arial" panose="020B0604020202020204" pitchFamily="34" charset="0"/>
              </a:rPr>
              <a:t> сая төгрөг, </a:t>
            </a:r>
            <a:r>
              <a:rPr lang="mn-MN" sz="2000" dirty="0">
                <a:latin typeface="Arial" panose="020B0604020202020204" pitchFamily="34" charset="0"/>
                <a:cs typeface="Arial" panose="020B0604020202020204" pitchFamily="34" charset="0"/>
              </a:rPr>
              <a:t>нөхөн төлүүлсэн хохирлын хэмжээ </a:t>
            </a:r>
            <a:r>
              <a:rPr lang="mn-MN" sz="2000" dirty="0" smtClean="0">
                <a:latin typeface="Arial" panose="020B0604020202020204" pitchFamily="34" charset="0"/>
                <a:cs typeface="Arial" panose="020B0604020202020204" pitchFamily="34" charset="0"/>
              </a:rPr>
              <a:t>324.6 сая </a:t>
            </a:r>
            <a:r>
              <a:rPr lang="mn-MN" sz="2000" dirty="0">
                <a:latin typeface="Arial" panose="020B0604020202020204" pitchFamily="34" charset="0"/>
                <a:cs typeface="Arial" panose="020B0604020202020204" pitchFamily="34" charset="0"/>
              </a:rPr>
              <a:t>төгрөг болж, өмнөх оны мөн үеэс учирсан хохирол 1</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 дахин  өсч, нөхөн төлүүлсэн хохирол хувь хэмжээ </a:t>
            </a:r>
            <a:r>
              <a:rPr lang="en-US" sz="2000" dirty="0" smtClean="0">
                <a:latin typeface="Arial" panose="020B0604020202020204" pitchFamily="34" charset="0"/>
                <a:cs typeface="Arial" panose="020B0604020202020204" pitchFamily="34" charset="0"/>
              </a:rPr>
              <a:t>2</a:t>
            </a:r>
            <a:r>
              <a:rPr lang="mn-MN" sz="2000" dirty="0" smtClean="0">
                <a:latin typeface="Arial" panose="020B0604020202020204" pitchFamily="34" charset="0"/>
                <a:cs typeface="Arial" panose="020B0604020202020204" pitchFamily="34" charset="0"/>
              </a:rPr>
              <a:t>8.9 хувь болж буурсан байна</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76600" y="4500535"/>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a:t>
            </a:r>
            <a:r>
              <a:rPr lang="mn-MN" sz="2000" dirty="0" smtClean="0">
                <a:latin typeface="Arial" panose="020B0604020202020204" pitchFamily="34" charset="0"/>
                <a:cs typeface="Arial" panose="020B0604020202020204" pitchFamily="34" charset="0"/>
              </a:rPr>
              <a:t>2019 </a:t>
            </a:r>
            <a:r>
              <a:rPr lang="mn-MN" sz="2000" dirty="0">
                <a:latin typeface="Arial" panose="020B0604020202020204" pitchFamily="34" charset="0"/>
                <a:cs typeface="Arial" panose="020B0604020202020204" pitchFamily="34" charset="0"/>
              </a:rPr>
              <a:t>оны </a:t>
            </a:r>
            <a:r>
              <a:rPr lang="mn-MN" sz="2000" dirty="0" smtClean="0">
                <a:latin typeface="Arial" panose="020B0604020202020204" pitchFamily="34" charset="0"/>
                <a:cs typeface="Arial" panose="020B0604020202020204" pitchFamily="34" charset="0"/>
              </a:rPr>
              <a:t>эхний 8 </a:t>
            </a:r>
            <a:r>
              <a:rPr lang="mn-MN" sz="2000" dirty="0">
                <a:latin typeface="Arial" panose="020B0604020202020204" pitchFamily="34" charset="0"/>
                <a:cs typeface="Arial" panose="020B0604020202020204" pitchFamily="34" charset="0"/>
              </a:rPr>
              <a:t>сарын байдлаар </a:t>
            </a:r>
            <a:r>
              <a:rPr lang="mn-MN" sz="2000" dirty="0" smtClean="0">
                <a:latin typeface="Arial" panose="020B0604020202020204" pitchFamily="34" charset="0"/>
                <a:cs typeface="Arial" panose="020B0604020202020204" pitchFamily="34" charset="0"/>
              </a:rPr>
              <a:t>88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822" y="4769585"/>
            <a:ext cx="1587177" cy="1559750"/>
          </a:xfrm>
          <a:prstGeom prst="rect">
            <a:avLst/>
          </a:prstGeom>
        </p:spPr>
      </p:pic>
      <p:sp>
        <p:nvSpPr>
          <p:cNvPr id="11" name="Rectangle 10"/>
          <p:cNvSpPr/>
          <p:nvPr/>
        </p:nvSpPr>
        <p:spPr>
          <a:xfrm>
            <a:off x="3276600" y="5204210"/>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Нийт </a:t>
            </a:r>
            <a:r>
              <a:rPr lang="en-US" sz="2000" dirty="0" smtClean="0">
                <a:latin typeface="Arial" panose="020B0604020202020204" pitchFamily="34" charset="0"/>
                <a:cs typeface="Arial" panose="020B0604020202020204" pitchFamily="34" charset="0"/>
              </a:rPr>
              <a:t>212 </a:t>
            </a:r>
            <a:r>
              <a:rPr lang="mn-MN" sz="2000" dirty="0" smtClean="0">
                <a:latin typeface="Arial" panose="020B0604020202020204" pitchFamily="34" charset="0"/>
                <a:cs typeface="Arial" panose="020B0604020202020204" pitchFamily="34" charset="0"/>
              </a:rPr>
              <a:t>хүн </a:t>
            </a:r>
            <a:r>
              <a:rPr lang="mn-MN" sz="2000" dirty="0">
                <a:latin typeface="Arial" panose="020B0604020202020204" pitchFamily="34" charset="0"/>
                <a:cs typeface="Arial" panose="020B0604020202020204" pitchFamily="34" charset="0"/>
              </a:rPr>
              <a:t>эрүүлжигдсэн нь өмнөх оны мөн үеэс </a:t>
            </a:r>
            <a:r>
              <a:rPr lang="en-US" sz="2000" dirty="0" smtClean="0">
                <a:latin typeface="Arial" panose="020B0604020202020204" pitchFamily="34" charset="0"/>
                <a:cs typeface="Arial" panose="020B0604020202020204" pitchFamily="34" charset="0"/>
              </a:rPr>
              <a:t>6</a:t>
            </a:r>
            <a:r>
              <a:rPr lang="mn-MN" sz="2000" dirty="0" smtClean="0">
                <a:latin typeface="Arial" panose="020B0604020202020204" pitchFamily="34" charset="0"/>
                <a:cs typeface="Arial" panose="020B0604020202020204" pitchFamily="34" charset="0"/>
              </a:rPr>
              <a:t>2 хүн </a:t>
            </a:r>
            <a:r>
              <a:rPr lang="en-US" sz="2000" dirty="0" smtClean="0">
                <a:latin typeface="Arial" panose="020B0604020202020204" pitchFamily="34" charset="0"/>
                <a:cs typeface="Arial" panose="020B0604020202020204" pitchFamily="34" charset="0"/>
              </a:rPr>
              <a:t>(41</a:t>
            </a:r>
            <a:r>
              <a:rPr lang="mn-M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-аар өссөн байна.</a:t>
            </a:r>
          </a:p>
          <a:p>
            <a:pPr algn="just"/>
            <a:r>
              <a:rPr lang="mn-MN" sz="2000" dirty="0" smtClean="0">
                <a:latin typeface="Arial" panose="020B0604020202020204" pitchFamily="34" charset="0"/>
                <a:cs typeface="Arial" panose="020B0604020202020204" pitchFamily="34" charset="0"/>
              </a:rPr>
              <a:t>Эрүүлжигдсэн </a:t>
            </a:r>
            <a:r>
              <a:rPr lang="mn-MN" sz="2000" dirty="0">
                <a:latin typeface="Arial" panose="020B0604020202020204" pitchFamily="34" charset="0"/>
                <a:cs typeface="Arial" panose="020B0604020202020204" pitchFamily="34" charset="0"/>
              </a:rPr>
              <a:t>хүмүүсээс </a:t>
            </a:r>
            <a:r>
              <a:rPr lang="mn-MN" sz="2000" dirty="0" smtClean="0">
                <a:latin typeface="Arial" panose="020B0604020202020204" pitchFamily="34" charset="0"/>
                <a:cs typeface="Arial" panose="020B0604020202020204" pitchFamily="34" charset="0"/>
              </a:rPr>
              <a:t>53 </a:t>
            </a:r>
            <a:r>
              <a:rPr lang="mn-MN" sz="2000" dirty="0">
                <a:latin typeface="Arial" panose="020B0604020202020204" pitchFamily="34" charset="0"/>
                <a:cs typeface="Arial" panose="020B0604020202020204" pitchFamily="34" charset="0"/>
              </a:rPr>
              <a:t>хүн баривчлагдаж захиргааны арга хэмжээ авхуулсан нь өмнөх оноос </a:t>
            </a:r>
            <a:r>
              <a:rPr lang="en-US" sz="2000" dirty="0" smtClean="0">
                <a:latin typeface="Arial" panose="020B0604020202020204" pitchFamily="34" charset="0"/>
                <a:cs typeface="Arial" panose="020B0604020202020204" pitchFamily="34" charset="0"/>
              </a:rPr>
              <a:t>3</a:t>
            </a:r>
            <a:r>
              <a:rPr lang="mn-MN" sz="2000" dirty="0" smtClean="0">
                <a:latin typeface="Arial" panose="020B0604020202020204" pitchFamily="34" charset="0"/>
                <a:cs typeface="Arial" panose="020B0604020202020204" pitchFamily="34" charset="0"/>
              </a:rPr>
              <a:t>4 хүн </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69.0%</a:t>
            </a:r>
            <a:r>
              <a:rPr lang="en-US" sz="2000" dirty="0" smtClean="0">
                <a:latin typeface="Arial" panose="020B0604020202020204" pitchFamily="34" charset="0"/>
                <a:cs typeface="Arial" panose="020B0604020202020204" pitchFamily="34" charset="0"/>
              </a:rPr>
              <a:t>)</a:t>
            </a:r>
            <a:r>
              <a:rPr lang="mn-MN" sz="2000" dirty="0" smtClean="0">
                <a:latin typeface="Arial" panose="020B0604020202020204" pitchFamily="34" charset="0"/>
                <a:cs typeface="Arial" panose="020B0604020202020204" pitchFamily="34" charset="0"/>
              </a:rPr>
              <a:t>-ээр буурсан байна.</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03520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Банкуудад хадгалуулсан иргэдийн </a:t>
            </a:r>
            <a:r>
              <a:rPr lang="mn-MN" dirty="0" smtClean="0">
                <a:latin typeface="Arial" panose="020B0604020202020204" pitchFamily="34" charset="0"/>
                <a:ea typeface="Tahoma" panose="020B0604030504040204" pitchFamily="34" charset="0"/>
                <a:cs typeface="Arial" panose="020B0604020202020204" pitchFamily="34" charset="0"/>
              </a:rPr>
              <a:t>төгрөгийн </a:t>
            </a:r>
            <a:r>
              <a:rPr lang="mn-MN" dirty="0">
                <a:latin typeface="Arial" panose="020B0604020202020204" pitchFamily="34" charset="0"/>
                <a:ea typeface="Tahoma" panose="020B0604030504040204" pitchFamily="34" charset="0"/>
                <a:cs typeface="Arial" panose="020B0604020202020204" pitchFamily="34" charset="0"/>
              </a:rPr>
              <a:t>хадгаламжийн хэмжээ </a:t>
            </a:r>
            <a:r>
              <a:rPr lang="mn-MN" dirty="0" smtClean="0">
                <a:latin typeface="Arial" panose="020B0604020202020204" pitchFamily="34" charset="0"/>
                <a:ea typeface="Tahoma" panose="020B0604030504040204" pitchFamily="34" charset="0"/>
                <a:cs typeface="Arial" panose="020B0604020202020204" pitchFamily="34" charset="0"/>
              </a:rPr>
              <a:t>7</a:t>
            </a:r>
            <a:r>
              <a:rPr lang="en-US" dirty="0" smtClean="0">
                <a:latin typeface="Arial" panose="020B0604020202020204" pitchFamily="34" charset="0"/>
                <a:ea typeface="Tahoma" panose="020B0604030504040204" pitchFamily="34" charset="0"/>
                <a:cs typeface="Arial" panose="020B0604020202020204" pitchFamily="34" charset="0"/>
              </a:rPr>
              <a:t>6</a:t>
            </a:r>
            <a:r>
              <a:rPr lang="mn-MN" dirty="0" smtClean="0">
                <a:latin typeface="Arial" panose="020B0604020202020204" pitchFamily="34" charset="0"/>
                <a:ea typeface="Tahoma" panose="020B0604030504040204" pitchFamily="34" charset="0"/>
                <a:cs typeface="Arial" panose="020B0604020202020204" pitchFamily="34" charset="0"/>
              </a:rPr>
              <a:t>.</a:t>
            </a:r>
            <a:r>
              <a:rPr lang="en-US" dirty="0" smtClean="0">
                <a:latin typeface="Arial" panose="020B0604020202020204" pitchFamily="34" charset="0"/>
                <a:ea typeface="Tahoma" panose="020B0604030504040204" pitchFamily="34" charset="0"/>
                <a:cs typeface="Arial" panose="020B0604020202020204" pitchFamily="34" charset="0"/>
              </a:rPr>
              <a:t>1</a:t>
            </a:r>
            <a:r>
              <a:rPr lang="mn-MN" dirty="0" smtClean="0">
                <a:latin typeface="Arial" panose="020B0604020202020204" pitchFamily="34" charset="0"/>
                <a:ea typeface="Tahoma" panose="020B0604030504040204" pitchFamily="34" charset="0"/>
                <a:cs typeface="Arial" panose="020B0604020202020204" pitchFamily="34" charset="0"/>
              </a:rPr>
              <a:t> тэрбум </a:t>
            </a:r>
            <a:r>
              <a:rPr lang="mn-MN" dirty="0">
                <a:latin typeface="Arial" panose="020B0604020202020204" pitchFamily="34" charset="0"/>
                <a:ea typeface="Tahoma" panose="020B0604030504040204" pitchFamily="34" charset="0"/>
                <a:cs typeface="Arial" panose="020B0604020202020204" pitchFamily="34" charset="0"/>
              </a:rPr>
              <a:t>төгрөг болж, </a:t>
            </a:r>
            <a:r>
              <a:rPr lang="mn-MN" dirty="0" smtClean="0">
                <a:latin typeface="Arial" panose="020B0604020202020204" pitchFamily="34" charset="0"/>
                <a:ea typeface="Tahoma" panose="020B0604030504040204" pitchFamily="34" charset="0"/>
                <a:cs typeface="Arial" panose="020B0604020202020204" pitchFamily="34" charset="0"/>
              </a:rPr>
              <a:t>оны эхнээс </a:t>
            </a:r>
            <a:r>
              <a:rPr lang="en-US" dirty="0" smtClean="0">
                <a:latin typeface="Arial" panose="020B0604020202020204" pitchFamily="34" charset="0"/>
                <a:ea typeface="Tahoma" panose="020B0604030504040204" pitchFamily="34" charset="0"/>
                <a:cs typeface="Arial" panose="020B0604020202020204" pitchFamily="34" charset="0"/>
              </a:rPr>
              <a:t>3.7</a:t>
            </a:r>
            <a:r>
              <a:rPr lang="mn-MN" dirty="0" smtClean="0">
                <a:latin typeface="Arial" panose="020B0604020202020204" pitchFamily="34" charset="0"/>
                <a:ea typeface="Tahoma" panose="020B0604030504040204" pitchFamily="34" charset="0"/>
                <a:cs typeface="Arial" panose="020B0604020202020204" pitchFamily="34" charset="0"/>
              </a:rPr>
              <a:t> тэрбумаар буурч, өмнөх оны мөн үеэс 1</a:t>
            </a:r>
            <a:r>
              <a:rPr lang="en-US" dirty="0" smtClean="0">
                <a:latin typeface="Arial" panose="020B0604020202020204" pitchFamily="34" charset="0"/>
                <a:ea typeface="Tahoma" panose="020B0604030504040204" pitchFamily="34" charset="0"/>
                <a:cs typeface="Arial" panose="020B0604020202020204" pitchFamily="34" charset="0"/>
              </a:rPr>
              <a:t>.2</a:t>
            </a:r>
            <a:r>
              <a:rPr lang="mn-MN" dirty="0" smtClean="0">
                <a:latin typeface="Arial" panose="020B0604020202020204" pitchFamily="34" charset="0"/>
                <a:ea typeface="Tahoma" panose="020B0604030504040204" pitchFamily="34" charset="0"/>
                <a:cs typeface="Arial" panose="020B0604020202020204" pitchFamily="34" charset="0"/>
              </a:rPr>
              <a:t> </a:t>
            </a:r>
            <a:r>
              <a:rPr lang="mn-MN" dirty="0">
                <a:latin typeface="Arial" panose="020B0604020202020204" pitchFamily="34" charset="0"/>
                <a:ea typeface="Tahoma" panose="020B0604030504040204" pitchFamily="34" charset="0"/>
                <a:cs typeface="Arial" panose="020B0604020202020204" pitchFamily="34" charset="0"/>
              </a:rPr>
              <a:t>тэрбум </a:t>
            </a:r>
            <a:r>
              <a:rPr lang="mn-MN" dirty="0" smtClean="0">
                <a:latin typeface="Arial" panose="020B0604020202020204" pitchFamily="34" charset="0"/>
                <a:ea typeface="Tahoma" panose="020B0604030504040204" pitchFamily="34" charset="0"/>
                <a:cs typeface="Arial" panose="020B0604020202020204" pitchFamily="34" charset="0"/>
              </a:rPr>
              <a:t>төгрөгөөр өсчээ.</a:t>
            </a:r>
          </a:p>
        </p:txBody>
      </p:sp>
      <p:sp>
        <p:nvSpPr>
          <p:cNvPr id="13" name="Rectangle 12"/>
          <p:cNvSpPr/>
          <p:nvPr/>
        </p:nvSpPr>
        <p:spPr>
          <a:xfrm>
            <a:off x="2818215" y="3429000"/>
            <a:ext cx="8341352" cy="1200329"/>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Аж ахуйн нэгж, байгууллага, иргэдэд олгосон нийт зээлийн өрийн үлдэгдэл </a:t>
            </a:r>
            <a:r>
              <a:rPr lang="mn-MN" dirty="0" smtClean="0">
                <a:latin typeface="Arial" panose="020B0604020202020204" pitchFamily="34" charset="0"/>
                <a:ea typeface="Tahoma" panose="020B0604030504040204" pitchFamily="34" charset="0"/>
                <a:cs typeface="Arial" panose="020B0604020202020204" pitchFamily="34" charset="0"/>
              </a:rPr>
              <a:t>2019 </a:t>
            </a:r>
            <a:r>
              <a:rPr lang="mn-MN" dirty="0">
                <a:latin typeface="Arial" panose="020B0604020202020204" pitchFamily="34" charset="0"/>
                <a:ea typeface="Tahoma" panose="020B0604030504040204" pitchFamily="34" charset="0"/>
                <a:cs typeface="Arial" panose="020B0604020202020204" pitchFamily="34" charset="0"/>
              </a:rPr>
              <a:t>оны </a:t>
            </a:r>
            <a:r>
              <a:rPr lang="mn-MN" dirty="0" smtClean="0">
                <a:latin typeface="Arial" panose="020B0604020202020204" pitchFamily="34" charset="0"/>
                <a:ea typeface="Tahoma" panose="020B0604030504040204" pitchFamily="34" charset="0"/>
                <a:cs typeface="Arial" panose="020B0604020202020204" pitchFamily="34" charset="0"/>
              </a:rPr>
              <a:t> эхний </a:t>
            </a:r>
            <a:r>
              <a:rPr lang="en-US" dirty="0" smtClean="0">
                <a:latin typeface="Arial" panose="020B0604020202020204" pitchFamily="34" charset="0"/>
                <a:ea typeface="Tahoma" panose="020B0604030504040204" pitchFamily="34" charset="0"/>
                <a:cs typeface="Arial" panose="020B0604020202020204" pitchFamily="34" charset="0"/>
              </a:rPr>
              <a:t>8</a:t>
            </a:r>
            <a:r>
              <a:rPr lang="mn-MN" dirty="0" smtClean="0">
                <a:latin typeface="Arial" panose="020B0604020202020204" pitchFamily="34" charset="0"/>
                <a:ea typeface="Tahoma" panose="020B0604030504040204" pitchFamily="34" charset="0"/>
                <a:cs typeface="Arial" panose="020B0604020202020204" pitchFamily="34" charset="0"/>
              </a:rPr>
              <a:t> сард </a:t>
            </a:r>
            <a:r>
              <a:rPr lang="en-US" dirty="0" smtClean="0">
                <a:latin typeface="Arial" panose="020B0604020202020204" pitchFamily="34" charset="0"/>
                <a:ea typeface="Tahoma" panose="020B0604030504040204" pitchFamily="34" charset="0"/>
                <a:cs typeface="Arial" panose="020B0604020202020204" pitchFamily="34" charset="0"/>
              </a:rPr>
              <a:t>142</a:t>
            </a:r>
            <a:r>
              <a:rPr lang="mn-MN" dirty="0" smtClean="0">
                <a:latin typeface="Arial" panose="020B0604020202020204" pitchFamily="34" charset="0"/>
                <a:ea typeface="Tahoma" panose="020B0604030504040204" pitchFamily="34" charset="0"/>
                <a:cs typeface="Arial" panose="020B0604020202020204" pitchFamily="34" charset="0"/>
              </a:rPr>
              <a:t>.</a:t>
            </a:r>
            <a:r>
              <a:rPr lang="en-US" dirty="0" smtClean="0">
                <a:latin typeface="Arial" panose="020B0604020202020204" pitchFamily="34" charset="0"/>
                <a:ea typeface="Tahoma" panose="020B0604030504040204" pitchFamily="34" charset="0"/>
                <a:cs typeface="Arial" panose="020B0604020202020204" pitchFamily="34" charset="0"/>
              </a:rPr>
              <a:t>6</a:t>
            </a:r>
            <a:r>
              <a:rPr lang="mn-MN" dirty="0" smtClean="0">
                <a:latin typeface="Arial" panose="020B0604020202020204" pitchFamily="34" charset="0"/>
                <a:ea typeface="Tahoma" panose="020B0604030504040204" pitchFamily="34" charset="0"/>
                <a:cs typeface="Arial" panose="020B0604020202020204" pitchFamily="34" charset="0"/>
              </a:rPr>
              <a:t> тэрбум </a:t>
            </a:r>
            <a:r>
              <a:rPr lang="mn-MN" dirty="0">
                <a:latin typeface="Arial" panose="020B0604020202020204" pitchFamily="34" charset="0"/>
                <a:ea typeface="Tahoma" panose="020B0604030504040204" pitchFamily="34" charset="0"/>
                <a:cs typeface="Arial" panose="020B0604020202020204" pitchFamily="34" charset="0"/>
              </a:rPr>
              <a:t>төгрөг болж, </a:t>
            </a:r>
            <a:r>
              <a:rPr lang="mn-MN" dirty="0" smtClean="0">
                <a:latin typeface="Arial" panose="020B0604020202020204" pitchFamily="34" charset="0"/>
                <a:ea typeface="Tahoma" panose="020B0604030504040204" pitchFamily="34" charset="0"/>
                <a:cs typeface="Arial" panose="020B0604020202020204" pitchFamily="34" charset="0"/>
              </a:rPr>
              <a:t>оны эхнээс </a:t>
            </a:r>
            <a:r>
              <a:rPr lang="en-US" dirty="0" smtClean="0">
                <a:latin typeface="Arial" panose="020B0604020202020204" pitchFamily="34" charset="0"/>
                <a:ea typeface="Tahoma" panose="020B0604030504040204" pitchFamily="34" charset="0"/>
                <a:cs typeface="Arial" panose="020B0604020202020204" pitchFamily="34" charset="0"/>
              </a:rPr>
              <a:t>1</a:t>
            </a:r>
            <a:r>
              <a:rPr lang="mn-MN" dirty="0" smtClean="0">
                <a:latin typeface="Arial" panose="020B0604020202020204" pitchFamily="34" charset="0"/>
                <a:ea typeface="Tahoma" panose="020B0604030504040204" pitchFamily="34" charset="0"/>
                <a:cs typeface="Arial" panose="020B0604020202020204" pitchFamily="34" charset="0"/>
              </a:rPr>
              <a:t>.</a:t>
            </a:r>
            <a:r>
              <a:rPr lang="en-US" dirty="0" smtClean="0">
                <a:latin typeface="Arial" panose="020B0604020202020204" pitchFamily="34" charset="0"/>
                <a:ea typeface="Tahoma" panose="020B0604030504040204" pitchFamily="34" charset="0"/>
                <a:cs typeface="Arial" panose="020B0604020202020204" pitchFamily="34" charset="0"/>
              </a:rPr>
              <a:t>1</a:t>
            </a:r>
            <a:r>
              <a:rPr lang="mn-MN" dirty="0" smtClean="0">
                <a:latin typeface="Arial" panose="020B0604020202020204" pitchFamily="34" charset="0"/>
                <a:ea typeface="Tahoma" panose="020B0604030504040204" pitchFamily="34" charset="0"/>
                <a:cs typeface="Arial" panose="020B0604020202020204" pitchFamily="34" charset="0"/>
              </a:rPr>
              <a:t> тэрбум төгрөг </a:t>
            </a:r>
            <a:r>
              <a:rPr lang="en-US" dirty="0" smtClean="0">
                <a:latin typeface="Arial" panose="020B0604020202020204" pitchFamily="34" charset="0"/>
                <a:ea typeface="Tahoma" panose="020B0604030504040204" pitchFamily="34" charset="0"/>
                <a:cs typeface="Arial" panose="020B0604020202020204" pitchFamily="34" charset="0"/>
              </a:rPr>
              <a:t>0.8</a:t>
            </a:r>
            <a:r>
              <a:rPr lang="mn-MN" dirty="0" smtClean="0">
                <a:latin typeface="Arial" panose="020B0604020202020204" pitchFamily="34" charset="0"/>
                <a:ea typeface="Tahoma" panose="020B0604030504040204" pitchFamily="34" charset="0"/>
                <a:cs typeface="Arial" panose="020B0604020202020204" pitchFamily="34" charset="0"/>
              </a:rPr>
              <a:t> хувиар</a:t>
            </a:r>
            <a:r>
              <a:rPr lang="en-US" dirty="0" smtClean="0">
                <a:latin typeface="Arial" panose="020B0604020202020204" pitchFamily="34" charset="0"/>
                <a:ea typeface="Tahoma" panose="020B0604030504040204" pitchFamily="34" charset="0"/>
                <a:cs typeface="Arial" panose="020B0604020202020204" pitchFamily="34" charset="0"/>
              </a:rPr>
              <a:t> </a:t>
            </a:r>
            <a:r>
              <a:rPr lang="mn-MN" dirty="0" smtClean="0">
                <a:latin typeface="Arial" panose="020B0604020202020204" pitchFamily="34" charset="0"/>
                <a:ea typeface="Tahoma" panose="020B0604030504040204" pitchFamily="34" charset="0"/>
                <a:cs typeface="Arial" panose="020B0604020202020204" pitchFamily="34" charset="0"/>
              </a:rPr>
              <a:t>буурч, </a:t>
            </a:r>
            <a:r>
              <a:rPr lang="mn-MN" dirty="0">
                <a:latin typeface="Arial" panose="020B0604020202020204" pitchFamily="34" charset="0"/>
                <a:ea typeface="Tahoma" panose="020B0604030504040204" pitchFamily="34" charset="0"/>
                <a:cs typeface="Arial" panose="020B0604020202020204" pitchFamily="34" charset="0"/>
              </a:rPr>
              <a:t>өмнөх оноос </a:t>
            </a:r>
            <a:r>
              <a:rPr lang="mn-MN" dirty="0" smtClean="0">
                <a:latin typeface="Arial" panose="020B0604020202020204" pitchFamily="34" charset="0"/>
                <a:ea typeface="Tahoma" panose="020B0604030504040204" pitchFamily="34" charset="0"/>
                <a:cs typeface="Arial" panose="020B0604020202020204" pitchFamily="34" charset="0"/>
              </a:rPr>
              <a:t>16.2 </a:t>
            </a:r>
            <a:r>
              <a:rPr lang="mn-MN" dirty="0">
                <a:latin typeface="Arial" panose="020B0604020202020204" pitchFamily="34" charset="0"/>
                <a:ea typeface="Tahoma" panose="020B0604030504040204" pitchFamily="34" charset="0"/>
                <a:cs typeface="Arial" panose="020B0604020202020204" pitchFamily="34" charset="0"/>
              </a:rPr>
              <a:t>тэрбум </a:t>
            </a:r>
            <a:r>
              <a:rPr lang="mn-MN" dirty="0" smtClean="0">
                <a:latin typeface="Arial" panose="020B0604020202020204" pitchFamily="34" charset="0"/>
                <a:ea typeface="Tahoma" panose="020B0604030504040204" pitchFamily="34" charset="0"/>
                <a:cs typeface="Arial" panose="020B0604020202020204" pitchFamily="34" charset="0"/>
              </a:rPr>
              <a:t>төгрөг буюу 13.2 хувиар өссөн.</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854186" y="5733871"/>
            <a:ext cx="8194814" cy="1200329"/>
          </a:xfrm>
          <a:prstGeom prst="rect">
            <a:avLst/>
          </a:prstGeom>
        </p:spPr>
        <p:txBody>
          <a:bodyPr wrap="square">
            <a:spAutoFit/>
          </a:bodyPr>
          <a:lstStyle/>
          <a:p>
            <a:r>
              <a:rPr lang="mn-MN" dirty="0" smtClean="0">
                <a:latin typeface="Arial" panose="020B0604020202020204" pitchFamily="34" charset="0"/>
                <a:ea typeface="Tahoma" panose="020B0604030504040204" pitchFamily="34" charset="0"/>
                <a:cs typeface="Arial" panose="020B0604020202020204" pitchFamily="34" charset="0"/>
              </a:rPr>
              <a:t>Чанаргүй хугацаа хэтэрсэн зээл 2019 </a:t>
            </a:r>
            <a:r>
              <a:rPr lang="mn-MN" dirty="0">
                <a:latin typeface="Arial" panose="020B0604020202020204" pitchFamily="34" charset="0"/>
                <a:ea typeface="Tahoma" panose="020B0604030504040204" pitchFamily="34" charset="0"/>
                <a:cs typeface="Arial" panose="020B0604020202020204" pitchFamily="34" charset="0"/>
              </a:rPr>
              <a:t>оны </a:t>
            </a:r>
            <a:r>
              <a:rPr lang="mn-MN" dirty="0" smtClean="0">
                <a:latin typeface="Arial" panose="020B0604020202020204" pitchFamily="34" charset="0"/>
                <a:ea typeface="Tahoma" panose="020B0604030504040204" pitchFamily="34" charset="0"/>
                <a:cs typeface="Arial" panose="020B0604020202020204" pitchFamily="34" charset="0"/>
              </a:rPr>
              <a:t> эхний 8 сарын эцэст 1.9 тэрбум </a:t>
            </a:r>
            <a:r>
              <a:rPr lang="mn-MN" dirty="0">
                <a:latin typeface="Arial" panose="020B0604020202020204" pitchFamily="34" charset="0"/>
                <a:ea typeface="Tahoma" panose="020B0604030504040204" pitchFamily="34" charset="0"/>
                <a:cs typeface="Arial" panose="020B0604020202020204" pitchFamily="34" charset="0"/>
              </a:rPr>
              <a:t>төгрөг </a:t>
            </a:r>
            <a:r>
              <a:rPr lang="mn-MN" dirty="0" smtClean="0">
                <a:latin typeface="Arial" panose="020B0604020202020204" pitchFamily="34" charset="0"/>
                <a:ea typeface="Tahoma" panose="020B0604030504040204" pitchFamily="34" charset="0"/>
                <a:cs typeface="Arial" panose="020B0604020202020204" pitchFamily="34" charset="0"/>
              </a:rPr>
              <a:t>болж өмнөх сараас 0.2 тэрбум, өмнөх оны мөн үеэс 0.2 тэрбум  төгрөгөөр тус тус өсжээ. нийт зээлийн өрийн үлдэгдлийн 1.3 хувийг эзэлж байна.</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9813265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16910"/>
            <a:ext cx="3581400" cy="1865313"/>
          </a:xfrm>
          <a:prstGeom prst="rect">
            <a:avLst/>
          </a:prstGeom>
        </p:spPr>
      </p:pic>
      <p:sp>
        <p:nvSpPr>
          <p:cNvPr id="11" name="Rectangle 10"/>
          <p:cNvSpPr/>
          <p:nvPr/>
        </p:nvSpPr>
        <p:spPr>
          <a:xfrm>
            <a:off x="1190624" y="1149307"/>
            <a:ext cx="10620376" cy="707886"/>
          </a:xfrm>
          <a:prstGeom prst="rect">
            <a:avLst/>
          </a:prstGeom>
        </p:spPr>
        <p:txBody>
          <a:bodyPr wrap="square">
            <a:spAutoFit/>
          </a:bodyPr>
          <a:lstStyle/>
          <a:p>
            <a:pPr algn="just"/>
            <a:r>
              <a:rPr lang="mn-MN" sz="2000" dirty="0" smtClean="0">
                <a:latin typeface="Arial" panose="020B0604020202020204" pitchFamily="34" charset="0"/>
                <a:ea typeface="Tahoma" panose="020B0604030504040204" pitchFamily="34" charset="0"/>
                <a:cs typeface="Arial" panose="020B0604020202020204" pitchFamily="34" charset="0"/>
              </a:rPr>
              <a:t>Аймгийн </a:t>
            </a:r>
            <a:r>
              <a:rPr lang="mn-MN" sz="2000" dirty="0">
                <a:latin typeface="Arial" panose="020B0604020202020204" pitchFamily="34" charset="0"/>
                <a:ea typeface="Tahoma" panose="020B0604030504040204" pitchFamily="34" charset="0"/>
                <a:cs typeface="Arial" panose="020B0604020202020204" pitchFamily="34" charset="0"/>
              </a:rPr>
              <a:t>төсвийн нийт орлого </a:t>
            </a:r>
            <a:r>
              <a:rPr lang="mn-MN" sz="2000" dirty="0" smtClean="0">
                <a:latin typeface="Arial" panose="020B0604020202020204" pitchFamily="34" charset="0"/>
                <a:ea typeface="Tahoma" panose="020B0604030504040204" pitchFamily="34" charset="0"/>
                <a:cs typeface="Arial" panose="020B0604020202020204" pitchFamily="34" charset="0"/>
              </a:rPr>
              <a:t>2019 </a:t>
            </a:r>
            <a:r>
              <a:rPr lang="mn-MN" sz="2000" dirty="0">
                <a:latin typeface="Arial" panose="020B0604020202020204" pitchFamily="34" charset="0"/>
                <a:ea typeface="Tahoma" panose="020B0604030504040204" pitchFamily="34" charset="0"/>
                <a:cs typeface="Arial" panose="020B0604020202020204" pitchFamily="34" charset="0"/>
              </a:rPr>
              <a:t>оны </a:t>
            </a:r>
            <a:r>
              <a:rPr lang="mn-MN" sz="2000" dirty="0" smtClean="0">
                <a:latin typeface="Arial" panose="020B0604020202020204" pitchFamily="34" charset="0"/>
                <a:ea typeface="Tahoma" panose="020B0604030504040204" pitchFamily="34" charset="0"/>
                <a:cs typeface="Arial" panose="020B0604020202020204" pitchFamily="34" charset="0"/>
              </a:rPr>
              <a:t>эхний 8 сарын </a:t>
            </a:r>
            <a:r>
              <a:rPr lang="mn-MN" sz="2000" dirty="0">
                <a:latin typeface="Arial" panose="020B0604020202020204" pitchFamily="34" charset="0"/>
                <a:ea typeface="Tahoma" panose="020B0604030504040204" pitchFamily="34" charset="0"/>
                <a:cs typeface="Arial" panose="020B0604020202020204" pitchFamily="34" charset="0"/>
              </a:rPr>
              <a:t>байдлаар </a:t>
            </a:r>
            <a:r>
              <a:rPr lang="mn-MN" sz="2000" dirty="0" smtClean="0">
                <a:latin typeface="Arial" panose="020B0604020202020204" pitchFamily="34" charset="0"/>
                <a:ea typeface="Tahoma" panose="020B0604030504040204" pitchFamily="34" charset="0"/>
                <a:cs typeface="Arial" panose="020B0604020202020204" pitchFamily="34" charset="0"/>
              </a:rPr>
              <a:t>35.1 </a:t>
            </a:r>
            <a:r>
              <a:rPr lang="mn-MN" sz="2000" dirty="0">
                <a:latin typeface="Arial" panose="020B0604020202020204" pitchFamily="34" charset="0"/>
                <a:ea typeface="Tahoma" panose="020B0604030504040204" pitchFamily="34" charset="0"/>
                <a:cs typeface="Arial" panose="020B0604020202020204" pitchFamily="34" charset="0"/>
              </a:rPr>
              <a:t>тэрбум төгрөг болж өмнөх </a:t>
            </a:r>
            <a:r>
              <a:rPr lang="mn-MN" sz="2000" dirty="0" smtClean="0">
                <a:latin typeface="Arial" panose="020B0604020202020204" pitchFamily="34" charset="0"/>
                <a:ea typeface="Tahoma" panose="020B0604030504040204" pitchFamily="34" charset="0"/>
                <a:cs typeface="Arial" panose="020B0604020202020204" pitchFamily="34" charset="0"/>
              </a:rPr>
              <a:t>оны мөн үеэс 6.9 хувь буюу 2.3  </a:t>
            </a:r>
            <a:r>
              <a:rPr lang="mn-MN" sz="2000" dirty="0">
                <a:latin typeface="Arial" panose="020B0604020202020204" pitchFamily="34" charset="0"/>
                <a:ea typeface="Tahoma" panose="020B0604030504040204" pitchFamily="34" charset="0"/>
                <a:cs typeface="Arial" panose="020B0604020202020204" pitchFamily="34" charset="0"/>
              </a:rPr>
              <a:t>тэрбум </a:t>
            </a:r>
            <a:r>
              <a:rPr lang="mn-MN" sz="2000" dirty="0" smtClean="0">
                <a:latin typeface="Arial" panose="020B0604020202020204" pitchFamily="34" charset="0"/>
                <a:ea typeface="Tahoma" panose="020B0604030504040204" pitchFamily="34" charset="0"/>
                <a:cs typeface="Arial" panose="020B0604020202020204" pitchFamily="34" charset="0"/>
              </a:rPr>
              <a:t>төгрөгөөр өссөн.</a:t>
            </a:r>
            <a:endParaRPr lang="en-US" sz="2000" dirty="0">
              <a:effectLst/>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5114499" y="2838271"/>
            <a:ext cx="6705600" cy="1015663"/>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Төсвийн зарлага санхүүжилт </a:t>
            </a:r>
            <a:r>
              <a:rPr lang="mn-MN" sz="2000" dirty="0" smtClean="0">
                <a:latin typeface="Arial" panose="020B0604020202020204" pitchFamily="34" charset="0"/>
                <a:ea typeface="Tahoma" panose="020B0604030504040204" pitchFamily="34" charset="0"/>
                <a:cs typeface="Arial" panose="020B0604020202020204" pitchFamily="34" charset="0"/>
              </a:rPr>
              <a:t>33.7 </a:t>
            </a:r>
            <a:r>
              <a:rPr lang="mn-MN" sz="2000" dirty="0">
                <a:latin typeface="Arial" panose="020B0604020202020204" pitchFamily="34" charset="0"/>
                <a:ea typeface="Tahoma" panose="020B0604030504040204" pitchFamily="34" charset="0"/>
                <a:cs typeface="Arial" panose="020B0604020202020204" pitchFamily="34" charset="0"/>
              </a:rPr>
              <a:t>тэрбум төгрөг болж, өмнөх </a:t>
            </a:r>
            <a:r>
              <a:rPr lang="mn-MN" sz="2000" dirty="0" smtClean="0">
                <a:latin typeface="Arial" panose="020B0604020202020204" pitchFamily="34" charset="0"/>
                <a:ea typeface="Tahoma" panose="020B0604030504040204" pitchFamily="34" charset="0"/>
                <a:cs typeface="Arial" panose="020B0604020202020204" pitchFamily="34" charset="0"/>
              </a:rPr>
              <a:t>оны мөн үеэс 2.5 тэрбум төгрөг буюу 8.1 хувиар өссөн байна.</a:t>
            </a:r>
          </a:p>
        </p:txBody>
      </p:sp>
      <p:sp>
        <p:nvSpPr>
          <p:cNvPr id="14" name="Rectangle 13"/>
          <p:cNvSpPr/>
          <p:nvPr/>
        </p:nvSpPr>
        <p:spPr>
          <a:xfrm>
            <a:off x="1190624" y="4521107"/>
            <a:ext cx="10591800" cy="1631216"/>
          </a:xfrm>
          <a:prstGeom prst="rect">
            <a:avLst/>
          </a:prstGeom>
        </p:spPr>
        <p:txBody>
          <a:bodyPr wrap="square">
            <a:spAutoFit/>
          </a:bodyPr>
          <a:lstStyle/>
          <a:p>
            <a:pPr algn="just"/>
            <a:r>
              <a:rPr lang="mn-MN" sz="2000" dirty="0" smtClean="0">
                <a:latin typeface="Arial" panose="020B0604020202020204" pitchFamily="34" charset="0"/>
                <a:ea typeface="Tahoma" panose="020B0604030504040204" pitchFamily="34" charset="0"/>
                <a:cs typeface="Arial" panose="020B0604020202020204" pitchFamily="34" charset="0"/>
              </a:rPr>
              <a:t>Эхний 8 сарын байдлаар Улсын төсвөөс олгох санхүүгийн дэмжлэг 6</a:t>
            </a:r>
            <a:r>
              <a:rPr lang="en-US" sz="2000" dirty="0" smtClean="0">
                <a:latin typeface="Arial" panose="020B0604020202020204" pitchFamily="34" charset="0"/>
                <a:ea typeface="Tahoma" panose="020B0604030504040204" pitchFamily="34" charset="0"/>
                <a:cs typeface="Arial" panose="020B0604020202020204" pitchFamily="34" charset="0"/>
              </a:rPr>
              <a:t>.2</a:t>
            </a:r>
            <a:r>
              <a:rPr lang="mn-MN" sz="2000" dirty="0" smtClean="0">
                <a:latin typeface="Arial" panose="020B0604020202020204" pitchFamily="34" charset="0"/>
                <a:ea typeface="Tahoma" panose="020B0604030504040204" pitchFamily="34" charset="0"/>
                <a:cs typeface="Arial" panose="020B0604020202020204" pitchFamily="34" charset="0"/>
              </a:rPr>
              <a:t> тэрбум төгрөг авсан нь өмнөх оны мөн үеэс 3</a:t>
            </a:r>
            <a:r>
              <a:rPr lang="en-US" sz="2000" dirty="0" smtClean="0">
                <a:latin typeface="Arial" panose="020B0604020202020204" pitchFamily="34" charset="0"/>
                <a:ea typeface="Tahoma" panose="020B0604030504040204" pitchFamily="34" charset="0"/>
                <a:cs typeface="Arial" panose="020B0604020202020204" pitchFamily="34" charset="0"/>
              </a:rPr>
              <a:t>5.0</a:t>
            </a:r>
            <a:r>
              <a:rPr lang="mn-MN" sz="2000" dirty="0" smtClean="0">
                <a:latin typeface="Arial" panose="020B0604020202020204" pitchFamily="34" charset="0"/>
                <a:ea typeface="Tahoma" panose="020B0604030504040204" pitchFamily="34" charset="0"/>
                <a:cs typeface="Arial" panose="020B0604020202020204" pitchFamily="34" charset="0"/>
              </a:rPr>
              <a:t> хувиар, орон нутгийн хөгжлийн нэгдсэн сангаас олгох шилжүүлэг 2.</a:t>
            </a:r>
            <a:r>
              <a:rPr lang="en-US" sz="2000" dirty="0" smtClean="0">
                <a:latin typeface="Arial" panose="020B0604020202020204" pitchFamily="34" charset="0"/>
                <a:ea typeface="Tahoma" panose="020B0604030504040204" pitchFamily="34" charset="0"/>
                <a:cs typeface="Arial" panose="020B0604020202020204" pitchFamily="34" charset="0"/>
              </a:rPr>
              <a:t>7</a:t>
            </a:r>
            <a:r>
              <a:rPr lang="mn-MN" sz="2000" dirty="0" smtClean="0">
                <a:latin typeface="Arial" panose="020B0604020202020204" pitchFamily="34" charset="0"/>
                <a:ea typeface="Tahoma" panose="020B0604030504040204" pitchFamily="34" charset="0"/>
                <a:cs typeface="Arial" panose="020B0604020202020204" pitchFamily="34" charset="0"/>
              </a:rPr>
              <a:t> тэрбум төгрөг авсан нь өмнөх оны мөн үеэс 4</a:t>
            </a:r>
            <a:r>
              <a:rPr lang="en-US" sz="2000" dirty="0" smtClean="0">
                <a:latin typeface="Arial" panose="020B0604020202020204" pitchFamily="34" charset="0"/>
                <a:ea typeface="Tahoma" panose="020B0604030504040204" pitchFamily="34" charset="0"/>
                <a:cs typeface="Arial" panose="020B0604020202020204" pitchFamily="34" charset="0"/>
              </a:rPr>
              <a:t>9</a:t>
            </a:r>
            <a:r>
              <a:rPr lang="mn-MN" sz="2000" dirty="0" smtClean="0">
                <a:latin typeface="Arial" panose="020B0604020202020204" pitchFamily="34" charset="0"/>
                <a:ea typeface="Tahoma" panose="020B0604030504040204" pitchFamily="34" charset="0"/>
                <a:cs typeface="Arial" panose="020B0604020202020204" pitchFamily="34" charset="0"/>
              </a:rPr>
              <a:t>.</a:t>
            </a:r>
            <a:r>
              <a:rPr lang="en-US" sz="2000" dirty="0" smtClean="0">
                <a:latin typeface="Arial" panose="020B0604020202020204" pitchFamily="34" charset="0"/>
                <a:ea typeface="Tahoma" panose="020B0604030504040204" pitchFamily="34" charset="0"/>
                <a:cs typeface="Arial" panose="020B0604020202020204" pitchFamily="34" charset="0"/>
              </a:rPr>
              <a:t>0</a:t>
            </a:r>
            <a:r>
              <a:rPr lang="mn-MN" sz="2000" dirty="0" smtClean="0">
                <a:latin typeface="Arial" panose="020B0604020202020204" pitchFamily="34" charset="0"/>
                <a:ea typeface="Tahoma" panose="020B0604030504040204" pitchFamily="34" charset="0"/>
                <a:cs typeface="Arial" panose="020B0604020202020204" pitchFamily="34" charset="0"/>
              </a:rPr>
              <a:t> хувиар тус тус өсч, харин Улсын төсвөөс олгох тусгай зориулалтын шилжүүлэг 1</a:t>
            </a:r>
            <a:r>
              <a:rPr lang="en-US" sz="2000" dirty="0" smtClean="0">
                <a:latin typeface="Arial" panose="020B0604020202020204" pitchFamily="34" charset="0"/>
                <a:ea typeface="Tahoma" panose="020B0604030504040204" pitchFamily="34" charset="0"/>
                <a:cs typeface="Arial" panose="020B0604020202020204" pitchFamily="34" charset="0"/>
              </a:rPr>
              <a:t>7</a:t>
            </a:r>
            <a:r>
              <a:rPr lang="mn-MN" sz="2000" dirty="0" smtClean="0">
                <a:latin typeface="Arial" panose="020B0604020202020204" pitchFamily="34" charset="0"/>
                <a:ea typeface="Tahoma" panose="020B0604030504040204" pitchFamily="34" charset="0"/>
                <a:cs typeface="Arial" panose="020B0604020202020204" pitchFamily="34" charset="0"/>
              </a:rPr>
              <a:t>.8 тэрбум төгрөг авсан нь өмнөх оны мөн үеэс 3.</a:t>
            </a:r>
            <a:r>
              <a:rPr lang="en-US" sz="2000" dirty="0" smtClean="0">
                <a:latin typeface="Arial" panose="020B0604020202020204" pitchFamily="34" charset="0"/>
                <a:ea typeface="Tahoma" panose="020B0604030504040204" pitchFamily="34" charset="0"/>
                <a:cs typeface="Arial" panose="020B0604020202020204" pitchFamily="34" charset="0"/>
              </a:rPr>
              <a:t>1</a:t>
            </a:r>
            <a:r>
              <a:rPr lang="mn-MN" sz="2000" dirty="0" smtClean="0">
                <a:latin typeface="Arial" panose="020B0604020202020204" pitchFamily="34" charset="0"/>
                <a:ea typeface="Tahoma" panose="020B0604030504040204" pitchFamily="34" charset="0"/>
                <a:cs typeface="Arial" panose="020B0604020202020204" pitchFamily="34" charset="0"/>
              </a:rPr>
              <a:t> хувиар буурсан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73898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621240"/>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746170" y="1516611"/>
            <a:ext cx="7942470"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8</a:t>
            </a:r>
            <a:r>
              <a:rPr lang="mn-MN" sz="2000" dirty="0" smtClean="0">
                <a:latin typeface="Arial" panose="020B0604020202020204" pitchFamily="34" charset="0"/>
                <a:cs typeface="Arial" panose="020B0604020202020204" pitchFamily="34" charset="0"/>
              </a:rPr>
              <a:t> дугаар сард </a:t>
            </a:r>
            <a:r>
              <a:rPr lang="eu-ES" sz="2000" dirty="0">
                <a:latin typeface="Arial" panose="020B0604020202020204" pitchFamily="34" charset="0"/>
                <a:cs typeface="Arial" panose="020B0604020202020204" pitchFamily="34" charset="0"/>
              </a:rPr>
              <a:t>өмнөх сараас</a:t>
            </a:r>
            <a:r>
              <a:rPr lang="mn-MN" sz="2000" dirty="0">
                <a:latin typeface="Arial" panose="020B0604020202020204" pitchFamily="34" charset="0"/>
                <a:cs typeface="Arial" panose="020B0604020202020204" pitchFamily="34" charset="0"/>
              </a:rPr>
              <a:t> 0.6 хувь, </a:t>
            </a:r>
            <a:r>
              <a:rPr lang="eu-ES" sz="2000" dirty="0">
                <a:latin typeface="Arial" panose="020B0604020202020204" pitchFamily="34" charset="0"/>
                <a:cs typeface="Arial" panose="020B0604020202020204" pitchFamily="34" charset="0"/>
              </a:rPr>
              <a:t>өмнөх оны мөн үеэс </a:t>
            </a:r>
            <a:r>
              <a:rPr lang="mn-MN" sz="2000" dirty="0">
                <a:latin typeface="Arial" panose="020B0604020202020204" pitchFamily="34" charset="0"/>
                <a:cs typeface="Arial" panose="020B0604020202020204" pitchFamily="34" charset="0"/>
              </a:rPr>
              <a:t>6</a:t>
            </a:r>
            <a:r>
              <a:rPr lang="mn-MN" sz="2000" dirty="0" smtClean="0">
                <a:latin typeface="Arial" panose="020B0604020202020204" pitchFamily="34" charset="0"/>
                <a:cs typeface="Arial" panose="020B0604020202020204" pitchFamily="34" charset="0"/>
              </a:rPr>
              <a:t>.1 </a:t>
            </a:r>
            <a:r>
              <a:rPr lang="eu-ES" sz="2000" dirty="0" smtClean="0">
                <a:latin typeface="Arial" panose="020B0604020202020204" pitchFamily="34" charset="0"/>
                <a:cs typeface="Arial" panose="020B0604020202020204" pitchFamily="34" charset="0"/>
              </a:rPr>
              <a:t> </a:t>
            </a:r>
            <a:r>
              <a:rPr lang="eu-ES" sz="2000" dirty="0">
                <a:latin typeface="Arial" panose="020B0604020202020204" pitchFamily="34" charset="0"/>
                <a:cs typeface="Arial" panose="020B0604020202020204" pitchFamily="34" charset="0"/>
              </a:rPr>
              <a:t>хувь</a:t>
            </a:r>
            <a:r>
              <a:rPr lang="mn-MN" sz="2000" dirty="0">
                <a:latin typeface="Arial" panose="020B0604020202020204" pitchFamily="34" charset="0"/>
                <a:cs typeface="Arial" panose="020B0604020202020204" pitchFamily="34" charset="0"/>
              </a:rPr>
              <a:t>, жилийн эцсээс </a:t>
            </a:r>
            <a:r>
              <a:rPr lang="mn-MN" sz="2000" dirty="0" smtClean="0">
                <a:latin typeface="Arial" panose="020B0604020202020204" pitchFamily="34" charset="0"/>
                <a:cs typeface="Arial" panose="020B0604020202020204" pitchFamily="34" charset="0"/>
              </a:rPr>
              <a:t>4.5 </a:t>
            </a:r>
            <a:r>
              <a:rPr lang="mn-MN" sz="2000" dirty="0">
                <a:latin typeface="Arial" panose="020B0604020202020204" pitchFamily="34" charset="0"/>
                <a:cs typeface="Arial" panose="020B0604020202020204" pitchFamily="34" charset="0"/>
              </a:rPr>
              <a:t>хувиар тус тус өслөө</a:t>
            </a:r>
            <a:r>
              <a:rPr lang="eu-E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3505200" y="2899537"/>
            <a:ext cx="8382000" cy="3170099"/>
          </a:xfrm>
          <a:prstGeom prst="rect">
            <a:avLst/>
          </a:prstGeom>
        </p:spPr>
        <p:txBody>
          <a:bodyPr wrap="square">
            <a:spAutoFit/>
          </a:bodyPr>
          <a:lstStyle/>
          <a:p>
            <a:pPr algn="just"/>
            <a:r>
              <a:rPr lang="en-US" sz="2000" b="1" dirty="0" err="1">
                <a:latin typeface="Arial" panose="020B0604020202020204" pitchFamily="34" charset="0"/>
                <a:cs typeface="Arial" panose="020B0604020202020204" pitchFamily="34" charset="0"/>
              </a:rPr>
              <a:t>Ерөнхий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индекс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өмнөх</a:t>
            </a:r>
            <a:r>
              <a:rPr lang="mn-MN" sz="2000" b="1" dirty="0">
                <a:latin typeface="Arial" panose="020B0604020202020204" pitchFamily="34" charset="0"/>
                <a:cs typeface="Arial" panose="020B0604020202020204" pitchFamily="34" charset="0"/>
              </a:rPr>
              <a:t> жилийн эцсээс </a:t>
            </a:r>
            <a:r>
              <a:rPr lang="mn-MN" sz="2000" b="1" dirty="0" smtClean="0">
                <a:latin typeface="Arial" panose="020B0604020202020204" pitchFamily="34" charset="0"/>
                <a:cs typeface="Arial" panose="020B0604020202020204" pitchFamily="34" charset="0"/>
              </a:rPr>
              <a:t>5.1 хувиар </a:t>
            </a:r>
            <a:r>
              <a:rPr lang="mn-MN" sz="2000" dirty="0" smtClean="0">
                <a:latin typeface="Arial" panose="020B0604020202020204" pitchFamily="34" charset="0"/>
                <a:cs typeface="Arial" panose="020B0604020202020204" pitchFamily="34" charset="0"/>
              </a:rPr>
              <a:t>өсөхөд хүнсний бараа, согтруулах бус ундааны бүлгийн үнэ 7.6 хувиар,согтруулах ундаа тамхи, мансууруулах бодисын бүлгийн үнэ 2.1 хувиар, хувцас, бөс бараа, гутлын бүлгийн үнэ 3.7 хувиар, орон сууц, ус цахилгаан, хийн болон бусад түлшний бүлгийн үнэ 7.2 хувиар, гэр ахуйн тавилга, гэр ахуйн барааны бүлгийн үнэ 2.9 хувиар, эм тариа, эмнэлэгийн үйлчилгээний бүлгийн үнэ 1.1 хувиар, боловсролын үйлчилгээний салбарын бүлгийн үнэ 18.1 зочид буудал, нийтийн хоол, дотуур байрны бүлгийн үнэ 27.9 хувиар, бусад бараа, үйлчилгээний бүлгийн үнэ 2.8 хувиар өссөн нь голлон нөлөөлжээ.</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0611"/>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194" y="1162131"/>
            <a:ext cx="2347006" cy="1737406"/>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048000"/>
            <a:ext cx="9167088" cy="1905000"/>
          </a:xfrm>
          <a:prstGeom prst="rect">
            <a:avLst/>
          </a:prstGeom>
        </p:spPr>
      </p:pic>
      <p:sp>
        <p:nvSpPr>
          <p:cNvPr id="3" name="Rectangle 2"/>
          <p:cNvSpPr/>
          <p:nvPr/>
        </p:nvSpPr>
        <p:spPr>
          <a:xfrm>
            <a:off x="1497444" y="1066800"/>
            <a:ext cx="10134600" cy="1862048"/>
          </a:xfrm>
          <a:prstGeom prst="rect">
            <a:avLst/>
          </a:prstGeom>
        </p:spPr>
        <p:txBody>
          <a:bodyPr wrap="square">
            <a:spAutoFit/>
          </a:bodyPr>
          <a:lstStyle/>
          <a:p>
            <a:pPr algn="just">
              <a:lnSpc>
                <a:spcPct val="115000"/>
              </a:lnSpc>
            </a:pPr>
            <a:r>
              <a:rPr lang="mn-MN" sz="2000" dirty="0" smtClean="0">
                <a:latin typeface="Arial" panose="020B0604020202020204" pitchFamily="34" charset="0"/>
                <a:ea typeface="Tahoma" panose="020B0604030504040204" pitchFamily="34" charset="0"/>
                <a:cs typeface="Arial" panose="020B0604020202020204" pitchFamily="34" charset="0"/>
              </a:rPr>
              <a:t>Тариалалтын эцсийн мэдээгээр аймгийн хэмжээнд  төмс 66.9 га, хүнсний ногоо 32.7 га, үр тариа 2.9 мянган га, тэжээлийн ургамал 0.7 мянган га, техникийн ургамал 1.8 мянган га, га-гаар тус тус тариалалт хийсэн нь өмнөх оны мөн үеэс төмс 22.5 хувь, хүнсний ногоо 12.8 хувь, тэжээлийн ургамал 4.7 дахин, техникийн ургамал 10.3 хувиар тус тус өсч, үр тариа 50.3 хувиар буурсан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1447800" y="681335"/>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600200" y="5105400"/>
            <a:ext cx="10031844" cy="1015663"/>
          </a:xfrm>
          <a:prstGeom prst="rect">
            <a:avLst/>
          </a:prstGeom>
          <a:noFill/>
        </p:spPr>
        <p:txBody>
          <a:bodyPr wrap="square" rtlCol="0">
            <a:spAutoFit/>
          </a:bodyPr>
          <a:lstStyle/>
          <a:p>
            <a:r>
              <a:rPr lang="mn-MN" sz="2000" dirty="0" smtClean="0">
                <a:latin typeface="Arial" panose="020B0604020202020204" pitchFamily="34" charset="0"/>
                <a:cs typeface="Arial" panose="020B0604020202020204" pitchFamily="34" charset="0"/>
              </a:rPr>
              <a:t>Ургац хураалтын явцын мэдээгээр аймгийн хэмжээнд эхний 8 дугаар сард 47.3 тн төмс, 36.8 хүнсний ногоо, бэлтгэсэн өвс 20.0 тн, гар тэжээл 10.0 тн тус тус хураан авсан.</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4258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6091</TotalTime>
  <Words>1212</Words>
  <Application>Microsoft Office PowerPoint</Application>
  <PresentationFormat>Widescreen</PresentationFormat>
  <Paragraphs>72</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Tahoma</vt:lpstr>
      <vt:lpstr>Times New Roman</vt:lpstr>
      <vt:lpstr>Wingdings</vt:lpstr>
      <vt:lpstr>Office Theme</vt:lpstr>
      <vt:lpstr>PowerPoint Presentation</vt:lpstr>
      <vt:lpstr>PowerPoint Presentation</vt:lpstr>
      <vt:lpstr>НИЙГМИЙН ХАЛАМЖ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Altantsetseg_Ts</cp:lastModifiedBy>
  <cp:revision>865</cp:revision>
  <cp:lastPrinted>2018-06-14T06:50:26Z</cp:lastPrinted>
  <dcterms:created xsi:type="dcterms:W3CDTF">2016-10-10T07:15:58Z</dcterms:created>
  <dcterms:modified xsi:type="dcterms:W3CDTF">2019-10-07T00:27:05Z</dcterms:modified>
</cp:coreProperties>
</file>