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03" r:id="rId2"/>
    <p:sldId id="257" r:id="rId3"/>
    <p:sldId id="305" r:id="rId4"/>
    <p:sldId id="306" r:id="rId5"/>
    <p:sldId id="266" r:id="rId6"/>
    <p:sldId id="300" r:id="rId7"/>
    <p:sldId id="301" r:id="rId8"/>
    <p:sldId id="302" r:id="rId9"/>
    <p:sldId id="299"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2/17/2020</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2/17/2020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4</a:t>
            </a:fld>
            <a:endParaRPr lang="en-US"/>
          </a:p>
        </p:txBody>
      </p:sp>
    </p:spTree>
    <p:extLst>
      <p:ext uri="{BB962C8B-B14F-4D97-AF65-F5344CB8AC3E}">
        <p14:creationId xmlns:p14="http://schemas.microsoft.com/office/powerpoint/2010/main" val="223687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2/17/2020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912556"/>
            <a:ext cx="10397071" cy="4650044"/>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2020 </a:t>
            </a:r>
            <a:r>
              <a:rPr lang="mn-MN" sz="2800" dirty="0" smtClean="0">
                <a:solidFill>
                  <a:srgbClr val="002060"/>
                </a:solidFill>
                <a:latin typeface="Tahoma" charset="0"/>
                <a:ea typeface="Tahoma" charset="0"/>
                <a:cs typeface="Tahoma" charset="0"/>
              </a:rPr>
              <a:t>оны </a:t>
            </a:r>
            <a:r>
              <a:rPr lang="en-US" sz="2800" dirty="0" smtClean="0">
                <a:solidFill>
                  <a:srgbClr val="002060"/>
                </a:solidFill>
                <a:latin typeface="Tahoma" charset="0"/>
                <a:ea typeface="Tahoma" charset="0"/>
                <a:cs typeface="Tahoma" charset="0"/>
              </a:rPr>
              <a:t>1</a:t>
            </a:r>
            <a:r>
              <a:rPr lang="mn-MN" sz="2800" dirty="0" smtClean="0">
                <a:solidFill>
                  <a:srgbClr val="002060"/>
                </a:solidFill>
                <a:latin typeface="Tahoma" charset="0"/>
                <a:ea typeface="Tahoma" charset="0"/>
                <a:cs typeface="Tahoma" charset="0"/>
              </a:rPr>
              <a:t> дүгээр сарын 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86416915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51370" y="294082"/>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en-US" sz="1600" dirty="0" smtClean="0">
                  <a:solidFill>
                    <a:srgbClr val="00D0A8"/>
                  </a:solidFill>
                  <a:latin typeface="Arial" charset="0"/>
                  <a:ea typeface="Calibri" charset="0"/>
                </a:rPr>
                <a:t>7</a:t>
              </a:r>
              <a:r>
                <a:rPr lang="mn-MN" sz="1600" dirty="0" smtClean="0">
                  <a:solidFill>
                    <a:srgbClr val="00D0A8"/>
                  </a:solidFill>
                  <a:latin typeface="Arial" charset="0"/>
                  <a:ea typeface="Calibri" charset="0"/>
                </a:rPr>
                <a:t>28</a:t>
              </a:r>
              <a:r>
                <a:rPr lang="en-US" sz="1600" dirty="0" smtClean="0">
                  <a:solidFill>
                    <a:srgbClr val="00D0A8"/>
                  </a:solidFill>
                  <a:latin typeface="Arial" charset="0"/>
                  <a:ea typeface="Calibri" charset="0"/>
                </a:rPr>
                <a:t> </a:t>
              </a:r>
              <a:r>
                <a:rPr lang="mn-MN" sz="1600" dirty="0" smtClean="0">
                  <a:solidFill>
                    <a:srgbClr val="00D0A8"/>
                  </a:solidFill>
                  <a:latin typeface="Arial" charset="0"/>
                  <a:ea typeface="Calibri" charset="0"/>
                </a:rPr>
                <a:t>нь бүртгэлтэй </a:t>
              </a:r>
              <a:r>
                <a:rPr lang="mn-MN" sz="1600" dirty="0">
                  <a:solidFill>
                    <a:srgbClr val="00D0A8"/>
                  </a:solidFill>
                  <a:latin typeface="Arial" charset="0"/>
                  <a:ea typeface="Calibri" charset="0"/>
                </a:rPr>
                <a:t>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en-US" sz="1600" dirty="0" smtClean="0">
                  <a:solidFill>
                    <a:srgbClr val="00B0F0"/>
                  </a:solidFill>
                  <a:latin typeface="Arial" charset="0"/>
                  <a:ea typeface="Calibri" charset="0"/>
                </a:rPr>
                <a:t>2</a:t>
              </a:r>
              <a:r>
                <a:rPr lang="mn-MN" sz="1600" dirty="0" smtClean="0">
                  <a:solidFill>
                    <a:srgbClr val="00B0F0"/>
                  </a:solidFill>
                  <a:latin typeface="Arial" charset="0"/>
                  <a:ea typeface="Calibri" charset="0"/>
                </a:rPr>
                <a:t>53</a:t>
              </a:r>
              <a:r>
                <a:rPr lang="en-US" sz="1600" dirty="0" smtClean="0">
                  <a:solidFill>
                    <a:srgbClr val="00B0F0"/>
                  </a:solidFill>
                  <a:latin typeface="Arial" charset="0"/>
                  <a:ea typeface="Calibri" charset="0"/>
                </a:rPr>
                <a:t> </a:t>
              </a:r>
              <a:r>
                <a:rPr lang="is-IS" sz="1600" dirty="0" smtClean="0">
                  <a:solidFill>
                    <a:srgbClr val="00B0F0"/>
                  </a:solidFill>
                  <a:latin typeface="Arial" charset="0"/>
                  <a:ea typeface="Calibri" charset="0"/>
                </a:rPr>
                <a:t>нь </a:t>
              </a:r>
              <a:r>
                <a:rPr lang="is-IS" sz="1600" dirty="0">
                  <a:solidFill>
                    <a:srgbClr val="00B0F0"/>
                  </a:solidFill>
                  <a:latin typeface="Arial" charset="0"/>
                  <a:ea typeface="Calibri" charset="0"/>
                </a:rPr>
                <a:t>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smtClean="0">
                  <a:solidFill>
                    <a:srgbClr val="00B050"/>
                  </a:solidFill>
                  <a:latin typeface="Arial" charset="0"/>
                  <a:ea typeface="Calibri" charset="0"/>
                </a:rPr>
                <a:t>7</a:t>
              </a:r>
              <a:r>
                <a:rPr lang="mn-MN" sz="2800" dirty="0" smtClean="0">
                  <a:solidFill>
                    <a:srgbClr val="00B050"/>
                  </a:solidFill>
                  <a:latin typeface="Arial" charset="0"/>
                  <a:ea typeface="Calibri" charset="0"/>
                </a:rPr>
                <a:t>4</a:t>
              </a:r>
              <a:r>
                <a:rPr lang="en-US" sz="2800" dirty="0" smtClean="0">
                  <a:solidFill>
                    <a:srgbClr val="00B050"/>
                  </a:solidFill>
                  <a:latin typeface="Arial" charset="0"/>
                  <a:ea typeface="Calibri" charset="0"/>
                </a:rPr>
                <a:t>.</a:t>
              </a:r>
              <a:r>
                <a:rPr lang="mn-MN" sz="2800" dirty="0" smtClean="0">
                  <a:solidFill>
                    <a:srgbClr val="00B050"/>
                  </a:solidFill>
                  <a:latin typeface="Arial" charset="0"/>
                  <a:ea typeface="Calibri" charset="0"/>
                </a:rPr>
                <a:t>2</a:t>
              </a:r>
              <a:r>
                <a:rPr lang="en-US" sz="2800" dirty="0" smtClean="0">
                  <a:solidFill>
                    <a:srgbClr val="00B050"/>
                  </a:solidFill>
                  <a:latin typeface="Arial" charset="0"/>
                  <a:ea typeface="Calibri" charset="0"/>
                </a:rPr>
                <a:t>%</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smtClean="0">
                  <a:solidFill>
                    <a:srgbClr val="00B0F0"/>
                  </a:solidFill>
                  <a:latin typeface="Arial" charset="0"/>
                  <a:ea typeface="Calibri" charset="0"/>
                </a:rPr>
                <a:t>2</a:t>
              </a:r>
              <a:r>
                <a:rPr lang="mn-MN" sz="2800" dirty="0" smtClean="0">
                  <a:solidFill>
                    <a:srgbClr val="00B0F0"/>
                  </a:solidFill>
                  <a:latin typeface="Arial" charset="0"/>
                  <a:ea typeface="Calibri" charset="0"/>
                </a:rPr>
                <a:t>5</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8</a:t>
              </a:r>
              <a:r>
                <a:rPr lang="en-US" sz="2800" dirty="0" smtClean="0">
                  <a:solidFill>
                    <a:srgbClr val="00B0F0"/>
                  </a:solidFill>
                  <a:latin typeface="Arial" charset="0"/>
                  <a:ea typeface="Calibri" charset="0"/>
                </a:rPr>
                <a:t>%</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a:t>
            </a:r>
            <a:r>
              <a:rPr lang="mn-MN" sz="1600" dirty="0" smtClean="0">
                <a:latin typeface="Tahoma" charset="0"/>
                <a:ea typeface="Calibri" charset="0"/>
              </a:rPr>
              <a:t>2020 </a:t>
            </a:r>
            <a:r>
              <a:rPr lang="mn-MN" sz="1600" dirty="0">
                <a:latin typeface="Tahoma" charset="0"/>
                <a:ea typeface="Calibri" charset="0"/>
              </a:rPr>
              <a:t>оны </a:t>
            </a:r>
            <a:r>
              <a:rPr lang="en-US" sz="1600" dirty="0" smtClean="0">
                <a:latin typeface="Tahoma" charset="0"/>
                <a:ea typeface="Calibri" charset="0"/>
              </a:rPr>
              <a:t>1</a:t>
            </a:r>
            <a:r>
              <a:rPr lang="mn-MN" sz="1600" dirty="0" smtClean="0">
                <a:latin typeface="Tahoma" charset="0"/>
                <a:ea typeface="Calibri" charset="0"/>
              </a:rPr>
              <a:t> </a:t>
            </a:r>
            <a:r>
              <a:rPr lang="mn-MN" sz="1600" dirty="0">
                <a:latin typeface="Tahoma" charset="0"/>
                <a:ea typeface="Calibri" charset="0"/>
              </a:rPr>
              <a:t>дүгээр сарын эцэст </a:t>
            </a:r>
            <a:r>
              <a:rPr lang="mn-MN" sz="1600" dirty="0" smtClean="0">
                <a:latin typeface="Tahoma" charset="0"/>
                <a:ea typeface="Calibri" charset="0"/>
              </a:rPr>
              <a:t>981</a:t>
            </a:r>
            <a:r>
              <a:rPr lang="en-US" sz="1600" dirty="0" smtClean="0">
                <a:latin typeface="Tahoma" charset="0"/>
                <a:ea typeface="Calibri" charset="0"/>
              </a:rPr>
              <a:t> </a:t>
            </a:r>
            <a:r>
              <a:rPr lang="mn-MN" sz="1600" dirty="0" smtClean="0">
                <a:latin typeface="Tahoma" charset="0"/>
                <a:ea typeface="Calibri" charset="0"/>
              </a:rPr>
              <a:t>болсны</a:t>
            </a:r>
            <a:r>
              <a:rPr lang="mn-MN" sz="1600" dirty="0">
                <a:latin typeface="Tahoma" charset="0"/>
                <a:ea typeface="Calibri" charset="0"/>
              </a:rPr>
              <a:t>, </a:t>
            </a:r>
            <a:r>
              <a:rPr lang="mn-MN" sz="1600" dirty="0" smtClean="0">
                <a:latin typeface="Tahoma" charset="0"/>
                <a:ea typeface="Calibri" charset="0"/>
              </a:rPr>
              <a:t>728 (</a:t>
            </a:r>
            <a:r>
              <a:rPr lang="en-US" sz="1600" dirty="0" smtClean="0">
                <a:latin typeface="Tahoma" charset="0"/>
                <a:ea typeface="Calibri" charset="0"/>
              </a:rPr>
              <a:t>7</a:t>
            </a:r>
            <a:r>
              <a:rPr lang="mn-MN" sz="1600" dirty="0" smtClean="0">
                <a:latin typeface="Tahoma" charset="0"/>
                <a:ea typeface="Calibri" charset="0"/>
              </a:rPr>
              <a:t>4.2%) нь </a:t>
            </a:r>
            <a:r>
              <a:rPr lang="mn-MN" sz="1600" dirty="0">
                <a:latin typeface="Tahoma" charset="0"/>
                <a:ea typeface="Calibri" charset="0"/>
              </a:rPr>
              <a:t>бүртгэлтэй ажилгүй иргэд, </a:t>
            </a:r>
            <a:r>
              <a:rPr lang="en-US" sz="1600" dirty="0" smtClean="0">
                <a:latin typeface="Tahoma" charset="0"/>
                <a:ea typeface="Calibri" charset="0"/>
              </a:rPr>
              <a:t>2</a:t>
            </a:r>
            <a:r>
              <a:rPr lang="mn-MN" sz="1600" dirty="0" smtClean="0">
                <a:latin typeface="Tahoma" charset="0"/>
                <a:ea typeface="Calibri" charset="0"/>
              </a:rPr>
              <a:t>53</a:t>
            </a:r>
            <a:r>
              <a:rPr lang="en-US" sz="1600" dirty="0" smtClean="0">
                <a:latin typeface="Tahoma" charset="0"/>
                <a:ea typeface="Calibri" charset="0"/>
              </a:rPr>
              <a:t> </a:t>
            </a:r>
            <a:r>
              <a:rPr lang="mn-MN" sz="1600" dirty="0" smtClean="0">
                <a:latin typeface="Tahoma" charset="0"/>
                <a:ea typeface="Calibri" charset="0"/>
              </a:rPr>
              <a:t>(25.8%) нь </a:t>
            </a:r>
            <a:r>
              <a:rPr lang="mn-MN" sz="1600" dirty="0">
                <a:latin typeface="Tahoma" charset="0"/>
                <a:ea typeface="Calibri" charset="0"/>
              </a:rPr>
              <a:t>ажилтай боловч өөр ажил хайж байгаа иргэд байна.</a:t>
            </a:r>
            <a:endParaRPr lang="en-US" sz="1600" dirty="0">
              <a:latin typeface="Tahoma" charset="0"/>
              <a:ea typeface="Calibri" charset="0"/>
            </a:endParaRPr>
          </a:p>
        </p:txBody>
      </p:sp>
      <p:grpSp>
        <p:nvGrpSpPr>
          <p:cNvPr id="20" name="Group 19"/>
          <p:cNvGrpSpPr/>
          <p:nvPr/>
        </p:nvGrpSpPr>
        <p:grpSpPr>
          <a:xfrm>
            <a:off x="1143000" y="3124200"/>
            <a:ext cx="5486400" cy="1550837"/>
            <a:chOff x="1371600" y="2819400"/>
            <a:chExt cx="4777866" cy="1550837"/>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smtClean="0">
                      <a:solidFill>
                        <a:srgbClr val="002060"/>
                      </a:solidFill>
                      <a:latin typeface="Arial" charset="0"/>
                      <a:ea typeface="Calibri" charset="0"/>
                    </a:rPr>
                    <a:t>26</a:t>
                  </a:r>
                  <a:r>
                    <a:rPr lang="en-US" sz="2800" dirty="0" smtClean="0">
                      <a:solidFill>
                        <a:srgbClr val="002060"/>
                      </a:solidFill>
                      <a:latin typeface="Arial" charset="0"/>
                      <a:ea typeface="Calibri" charset="0"/>
                    </a:rPr>
                    <a:t>.</a:t>
                  </a:r>
                  <a:r>
                    <a:rPr lang="mn-MN" sz="2800" dirty="0" smtClean="0">
                      <a:solidFill>
                        <a:srgbClr val="002060"/>
                      </a:solidFill>
                      <a:latin typeface="Arial" charset="0"/>
                      <a:ea typeface="Calibri" charset="0"/>
                    </a:rPr>
                    <a:t>8</a:t>
                  </a:r>
                  <a:r>
                    <a:rPr lang="en-US" sz="2800" dirty="0" smtClean="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15</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6</a:t>
                  </a:r>
                  <a:r>
                    <a:rPr lang="en-US" sz="2800" dirty="0" smtClean="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47</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9</a:t>
                  </a:r>
                  <a:r>
                    <a:rPr lang="en-US" sz="2800" dirty="0" smtClean="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a:t>
            </a:r>
            <a:r>
              <a:rPr lang="mn-MN" sz="1600" dirty="0" smtClean="0">
                <a:latin typeface="Tahoma" charset="0"/>
                <a:ea typeface="Calibri" charset="0"/>
              </a:rPr>
              <a:t>154</a:t>
            </a:r>
            <a:r>
              <a:rPr lang="en-US" sz="1600" dirty="0" smtClean="0">
                <a:latin typeface="Tahoma" charset="0"/>
                <a:ea typeface="Calibri" charset="0"/>
              </a:rPr>
              <a:t> (</a:t>
            </a:r>
            <a:r>
              <a:rPr lang="mn-MN" sz="1600" dirty="0" smtClean="0">
                <a:latin typeface="Tahoma" charset="0"/>
                <a:ea typeface="Calibri" charset="0"/>
              </a:rPr>
              <a:t>26</a:t>
            </a:r>
            <a:r>
              <a:rPr lang="en-US" sz="1600" dirty="0" smtClean="0">
                <a:latin typeface="Tahoma" charset="0"/>
                <a:ea typeface="Calibri" charset="0"/>
              </a:rPr>
              <a:t>.</a:t>
            </a:r>
            <a:r>
              <a:rPr lang="mn-MN" sz="1600" dirty="0" smtClean="0">
                <a:latin typeface="Tahoma" charset="0"/>
                <a:ea typeface="Calibri" charset="0"/>
              </a:rPr>
              <a:t>8</a:t>
            </a:r>
            <a:r>
              <a:rPr lang="en-US" sz="1600" dirty="0" smtClean="0">
                <a:latin typeface="Tahoma" charset="0"/>
                <a:ea typeface="Calibri" charset="0"/>
              </a:rPr>
              <a:t>%) </a:t>
            </a:r>
            <a:r>
              <a:rPr lang="en-US" sz="1600" dirty="0" err="1" smtClean="0">
                <a:latin typeface="Tahoma" charset="0"/>
                <a:ea typeface="Calibri" charset="0"/>
              </a:rPr>
              <a:t>хүнээр</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smtClean="0">
                <a:latin typeface="Tahoma" charset="0"/>
                <a:ea typeface="Calibri" charset="0"/>
              </a:rPr>
              <a:t>98</a:t>
            </a:r>
            <a:r>
              <a:rPr lang="en-US" sz="1600" dirty="0" smtClean="0">
                <a:latin typeface="Tahoma" charset="0"/>
                <a:ea typeface="Calibri" charset="0"/>
              </a:rPr>
              <a:t> (1</a:t>
            </a:r>
            <a:r>
              <a:rPr lang="mn-MN" sz="1600" dirty="0" smtClean="0">
                <a:latin typeface="Tahoma" charset="0"/>
                <a:ea typeface="Calibri" charset="0"/>
              </a:rPr>
              <a:t>5</a:t>
            </a:r>
            <a:r>
              <a:rPr lang="en-US" sz="1600" dirty="0" smtClean="0">
                <a:latin typeface="Tahoma" charset="0"/>
                <a:ea typeface="Calibri" charset="0"/>
              </a:rPr>
              <a:t>.</a:t>
            </a:r>
            <a:r>
              <a:rPr lang="mn-MN" sz="1600" dirty="0" smtClean="0">
                <a:latin typeface="Tahoma" charset="0"/>
                <a:ea typeface="Calibri" charset="0"/>
              </a:rPr>
              <a:t>6</a:t>
            </a:r>
            <a:r>
              <a:rPr lang="en-US" sz="1600" dirty="0" smtClean="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smtClean="0">
                <a:latin typeface="Tahoma" charset="0"/>
                <a:ea typeface="Calibri" charset="0"/>
              </a:rPr>
              <a:t>өсч</a:t>
            </a:r>
            <a:r>
              <a:rPr lang="en-US" sz="1600" dirty="0">
                <a:latin typeface="Tahoma" charset="0"/>
                <a:ea typeface="Calibri" charset="0"/>
              </a:rPr>
              <a:t>, </a:t>
            </a:r>
            <a:r>
              <a:rPr lang="mn-MN" sz="1600" dirty="0" smtClean="0">
                <a:latin typeface="Tahoma" charset="0"/>
                <a:ea typeface="Calibri" charset="0"/>
              </a:rPr>
              <a:t>728</a:t>
            </a:r>
            <a:r>
              <a:rPr lang="en-US" sz="1600" dirty="0" smtClean="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a:t>
            </a:r>
            <a:r>
              <a:rPr lang="mn-MN" sz="1600" dirty="0" smtClean="0">
                <a:latin typeface="Tahoma" charset="0"/>
                <a:ea typeface="Calibri" charset="0"/>
              </a:rPr>
              <a:t>349</a:t>
            </a:r>
            <a:r>
              <a:rPr lang="en-US" sz="1600" dirty="0" smtClean="0">
                <a:latin typeface="Tahoma" charset="0"/>
                <a:ea typeface="Calibri" charset="0"/>
              </a:rPr>
              <a:t> (</a:t>
            </a:r>
            <a:r>
              <a:rPr lang="mn-MN" sz="1600" dirty="0" smtClean="0">
                <a:latin typeface="Tahoma" charset="0"/>
                <a:ea typeface="Calibri" charset="0"/>
              </a:rPr>
              <a:t>47</a:t>
            </a:r>
            <a:r>
              <a:rPr lang="en-US" sz="1600" dirty="0" smtClean="0">
                <a:latin typeface="Tahoma" charset="0"/>
                <a:ea typeface="Calibri" charset="0"/>
              </a:rPr>
              <a:t>.</a:t>
            </a:r>
            <a:r>
              <a:rPr lang="mn-MN" sz="1600" dirty="0" smtClean="0">
                <a:latin typeface="Tahoma" charset="0"/>
                <a:ea typeface="Calibri" charset="0"/>
              </a:rPr>
              <a:t>9</a:t>
            </a:r>
            <a:r>
              <a:rPr lang="en-US" sz="1600" dirty="0" smtClean="0">
                <a:latin typeface="Tahoma" charset="0"/>
                <a:ea typeface="Calibri" charset="0"/>
              </a:rPr>
              <a:t>%) </a:t>
            </a:r>
            <a:r>
              <a:rPr lang="en-US" sz="1600" dirty="0" err="1" smtClean="0">
                <a:latin typeface="Tahoma" charset="0"/>
                <a:ea typeface="Calibri" charset="0"/>
              </a:rPr>
              <a:t>нь</a:t>
            </a:r>
            <a:r>
              <a:rPr lang="en-US" sz="1600" dirty="0" smtClean="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cstate="print"/>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smtClean="0">
                <a:latin typeface="Tahoma" panose="020B0604030504040204" pitchFamily="34" charset="0"/>
                <a:ea typeface="Tahoma" panose="020B0604030504040204" pitchFamily="34" charset="0"/>
                <a:cs typeface="Tahoma" panose="020B0604030504040204" pitchFamily="34" charset="0"/>
              </a:rPr>
              <a:t>Аймг</a:t>
            </a:r>
            <a:r>
              <a:rPr lang="mn-MN" sz="1600" dirty="0" smtClean="0">
                <a:latin typeface="Tahoma" panose="020B0604030504040204" pitchFamily="34" charset="0"/>
                <a:ea typeface="Tahoma" panose="020B0604030504040204" pitchFamily="34" charset="0"/>
                <a:cs typeface="Tahoma" panose="020B0604030504040204" pitchFamily="34" charset="0"/>
              </a:rPr>
              <a:t>ийн </a:t>
            </a:r>
            <a:r>
              <a:rPr lang="en-US" sz="1600" dirty="0" err="1" smtClean="0">
                <a:latin typeface="Tahoma" panose="020B0604030504040204" pitchFamily="34" charset="0"/>
                <a:ea typeface="Tahoma" panose="020B0604030504040204" pitchFamily="34" charset="0"/>
                <a:cs typeface="Tahoma" panose="020B0604030504040204" pitchFamily="34" charset="0"/>
              </a:rPr>
              <a:t>хөдөлмөр</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20</a:t>
            </a:r>
            <a:r>
              <a:rPr lang="mn-MN" sz="1600" dirty="0" smtClean="0">
                <a:latin typeface="Tahoma" panose="020B0604030504040204" pitchFamily="34" charset="0"/>
                <a:ea typeface="Tahoma" panose="020B0604030504040204" pitchFamily="34" charset="0"/>
                <a:cs typeface="Tahoma" panose="020B0604030504040204" pitchFamily="34" charset="0"/>
              </a:rPr>
              <a:t>20</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254</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smtClean="0">
                <a:latin typeface="Tahoma" panose="020B0604030504040204" pitchFamily="34" charset="0"/>
                <a:ea typeface="Tahoma" panose="020B0604030504040204" pitchFamily="34" charset="0"/>
                <a:cs typeface="Tahoma" panose="020B0604030504040204" pitchFamily="34" charset="0"/>
              </a:rPr>
              <a:t>иргэн</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38</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118</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2730500" cy="584775"/>
          </a:xfrm>
          <a:prstGeom prst="rect">
            <a:avLst/>
          </a:prstGeom>
        </p:spPr>
        <p:txBody>
          <a:bodyPr wrap="square">
            <a:spAutoFit/>
          </a:bodyPr>
          <a:lstStyle/>
          <a:p>
            <a:r>
              <a:rPr lang="mn-MN" sz="1600" dirty="0" smtClean="0">
                <a:solidFill>
                  <a:srgbClr val="00D0A8"/>
                </a:solidFill>
                <a:latin typeface="Tahoma" charset="0"/>
                <a:ea typeface="Calibri" charset="0"/>
              </a:rPr>
              <a:t>38</a:t>
            </a:r>
            <a:r>
              <a:rPr lang="mn-MN" sz="1600" dirty="0" smtClean="0">
                <a:solidFill>
                  <a:srgbClr val="00D0A8"/>
                </a:solidFill>
                <a:effectLst/>
                <a:latin typeface="Tahoma" charset="0"/>
                <a:ea typeface="Calibri" charset="0"/>
              </a:rPr>
              <a:t> </a:t>
            </a:r>
            <a:r>
              <a:rPr lang="mn-MN" sz="1600" dirty="0">
                <a:solidFill>
                  <a:srgbClr val="00D0A8"/>
                </a:solidFill>
                <a:effectLst/>
                <a:latin typeface="Tahoma" charset="0"/>
                <a:ea typeface="Calibri" charset="0"/>
              </a:rPr>
              <a:t>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cstate="print"/>
          <a:stretch>
            <a:fillRect/>
          </a:stretch>
        </p:blipFill>
        <p:spPr>
          <a:xfrm>
            <a:off x="4419600" y="5181600"/>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7171" y="3556337"/>
            <a:ext cx="1177467" cy="1086958"/>
          </a:xfrm>
          <a:prstGeom prst="rect">
            <a:avLst/>
          </a:prstGeom>
        </p:spPr>
      </p:pic>
      <p:sp>
        <p:nvSpPr>
          <p:cNvPr id="2" name="Rectangle 1">
            <a:extLst>
              <a:ext uri="{FF2B5EF4-FFF2-40B4-BE49-F238E27FC236}">
                <a16:creationId xmlns="" xmlns:a16="http://schemas.microsoft.com/office/drawing/2014/main" id="{ADAF6DE4-563A-430B-8B65-056AE5B5D541}"/>
              </a:ext>
            </a:extLst>
          </p:cNvPr>
          <p:cNvSpPr/>
          <p:nvPr/>
        </p:nvSpPr>
        <p:spPr>
          <a:xfrm>
            <a:off x="6514359" y="4221321"/>
            <a:ext cx="5372841" cy="658642"/>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a:t>
            </a:r>
            <a:r>
              <a:rPr lang="mn-MN" sz="1600" dirty="0" smtClean="0">
                <a:latin typeface="Tahoma" panose="020B0604030504040204" pitchFamily="34" charset="0"/>
                <a:ea typeface="Tahoma" panose="020B0604030504040204" pitchFamily="34" charset="0"/>
                <a:cs typeface="Tahoma" panose="020B0604030504040204" pitchFamily="34" charset="0"/>
              </a:rPr>
              <a:t>52.9 </a:t>
            </a:r>
            <a:r>
              <a:rPr lang="mn-MN" sz="1600" dirty="0">
                <a:latin typeface="Tahoma" panose="020B0604030504040204" pitchFamily="34" charset="0"/>
                <a:ea typeface="Tahoma" panose="020B0604030504040204" pitchFamily="34" charset="0"/>
                <a:cs typeface="Tahoma" panose="020B0604030504040204" pitchFamily="34" charset="0"/>
              </a:rPr>
              <a:t>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cstate="print"/>
          <a:stretch>
            <a:fillRect/>
          </a:stretch>
        </p:blipFill>
        <p:spPr>
          <a:xfrm>
            <a:off x="914400" y="990600"/>
            <a:ext cx="10591800" cy="6088797"/>
          </a:xfrm>
          <a:prstGeom prst="rect">
            <a:avLst/>
          </a:prstGeom>
        </p:spPr>
      </p:pic>
      <p:sp>
        <p:nvSpPr>
          <p:cNvPr id="28" name="Rectangle 27"/>
          <p:cNvSpPr/>
          <p:nvPr/>
        </p:nvSpPr>
        <p:spPr>
          <a:xfrm>
            <a:off x="2714863" y="1320225"/>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20</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оны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-р сард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116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эх амаржиж, 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118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болж, өмнөх оноос амаржсан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эх</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29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33.3</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31</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%)-ээр тус тус өссөн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Нялхсын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2020 оны 1-р сард 1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 хүүхдээр буурч,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1-ээр өссөн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14863" y="4731603"/>
            <a:ext cx="8638937"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2020 оны 1-р сард 78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18 (18.8%)-аар буурахад сүрьеэгээр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8 (72.7%)-аар, тэмбүүгээр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22-оор буюу 64.7 хувиар буурсан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4" cstate="print"/>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cstate="print"/>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
        <p:nvSpPr>
          <p:cNvPr id="25" name="Rectangle 24"/>
          <p:cNvSpPr/>
          <p:nvPr/>
        </p:nvSpPr>
        <p:spPr>
          <a:xfrm>
            <a:off x="2743201" y="2590800"/>
            <a:ext cx="8305800"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1000 хүнд ногдох төрөлт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9</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нас баралт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0</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5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0.</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5</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пункт, нас баралт адил түвшинд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600001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a:t>
            </a:r>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ХАЛАМЖ</a:t>
            </a:r>
            <a:r>
              <a:rPr lang="en-US"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4"/>
          <a:stretch>
            <a:fillRect/>
          </a:stretch>
        </p:blipFill>
        <p:spPr>
          <a:xfrm>
            <a:off x="1161423" y="1449123"/>
            <a:ext cx="10537209" cy="1195956"/>
          </a:xfrm>
          <a:prstGeom prst="rect">
            <a:avLst/>
          </a:prstGeom>
        </p:spPr>
      </p:pic>
      <p:pic>
        <p:nvPicPr>
          <p:cNvPr id="12" name="Picture 11"/>
          <p:cNvPicPr>
            <a:picLocks noChangeAspect="1"/>
          </p:cNvPicPr>
          <p:nvPr/>
        </p:nvPicPr>
        <p:blipFill>
          <a:blip r:embed="rId5"/>
          <a:stretch>
            <a:fillRect/>
          </a:stretch>
        </p:blipFill>
        <p:spPr>
          <a:xfrm>
            <a:off x="1161423" y="3160685"/>
            <a:ext cx="10615182" cy="1159758"/>
          </a:xfrm>
          <a:prstGeom prst="rect">
            <a:avLst/>
          </a:prstGeom>
        </p:spPr>
      </p:pic>
      <p:pic>
        <p:nvPicPr>
          <p:cNvPr id="13" name="Picture 12"/>
          <p:cNvPicPr>
            <a:picLocks noChangeAspect="1"/>
          </p:cNvPicPr>
          <p:nvPr/>
        </p:nvPicPr>
        <p:blipFill>
          <a:blip r:embed="rId6"/>
          <a:stretch>
            <a:fillRect/>
          </a:stretch>
        </p:blipFill>
        <p:spPr>
          <a:xfrm>
            <a:off x="1161423" y="4800600"/>
            <a:ext cx="10528350" cy="1143000"/>
          </a:xfrm>
          <a:prstGeom prst="rect">
            <a:avLst/>
          </a:prstGeom>
        </p:spPr>
      </p:pic>
      <p:sp>
        <p:nvSpPr>
          <p:cNvPr id="17" name="Rectangle 16"/>
          <p:cNvSpPr/>
          <p:nvPr/>
        </p:nvSpPr>
        <p:spPr>
          <a:xfrm>
            <a:off x="2819400" y="3352800"/>
            <a:ext cx="8894775" cy="1323439"/>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Улсын төсвөөс нийгмийн халамжийн тэтгэвэрийг 1145 иргэнд 0.2 тэрбум төгрөг, нийгмийн халамжийн тэтгэмжийг 843 иргэнд 0.1 тэрбум төгрөг, бусад хөнгөлөлт, тусламж, дэмжлэгт 10.1 мянган иргэнд 0.3 тэрбум төгрөгийг, орон нутгийн төсвөөс 0.2 мянган иргэнд  31.9 сая төгрөгийг тус тус олгожээ.</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362200" y="1524000"/>
            <a:ext cx="9218427"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Хөдөлмөр, халамж үйлчилгээний газрын мэдээгээр эхний 1 сард </a:t>
            </a:r>
            <a:r>
              <a:rPr lang="mn-MN" sz="1600" dirty="0" smtClean="0">
                <a:latin typeface="Tahoma" panose="020B0604030504040204" pitchFamily="34" charset="0"/>
                <a:ea typeface="Tahoma" panose="020B0604030504040204" pitchFamily="34" charset="0"/>
                <a:cs typeface="Tahoma" panose="020B0604030504040204" pitchFamily="34" charset="0"/>
              </a:rPr>
              <a:t>давхардсан тоогоор 10.3 </a:t>
            </a:r>
            <a:r>
              <a:rPr lang="mn-MN" sz="1600" dirty="0">
                <a:latin typeface="Tahoma" panose="020B0604030504040204" pitchFamily="34" charset="0"/>
                <a:ea typeface="Tahoma" panose="020B0604030504040204" pitchFamily="34" charset="0"/>
                <a:cs typeface="Tahoma" panose="020B0604030504040204" pitchFamily="34" charset="0"/>
              </a:rPr>
              <a:t>мянган иргэнд 0.6 тэрбум төгрөгийн хөнгөлөлт, тусламж, дэмжлэгийг </a:t>
            </a:r>
            <a:r>
              <a:rPr lang="en-US" sz="1600" dirty="0" err="1">
                <a:latin typeface="Tahoma" panose="020B0604030504040204" pitchFamily="34" charset="0"/>
                <a:ea typeface="Tahoma" panose="020B0604030504040204" pitchFamily="34" charset="0"/>
                <a:cs typeface="Tahoma" panose="020B0604030504040204" pitchFamily="34" charset="0"/>
              </a:rPr>
              <a:t>олгос</a:t>
            </a:r>
            <a:r>
              <a:rPr lang="mn-MN" sz="1600" dirty="0">
                <a:latin typeface="Tahoma" panose="020B0604030504040204" pitchFamily="34" charset="0"/>
                <a:ea typeface="Tahoma" panose="020B0604030504040204" pitchFamily="34" charset="0"/>
                <a:cs typeface="Tahoma" panose="020B0604030504040204" pitchFamily="34" charset="0"/>
              </a:rPr>
              <a:t>он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319052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30180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815882"/>
          </a:xfrm>
          <a:prstGeom prst="rect">
            <a:avLst/>
          </a:prstGeom>
        </p:spPr>
        <p:txBody>
          <a:bodyPr wrap="square">
            <a:spAutoFit/>
          </a:bodyPr>
          <a:lstStyle/>
          <a:p>
            <a:pPr algn="just"/>
            <a:r>
              <a:rPr lang="mn-MN" sz="1600" dirty="0" smtClean="0">
                <a:latin typeface="Arial" panose="020B0604020202020204" pitchFamily="34" charset="0"/>
              </a:rPr>
              <a:t>Аймгийн </a:t>
            </a:r>
            <a:r>
              <a:rPr lang="mn-MN" sz="1600" dirty="0">
                <a:latin typeface="Arial" panose="020B0604020202020204" pitchFamily="34" charset="0"/>
              </a:rPr>
              <a:t>хэмжээнд </a:t>
            </a:r>
            <a:r>
              <a:rPr lang="mn-MN" sz="1600" dirty="0" smtClean="0">
                <a:latin typeface="Arial" panose="020B0604020202020204" pitchFamily="34" charset="0"/>
              </a:rPr>
              <a:t>2020 </a:t>
            </a:r>
            <a:r>
              <a:rPr lang="mn-MN" sz="1600" dirty="0">
                <a:latin typeface="Arial" panose="020B0604020202020204" pitchFamily="34" charset="0"/>
              </a:rPr>
              <a:t>оны </a:t>
            </a:r>
            <a:r>
              <a:rPr lang="en-US" sz="1600" dirty="0" smtClean="0">
                <a:latin typeface="Arial" panose="020B0604020202020204" pitchFamily="34" charset="0"/>
              </a:rPr>
              <a:t>1 </a:t>
            </a:r>
            <a:r>
              <a:rPr lang="mn-MN" sz="1600" dirty="0">
                <a:latin typeface="Arial" panose="020B0604020202020204" pitchFamily="34" charset="0"/>
              </a:rPr>
              <a:t>сарын байдлаар 4</a:t>
            </a:r>
            <a:r>
              <a:rPr lang="mn-MN" sz="1600" dirty="0" smtClean="0">
                <a:latin typeface="Arial" panose="020B0604020202020204" pitchFamily="34" charset="0"/>
              </a:rPr>
              <a:t>1 </a:t>
            </a:r>
            <a:r>
              <a:rPr lang="mn-MN" sz="1600" dirty="0">
                <a:latin typeface="Arial" panose="020B0604020202020204" pitchFamily="34" charset="0"/>
              </a:rPr>
              <a:t>гэмт хэрэг бүртгэгдсэн нь өмнөх оны мөн үеэс </a:t>
            </a:r>
            <a:r>
              <a:rPr lang="mn-MN" sz="1600" dirty="0" smtClean="0">
                <a:latin typeface="Arial" panose="020B0604020202020204" pitchFamily="34" charset="0"/>
              </a:rPr>
              <a:t>10 (19</a:t>
            </a:r>
            <a:r>
              <a:rPr lang="en-US" sz="1600" dirty="0" smtClean="0">
                <a:latin typeface="Arial" panose="020B0604020202020204" pitchFamily="34" charset="0"/>
              </a:rPr>
              <a:t>.</a:t>
            </a:r>
            <a:r>
              <a:rPr lang="mn-MN" sz="1600" dirty="0" smtClean="0">
                <a:latin typeface="Arial" panose="020B0604020202020204" pitchFamily="34" charset="0"/>
              </a:rPr>
              <a:t>6%)-аар буурчээ</a:t>
            </a:r>
            <a:r>
              <a:rPr lang="mn-MN" sz="1600" dirty="0">
                <a:latin typeface="Arial" panose="020B0604020202020204" pitchFamily="34" charset="0"/>
              </a:rPr>
              <a:t>. </a:t>
            </a:r>
            <a:endParaRPr lang="mn-MN" sz="1600" dirty="0" smtClean="0">
              <a:latin typeface="Arial" panose="020B0604020202020204" pitchFamily="34" charset="0"/>
            </a:endParaRPr>
          </a:p>
          <a:p>
            <a:pPr algn="just"/>
            <a:r>
              <a:rPr lang="mn-MN" sz="1600" dirty="0">
                <a:latin typeface="Arial" panose="020B0604020202020204" pitchFamily="34" charset="0"/>
                <a:ea typeface="Tahoma" panose="020B0604030504040204" pitchFamily="34" charset="0"/>
                <a:cs typeface="Tahoma" panose="020B0604030504040204" pitchFamily="34" charset="0"/>
              </a:rPr>
              <a:t> </a:t>
            </a:r>
            <a:endParaRPr lang="en-US" sz="1600" dirty="0">
              <a:latin typeface="Arial" panose="020B0604020202020204" pitchFamily="34" charset="0"/>
              <a:ea typeface="Tahoma" panose="020B0604030504040204" pitchFamily="34" charset="0"/>
              <a:cs typeface="Tahoma" panose="020B0604030504040204" pitchFamily="34" charset="0"/>
            </a:endParaRPr>
          </a:p>
          <a:p>
            <a:pPr algn="just"/>
            <a:r>
              <a:rPr lang="mn-MN" sz="1600" b="1" dirty="0">
                <a:solidFill>
                  <a:srgbClr val="0033CC"/>
                </a:solidFill>
                <a:latin typeface="Arial" panose="020B0604020202020204" pitchFamily="34" charset="0"/>
              </a:rPr>
              <a:t>Өмнөх оны мөн үеэс нийт гэмт хэрэг </a:t>
            </a:r>
            <a:r>
              <a:rPr lang="mn-MN" sz="1600" b="1" dirty="0" smtClean="0">
                <a:solidFill>
                  <a:srgbClr val="0033CC"/>
                </a:solidFill>
                <a:latin typeface="Arial" panose="020B0604020202020204" pitchFamily="34" charset="0"/>
              </a:rPr>
              <a:t>буурахад </a:t>
            </a:r>
            <a:r>
              <a:rPr lang="mn-MN" sz="1600" dirty="0">
                <a:latin typeface="Arial" panose="020B0604020202020204" pitchFamily="34" charset="0"/>
              </a:rPr>
              <a:t>х</a:t>
            </a:r>
            <a:r>
              <a:rPr lang="en-US" sz="1600" dirty="0" err="1">
                <a:latin typeface="Arial" panose="020B0604020202020204" pitchFamily="34" charset="0"/>
              </a:rPr>
              <a:t>үний</a:t>
            </a:r>
            <a:r>
              <a:rPr lang="en-US" sz="1600" dirty="0">
                <a:latin typeface="Arial" panose="020B0604020202020204" pitchFamily="34" charset="0"/>
              </a:rPr>
              <a:t> </a:t>
            </a:r>
            <a:r>
              <a:rPr lang="mn-MN" sz="1600" dirty="0" smtClean="0">
                <a:latin typeface="Arial" panose="020B0604020202020204" pitchFamily="34" charset="0"/>
              </a:rPr>
              <a:t>амьд явах эрхийн эсрэг </a:t>
            </a:r>
            <a:r>
              <a:rPr lang="mn-MN" sz="1600" dirty="0">
                <a:latin typeface="Arial" panose="020B0604020202020204" pitchFamily="34" charset="0"/>
              </a:rPr>
              <a:t>гэмт хэрэг </a:t>
            </a:r>
            <a:r>
              <a:rPr lang="mn-MN" sz="1600" dirty="0" smtClean="0">
                <a:latin typeface="Arial" panose="020B0604020202020204" pitchFamily="34" charset="0"/>
              </a:rPr>
              <a:t>1 </a:t>
            </a:r>
            <a:r>
              <a:rPr lang="en-US" sz="1600" dirty="0" smtClean="0">
                <a:latin typeface="Arial" panose="020B0604020202020204" pitchFamily="34" charset="0"/>
              </a:rPr>
              <a:t>(</a:t>
            </a:r>
            <a:r>
              <a:rPr lang="mn-MN" sz="1600" dirty="0">
                <a:latin typeface="Arial" panose="020B0604020202020204" pitchFamily="34" charset="0"/>
              </a:rPr>
              <a:t>3</a:t>
            </a:r>
            <a:r>
              <a:rPr lang="mn-MN" sz="1600" dirty="0" smtClean="0">
                <a:latin typeface="Arial" panose="020B0604020202020204" pitchFamily="34" charset="0"/>
              </a:rPr>
              <a:t>3</a:t>
            </a:r>
            <a:r>
              <a:rPr lang="en-US" sz="1600" dirty="0" smtClean="0">
                <a:latin typeface="Arial" panose="020B0604020202020204" pitchFamily="34" charset="0"/>
              </a:rPr>
              <a:t>.</a:t>
            </a:r>
            <a:r>
              <a:rPr lang="mn-MN" sz="1600" dirty="0" smtClean="0">
                <a:latin typeface="Arial" panose="020B0604020202020204" pitchFamily="34" charset="0"/>
              </a:rPr>
              <a:t>3</a:t>
            </a:r>
            <a:r>
              <a:rPr lang="en-US" sz="1600" dirty="0" smtClean="0">
                <a:latin typeface="Arial" panose="020B0604020202020204" pitchFamily="34" charset="0"/>
              </a:rPr>
              <a:t>%), </a:t>
            </a:r>
            <a:r>
              <a:rPr lang="mn-MN" sz="1600" dirty="0" smtClean="0">
                <a:latin typeface="Arial" panose="020B0604020202020204" pitchFamily="34" charset="0"/>
              </a:rPr>
              <a:t>х</a:t>
            </a:r>
            <a:r>
              <a:rPr lang="en-US" sz="1600" dirty="0" err="1">
                <a:latin typeface="Arial" panose="020B0604020202020204" pitchFamily="34" charset="0"/>
              </a:rPr>
              <a:t>үний</a:t>
            </a:r>
            <a:r>
              <a:rPr lang="en-US" sz="1600" dirty="0">
                <a:latin typeface="Arial" panose="020B0604020202020204" pitchFamily="34" charset="0"/>
              </a:rPr>
              <a:t> </a:t>
            </a:r>
            <a:r>
              <a:rPr lang="mn-MN" sz="1600" dirty="0" smtClean="0">
                <a:latin typeface="Arial" panose="020B0604020202020204" pitchFamily="34" charset="0"/>
              </a:rPr>
              <a:t>эрүүл мэнд халдашгүй байдлын </a:t>
            </a:r>
            <a:r>
              <a:rPr lang="en-US" sz="1600" dirty="0" err="1" smtClean="0">
                <a:latin typeface="Arial" panose="020B0604020202020204" pitchFamily="34" charset="0"/>
              </a:rPr>
              <a:t>эсрэг</a:t>
            </a:r>
            <a:r>
              <a:rPr lang="en-US" sz="1600" dirty="0" smtClean="0">
                <a:latin typeface="Arial" panose="020B0604020202020204" pitchFamily="34" charset="0"/>
              </a:rPr>
              <a:t> </a:t>
            </a:r>
            <a:r>
              <a:rPr lang="en-US" sz="1600" dirty="0" err="1">
                <a:latin typeface="Arial" panose="020B0604020202020204" pitchFamily="34" charset="0"/>
              </a:rPr>
              <a:t>гэмт</a:t>
            </a:r>
            <a:r>
              <a:rPr lang="en-US" sz="1600" dirty="0">
                <a:latin typeface="Arial" panose="020B0604020202020204" pitchFamily="34" charset="0"/>
              </a:rPr>
              <a:t> </a:t>
            </a:r>
            <a:r>
              <a:rPr lang="en-US" sz="1600" dirty="0" err="1">
                <a:latin typeface="Arial" panose="020B0604020202020204" pitchFamily="34" charset="0"/>
              </a:rPr>
              <a:t>хэрэг</a:t>
            </a:r>
            <a:r>
              <a:rPr lang="en-US" sz="1600" dirty="0">
                <a:latin typeface="Arial" panose="020B0604020202020204" pitchFamily="34" charset="0"/>
              </a:rPr>
              <a:t> </a:t>
            </a:r>
            <a:r>
              <a:rPr lang="mn-MN" sz="1600" dirty="0" smtClean="0">
                <a:latin typeface="Arial" panose="020B0604020202020204" pitchFamily="34" charset="0"/>
              </a:rPr>
              <a:t>10 </a:t>
            </a:r>
            <a:r>
              <a:rPr lang="en-US" sz="1600" dirty="0" smtClean="0">
                <a:latin typeface="Arial" panose="020B0604020202020204" pitchFamily="34" charset="0"/>
              </a:rPr>
              <a:t>(</a:t>
            </a:r>
            <a:r>
              <a:rPr lang="mn-MN" sz="1600" dirty="0" smtClean="0">
                <a:latin typeface="Arial" panose="020B0604020202020204" pitchFamily="34" charset="0"/>
              </a:rPr>
              <a:t>47</a:t>
            </a:r>
            <a:r>
              <a:rPr lang="en-US" sz="1600" dirty="0" smtClean="0">
                <a:latin typeface="Arial" panose="020B0604020202020204" pitchFamily="34" charset="0"/>
              </a:rPr>
              <a:t>.</a:t>
            </a:r>
            <a:r>
              <a:rPr lang="mn-MN" sz="1600" dirty="0" smtClean="0">
                <a:latin typeface="Arial" panose="020B0604020202020204" pitchFamily="34" charset="0"/>
              </a:rPr>
              <a:t>6</a:t>
            </a:r>
            <a:r>
              <a:rPr lang="en-US" sz="1600" dirty="0" smtClean="0">
                <a:latin typeface="Arial" panose="020B0604020202020204" pitchFamily="34" charset="0"/>
              </a:rPr>
              <a:t>%)</a:t>
            </a:r>
            <a:r>
              <a:rPr lang="mn-MN" sz="1600" dirty="0" smtClean="0">
                <a:latin typeface="Arial" panose="020B0604020202020204" pitchFamily="34" charset="0"/>
              </a:rPr>
              <a:t>, хөдөлгөөний аюулгүй байдал, тээврийн хэрэгслийн ашиглалтын журмын эсрэг гэмт хэрэг 1</a:t>
            </a:r>
            <a:r>
              <a:rPr lang="en-US" sz="1600" dirty="0" smtClean="0">
                <a:latin typeface="Arial" panose="020B0604020202020204" pitchFamily="34" charset="0"/>
              </a:rPr>
              <a:t> (</a:t>
            </a:r>
            <a:r>
              <a:rPr lang="mn-MN" sz="1600" dirty="0" smtClean="0">
                <a:latin typeface="Arial" panose="020B0604020202020204" pitchFamily="34" charset="0"/>
              </a:rPr>
              <a:t>50.0</a:t>
            </a:r>
            <a:r>
              <a:rPr lang="en-US" sz="1600" dirty="0" smtClean="0">
                <a:latin typeface="Arial" panose="020B0604020202020204" pitchFamily="34" charset="0"/>
              </a:rPr>
              <a:t>%)-</a:t>
            </a:r>
            <a:r>
              <a:rPr lang="mn-MN" sz="1600" dirty="0" smtClean="0">
                <a:latin typeface="Arial" panose="020B0604020202020204" pitchFamily="34" charset="0"/>
              </a:rPr>
              <a:t>аар буурсан </a:t>
            </a:r>
            <a:r>
              <a:rPr lang="mn-MN" sz="1600" dirty="0">
                <a:latin typeface="Arial" panose="020B0604020202020204" pitchFamily="34" charset="0"/>
              </a:rPr>
              <a:t>нь голлон нөлөөлөв. </a:t>
            </a:r>
            <a:endParaRPr lang="mn-MN" sz="1600" dirty="0">
              <a:latin typeface="Arial" panose="020B0604020202020204" pitchFamily="34" charset="0"/>
              <a:ea typeface="Tahoma" panose="020B0604030504040204" pitchFamily="34" charset="0"/>
              <a:cs typeface="Tahoma" panose="020B0604030504040204" pitchFamily="34" charset="0"/>
            </a:endParaRPr>
          </a:p>
        </p:txBody>
      </p:sp>
      <p:sp>
        <p:nvSpPr>
          <p:cNvPr id="12" name="Rectangle 11"/>
          <p:cNvSpPr/>
          <p:nvPr/>
        </p:nvSpPr>
        <p:spPr>
          <a:xfrm>
            <a:off x="3276600" y="3048000"/>
            <a:ext cx="8534400" cy="1077218"/>
          </a:xfrm>
          <a:prstGeom prst="rect">
            <a:avLst/>
          </a:prstGeom>
        </p:spPr>
        <p:txBody>
          <a:bodyPr wrap="square">
            <a:spAutoFit/>
          </a:bodyPr>
          <a:lstStyle/>
          <a:p>
            <a:pPr algn="just"/>
            <a:r>
              <a:rPr lang="mn-MN" sz="1600" dirty="0">
                <a:latin typeface="Arial" panose="020B0604020202020204" pitchFamily="34" charset="0"/>
              </a:rPr>
              <a:t>Гэмт хэргийн улмаас учирсан хохирол </a:t>
            </a:r>
            <a:r>
              <a:rPr lang="mn-MN" sz="1600" dirty="0" smtClean="0">
                <a:latin typeface="Arial" panose="020B0604020202020204" pitchFamily="34" charset="0"/>
              </a:rPr>
              <a:t>2020 </a:t>
            </a:r>
            <a:r>
              <a:rPr lang="mn-MN" sz="1600" dirty="0">
                <a:latin typeface="Arial" panose="020B0604020202020204" pitchFamily="34" charset="0"/>
              </a:rPr>
              <a:t>оны </a:t>
            </a:r>
            <a:r>
              <a:rPr lang="en-US" sz="1600" dirty="0" smtClean="0">
                <a:latin typeface="Arial" panose="020B0604020202020204" pitchFamily="34" charset="0"/>
              </a:rPr>
              <a:t>1 </a:t>
            </a:r>
            <a:r>
              <a:rPr lang="mn-MN" sz="1600" dirty="0">
                <a:latin typeface="Arial" panose="020B0604020202020204" pitchFamily="34" charset="0"/>
              </a:rPr>
              <a:t>сард </a:t>
            </a:r>
            <a:r>
              <a:rPr lang="mn-MN" sz="1600" dirty="0" smtClean="0">
                <a:latin typeface="Arial" panose="020B0604020202020204" pitchFamily="34" charset="0"/>
              </a:rPr>
              <a:t>56.7 </a:t>
            </a:r>
            <a:r>
              <a:rPr lang="en-US" sz="1600" dirty="0" err="1">
                <a:latin typeface="Arial" panose="020B0604020202020204" pitchFamily="34" charset="0"/>
              </a:rPr>
              <a:t>тэрбум</a:t>
            </a:r>
            <a:r>
              <a:rPr lang="mn-MN" sz="1600" dirty="0">
                <a:latin typeface="Arial" panose="020B0604020202020204" pitchFamily="34" charset="0"/>
              </a:rPr>
              <a:t> төгрөг, нөхөн төлүүлсэн хохирлын хэмжээ </a:t>
            </a:r>
            <a:r>
              <a:rPr lang="mn-MN" sz="1600" dirty="0" smtClean="0">
                <a:latin typeface="Arial" panose="020B0604020202020204" pitchFamily="34" charset="0"/>
              </a:rPr>
              <a:t>31.5 </a:t>
            </a:r>
            <a:r>
              <a:rPr lang="en-US" sz="1600" dirty="0" err="1">
                <a:latin typeface="Arial" panose="020B0604020202020204" pitchFamily="34" charset="0"/>
              </a:rPr>
              <a:t>тэрбум</a:t>
            </a:r>
            <a:r>
              <a:rPr lang="mn-MN" sz="1600" dirty="0">
                <a:latin typeface="Arial" panose="020B0604020202020204" pitchFamily="34" charset="0"/>
              </a:rPr>
              <a:t> төгрөг болж, өмнөх оны мөн үеэс учирсан хохирол </a:t>
            </a:r>
            <a:r>
              <a:rPr lang="mn-MN" sz="1600" dirty="0" smtClean="0">
                <a:latin typeface="Arial" panose="020B0604020202020204" pitchFamily="34" charset="0"/>
              </a:rPr>
              <a:t>120.2 </a:t>
            </a:r>
            <a:r>
              <a:rPr lang="en-US" sz="1600" dirty="0" smtClean="0">
                <a:latin typeface="Arial" panose="020B0604020202020204" pitchFamily="34" charset="0"/>
              </a:rPr>
              <a:t>(</a:t>
            </a:r>
            <a:r>
              <a:rPr lang="mn-MN" sz="1600" dirty="0" smtClean="0">
                <a:latin typeface="Arial" panose="020B0604020202020204" pitchFamily="34" charset="0"/>
              </a:rPr>
              <a:t>67.9</a:t>
            </a:r>
            <a:r>
              <a:rPr lang="en-US" sz="1600" dirty="0" smtClean="0">
                <a:latin typeface="Arial" panose="020B0604020202020204" pitchFamily="34" charset="0"/>
              </a:rPr>
              <a:t>%) </a:t>
            </a:r>
            <a:r>
              <a:rPr lang="mn-MN" sz="1600" dirty="0">
                <a:latin typeface="Arial" panose="020B0604020202020204" pitchFamily="34" charset="0"/>
              </a:rPr>
              <a:t>тэрбум </a:t>
            </a:r>
            <a:r>
              <a:rPr lang="mn-MN" sz="1600" dirty="0" smtClean="0">
                <a:latin typeface="Arial" panose="020B0604020202020204" pitchFamily="34" charset="0"/>
              </a:rPr>
              <a:t>төгрөгөөр буурч, </a:t>
            </a:r>
            <a:r>
              <a:rPr lang="mn-MN" sz="1600" dirty="0">
                <a:latin typeface="Arial" panose="020B0604020202020204" pitchFamily="34" charset="0"/>
              </a:rPr>
              <a:t>нөхөн төлүүлсэн хохирол </a:t>
            </a:r>
            <a:r>
              <a:rPr lang="mn-MN" sz="1600" dirty="0" smtClean="0">
                <a:latin typeface="Arial" panose="020B0604020202020204" pitchFamily="34" charset="0"/>
              </a:rPr>
              <a:t>8.3 </a:t>
            </a:r>
            <a:r>
              <a:rPr lang="en-US" sz="1600" dirty="0" smtClean="0">
                <a:latin typeface="Arial" panose="020B0604020202020204" pitchFamily="34" charset="0"/>
              </a:rPr>
              <a:t>(</a:t>
            </a:r>
            <a:r>
              <a:rPr lang="mn-MN" sz="1600" dirty="0" smtClean="0">
                <a:latin typeface="Arial" panose="020B0604020202020204" pitchFamily="34" charset="0"/>
              </a:rPr>
              <a:t>35</a:t>
            </a:r>
            <a:r>
              <a:rPr lang="en-US" sz="1600" dirty="0" smtClean="0">
                <a:latin typeface="Arial" panose="020B0604020202020204" pitchFamily="34" charset="0"/>
              </a:rPr>
              <a:t>.</a:t>
            </a:r>
            <a:r>
              <a:rPr lang="mn-MN" sz="1600" dirty="0" smtClean="0">
                <a:latin typeface="Arial" panose="020B0604020202020204" pitchFamily="34" charset="0"/>
              </a:rPr>
              <a:t>8</a:t>
            </a:r>
            <a:r>
              <a:rPr lang="en-US" sz="1600" dirty="0" smtClean="0">
                <a:latin typeface="Arial" panose="020B0604020202020204" pitchFamily="34" charset="0"/>
              </a:rPr>
              <a:t>%)</a:t>
            </a:r>
            <a:r>
              <a:rPr lang="mn-MN" sz="1600" dirty="0" smtClean="0">
                <a:latin typeface="Arial" panose="020B0604020202020204" pitchFamily="34" charset="0"/>
              </a:rPr>
              <a:t> </a:t>
            </a:r>
            <a:r>
              <a:rPr lang="mn-MN" sz="1600" dirty="0">
                <a:latin typeface="Arial" panose="020B0604020202020204" pitchFamily="34" charset="0"/>
              </a:rPr>
              <a:t>тэрбум төгрөгөөр </a:t>
            </a:r>
            <a:r>
              <a:rPr lang="mn-MN" sz="1600" dirty="0" smtClean="0">
                <a:latin typeface="Arial" panose="020B0604020202020204" pitchFamily="34" charset="0"/>
              </a:rPr>
              <a:t>өссөн байна</a:t>
            </a:r>
            <a:r>
              <a:rPr lang="mn-MN" sz="1600" dirty="0">
                <a:latin typeface="Arial" panose="020B0604020202020204" pitchFamily="34" charset="0"/>
              </a:rPr>
              <a:t>.</a:t>
            </a:r>
            <a:r>
              <a:rPr lang="en-US" sz="1600" dirty="0">
                <a:latin typeface="Arial" panose="020B0604020202020204" pitchFamily="34" charset="0"/>
              </a:rPr>
              <a:t>  </a:t>
            </a:r>
          </a:p>
        </p:txBody>
      </p:sp>
      <p:sp>
        <p:nvSpPr>
          <p:cNvPr id="14" name="Rectangle 13"/>
          <p:cNvSpPr/>
          <p:nvPr/>
        </p:nvSpPr>
        <p:spPr>
          <a:xfrm>
            <a:off x="3295338" y="4800600"/>
            <a:ext cx="8534400" cy="338554"/>
          </a:xfrm>
          <a:prstGeom prst="rect">
            <a:avLst/>
          </a:prstGeom>
        </p:spPr>
        <p:txBody>
          <a:bodyPr wrap="square">
            <a:spAutoFit/>
          </a:bodyPr>
          <a:lstStyle/>
          <a:p>
            <a:pPr algn="just"/>
            <a:r>
              <a:rPr lang="mn-MN" sz="1600" dirty="0">
                <a:latin typeface="Arial" panose="020B0604020202020204" pitchFamily="34" charset="0"/>
              </a:rPr>
              <a:t>Гэмт хэргийн улмаас хохирсон иргэд </a:t>
            </a:r>
            <a:r>
              <a:rPr lang="mn-MN" sz="1600" dirty="0" smtClean="0">
                <a:latin typeface="Arial" panose="020B0604020202020204" pitchFamily="34" charset="0"/>
              </a:rPr>
              <a:t>2020 </a:t>
            </a:r>
            <a:r>
              <a:rPr lang="mn-MN" sz="1600" dirty="0">
                <a:latin typeface="Arial" panose="020B0604020202020204" pitchFamily="34" charset="0"/>
              </a:rPr>
              <a:t>оны </a:t>
            </a:r>
            <a:r>
              <a:rPr lang="en-US" sz="1600" dirty="0" smtClean="0">
                <a:latin typeface="Arial" panose="020B0604020202020204" pitchFamily="34" charset="0"/>
              </a:rPr>
              <a:t>1</a:t>
            </a:r>
            <a:r>
              <a:rPr lang="mn-MN" sz="1600" dirty="0" smtClean="0">
                <a:latin typeface="Arial" panose="020B0604020202020204" pitchFamily="34" charset="0"/>
              </a:rPr>
              <a:t> </a:t>
            </a:r>
            <a:r>
              <a:rPr lang="mn-MN" sz="1600" dirty="0">
                <a:latin typeface="Arial" panose="020B0604020202020204" pitchFamily="34" charset="0"/>
              </a:rPr>
              <a:t>сарын байдлаар </a:t>
            </a:r>
            <a:r>
              <a:rPr lang="mn-MN" sz="1600" dirty="0" smtClean="0">
                <a:latin typeface="Arial" panose="020B0604020202020204" pitchFamily="34" charset="0"/>
              </a:rPr>
              <a:t>12 болсон байна. </a:t>
            </a:r>
            <a:endParaRPr lang="en-US" sz="1600" dirty="0">
              <a:latin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810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a:t>
            </a:r>
            <a:r>
              <a:rPr lang="mn-MN" dirty="0" smtClean="0">
                <a:latin typeface="Tahoma" panose="020B0604030504040204" pitchFamily="34" charset="0"/>
                <a:ea typeface="Tahoma" panose="020B0604030504040204" pitchFamily="34" charset="0"/>
                <a:cs typeface="Tahoma" panose="020B0604030504040204" pitchFamily="34" charset="0"/>
              </a:rPr>
              <a:t>төгрөгийн </a:t>
            </a:r>
            <a:r>
              <a:rPr lang="mn-MN" dirty="0">
                <a:latin typeface="Tahoma" panose="020B0604030504040204" pitchFamily="34" charset="0"/>
                <a:ea typeface="Tahoma" panose="020B0604030504040204" pitchFamily="34" charset="0"/>
                <a:cs typeface="Tahoma" panose="020B0604030504040204" pitchFamily="34" charset="0"/>
              </a:rPr>
              <a:t>хадгаламжийн хэмжээ </a:t>
            </a:r>
            <a:r>
              <a:rPr lang="en-US" dirty="0" smtClean="0">
                <a:latin typeface="Tahoma" panose="020B0604030504040204" pitchFamily="34" charset="0"/>
                <a:ea typeface="Tahoma" panose="020B0604030504040204" pitchFamily="34" charset="0"/>
                <a:cs typeface="Tahoma" panose="020B0604030504040204" pitchFamily="34" charset="0"/>
              </a:rPr>
              <a:t>91.3 </a:t>
            </a:r>
            <a:r>
              <a:rPr lang="mn-MN" dirty="0" smtClean="0">
                <a:latin typeface="Tahoma" panose="020B0604030504040204" pitchFamily="34" charset="0"/>
                <a:ea typeface="Tahoma" panose="020B0604030504040204" pitchFamily="34" charset="0"/>
                <a:cs typeface="Tahoma" panose="020B0604030504040204" pitchFamily="34" charset="0"/>
              </a:rPr>
              <a:t>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 мөн үеэс </a:t>
            </a:r>
            <a:r>
              <a:rPr lang="en-US" dirty="0" smtClean="0">
                <a:latin typeface="Tahoma" panose="020B0604030504040204" pitchFamily="34" charset="0"/>
                <a:ea typeface="Tahoma" panose="020B0604030504040204" pitchFamily="34" charset="0"/>
                <a:cs typeface="Tahoma" panose="020B0604030504040204" pitchFamily="34" charset="0"/>
              </a:rPr>
              <a:t>14.6</a:t>
            </a:r>
            <a:r>
              <a:rPr lang="mn-MN"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19</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a:t>
            </a:r>
            <a:r>
              <a:rPr lang="mn-MN" dirty="0">
                <a:latin typeface="Tahoma" panose="020B0604030504040204" pitchFamily="34" charset="0"/>
                <a:ea typeface="Tahoma" panose="020B0604030504040204" pitchFamily="34" charset="0"/>
                <a:cs typeface="Tahoma" panose="020B0604030504040204" pitchFamily="34" charset="0"/>
              </a:rPr>
              <a:t>өссөн байна</a:t>
            </a:r>
            <a:r>
              <a:rPr lang="mn-MN" dirty="0" smtClean="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p:cNvSpPr/>
          <p:nvPr/>
        </p:nvSpPr>
        <p:spPr>
          <a:xfrm>
            <a:off x="2860048" y="3496270"/>
            <a:ext cx="8341352"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20</a:t>
            </a:r>
            <a:r>
              <a:rPr lang="en-US" dirty="0" smtClean="0">
                <a:latin typeface="Tahoma" panose="020B0604030504040204" pitchFamily="34" charset="0"/>
                <a:ea typeface="Tahoma" panose="020B0604030504040204" pitchFamily="34" charset="0"/>
                <a:cs typeface="Tahoma" panose="020B0604030504040204" pitchFamily="34" charset="0"/>
              </a:rPr>
              <a:t>20</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1 дүгээр сард </a:t>
            </a:r>
            <a:r>
              <a:rPr lang="en-US" dirty="0">
                <a:latin typeface="Tahoma" panose="020B0604030504040204" pitchFamily="34" charset="0"/>
                <a:ea typeface="Tahoma" panose="020B0604030504040204" pitchFamily="34" charset="0"/>
                <a:cs typeface="Tahoma" panose="020B0604030504040204" pitchFamily="34" charset="0"/>
              </a:rPr>
              <a:t>14</a:t>
            </a:r>
            <a:r>
              <a:rPr lang="mn-MN" dirty="0">
                <a:latin typeface="Tahoma" panose="020B0604030504040204" pitchFamily="34" charset="0"/>
                <a:ea typeface="Tahoma" panose="020B0604030504040204" pitchFamily="34" charset="0"/>
                <a:cs typeface="Tahoma" panose="020B0604030504040204" pitchFamily="34" charset="0"/>
              </a:rPr>
              <a:t>5</a:t>
            </a:r>
            <a:r>
              <a:rPr lang="en-US"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2</a:t>
            </a:r>
            <a:r>
              <a:rPr lang="mn-MN" dirty="0"/>
              <a:t> </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 мөн үеэс </a:t>
            </a:r>
            <a:r>
              <a:rPr lang="mn-MN"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5 </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0 </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a:t>
            </a:r>
            <a:r>
              <a:rPr lang="mn-MN" dirty="0" smtClean="0">
                <a:latin typeface="Tahoma" panose="020B0604030504040204" pitchFamily="34" charset="0"/>
                <a:ea typeface="Tahoma" panose="020B0604030504040204" pitchFamily="34" charset="0"/>
                <a:cs typeface="Tahoma" panose="020B0604030504040204" pitchFamily="34" charset="0"/>
              </a:rPr>
              <a:t>өсөв</a:t>
            </a:r>
            <a:r>
              <a:rPr lang="mn-M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54186" y="5858470"/>
            <a:ext cx="8194814" cy="646331"/>
          </a:xfrm>
          <a:prstGeom prst="rect">
            <a:avLst/>
          </a:prstGeom>
        </p:spPr>
        <p:txBody>
          <a:bodyPr wrap="square">
            <a:spAutoFit/>
          </a:bodyPr>
          <a:lstStyle/>
          <a:p>
            <a:r>
              <a:rPr lang="mn-MN" dirty="0" smtClean="0">
                <a:latin typeface="Tahoma" panose="020B0604030504040204" pitchFamily="34" charset="0"/>
                <a:ea typeface="Tahoma" panose="020B0604030504040204" pitchFamily="34" charset="0"/>
                <a:cs typeface="Tahoma" panose="020B0604030504040204" pitchFamily="34" charset="0"/>
              </a:rPr>
              <a:t>Чанаргүй хугацаа хэтэрсэн зээл </a:t>
            </a:r>
            <a:r>
              <a:rPr lang="mn-MN" dirty="0" smtClean="0">
                <a:latin typeface="Tahoma" panose="020B0604030504040204" pitchFamily="34" charset="0"/>
                <a:ea typeface="Tahoma" panose="020B0604030504040204" pitchFamily="34" charset="0"/>
                <a:cs typeface="Tahoma" panose="020B0604030504040204" pitchFamily="34" charset="0"/>
              </a:rPr>
              <a:t>2020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1 дүгээр сард  </a:t>
            </a:r>
            <a:r>
              <a:rPr lang="mn-MN" dirty="0">
                <a:latin typeface="Tahoma" panose="020B0604030504040204" pitchFamily="34" charset="0"/>
                <a:ea typeface="Tahoma" panose="020B0604030504040204" pitchFamily="34" charset="0"/>
                <a:cs typeface="Tahoma" panose="020B0604030504040204" pitchFamily="34" charset="0"/>
              </a:rPr>
              <a:t>3.2 </a:t>
            </a:r>
            <a:r>
              <a:rPr lang="mn-MN"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тэрбум </a:t>
            </a:r>
            <a:r>
              <a:rPr lang="mn-MN" dirty="0">
                <a:latin typeface="Tahoma" panose="020B0604030504040204" pitchFamily="34" charset="0"/>
                <a:ea typeface="Tahoma" panose="020B0604030504040204" pitchFamily="34" charset="0"/>
                <a:cs typeface="Tahoma" panose="020B0604030504040204" pitchFamily="34" charset="0"/>
              </a:rPr>
              <a:t>төгрөг </a:t>
            </a:r>
            <a:r>
              <a:rPr lang="mn-MN" dirty="0" smtClean="0">
                <a:latin typeface="Tahoma" panose="020B0604030504040204" pitchFamily="34" charset="0"/>
                <a:ea typeface="Tahoma" panose="020B0604030504040204" pitchFamily="34" charset="0"/>
                <a:cs typeface="Tahoma" panose="020B0604030504040204" pitchFamily="34" charset="0"/>
              </a:rPr>
              <a:t>болж, </a:t>
            </a:r>
            <a:r>
              <a:rPr lang="mn-MN" dirty="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мөн үеэс </a:t>
            </a:r>
            <a:r>
              <a:rPr lang="mn-MN" dirty="0" smtClean="0">
                <a:latin typeface="Tahoma" panose="020B0604030504040204" pitchFamily="34" charset="0"/>
                <a:ea typeface="Tahoma" panose="020B0604030504040204" pitchFamily="34" charset="0"/>
                <a:cs typeface="Tahoma" panose="020B0604030504040204" pitchFamily="34" charset="0"/>
              </a:rPr>
              <a:t>2.</a:t>
            </a:r>
            <a:r>
              <a:rPr lang="en-US" dirty="0" smtClean="0">
                <a:latin typeface="Tahoma" panose="020B0604030504040204" pitchFamily="34" charset="0"/>
                <a:ea typeface="Tahoma" panose="020B0604030504040204" pitchFamily="34" charset="0"/>
                <a:cs typeface="Tahoma" panose="020B0604030504040204" pitchFamily="34" charset="0"/>
              </a:rPr>
              <a:t>3</a:t>
            </a:r>
            <a:r>
              <a:rPr lang="mn-MN"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.5 </a:t>
            </a:r>
            <a:r>
              <a:rPr lang="mn-MN" dirty="0" smtClean="0">
                <a:latin typeface="Tahoma" panose="020B0604030504040204" pitchFamily="34" charset="0"/>
                <a:ea typeface="Tahoma" panose="020B0604030504040204" pitchFamily="34" charset="0"/>
                <a:cs typeface="Tahoma" panose="020B0604030504040204" pitchFamily="34" charset="0"/>
              </a:rPr>
              <a:t>дахин</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тэрбум төгрөгөөр </a:t>
            </a:r>
            <a:r>
              <a:rPr lang="mn-MN" dirty="0" smtClean="0">
                <a:latin typeface="Tahoma" panose="020B0604030504040204" pitchFamily="34" charset="0"/>
                <a:ea typeface="Tahoma" panose="020B0604030504040204" pitchFamily="34" charset="0"/>
                <a:cs typeface="Tahoma" panose="020B0604030504040204" pitchFamily="34" charset="0"/>
              </a:rPr>
              <a:t>өсчээ</a:t>
            </a:r>
            <a:r>
              <a:rPr lang="mn-MN"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15697749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1200329"/>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Аймгийн </a:t>
            </a:r>
            <a:r>
              <a:rPr lang="mn-MN" sz="2400" dirty="0">
                <a:latin typeface="Tahoma" panose="020B0604030504040204" pitchFamily="34" charset="0"/>
                <a:ea typeface="Tahoma" panose="020B0604030504040204" pitchFamily="34" charset="0"/>
                <a:cs typeface="Tahoma" panose="020B0604030504040204" pitchFamily="34" charset="0"/>
              </a:rPr>
              <a:t>төсвийн нийт орлого </a:t>
            </a:r>
            <a:r>
              <a:rPr lang="mn-MN" sz="2400" dirty="0" smtClean="0">
                <a:latin typeface="Tahoma" panose="020B0604030504040204" pitchFamily="34" charset="0"/>
                <a:ea typeface="Tahoma" panose="020B0604030504040204" pitchFamily="34" charset="0"/>
                <a:cs typeface="Tahoma" panose="020B0604030504040204" pitchFamily="34" charset="0"/>
              </a:rPr>
              <a:t>2020 </a:t>
            </a:r>
            <a:r>
              <a:rPr lang="mn-MN" sz="2400" dirty="0">
                <a:latin typeface="Tahoma" panose="020B0604030504040204" pitchFamily="34" charset="0"/>
                <a:ea typeface="Tahoma" panose="020B0604030504040204" pitchFamily="34" charset="0"/>
                <a:cs typeface="Tahoma" panose="020B0604030504040204" pitchFamily="34" charset="0"/>
              </a:rPr>
              <a:t>оны </a:t>
            </a:r>
            <a:r>
              <a:rPr lang="mn-MN" sz="2400" dirty="0" smtClean="0">
                <a:latin typeface="Tahoma" panose="020B0604030504040204" pitchFamily="34" charset="0"/>
                <a:ea typeface="Tahoma" panose="020B0604030504040204" pitchFamily="34" charset="0"/>
                <a:cs typeface="Tahoma" panose="020B0604030504040204" pitchFamily="34" charset="0"/>
              </a:rPr>
              <a:t>1 дүгээр сарын </a:t>
            </a:r>
            <a:r>
              <a:rPr lang="mn-MN" sz="2400" dirty="0">
                <a:latin typeface="Tahoma" panose="020B0604030504040204" pitchFamily="34" charset="0"/>
                <a:ea typeface="Tahoma" panose="020B0604030504040204" pitchFamily="34" charset="0"/>
                <a:cs typeface="Tahoma" panose="020B0604030504040204" pitchFamily="34" charset="0"/>
              </a:rPr>
              <a:t>байдлаар </a:t>
            </a:r>
            <a:r>
              <a:rPr lang="mn-MN" sz="2400" dirty="0" smtClean="0">
                <a:latin typeface="Tahoma" panose="020B0604030504040204" pitchFamily="34" charset="0"/>
                <a:ea typeface="Tahoma" panose="020B0604030504040204" pitchFamily="34" charset="0"/>
                <a:cs typeface="Tahoma" panose="020B0604030504040204" pitchFamily="34" charset="0"/>
              </a:rPr>
              <a:t>4.9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a:t>
            </a:r>
            <a:r>
              <a:rPr lang="mn-MN" sz="2400" dirty="0" smtClean="0">
                <a:latin typeface="Tahoma" panose="020B0604030504040204" pitchFamily="34" charset="0"/>
                <a:ea typeface="Tahoma" panose="020B0604030504040204" pitchFamily="34" charset="0"/>
                <a:cs typeface="Tahoma" panose="020B0604030504040204" pitchFamily="34" charset="0"/>
              </a:rPr>
              <a:t>0.3 (5.9%)-</a:t>
            </a:r>
            <a:r>
              <a:rPr lang="mn-MN" sz="2400" dirty="0" smtClean="0">
                <a:latin typeface="Tahoma" panose="020B0604030504040204" pitchFamily="34" charset="0"/>
                <a:ea typeface="Tahoma" panose="020B0604030504040204" pitchFamily="34" charset="0"/>
                <a:cs typeface="Tahoma" panose="020B0604030504040204" pitchFamily="34" charset="0"/>
              </a:rPr>
              <a:t>аар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a:t>
            </a:r>
            <a:r>
              <a:rPr lang="mn-MN" sz="2400" dirty="0" smtClean="0">
                <a:latin typeface="Tahoma" panose="020B0604030504040204" pitchFamily="34" charset="0"/>
                <a:ea typeface="Tahoma" panose="020B0604030504040204" pitchFamily="34" charset="0"/>
                <a:cs typeface="Tahoma" panose="020B0604030504040204" pitchFamily="34" charset="0"/>
              </a:rPr>
              <a:t>буур</a:t>
            </a:r>
            <a:r>
              <a:rPr lang="mn-MN" sz="2400" dirty="0" smtClean="0">
                <a:latin typeface="Tahoma" panose="020B0604030504040204" pitchFamily="34" charset="0"/>
                <a:ea typeface="Tahoma" panose="020B0604030504040204" pitchFamily="34" charset="0"/>
                <a:cs typeface="Tahoma" panose="020B0604030504040204" pitchFamily="34" charset="0"/>
              </a:rPr>
              <a:t>чээ</a:t>
            </a:r>
            <a:r>
              <a:rPr lang="mn-MN"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mn-MN" sz="2400" dirty="0" smtClean="0">
                <a:latin typeface="Tahoma" panose="020B0604030504040204" pitchFamily="34" charset="0"/>
                <a:ea typeface="Tahoma" panose="020B0604030504040204" pitchFamily="34" charset="0"/>
                <a:cs typeface="Tahoma" panose="020B0604030504040204" pitchFamily="34" charset="0"/>
              </a:rPr>
              <a:t>3.6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a:t>
            </a:r>
            <a:r>
              <a:rPr lang="mn-MN" sz="2400" dirty="0" smtClean="0">
                <a:latin typeface="Tahoma" panose="020B0604030504040204" pitchFamily="34" charset="0"/>
                <a:ea typeface="Tahoma" panose="020B0604030504040204" pitchFamily="34" charset="0"/>
                <a:cs typeface="Tahoma" panose="020B0604030504040204" pitchFamily="34" charset="0"/>
              </a:rPr>
              <a:t>0.9 </a:t>
            </a:r>
            <a:r>
              <a:rPr lang="mn-MN" sz="2400" dirty="0" smtClean="0">
                <a:latin typeface="Tahoma" panose="020B0604030504040204" pitchFamily="34" charset="0"/>
                <a:ea typeface="Tahoma" panose="020B0604030504040204" pitchFamily="34" charset="0"/>
                <a:cs typeface="Tahoma" panose="020B0604030504040204" pitchFamily="34" charset="0"/>
              </a:rPr>
              <a:t>(</a:t>
            </a:r>
            <a:r>
              <a:rPr lang="mn-MN" sz="2400" dirty="0" smtClean="0">
                <a:latin typeface="Tahoma" panose="020B0604030504040204" pitchFamily="34" charset="0"/>
                <a:ea typeface="Tahoma" panose="020B0604030504040204" pitchFamily="34" charset="0"/>
                <a:cs typeface="Tahoma" panose="020B0604030504040204" pitchFamily="34" charset="0"/>
              </a:rPr>
              <a:t>20.5%)-</a:t>
            </a:r>
            <a:r>
              <a:rPr lang="mn-MN" sz="2400" dirty="0" smtClean="0">
                <a:latin typeface="Tahoma" panose="020B0604030504040204" pitchFamily="34" charset="0"/>
                <a:ea typeface="Tahoma" panose="020B0604030504040204" pitchFamily="34" charset="0"/>
                <a:cs typeface="Tahoma" panose="020B0604030504040204" pitchFamily="34" charset="0"/>
              </a:rPr>
              <a:t>аар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a:t>
            </a:r>
            <a:r>
              <a:rPr lang="mn-MN" sz="2400" dirty="0" smtClean="0">
                <a:latin typeface="Tahoma" panose="020B0604030504040204" pitchFamily="34" charset="0"/>
                <a:ea typeface="Tahoma" panose="020B0604030504040204" pitchFamily="34" charset="0"/>
                <a:cs typeface="Tahoma" panose="020B0604030504040204" pitchFamily="34" charset="0"/>
              </a:rPr>
              <a:t>буурчээ</a:t>
            </a:r>
            <a:r>
              <a:rPr lang="mn-MN" sz="2400" dirty="0" smtClean="0">
                <a:latin typeface="Tahoma" panose="020B0604030504040204" pitchFamily="34" charset="0"/>
                <a:ea typeface="Tahoma" panose="020B0604030504040204" pitchFamily="34" charset="0"/>
                <a:cs typeface="Tahoma" panose="020B0604030504040204" pitchFamily="34" charset="0"/>
              </a:rPr>
              <a:t>.</a:t>
            </a:r>
          </a:p>
        </p:txBody>
      </p:sp>
      <p:sp>
        <p:nvSpPr>
          <p:cNvPr id="14" name="Rectangle 13"/>
          <p:cNvSpPr/>
          <p:nvPr/>
        </p:nvSpPr>
        <p:spPr>
          <a:xfrm>
            <a:off x="1447800" y="4736964"/>
            <a:ext cx="10591800" cy="1938992"/>
          </a:xfrm>
          <a:prstGeom prst="rect">
            <a:avLst/>
          </a:prstGeom>
        </p:spPr>
        <p:txBody>
          <a:bodyPr wrap="square">
            <a:spAutoFit/>
          </a:bodyPr>
          <a:lstStyle/>
          <a:p>
            <a:r>
              <a:rPr lang="mn-MN" sz="2400" dirty="0">
                <a:latin typeface="Tahoma" panose="020B0604030504040204" pitchFamily="34" charset="0"/>
                <a:ea typeface="Tahoma" panose="020B0604030504040204" pitchFamily="34" charset="0"/>
                <a:cs typeface="Tahoma" panose="020B0604030504040204" pitchFamily="34" charset="0"/>
              </a:rPr>
              <a:t>Аймгийн нийт төсвийн 16.6 хувийг орон нутгийн төсвийн орлого, 13</a:t>
            </a:r>
            <a:r>
              <a:rPr lang="en-US" sz="2400" dirty="0">
                <a:latin typeface="Tahoma" panose="020B0604030504040204" pitchFamily="34" charset="0"/>
                <a:ea typeface="Tahoma" panose="020B0604030504040204" pitchFamily="34" charset="0"/>
                <a:cs typeface="Tahoma" panose="020B0604030504040204" pitchFamily="34" charset="0"/>
              </a:rPr>
              <a:t>.</a:t>
            </a:r>
            <a:r>
              <a:rPr lang="mn-MN" sz="2400" dirty="0">
                <a:latin typeface="Tahoma" panose="020B0604030504040204" pitchFamily="34" charset="0"/>
                <a:ea typeface="Tahoma" panose="020B0604030504040204" pitchFamily="34" charset="0"/>
                <a:cs typeface="Tahoma" panose="020B0604030504040204" pitchFamily="34" charset="0"/>
              </a:rPr>
              <a:t>2 хувийг улсын төсвөөс олгох санхүүгийн дэмжлэг, 52.5 хувийг улсын төсвөөс олгох тусгай зориулалтын шилжүүлэг, 14</a:t>
            </a:r>
            <a:r>
              <a:rPr lang="en-US" sz="2400" dirty="0">
                <a:latin typeface="Tahoma" panose="020B0604030504040204" pitchFamily="34" charset="0"/>
                <a:ea typeface="Tahoma" panose="020B0604030504040204" pitchFamily="34" charset="0"/>
                <a:cs typeface="Tahoma" panose="020B0604030504040204" pitchFamily="34" charset="0"/>
              </a:rPr>
              <a:t>.</a:t>
            </a:r>
            <a:r>
              <a:rPr lang="mn-MN" sz="2400" dirty="0">
                <a:latin typeface="Tahoma" panose="020B0604030504040204" pitchFamily="34" charset="0"/>
                <a:ea typeface="Tahoma" panose="020B0604030504040204" pitchFamily="34" charset="0"/>
                <a:cs typeface="Tahoma" panose="020B0604030504040204" pitchFamily="34" charset="0"/>
              </a:rPr>
              <a:t>4 хувийг урьд оны үлдэгдэл тус тус эзэлж байна</a:t>
            </a:r>
            <a:r>
              <a:rPr lang="en-US" sz="2400" dirty="0">
                <a:latin typeface="Tahoma" panose="020B0604030504040204" pitchFamily="34" charset="0"/>
                <a:ea typeface="Tahoma" panose="020B0604030504040204" pitchFamily="34" charset="0"/>
                <a:cs typeface="Tahoma" panose="020B0604030504040204" pitchFamily="34" charset="0"/>
              </a:rPr>
              <a:t>.</a:t>
            </a:r>
          </a:p>
          <a:p>
            <a:r>
              <a:rPr lang="mn-MN" sz="2400" dirty="0"/>
              <a:t> </a:t>
            </a:r>
            <a:endParaRPr lang="en-US" sz="2400" dirty="0"/>
          </a:p>
        </p:txBody>
      </p:sp>
    </p:spTree>
    <p:extLst>
      <p:ext uri="{BB962C8B-B14F-4D97-AF65-F5344CB8AC3E}">
        <p14:creationId xmlns:p14="http://schemas.microsoft.com/office/powerpoint/2010/main" val="4650767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35680" y="940526"/>
            <a:ext cx="8197654" cy="584775"/>
          </a:xfrm>
          <a:prstGeom prst="rect">
            <a:avLst/>
          </a:prstGeom>
        </p:spPr>
        <p:txBody>
          <a:bodyPr wrap="square">
            <a:spAutoFit/>
          </a:bodyPr>
          <a:lstStyle/>
          <a:p>
            <a:r>
              <a:rPr lang="eu-ES" sz="1600" dirty="0">
                <a:latin typeface="Arial" panose="020B0604020202020204" pitchFamily="34" charset="0"/>
                <a:cs typeface="Arial" panose="020B0604020202020204" pitchFamily="34" charset="0"/>
              </a:rPr>
              <a:t>Хэрэглээний </a:t>
            </a:r>
            <a:r>
              <a:rPr lang="mn-MN" sz="1600" dirty="0">
                <a:latin typeface="Arial" panose="020B0604020202020204" pitchFamily="34" charset="0"/>
                <a:cs typeface="Arial" panose="020B0604020202020204" pitchFamily="34" charset="0"/>
              </a:rPr>
              <a:t>бараа үйлчилгээний </a:t>
            </a:r>
            <a:r>
              <a:rPr lang="eu-ES" sz="1600" dirty="0">
                <a:latin typeface="Arial" panose="020B0604020202020204" pitchFamily="34" charset="0"/>
                <a:cs typeface="Arial" panose="020B0604020202020204" pitchFamily="34" charset="0"/>
              </a:rPr>
              <a:t>үн</a:t>
            </a:r>
            <a:r>
              <a:rPr lang="mn-MN" sz="1600" dirty="0">
                <a:latin typeface="Arial" panose="020B0604020202020204" pitchFamily="34" charset="0"/>
                <a:cs typeface="Arial" panose="020B0604020202020204" pitchFamily="34" charset="0"/>
              </a:rPr>
              <a:t>э</a:t>
            </a:r>
            <a:r>
              <a:rPr lang="eu-ES" sz="1600" dirty="0">
                <a:latin typeface="Arial" panose="020B0604020202020204" pitchFamily="34" charset="0"/>
                <a:cs typeface="Arial" panose="020B0604020202020204" pitchFamily="34" charset="0"/>
              </a:rPr>
              <a:t> </a:t>
            </a:r>
            <a:r>
              <a:rPr lang="eu-ES" sz="1600" dirty="0" smtClean="0">
                <a:latin typeface="Arial" panose="020B0604020202020204" pitchFamily="34" charset="0"/>
                <a:cs typeface="Arial" panose="020B0604020202020204" pitchFamily="34" charset="0"/>
              </a:rPr>
              <a:t>2020 </a:t>
            </a:r>
            <a:r>
              <a:rPr lang="eu-ES" sz="1600" dirty="0">
                <a:latin typeface="Arial" panose="020B0604020202020204" pitchFamily="34" charset="0"/>
                <a:cs typeface="Arial" panose="020B0604020202020204" pitchFamily="34" charset="0"/>
              </a:rPr>
              <a:t>оны </a:t>
            </a:r>
            <a:r>
              <a:rPr lang="en-US" sz="1600" dirty="0">
                <a:latin typeface="Arial" panose="020B0604020202020204" pitchFamily="34" charset="0"/>
                <a:cs typeface="Arial" panose="020B0604020202020204" pitchFamily="34" charset="0"/>
              </a:rPr>
              <a:t>1 </a:t>
            </a:r>
            <a:r>
              <a:rPr lang="mn-MN" sz="1600" dirty="0">
                <a:latin typeface="Arial" panose="020B0604020202020204" pitchFamily="34" charset="0"/>
                <a:cs typeface="Arial" panose="020B0604020202020204" pitchFamily="34" charset="0"/>
              </a:rPr>
              <a:t>дүгээр </a:t>
            </a:r>
            <a:r>
              <a:rPr lang="eu-ES" sz="1600" dirty="0">
                <a:latin typeface="Arial" panose="020B0604020202020204" pitchFamily="34" charset="0"/>
                <a:cs typeface="Arial" panose="020B0604020202020204" pitchFamily="34" charset="0"/>
              </a:rPr>
              <a:t>сард өмнөх оны мөн үеийнхээс </a:t>
            </a:r>
            <a:r>
              <a:rPr lang="eu-ES" sz="1600" dirty="0" smtClean="0">
                <a:latin typeface="Arial" panose="020B0604020202020204" pitchFamily="34" charset="0"/>
                <a:cs typeface="Arial" panose="020B0604020202020204" pitchFamily="34" charset="0"/>
              </a:rPr>
              <a:t>5</a:t>
            </a:r>
            <a:r>
              <a:rPr lang="en-US" sz="1600" dirty="0" smtClean="0">
                <a:latin typeface="Arial" panose="020B0604020202020204" pitchFamily="34" charset="0"/>
                <a:cs typeface="Arial" panose="020B0604020202020204" pitchFamily="34" charset="0"/>
              </a:rPr>
              <a:t>.1</a:t>
            </a:r>
            <a:r>
              <a:rPr lang="eu-ES" sz="1600" dirty="0" smtClean="0">
                <a:latin typeface="Arial" panose="020B0604020202020204" pitchFamily="34" charset="0"/>
                <a:cs typeface="Arial" panose="020B0604020202020204" pitchFamily="34" charset="0"/>
              </a:rPr>
              <a:t> </a:t>
            </a:r>
            <a:r>
              <a:rPr lang="eu-ES" sz="1600" dirty="0">
                <a:latin typeface="Arial" panose="020B0604020202020204" pitchFamily="34" charset="0"/>
                <a:cs typeface="Arial" panose="020B0604020202020204" pitchFamily="34" charset="0"/>
              </a:rPr>
              <a:t>хув</a:t>
            </a:r>
            <a:r>
              <a:rPr lang="mn-MN" sz="1600" dirty="0">
                <a:latin typeface="Arial" panose="020B0604020202020204" pitchFamily="34" charset="0"/>
                <a:cs typeface="Arial" panose="020B0604020202020204" pitchFamily="34" charset="0"/>
              </a:rPr>
              <a:t>ь, жилийн эцсээс 0</a:t>
            </a:r>
            <a:r>
              <a:rPr lang="en-US" sz="1600" dirty="0" smtClean="0">
                <a:latin typeface="Arial" panose="020B0604020202020204" pitchFamily="34" charset="0"/>
                <a:cs typeface="Arial" panose="020B0604020202020204" pitchFamily="34" charset="0"/>
              </a:rPr>
              <a:t>.2</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хувиар тус тус </a:t>
            </a:r>
            <a:r>
              <a:rPr lang="eu-ES" sz="1600" dirty="0">
                <a:latin typeface="Arial" panose="020B0604020202020204" pitchFamily="34" charset="0"/>
                <a:cs typeface="Arial" panose="020B0604020202020204" pitchFamily="34" charset="0"/>
              </a:rPr>
              <a:t>өслөө.</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3595171" y="1721641"/>
            <a:ext cx="8181242" cy="2954655"/>
          </a:xfrm>
          <a:prstGeom prst="rect">
            <a:avLst/>
          </a:prstGeom>
        </p:spPr>
        <p:txBody>
          <a:bodyPr wrap="square">
            <a:spAutoFit/>
          </a:bodyPr>
          <a:lstStyle/>
          <a:p>
            <a:pPr algn="just"/>
            <a:r>
              <a:rPr lang="mn-MN" sz="1600" b="1" dirty="0" smtClean="0">
                <a:solidFill>
                  <a:srgbClr val="0033CC"/>
                </a:solidFill>
                <a:latin typeface="Arial" panose="020B0604020202020204" pitchFamily="34" charset="0"/>
                <a:cs typeface="Arial" panose="020B0604020202020204" pitchFamily="34" charset="0"/>
              </a:rPr>
              <a:t>Хэрэглээний бараа, үйлчилгээний үнэ </a:t>
            </a:r>
            <a:r>
              <a:rPr lang="mn-MN" sz="1600" b="1" dirty="0" smtClean="0">
                <a:solidFill>
                  <a:srgbClr val="0033CC"/>
                </a:solidFill>
                <a:latin typeface="Arial" panose="020B0604020202020204" pitchFamily="34" charset="0"/>
                <a:cs typeface="Arial" panose="020B0604020202020204" pitchFamily="34" charset="0"/>
              </a:rPr>
              <a:t>20</a:t>
            </a:r>
            <a:r>
              <a:rPr lang="en-US" sz="1600" b="1" dirty="0" smtClean="0">
                <a:solidFill>
                  <a:srgbClr val="0033CC"/>
                </a:solidFill>
                <a:latin typeface="Arial" panose="020B0604020202020204" pitchFamily="34" charset="0"/>
                <a:cs typeface="Arial" panose="020B0604020202020204" pitchFamily="34" charset="0"/>
              </a:rPr>
              <a:t>20</a:t>
            </a:r>
            <a:r>
              <a:rPr lang="mn-MN" sz="1600" b="1" dirty="0" smtClean="0">
                <a:solidFill>
                  <a:srgbClr val="0033CC"/>
                </a:solidFill>
                <a:latin typeface="Arial" panose="020B0604020202020204" pitchFamily="34" charset="0"/>
                <a:cs typeface="Arial" panose="020B0604020202020204" pitchFamily="34" charset="0"/>
              </a:rPr>
              <a:t> </a:t>
            </a:r>
            <a:r>
              <a:rPr lang="mn-MN" sz="1600" b="1" dirty="0" smtClean="0">
                <a:solidFill>
                  <a:srgbClr val="0033CC"/>
                </a:solidFill>
                <a:latin typeface="Arial" panose="020B0604020202020204" pitchFamily="34" charset="0"/>
                <a:cs typeface="Arial" panose="020B0604020202020204" pitchFamily="34" charset="0"/>
              </a:rPr>
              <a:t>оны </a:t>
            </a:r>
            <a:r>
              <a:rPr lang="en-US" sz="1600" b="1" dirty="0" smtClean="0">
                <a:solidFill>
                  <a:srgbClr val="0033CC"/>
                </a:solidFill>
                <a:latin typeface="Arial" panose="020B0604020202020204" pitchFamily="34" charset="0"/>
                <a:cs typeface="Arial" panose="020B0604020202020204" pitchFamily="34" charset="0"/>
              </a:rPr>
              <a:t>1 </a:t>
            </a:r>
            <a:r>
              <a:rPr lang="mn-MN" sz="1600" b="1" dirty="0" smtClean="0">
                <a:solidFill>
                  <a:srgbClr val="0033CC"/>
                </a:solidFill>
                <a:latin typeface="Arial" panose="020B0604020202020204" pitchFamily="34" charset="0"/>
                <a:cs typeface="Arial" panose="020B0604020202020204" pitchFamily="34" charset="0"/>
              </a:rPr>
              <a:t>дүгээр сард өмнөх оны мөн үеэс </a:t>
            </a:r>
            <a:r>
              <a:rPr lang="en-US" sz="1600" b="1" dirty="0" smtClean="0">
                <a:solidFill>
                  <a:srgbClr val="0033CC"/>
                </a:solidFill>
                <a:latin typeface="Arial" panose="020B0604020202020204" pitchFamily="34" charset="0"/>
                <a:cs typeface="Arial" panose="020B0604020202020204" pitchFamily="34" charset="0"/>
              </a:rPr>
              <a:t>5</a:t>
            </a:r>
            <a:r>
              <a:rPr lang="mn-MN" sz="1600" b="1" dirty="0" smtClean="0">
                <a:solidFill>
                  <a:srgbClr val="0033CC"/>
                </a:solidFill>
                <a:latin typeface="Arial" panose="020B0604020202020204" pitchFamily="34" charset="0"/>
                <a:cs typeface="Arial" panose="020B0604020202020204" pitchFamily="34" charset="0"/>
              </a:rPr>
              <a:t>.</a:t>
            </a:r>
            <a:r>
              <a:rPr lang="en-US" sz="1600" b="1" dirty="0" smtClean="0">
                <a:solidFill>
                  <a:srgbClr val="0033CC"/>
                </a:solidFill>
                <a:latin typeface="Arial" panose="020B0604020202020204" pitchFamily="34" charset="0"/>
                <a:cs typeface="Arial" panose="020B0604020202020204" pitchFamily="34" charset="0"/>
              </a:rPr>
              <a:t>1 </a:t>
            </a:r>
            <a:r>
              <a:rPr lang="mn-MN" sz="1600" b="1" dirty="0" smtClean="0">
                <a:solidFill>
                  <a:srgbClr val="0033CC"/>
                </a:solidFill>
                <a:latin typeface="Arial" panose="020B0604020202020204" pitchFamily="34" charset="0"/>
                <a:cs typeface="Arial" panose="020B0604020202020204" pitchFamily="34" charset="0"/>
              </a:rPr>
              <a:t>хувиар өсөхөд </a:t>
            </a:r>
            <a:r>
              <a:rPr lang="mn-MN" sz="1600" dirty="0" smtClean="0">
                <a:latin typeface="Arial" panose="020B0604020202020204" pitchFamily="34" charset="0"/>
                <a:cs typeface="Arial" panose="020B0604020202020204" pitchFamily="34" charset="0"/>
              </a:rPr>
              <a:t>хүнсний бараа, ундаа, усны бүлгийн үнэ дүнгээрээ </a:t>
            </a:r>
            <a:r>
              <a:rPr lang="en-US" sz="1600" dirty="0" smtClean="0">
                <a:latin typeface="Arial" panose="020B0604020202020204" pitchFamily="34" charset="0"/>
                <a:cs typeface="Arial" panose="020B0604020202020204" pitchFamily="34" charset="0"/>
              </a:rPr>
              <a:t>8</a:t>
            </a:r>
            <a:r>
              <a:rPr lang="mn-MN"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7</a:t>
            </a:r>
            <a:r>
              <a:rPr lang="mn-MN"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хувь,</a:t>
            </a:r>
            <a:r>
              <a:rPr lang="mn-MN" sz="1600" dirty="0"/>
              <a:t> </a:t>
            </a:r>
            <a:r>
              <a:rPr lang="mn-MN" sz="1600" dirty="0">
                <a:latin typeface="Arial" panose="020B0604020202020204" pitchFamily="34" charset="0"/>
                <a:cs typeface="Arial" panose="020B0604020202020204" pitchFamily="34" charset="0"/>
              </a:rPr>
              <a:t>согтууруулах ундаа, тамхи, мансууруулах бодисын бүлгийн үнэ </a:t>
            </a:r>
            <a:r>
              <a:rPr lang="en-US" sz="1600" dirty="0" smtClean="0">
                <a:latin typeface="Arial" panose="020B0604020202020204" pitchFamily="34" charset="0"/>
                <a:cs typeface="Arial" panose="020B0604020202020204" pitchFamily="34" charset="0"/>
              </a:rPr>
              <a:t>4</a:t>
            </a:r>
            <a:r>
              <a:rPr lang="mn-MN" sz="1600" dirty="0" smtClean="0">
                <a:latin typeface="Arial" panose="020B0604020202020204" pitchFamily="34" charset="0"/>
                <a:cs typeface="Arial" panose="020B0604020202020204" pitchFamily="34" charset="0"/>
              </a:rPr>
              <a:t>.4 хувиар, хувцас, бөс бараа, гутлын бүлгийн үнэ 3.3 хувиар,</a:t>
            </a:r>
            <a:r>
              <a:rPr lang="mn-MN" dirty="0" smtClean="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орон сууц, ус, цахилгаан, хийн болон бусад түлшний бүлгийн үнэ </a:t>
            </a:r>
            <a:r>
              <a:rPr lang="en-US" dirty="0" smtClean="0">
                <a:latin typeface="Arial" panose="020B0604020202020204" pitchFamily="34" charset="0"/>
                <a:cs typeface="Arial" panose="020B0604020202020204" pitchFamily="34" charset="0"/>
              </a:rPr>
              <a:t>5</a:t>
            </a:r>
            <a:r>
              <a:rPr lang="mn-MN"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6</a:t>
            </a:r>
            <a:r>
              <a:rPr lang="mn-MN" dirty="0" smtClean="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хувиар, гэр </a:t>
            </a:r>
            <a:r>
              <a:rPr lang="mn-MN" dirty="0">
                <a:latin typeface="Arial" panose="020B0604020202020204" pitchFamily="34" charset="0"/>
                <a:cs typeface="Arial" panose="020B0604020202020204" pitchFamily="34" charset="0"/>
              </a:rPr>
              <a:t>ахуйн тавилга, гэр ахуйн барааны бүлгийн үнэ </a:t>
            </a:r>
            <a:r>
              <a:rPr lang="en-US" dirty="0" smtClean="0">
                <a:latin typeface="Arial" panose="020B0604020202020204" pitchFamily="34" charset="0"/>
                <a:cs typeface="Arial" panose="020B0604020202020204" pitchFamily="34" charset="0"/>
              </a:rPr>
              <a:t>3</a:t>
            </a:r>
            <a:r>
              <a:rPr lang="mn-MN"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7</a:t>
            </a:r>
            <a:r>
              <a:rPr lang="mn-MN" dirty="0" smtClean="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хувиар, эм, тариа, эмнэлэгийн үйлчилгээний </a:t>
            </a:r>
            <a:r>
              <a:rPr lang="mn-MN" sz="1600" dirty="0">
                <a:latin typeface="Arial" panose="020B0604020202020204" pitchFamily="34" charset="0"/>
                <a:cs typeface="Arial" panose="020B0604020202020204" pitchFamily="34" charset="0"/>
              </a:rPr>
              <a:t>бүлгийн үнэ дүнгээрээ </a:t>
            </a:r>
            <a:r>
              <a:rPr lang="en-US" sz="1600" dirty="0" smtClean="0">
                <a:latin typeface="Arial" panose="020B0604020202020204" pitchFamily="34" charset="0"/>
                <a:cs typeface="Arial" panose="020B0604020202020204" pitchFamily="34" charset="0"/>
              </a:rPr>
              <a:t>6</a:t>
            </a:r>
            <a:r>
              <a:rPr lang="mn-MN"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5</a:t>
            </a:r>
            <a:r>
              <a:rPr lang="mn-MN"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хувиар, </a:t>
            </a:r>
            <a:r>
              <a:rPr lang="mn-MN" dirty="0" smtClean="0">
                <a:latin typeface="Arial" panose="020B0604020202020204" pitchFamily="34" charset="0"/>
                <a:cs typeface="Arial" panose="020B0604020202020204" pitchFamily="34" charset="0"/>
              </a:rPr>
              <a:t>тээврийн бүлгийн үнэ дүнгээрээ </a:t>
            </a:r>
            <a:r>
              <a:rPr lang="en-US" dirty="0" smtClean="0">
                <a:latin typeface="Arial" panose="020B0604020202020204" pitchFamily="34" charset="0"/>
                <a:cs typeface="Arial" panose="020B0604020202020204" pitchFamily="34" charset="0"/>
              </a:rPr>
              <a:t>2</a:t>
            </a:r>
            <a:r>
              <a:rPr lang="mn-MN"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5</a:t>
            </a:r>
            <a:r>
              <a:rPr lang="mn-MN" dirty="0" smtClean="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хувь, эм, </a:t>
            </a:r>
            <a:r>
              <a:rPr lang="mn-MN" sz="1600" dirty="0" smtClean="0">
                <a:latin typeface="Arial" panose="020B0604020202020204" pitchFamily="34" charset="0"/>
                <a:cs typeface="Arial" panose="020B0604020202020204" pitchFamily="34" charset="0"/>
              </a:rPr>
              <a:t>амралт, чөлөөт цаг, соёлын бараа үйлчилгээний бүлгийн үнэ </a:t>
            </a:r>
            <a:r>
              <a:rPr lang="en-US" sz="1600" dirty="0" smtClean="0">
                <a:latin typeface="Arial" panose="020B0604020202020204" pitchFamily="34" charset="0"/>
                <a:cs typeface="Arial" panose="020B0604020202020204" pitchFamily="34" charset="0"/>
              </a:rPr>
              <a:t>2</a:t>
            </a:r>
            <a:r>
              <a:rPr lang="mn-MN"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1</a:t>
            </a:r>
            <a:r>
              <a:rPr lang="mn-MN"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хувь, холбооны </a:t>
            </a:r>
            <a:r>
              <a:rPr lang="mn-MN" sz="1600" dirty="0" smtClean="0">
                <a:latin typeface="Arial" panose="020B0604020202020204" pitchFamily="34" charset="0"/>
                <a:cs typeface="Arial" panose="020B0604020202020204" pitchFamily="34" charset="0"/>
              </a:rPr>
              <a:t>хэрэгсэл, </a:t>
            </a:r>
            <a:r>
              <a:rPr lang="mn-MN" sz="1600" dirty="0" smtClean="0">
                <a:latin typeface="Arial" panose="020B0604020202020204" pitchFamily="34" charset="0"/>
                <a:cs typeface="Arial" panose="020B0604020202020204" pitchFamily="34" charset="0"/>
              </a:rPr>
              <a:t>боловсролын үйлчилгээ </a:t>
            </a:r>
            <a:r>
              <a:rPr lang="en-US" sz="1600" dirty="0" smtClean="0">
                <a:latin typeface="Arial" panose="020B0604020202020204" pitchFamily="34" charset="0"/>
                <a:cs typeface="Arial" panose="020B0604020202020204" pitchFamily="34" charset="0"/>
              </a:rPr>
              <a:t>10</a:t>
            </a:r>
            <a:r>
              <a:rPr lang="mn-MN"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7</a:t>
            </a:r>
            <a:r>
              <a:rPr lang="mn-MN"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хувиар, зочид буудал, нийтийн хоол, </a:t>
            </a:r>
            <a:r>
              <a:rPr lang="mn-MN" sz="1600" dirty="0" smtClean="0">
                <a:latin typeface="Tahoma" panose="020B0604030504040204" pitchFamily="34" charset="0"/>
                <a:ea typeface="Tahoma" panose="020B0604030504040204" pitchFamily="34" charset="0"/>
                <a:cs typeface="Tahoma" panose="020B0604030504040204" pitchFamily="34" charset="0"/>
              </a:rPr>
              <a:t>дотуур байрны үйлчилгээний бүлгийн үнэ </a:t>
            </a:r>
            <a:r>
              <a:rPr lang="en-US" sz="1600" dirty="0" smtClean="0">
                <a:latin typeface="Tahoma" panose="020B0604030504040204" pitchFamily="34" charset="0"/>
                <a:ea typeface="Tahoma" panose="020B0604030504040204" pitchFamily="34" charset="0"/>
                <a:cs typeface="Tahoma" panose="020B0604030504040204" pitchFamily="34" charset="0"/>
              </a:rPr>
              <a:t>13</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9</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хувиар, </a:t>
            </a:r>
            <a:r>
              <a:rPr lang="mn-MN" sz="1600" dirty="0">
                <a:latin typeface="Tahoma" panose="020B0604030504040204" pitchFamily="34" charset="0"/>
                <a:ea typeface="Tahoma" panose="020B0604030504040204" pitchFamily="34" charset="0"/>
                <a:cs typeface="Tahoma" panose="020B0604030504040204" pitchFamily="34" charset="0"/>
              </a:rPr>
              <a:t>бусад бараа, үйлчилгээний үнэ </a:t>
            </a:r>
            <a:r>
              <a:rPr lang="en-US" sz="1600" dirty="0" smtClean="0">
                <a:latin typeface="Tahoma" panose="020B0604030504040204" pitchFamily="34" charset="0"/>
                <a:ea typeface="Tahoma" panose="020B0604030504040204" pitchFamily="34" charset="0"/>
                <a:cs typeface="Tahoma" panose="020B0604030504040204" pitchFamily="34" charset="0"/>
              </a:rPr>
              <a:t>5</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5</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хувиар </a:t>
            </a:r>
            <a:r>
              <a:rPr lang="mn-MN" sz="1600" dirty="0" smtClean="0">
                <a:latin typeface="Tahoma" panose="020B0604030504040204" pitchFamily="34" charset="0"/>
                <a:ea typeface="Tahoma" panose="020B0604030504040204" pitchFamily="34" charset="0"/>
                <a:cs typeface="Tahoma" panose="020B0604030504040204" pitchFamily="34" charset="0"/>
              </a:rPr>
              <a:t>өссөн нь голлон нөлөөлсөн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505200" y="4706087"/>
            <a:ext cx="8153400" cy="1323439"/>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жилийн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эцсээс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0.</a:t>
            </a:r>
            <a:r>
              <a:rPr lang="en-US"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2</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хувиар өсөхөд </a:t>
            </a:r>
            <a:r>
              <a:rPr lang="mn-MN" sz="1600" dirty="0" smtClean="0">
                <a:latin typeface="Tahoma" panose="020B0604030504040204" pitchFamily="34" charset="0"/>
                <a:ea typeface="Tahoma" panose="020B0604030504040204" pitchFamily="34" charset="0"/>
                <a:cs typeface="Tahoma" panose="020B0604030504040204" pitchFamily="34" charset="0"/>
              </a:rPr>
              <a:t>хүнсний</a:t>
            </a:r>
            <a:r>
              <a:rPr lang="mn-MN" sz="1600" dirty="0">
                <a:latin typeface="Tahoma" panose="020B0604030504040204" pitchFamily="34" charset="0"/>
                <a:ea typeface="Tahoma" panose="020B0604030504040204" pitchFamily="34" charset="0"/>
                <a:cs typeface="Tahoma" panose="020B0604030504040204" pitchFamily="34" charset="0"/>
              </a:rPr>
              <a:t>, согтууруулах бус ундааны бүлгийн үнэ 1.0 хувиар,</a:t>
            </a:r>
            <a:r>
              <a:rPr lang="mn-MN" sz="1600" b="1"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согтууруулах ундаа, тамхи, мансууруулах бодисын бүлгийн үнэ 0.5 хувиар,</a:t>
            </a:r>
            <a:r>
              <a:rPr lang="mn-MN" sz="1600" b="1"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хувцас, бөс бараа, гутлын бүлгийн үнэ 0.4 хувиар, гэр ахуйн тавилга, гэр ахуйн барааны бүлгийн үнэ 0.1 хувиар өссөн нь тус тус голлон нөлөөлжээ</a:t>
            </a:r>
            <a:r>
              <a:rPr lang="mn-MN" sz="1600" dirty="0" smtClean="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2102991391"/>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569690" y="2177974"/>
            <a:ext cx="1294129" cy="1157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АДУУ: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56 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7358431" y="2192619"/>
            <a:ext cx="1295400" cy="1217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ҮХЭР: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185 толгой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5580579" y="4343400"/>
            <a:ext cx="1295400" cy="1142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ХОНЬ: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1368</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9067857" y="4215154"/>
            <a:ext cx="1295400" cy="13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ЯМАА: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1425 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571143" y="990600"/>
            <a:ext cx="9372601" cy="1047979"/>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Аймгийн хэмжээгээр </a:t>
            </a:r>
            <a:r>
              <a:rPr lang="mn-MN" dirty="0" smtClean="0">
                <a:latin typeface="Tahoma" panose="020B0604030504040204" pitchFamily="34" charset="0"/>
                <a:ea typeface="Tahoma" panose="020B0604030504040204" pitchFamily="34" charset="0"/>
                <a:cs typeface="Tahoma" panose="020B0604030504040204" pitchFamily="34" charset="0"/>
              </a:rPr>
              <a:t>2020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1 дүгээр </a:t>
            </a:r>
            <a:r>
              <a:rPr lang="mn-MN" dirty="0">
                <a:latin typeface="Tahoma" panose="020B0604030504040204" pitchFamily="34" charset="0"/>
                <a:ea typeface="Tahoma" panose="020B0604030504040204" pitchFamily="34" charset="0"/>
                <a:cs typeface="Tahoma" panose="020B0604030504040204" pitchFamily="34" charset="0"/>
              </a:rPr>
              <a:t>сард о</a:t>
            </a:r>
            <a:r>
              <a:rPr lang="ru-RU" dirty="0">
                <a:latin typeface="Tahoma" panose="020B0604030504040204" pitchFamily="34" charset="0"/>
                <a:ea typeface="Tahoma" panose="020B0604030504040204" pitchFamily="34" charset="0"/>
                <a:cs typeface="Tahoma" panose="020B0604030504040204" pitchFamily="34" charset="0"/>
              </a:rPr>
              <a:t>ны эх</a:t>
            </a:r>
            <a:r>
              <a:rPr lang="mn-MN" dirty="0">
                <a:latin typeface="Tahoma" panose="020B0604030504040204" pitchFamily="34" charset="0"/>
                <a:ea typeface="Tahoma" panose="020B0604030504040204" pitchFamily="34" charset="0"/>
                <a:cs typeface="Tahoma" panose="020B0604030504040204" pitchFamily="34" charset="0"/>
              </a:rPr>
              <a:t>ний</a:t>
            </a:r>
            <a:r>
              <a:rPr lang="ru-RU" dirty="0">
                <a:latin typeface="Tahoma" panose="020B0604030504040204" pitchFamily="34" charset="0"/>
                <a:ea typeface="Tahoma" panose="020B0604030504040204" pitchFamily="34" charset="0"/>
                <a:cs typeface="Tahoma" panose="020B0604030504040204" pitchFamily="34" charset="0"/>
              </a:rPr>
              <a:t> нийт малын </a:t>
            </a:r>
            <a:r>
              <a:rPr lang="mn-MN" dirty="0">
                <a:latin typeface="Tahoma" panose="020B0604030504040204" pitchFamily="34" charset="0"/>
                <a:ea typeface="Tahoma" panose="020B0604030504040204" pitchFamily="34" charset="0"/>
                <a:cs typeface="Tahoma" panose="020B0604030504040204" pitchFamily="34" charset="0"/>
              </a:rPr>
              <a:t>0</a:t>
            </a:r>
            <a:r>
              <a:rPr lang="ru-RU"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1</a:t>
            </a:r>
            <a:r>
              <a:rPr lang="ru-RU" dirty="0" smtClean="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хувь буюу </a:t>
            </a:r>
            <a:r>
              <a:rPr lang="mn-MN" dirty="0" smtClean="0">
                <a:latin typeface="Tahoma" panose="020B0604030504040204" pitchFamily="34" charset="0"/>
                <a:ea typeface="Tahoma" panose="020B0604030504040204" pitchFamily="34" charset="0"/>
                <a:cs typeface="Tahoma" panose="020B0604030504040204" pitchFamily="34" charset="0"/>
              </a:rPr>
              <a:t>3.0 мян.толгой </a:t>
            </a:r>
            <a:r>
              <a:rPr lang="ru-RU" dirty="0" smtClean="0">
                <a:latin typeface="Tahoma" panose="020B0604030504040204" pitchFamily="34" charset="0"/>
                <a:ea typeface="Tahoma" panose="020B0604030504040204" pitchFamily="34" charset="0"/>
                <a:cs typeface="Tahoma" panose="020B0604030504040204" pitchFamily="34" charset="0"/>
              </a:rPr>
              <a:t>том </a:t>
            </a:r>
            <a:r>
              <a:rPr lang="ru-RU" dirty="0">
                <a:latin typeface="Tahoma" panose="020B0604030504040204" pitchFamily="34" charset="0"/>
                <a:ea typeface="Tahoma" panose="020B0604030504040204" pitchFamily="34" charset="0"/>
                <a:cs typeface="Tahoma" panose="020B0604030504040204" pitchFamily="34" charset="0"/>
              </a:rPr>
              <a:t>мал </a:t>
            </a:r>
            <a:r>
              <a:rPr lang="ru-RU" dirty="0" smtClean="0">
                <a:latin typeface="Tahoma" panose="020B0604030504040204" pitchFamily="34" charset="0"/>
                <a:ea typeface="Tahoma" panose="020B0604030504040204" pitchFamily="34" charset="0"/>
                <a:cs typeface="Tahoma" panose="020B0604030504040204" pitchFamily="34" charset="0"/>
              </a:rPr>
              <a:t>зүй </a:t>
            </a:r>
            <a:r>
              <a:rPr lang="ru-RU" dirty="0">
                <a:latin typeface="Tahoma" panose="020B0604030504040204" pitchFamily="34" charset="0"/>
                <a:ea typeface="Tahoma" panose="020B0604030504040204" pitchFamily="34" charset="0"/>
                <a:cs typeface="Tahoma" panose="020B0604030504040204" pitchFamily="34" charset="0"/>
              </a:rPr>
              <a:t>бусаар хорогд</a:t>
            </a:r>
            <a:r>
              <a:rPr lang="mn-MN" dirty="0">
                <a:latin typeface="Tahoma" panose="020B0604030504040204" pitchFamily="34" charset="0"/>
                <a:ea typeface="Tahoma" panose="020B0604030504040204" pitchFamily="34" charset="0"/>
                <a:cs typeface="Tahoma" panose="020B0604030504040204" pitchFamily="34" charset="0"/>
              </a:rPr>
              <a:t>лоо</a:t>
            </a:r>
            <a:r>
              <a:rPr lang="ru-RU"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Малын зүй бусын хорогдлыг төрлөөр нь авч үзвэл:</a:t>
            </a:r>
            <a:endParaRPr lang="mn-MN"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stretch>
            <a:fillRect/>
          </a:stretch>
        </p:blipFill>
        <p:spPr>
          <a:xfrm>
            <a:off x="1517944" y="2192619"/>
            <a:ext cx="1920582" cy="1440437"/>
          </a:xfrm>
          <a:prstGeom prst="rect">
            <a:avLst/>
          </a:prstGeom>
        </p:spPr>
      </p:pic>
      <p:pic>
        <p:nvPicPr>
          <p:cNvPr id="8" name="Picture 7"/>
          <p:cNvPicPr>
            <a:picLocks noChangeAspect="1"/>
          </p:cNvPicPr>
          <p:nvPr/>
        </p:nvPicPr>
        <p:blipFill>
          <a:blip r:embed="rId3" cstate="print"/>
          <a:stretch>
            <a:fillRect/>
          </a:stretch>
        </p:blipFill>
        <p:spPr>
          <a:xfrm>
            <a:off x="5522514" y="2192619"/>
            <a:ext cx="1693758" cy="1128466"/>
          </a:xfrm>
          <a:prstGeom prst="rect">
            <a:avLst/>
          </a:prstGeom>
        </p:spPr>
      </p:pic>
      <p:pic>
        <p:nvPicPr>
          <p:cNvPr id="15" name="Picture 14"/>
          <p:cNvPicPr>
            <a:picLocks noChangeAspect="1"/>
          </p:cNvPicPr>
          <p:nvPr/>
        </p:nvPicPr>
        <p:blipFill>
          <a:blip r:embed="rId4" cstate="print"/>
          <a:stretch>
            <a:fillRect/>
          </a:stretch>
        </p:blipFill>
        <p:spPr>
          <a:xfrm>
            <a:off x="3569690" y="4511307"/>
            <a:ext cx="1840510" cy="1364189"/>
          </a:xfrm>
          <a:prstGeom prst="rect">
            <a:avLst/>
          </a:prstGeom>
        </p:spPr>
      </p:pic>
      <p:pic>
        <p:nvPicPr>
          <p:cNvPr id="22" name="Picture 21"/>
          <p:cNvPicPr>
            <a:picLocks noChangeAspect="1"/>
          </p:cNvPicPr>
          <p:nvPr/>
        </p:nvPicPr>
        <p:blipFill>
          <a:blip r:embed="rId5" cstate="print"/>
          <a:stretch>
            <a:fillRect/>
          </a:stretch>
        </p:blipFill>
        <p:spPr>
          <a:xfrm>
            <a:off x="7659086" y="4315789"/>
            <a:ext cx="1273364" cy="1700006"/>
          </a:xfrm>
          <a:prstGeom prst="rect">
            <a:avLst/>
          </a:prstGeom>
        </p:spPr>
      </p:pic>
    </p:spTree>
    <p:extLst>
      <p:ext uri="{BB962C8B-B14F-4D97-AF65-F5344CB8AC3E}">
        <p14:creationId xmlns:p14="http://schemas.microsoft.com/office/powerpoint/2010/main" val="403902739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4184</TotalTime>
  <Words>1038</Words>
  <Application>Microsoft Office PowerPoint</Application>
  <PresentationFormat>Widescreen</PresentationFormat>
  <Paragraphs>67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Altantsetseg_Ts</cp:lastModifiedBy>
  <cp:revision>624</cp:revision>
  <cp:lastPrinted>2017-09-11T09:35:27Z</cp:lastPrinted>
  <dcterms:created xsi:type="dcterms:W3CDTF">2016-10-10T07:15:58Z</dcterms:created>
  <dcterms:modified xsi:type="dcterms:W3CDTF">2020-02-17T02:18:40Z</dcterms:modified>
</cp:coreProperties>
</file>