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5" r:id="rId2"/>
    <p:sldId id="257" r:id="rId3"/>
    <p:sldId id="304" r:id="rId4"/>
    <p:sldId id="306" r:id="rId5"/>
    <p:sldId id="266" r:id="rId6"/>
    <p:sldId id="300" r:id="rId7"/>
    <p:sldId id="301" r:id="rId8"/>
    <p:sldId id="299" r:id="rId9"/>
    <p:sldId id="30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37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2019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дугаар 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53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1370" y="294082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7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20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226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76.1%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23.9%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</a:t>
            </a:r>
            <a:r>
              <a:rPr lang="en-US" sz="1600" dirty="0" smtClean="0">
                <a:latin typeface="Tahoma" charset="0"/>
                <a:ea typeface="Calibri" charset="0"/>
              </a:rPr>
              <a:t>20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946 </a:t>
            </a:r>
            <a:r>
              <a:rPr lang="mn-MN" sz="1600" dirty="0" smtClean="0">
                <a:latin typeface="Tahoma" charset="0"/>
                <a:ea typeface="Calibri" charset="0"/>
              </a:rPr>
              <a:t>болсны</a:t>
            </a:r>
            <a:r>
              <a:rPr lang="mn-MN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7</a:t>
            </a:r>
            <a:r>
              <a:rPr lang="en-US" sz="1600" dirty="0" smtClean="0">
                <a:latin typeface="Tahoma" charset="0"/>
                <a:ea typeface="Calibri" charset="0"/>
              </a:rPr>
              <a:t>20</a:t>
            </a:r>
            <a:r>
              <a:rPr lang="mn-MN" sz="1600" dirty="0" smtClean="0">
                <a:latin typeface="Tahoma" charset="0"/>
                <a:ea typeface="Calibri" charset="0"/>
              </a:rPr>
              <a:t> (</a:t>
            </a:r>
            <a:r>
              <a:rPr lang="en-US" sz="1600" dirty="0" smtClean="0">
                <a:latin typeface="Tahoma" charset="0"/>
                <a:ea typeface="Calibri" charset="0"/>
              </a:rPr>
              <a:t>76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1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en-US" sz="1600" dirty="0" smtClean="0">
                <a:latin typeface="Tahoma" charset="0"/>
                <a:ea typeface="Calibri" charset="0"/>
              </a:rPr>
              <a:t>226 </a:t>
            </a:r>
            <a:r>
              <a:rPr lang="mn-MN" sz="1600" dirty="0" smtClean="0">
                <a:latin typeface="Tahoma" charset="0"/>
                <a:ea typeface="Calibri" charset="0"/>
              </a:rPr>
              <a:t>(2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9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82439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11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3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1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49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2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smtClean="0">
                <a:latin typeface="Tahoma" charset="0"/>
                <a:ea typeface="Calibri" charset="0"/>
              </a:rPr>
              <a:t>73 (11.3%)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mn-MN" sz="1600" dirty="0" smtClean="0">
                <a:latin typeface="Tahoma" charset="0"/>
                <a:ea typeface="Calibri" charset="0"/>
              </a:rPr>
              <a:t> өсч</a:t>
            </a:r>
            <a:r>
              <a:rPr lang="en-US" sz="1600" dirty="0" smtClean="0">
                <a:latin typeface="Tahoma" charset="0"/>
                <a:ea typeface="Calibri" charset="0"/>
              </a:rPr>
              <a:t>,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сараас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8</a:t>
            </a:r>
            <a:r>
              <a:rPr lang="en-US" sz="1600" dirty="0" smtClean="0">
                <a:latin typeface="Tahoma" charset="0"/>
                <a:ea typeface="Calibri" charset="0"/>
              </a:rPr>
              <a:t> (1.</a:t>
            </a:r>
            <a:r>
              <a:rPr lang="mn-MN" sz="1600" dirty="0" smtClean="0">
                <a:latin typeface="Tahoma" charset="0"/>
                <a:ea typeface="Calibri" charset="0"/>
              </a:rPr>
              <a:t>1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буурсан байна. 2 дугаар сарын байдлаар бүртгэлтэй ажилгүй иргэд 720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>
                <a:latin typeface="Tahoma" charset="0"/>
                <a:ea typeface="Calibri" charset="0"/>
              </a:rPr>
              <a:t>сны </a:t>
            </a:r>
            <a:r>
              <a:rPr lang="mn-MN" sz="1600" dirty="0" smtClean="0">
                <a:latin typeface="Tahoma" charset="0"/>
                <a:ea typeface="Calibri" charset="0"/>
              </a:rPr>
              <a:t>354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49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2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60449" y="6134625"/>
            <a:ext cx="3448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48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иргэн</a:t>
            </a:r>
            <a:r>
              <a:rPr lang="mn-MN" sz="1600" dirty="0">
                <a:solidFill>
                  <a:srgbClr val="00D0A8"/>
                </a:solidFill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0"/>
    </mc:Choice>
    <mc:Fallback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(6.3)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%)-өөр тус тус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оны 2-р сард 2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гарсан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оны 2-р сард 113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(62.4%)-аар буурахад салхинцэцгээр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(63.4%)-аар, тэмбүүгээр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36-аар буюу 35.7 хувь, сүрьеэгээр өвчлөгчид 6 (50.0%)-аар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хүнд ногдох төрөлт 3.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нас баралт 1.1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пунктээр өсч, нас баралт адил түвшинд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7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4149"/>
            <a:ext cx="906887" cy="815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334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</a:t>
            </a:r>
            <a:r>
              <a:rPr lang="en-US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966" y="1327441"/>
            <a:ext cx="10537209" cy="1195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686" y="3300386"/>
            <a:ext cx="10615182" cy="1159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1423" y="4800600"/>
            <a:ext cx="10528350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19400" y="3352800"/>
            <a:ext cx="8894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Улсын төсвөөс нийгмийн халамжийн тэтгэвэрийг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төгрөг, нийгмийн халамжийн тэтгэмжийг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 мянган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иргэнд 0.1 тэрбум төгрөг, бусад хөнгөлөлт, тусламж, дэмжлэгт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иргэнд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төгрөгийг, орон нутгийн төсвөөс 0.2 мянган иргэнд 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төгрөгийг тус тус олгожээ.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524000"/>
            <a:ext cx="9218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Хөдөлмөр, халамж үйлчилгээний газрын мэдээгээр эхний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давхардсан тоогоор 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иргэнд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хөнгөлөлт, тусламж, дэмжлэгийг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олгос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27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30180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1021536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</a:t>
            </a:r>
            <a:r>
              <a:rPr lang="mn-MN" sz="1600" dirty="0"/>
              <a:t>хэмжээнд </a:t>
            </a:r>
            <a:r>
              <a:rPr lang="mn-MN" sz="1600" dirty="0" smtClean="0"/>
              <a:t>2020 </a:t>
            </a:r>
            <a:r>
              <a:rPr lang="mn-MN" sz="1600" dirty="0"/>
              <a:t>оны 2</a:t>
            </a:r>
            <a:r>
              <a:rPr lang="en-US" sz="1600" dirty="0" smtClean="0"/>
              <a:t>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119 </a:t>
            </a:r>
            <a:r>
              <a:rPr lang="mn-MN" sz="1600" dirty="0"/>
              <a:t>гэмт хэрэг бүртгэгдсэн нь өмнөх оны мөн үеэс </a:t>
            </a:r>
            <a:r>
              <a:rPr lang="mn-MN" sz="1600" dirty="0" smtClean="0"/>
              <a:t>23 (24</a:t>
            </a:r>
            <a:r>
              <a:rPr lang="en-US" sz="1600" dirty="0" smtClean="0"/>
              <a:t>.</a:t>
            </a:r>
            <a:r>
              <a:rPr lang="mn-MN" sz="1600" dirty="0" smtClean="0"/>
              <a:t>0%)-аар өсчээ</a:t>
            </a:r>
            <a:r>
              <a:rPr lang="mn-MN" sz="1600" dirty="0"/>
              <a:t>. </a:t>
            </a:r>
            <a:endParaRPr lang="mn-MN" sz="1600" dirty="0" smtClean="0"/>
          </a:p>
          <a:p>
            <a:pPr algn="just"/>
            <a:r>
              <a:rPr lang="mn-MN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</a:rPr>
              <a:t>Өмнөх оны мөн үеэс нийт гэмт хэрэг өсөхөд </a:t>
            </a:r>
            <a:r>
              <a:rPr lang="mn-MN" sz="1600" dirty="0"/>
              <a:t>өмчлөх эрхийн эсрэг гэмт хэрэг </a:t>
            </a:r>
            <a:r>
              <a:rPr lang="mn-MN" sz="1600" dirty="0" smtClean="0"/>
              <a:t>33 </a:t>
            </a:r>
            <a:r>
              <a:rPr lang="en-US" sz="1600" dirty="0" smtClean="0"/>
              <a:t>(</a:t>
            </a:r>
            <a:r>
              <a:rPr lang="mn-MN" sz="1600" dirty="0" smtClean="0"/>
              <a:t>67</a:t>
            </a:r>
            <a:r>
              <a:rPr lang="en-US" sz="1600" dirty="0" smtClean="0"/>
              <a:t>.</a:t>
            </a:r>
            <a:r>
              <a:rPr lang="mn-MN" sz="1600" dirty="0" smtClean="0"/>
              <a:t>3 хувь</a:t>
            </a:r>
            <a:r>
              <a:rPr lang="en-US" sz="1600" dirty="0" smtClean="0"/>
              <a:t>), </a:t>
            </a:r>
            <a:r>
              <a:rPr lang="mn-MN" sz="1600" dirty="0" smtClean="0"/>
              <a:t>хүний амьд явах эрхийн эсрэг гэмт хэрэг 1 </a:t>
            </a:r>
            <a:r>
              <a:rPr lang="en-US" sz="1600" dirty="0" smtClean="0"/>
              <a:t>(</a:t>
            </a:r>
            <a:r>
              <a:rPr lang="mn-MN" sz="1600" dirty="0" smtClean="0"/>
              <a:t>20.0 хувь</a:t>
            </a:r>
            <a:r>
              <a:rPr lang="en-US" sz="1600" dirty="0" smtClean="0"/>
              <a:t>)</a:t>
            </a:r>
            <a:r>
              <a:rPr lang="mn-MN" sz="1600" dirty="0" smtClean="0"/>
              <a:t>-аар </a:t>
            </a:r>
            <a:r>
              <a:rPr lang="mn-MN" sz="1600" dirty="0"/>
              <a:t>өссөн нь голлон нөлөөлөв. </a:t>
            </a:r>
            <a:endParaRPr lang="mn-MN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003551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учирсан хохирол </a:t>
            </a:r>
            <a:r>
              <a:rPr lang="mn-MN" sz="1600" dirty="0" smtClean="0"/>
              <a:t>2020 </a:t>
            </a:r>
            <a:r>
              <a:rPr lang="mn-MN" sz="1600" dirty="0"/>
              <a:t>оны 2</a:t>
            </a:r>
            <a:r>
              <a:rPr lang="en-US" sz="1600" dirty="0" smtClean="0"/>
              <a:t> </a:t>
            </a:r>
            <a:r>
              <a:rPr lang="mn-MN" sz="1600" dirty="0"/>
              <a:t>сард </a:t>
            </a:r>
            <a:r>
              <a:rPr lang="mn-MN" sz="1600" dirty="0" smtClean="0"/>
              <a:t>902.7 </a:t>
            </a:r>
            <a:r>
              <a:rPr lang="en-US" sz="1600" dirty="0" err="1"/>
              <a:t>тэрбум</a:t>
            </a:r>
            <a:r>
              <a:rPr lang="mn-MN" sz="1600" dirty="0"/>
              <a:t> төгрөг, нөхөн төлүүлсэн хохирлын хэмжээ </a:t>
            </a:r>
            <a:r>
              <a:rPr lang="mn-MN" sz="1600" dirty="0" smtClean="0"/>
              <a:t>27.5 </a:t>
            </a:r>
            <a:r>
              <a:rPr lang="en-US" sz="1600" dirty="0" err="1"/>
              <a:t>тэрбум</a:t>
            </a:r>
            <a:r>
              <a:rPr lang="mn-MN" sz="1600" dirty="0"/>
              <a:t> төгрөг болж, өмнөх оны мөн үеэс учирсан хохирол </a:t>
            </a:r>
            <a:r>
              <a:rPr lang="mn-MN" sz="1600" dirty="0" smtClean="0"/>
              <a:t>725.8 </a:t>
            </a:r>
            <a:r>
              <a:rPr lang="en-US" sz="1600" dirty="0" smtClean="0"/>
              <a:t>(</a:t>
            </a:r>
            <a:r>
              <a:rPr lang="mn-MN" sz="1600" dirty="0" smtClean="0"/>
              <a:t>5.1 дахин</a:t>
            </a:r>
            <a:r>
              <a:rPr lang="en-US" sz="1600" dirty="0" smtClean="0"/>
              <a:t>) </a:t>
            </a:r>
            <a:r>
              <a:rPr lang="mn-MN" sz="1600" dirty="0"/>
              <a:t>тэрбум </a:t>
            </a:r>
            <a:r>
              <a:rPr lang="mn-MN" sz="1600" dirty="0" smtClean="0"/>
              <a:t>төгрөгөөр, </a:t>
            </a:r>
            <a:r>
              <a:rPr lang="mn-MN" sz="1600" dirty="0"/>
              <a:t>нөхөн төлүүлсэн хохирол </a:t>
            </a:r>
            <a:r>
              <a:rPr lang="mn-MN" sz="1600" dirty="0" smtClean="0"/>
              <a:t>4.3 </a:t>
            </a:r>
            <a:r>
              <a:rPr lang="en-US" sz="1600" dirty="0" smtClean="0"/>
              <a:t>(</a:t>
            </a:r>
            <a:r>
              <a:rPr lang="mn-MN" sz="1600" dirty="0" smtClean="0"/>
              <a:t>18.5 хувь</a:t>
            </a:r>
            <a:r>
              <a:rPr lang="en-US" sz="1600" dirty="0" smtClean="0"/>
              <a:t>)</a:t>
            </a:r>
            <a:r>
              <a:rPr lang="mn-MN" sz="1600" dirty="0" smtClean="0"/>
              <a:t> </a:t>
            </a:r>
            <a:r>
              <a:rPr lang="mn-MN" sz="1600" dirty="0"/>
              <a:t>тэрбум төгрөгөөр </a:t>
            </a:r>
            <a:r>
              <a:rPr lang="mn-MN" sz="1600" dirty="0" smtClean="0"/>
              <a:t>тус тус өссөн байна</a:t>
            </a:r>
            <a:r>
              <a:rPr lang="mn-MN" sz="1600" dirty="0"/>
              <a:t>.</a:t>
            </a:r>
            <a:r>
              <a:rPr lang="en-US" sz="1600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338" y="4800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хохирсон иргэд </a:t>
            </a:r>
            <a:r>
              <a:rPr lang="mn-MN" sz="1600" dirty="0" smtClean="0"/>
              <a:t>2020 </a:t>
            </a:r>
            <a:r>
              <a:rPr lang="mn-MN" sz="1600" dirty="0"/>
              <a:t>оны </a:t>
            </a:r>
            <a:r>
              <a:rPr lang="mn-MN" sz="1600" dirty="0" smtClean="0"/>
              <a:t>2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27 болсон байна. 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хадгаламжийн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91.7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(1.1%) тэрбумаар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өмнөх оны мөн үеэс 15.7 (17.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6319" y="3367049"/>
            <a:ext cx="834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сард 131.3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11.1 (7.8%)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10.5 (8.0%)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буурсан.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2020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сард  1.3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0.4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23.5%)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0.3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4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дугаар сарын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Аймгийн нэгдсэн төсвийн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орон нутгийн төсвийн орлого,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22.2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улсын төсвөөс олгох санхүүгийн дэмжлэг,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улсын төсвөөс олгох тусгай зориулалтын шилжүүлэг,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1.7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орон нутгийн хөгжлийн сангаас олгох шилжүүлэг,  </a:t>
            </a:r>
            <a:r>
              <a:rPr 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урьд оны үлдэгдэл тус тус эзэлж байна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560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2133600"/>
            <a:ext cx="1294129" cy="115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242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0" y="2133600"/>
            <a:ext cx="1295400" cy="12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толгой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579" y="4343400"/>
            <a:ext cx="1295400" cy="1142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2752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67857" y="4215154"/>
            <a:ext cx="1295400" cy="139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3184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143" y="990600"/>
            <a:ext cx="93726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 эх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нийт малын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6.7 мянган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зүй бусын хорогдлыг төрлөөр нь авч үзвэл: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804" y="2076052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1693758" cy="1128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5691" y="4215154"/>
            <a:ext cx="1840510" cy="13641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8079" y="4136472"/>
            <a:ext cx="1273364" cy="170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1143" y="5918197"/>
            <a:ext cx="94959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хорогдсон том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өвчнөөр хорогдсон байна. </a:t>
            </a:r>
          </a:p>
        </p:txBody>
      </p:sp>
      <p:pic>
        <p:nvPicPr>
          <p:cNvPr id="1026" name="Picture 2" descr="C:\Users\undrakh\Desktop\b0001d_10_ulaan_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057400"/>
            <a:ext cx="1524000" cy="12895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29800" y="2133600"/>
            <a:ext cx="1295400" cy="12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толгой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0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5%) тэрбум төгрөгөөр буурчээ.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(11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2%)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цайрын баяжмал 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(14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2%) тэрбум төгрөг, хайлуур жоншны баяжмал 47.6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төгрөгөөр тус тус буурсан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34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966</Words>
  <Application>Microsoft Office PowerPoint</Application>
  <PresentationFormat>Custom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БҮРТГЭЛТЭЙ АЖИЛГҮЙ ИРГЭД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undrakh</cp:lastModifiedBy>
  <cp:revision>640</cp:revision>
  <cp:lastPrinted>2017-09-11T09:35:27Z</cp:lastPrinted>
  <dcterms:created xsi:type="dcterms:W3CDTF">2016-10-10T07:15:58Z</dcterms:created>
  <dcterms:modified xsi:type="dcterms:W3CDTF">2020-03-19T01:09:55Z</dcterms:modified>
</cp:coreProperties>
</file>